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0"/>
  </p:notesMasterIdLst>
  <p:sldIdLst>
    <p:sldId id="256" r:id="rId2"/>
    <p:sldId id="285" r:id="rId3"/>
    <p:sldId id="502" r:id="rId4"/>
    <p:sldId id="503" r:id="rId5"/>
    <p:sldId id="501" r:id="rId6"/>
    <p:sldId id="504" r:id="rId7"/>
    <p:sldId id="505" r:id="rId8"/>
    <p:sldId id="506" r:id="rId9"/>
    <p:sldId id="507" r:id="rId10"/>
    <p:sldId id="508" r:id="rId11"/>
    <p:sldId id="509" r:id="rId12"/>
    <p:sldId id="510" r:id="rId13"/>
    <p:sldId id="511" r:id="rId14"/>
    <p:sldId id="512" r:id="rId15"/>
    <p:sldId id="513" r:id="rId16"/>
    <p:sldId id="514" r:id="rId17"/>
    <p:sldId id="516" r:id="rId18"/>
    <p:sldId id="517" r:id="rId19"/>
    <p:sldId id="518" r:id="rId20"/>
    <p:sldId id="519" r:id="rId21"/>
    <p:sldId id="520" r:id="rId22"/>
    <p:sldId id="521" r:id="rId23"/>
    <p:sldId id="525" r:id="rId24"/>
    <p:sldId id="522" r:id="rId25"/>
    <p:sldId id="523" r:id="rId26"/>
    <p:sldId id="524" r:id="rId27"/>
    <p:sldId id="526" r:id="rId28"/>
    <p:sldId id="527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3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6" pos="453" userDrawn="1">
          <p15:clr>
            <a:srgbClr val="A4A3A4"/>
          </p15:clr>
        </p15:guide>
        <p15:guide id="7" pos="5307" userDrawn="1">
          <p15:clr>
            <a:srgbClr val="A4A3A4"/>
          </p15:clr>
        </p15:guide>
        <p15:guide id="8" orient="horz" pos="414" userDrawn="1">
          <p15:clr>
            <a:srgbClr val="A4A3A4"/>
          </p15:clr>
        </p15:guide>
        <p15:guide id="9" pos="703" userDrawn="1">
          <p15:clr>
            <a:srgbClr val="A4A3A4"/>
          </p15:clr>
        </p15:guide>
        <p15:guide id="10" pos="567" userDrawn="1">
          <p15:clr>
            <a:srgbClr val="A4A3A4"/>
          </p15:clr>
        </p15:guide>
        <p15:guide id="11" pos="2925" userDrawn="1">
          <p15:clr>
            <a:srgbClr val="A4A3A4"/>
          </p15:clr>
        </p15:guide>
        <p15:guide id="12" pos="2721" userDrawn="1">
          <p15:clr>
            <a:srgbClr val="A4A3A4"/>
          </p15:clr>
        </p15:guide>
        <p15:guide id="13" pos="2835" userDrawn="1">
          <p15:clr>
            <a:srgbClr val="A4A3A4"/>
          </p15:clr>
        </p15:guide>
        <p15:guide id="14" pos="3039" userDrawn="1">
          <p15:clr>
            <a:srgbClr val="A4A3A4"/>
          </p15:clr>
        </p15:guide>
        <p15:guide id="15" orient="horz" pos="1638" userDrawn="1">
          <p15:clr>
            <a:srgbClr val="A4A3A4"/>
          </p15:clr>
        </p15:guide>
        <p15:guide id="16" orient="horz" pos="1139" userDrawn="1">
          <p15:clr>
            <a:srgbClr val="A4A3A4"/>
          </p15:clr>
        </p15:guide>
        <p15:guide id="17" orient="horz" pos="3816" userDrawn="1">
          <p15:clr>
            <a:srgbClr val="A4A3A4"/>
          </p15:clr>
        </p15:guide>
        <p15:guide id="18" orient="horz" pos="259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Рясова Стелла Евгеньевна" initials="РСЕ" lastIdx="8" clrIdx="0">
    <p:extLst>
      <p:ext uri="{19B8F6BF-5375-455C-9EA6-DF929625EA0E}">
        <p15:presenceInfo xmlns:p15="http://schemas.microsoft.com/office/powerpoint/2012/main" userId="Рясова Стелла Евгеньевн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4461E"/>
    <a:srgbClr val="E67E22"/>
    <a:srgbClr val="961E82"/>
    <a:srgbClr val="007434"/>
    <a:srgbClr val="00A249"/>
    <a:srgbClr val="008E40"/>
    <a:srgbClr val="0063C2"/>
    <a:srgbClr val="D7E4F5"/>
    <a:srgbClr val="0071E2"/>
    <a:srgbClr val="2F67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91" autoAdjust="0"/>
    <p:restoredTop sz="95976" autoAdjust="0"/>
  </p:normalViewPr>
  <p:slideViewPr>
    <p:cSldViewPr snapToGrid="0" showGuides="1">
      <p:cViewPr varScale="1">
        <p:scale>
          <a:sx n="99" d="100"/>
          <a:sy n="99" d="100"/>
        </p:scale>
        <p:origin x="1424" y="103"/>
      </p:cViewPr>
      <p:guideLst>
        <p:guide orient="horz" pos="2183"/>
        <p:guide pos="2880"/>
        <p:guide pos="453"/>
        <p:guide pos="5307"/>
        <p:guide orient="horz" pos="414"/>
        <p:guide pos="703"/>
        <p:guide pos="567"/>
        <p:guide pos="2925"/>
        <p:guide pos="2721"/>
        <p:guide pos="2835"/>
        <p:guide pos="3039"/>
        <p:guide orient="horz" pos="1638"/>
        <p:guide orient="horz" pos="1139"/>
        <p:guide orient="horz" pos="3816"/>
        <p:guide orient="horz" pos="259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74EE70-74E4-4320-BAB9-EAACEA7D5BF6}" type="datetimeFigureOut">
              <a:rPr lang="ru-RU" smtClean="0"/>
              <a:t>25.02.2026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0D3D7B-A66F-462C-B401-1221464BC7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568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0501E312-7A13-41D2-BE32-769911DA037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-2997198" y="3248999"/>
            <a:ext cx="6858002" cy="360000"/>
          </a:xfrm>
          <a:prstGeom prst="rect">
            <a:avLst/>
          </a:prstGeom>
          <a:solidFill>
            <a:srgbClr val="B4461E"/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1200" smtClean="0">
                <a:solidFill>
                  <a:schemeClr val="bg1"/>
                </a:solidFill>
                <a:latin typeface="Calibri" panose="020F0502020204030204"/>
                <a:ea typeface="+mn-ea"/>
                <a:cs typeface="+mn-cs"/>
              </a:rPr>
              <a:t>Учебная дисциплина «Общая психология</a:t>
            </a:r>
            <a:r>
              <a:rPr lang="ru-RU" sz="1200" smtClean="0">
                <a:solidFill>
                  <a:schemeClr val="bg1"/>
                </a:solidFill>
                <a:latin typeface="+mn-lt"/>
              </a:rPr>
              <a:t>»</a:t>
            </a:r>
            <a:endParaRPr lang="ru-RU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290574" y="75562"/>
            <a:ext cx="1838656" cy="699835"/>
            <a:chOff x="482515" y="265334"/>
            <a:chExt cx="1838656" cy="699835"/>
          </a:xfrm>
        </p:grpSpPr>
        <p:sp>
          <p:nvSpPr>
            <p:cNvPr id="8" name="Шестиугольник 7"/>
            <p:cNvSpPr>
              <a:spLocks noChangeAspect="1"/>
            </p:cNvSpPr>
            <p:nvPr/>
          </p:nvSpPr>
          <p:spPr>
            <a:xfrm rot="5400000">
              <a:off x="463762" y="284087"/>
              <a:ext cx="319964" cy="282458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7434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843907" y="372058"/>
              <a:ext cx="1477264" cy="59311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ru-RU" sz="1400" b="1" smtClean="0">
                  <a:solidFill>
                    <a:srgbClr val="B4461E"/>
                  </a:solidFill>
                </a:rPr>
                <a:t>Полоцкий государственный</a:t>
              </a:r>
              <a:endParaRPr lang="ru-RU" sz="1400" b="1">
                <a:solidFill>
                  <a:srgbClr val="B4461E"/>
                </a:solidFill>
              </a:endParaRPr>
            </a:p>
            <a:p>
              <a:pPr>
                <a:lnSpc>
                  <a:spcPct val="75000"/>
                </a:lnSpc>
              </a:pPr>
              <a:r>
                <a:rPr lang="ru-RU" sz="1400" b="1">
                  <a:solidFill>
                    <a:srgbClr val="B4461E"/>
                  </a:solidFill>
                </a:rPr>
                <a:t>университет </a:t>
              </a:r>
              <a:endParaRPr lang="en-US" sz="1400" b="1">
                <a:solidFill>
                  <a:srgbClr val="B4461E"/>
                </a:solidFill>
              </a:endParaRPr>
            </a:p>
            <a:p>
              <a:pPr>
                <a:lnSpc>
                  <a:spcPct val="75000"/>
                </a:lnSpc>
              </a:pPr>
              <a:r>
                <a:rPr lang="ru-RU" sz="900" b="1" spc="-20">
                  <a:solidFill>
                    <a:srgbClr val="B4461E"/>
                  </a:solidFill>
                </a:rPr>
                <a:t>имени </a:t>
              </a:r>
              <a:r>
                <a:rPr lang="ru-RU" sz="900" b="1" spc="-20" smtClean="0">
                  <a:solidFill>
                    <a:srgbClr val="B4461E"/>
                  </a:solidFill>
                </a:rPr>
                <a:t>Евфросинии Полоцкой</a:t>
              </a:r>
              <a:endParaRPr lang="ru-RU" sz="900" b="1" spc="-20">
                <a:solidFill>
                  <a:srgbClr val="B4461E"/>
                </a:solidFill>
              </a:endParaRPr>
            </a:p>
          </p:txBody>
        </p:sp>
      </p:grp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0501E312-7A13-41D2-BE32-769911DA0376}"/>
              </a:ext>
            </a:extLst>
          </p:cNvPr>
          <p:cNvSpPr txBox="1">
            <a:spLocks/>
          </p:cNvSpPr>
          <p:nvPr userDrawn="1"/>
        </p:nvSpPr>
        <p:spPr>
          <a:xfrm>
            <a:off x="1" y="6418248"/>
            <a:ext cx="9144000" cy="216000"/>
          </a:xfrm>
          <a:prstGeom prst="rect">
            <a:avLst/>
          </a:prstGeom>
          <a:solidFill>
            <a:srgbClr val="B4461E"/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spcBef>
                <a:spcPts val="0"/>
              </a:spcBef>
              <a:buNone/>
              <a:defRPr sz="1200">
                <a:solidFill>
                  <a:schemeClr val="bg1"/>
                </a:solidFill>
                <a:latin typeface="Calibri" panose="020F0502020204030204"/>
              </a:defRPr>
            </a:lvl1pPr>
          </a:lstStyle>
          <a:p>
            <a:pPr marL="5649913" lvl="0" indent="0"/>
            <a:r>
              <a:rPr lang="ru-RU" sz="1050" smtClean="0"/>
              <a:t>Автор: д-р психол. наук, профессор И. Н. Андреева</a:t>
            </a:r>
            <a:endParaRPr lang="ru-RU" sz="1050" dirty="0"/>
          </a:p>
        </p:txBody>
      </p:sp>
    </p:spTree>
    <p:extLst>
      <p:ext uri="{BB962C8B-B14F-4D97-AF65-F5344CB8AC3E}">
        <p14:creationId xmlns:p14="http://schemas.microsoft.com/office/powerpoint/2010/main" val="234903442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  <p15:guide id="2" pos="158" userDrawn="1">
          <p15:clr>
            <a:srgbClr val="FBAE40"/>
          </p15:clr>
        </p15:guide>
        <p15:guide id="3" orient="horz" pos="2160" userDrawn="1">
          <p15:clr>
            <a:srgbClr val="FBAE40"/>
          </p15:clr>
        </p15:guide>
        <p15:guide id="4" orient="horz" pos="142" userDrawn="1">
          <p15:clr>
            <a:srgbClr val="FBAE40"/>
          </p15:clr>
        </p15:guide>
        <p15:guide id="5" orient="horz" pos="4178" userDrawn="1">
          <p15:clr>
            <a:srgbClr val="FBAE40"/>
          </p15:clr>
        </p15:guide>
        <p15:guide id="6" pos="560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B7A96-73EA-4B6E-AA25-02A86117AB45}" type="datetime1">
              <a:rPr lang="ru-RU" smtClean="0"/>
              <a:t>25.02.2026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811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F5AD8-72D2-4080-A008-5D18665E73D5}" type="datetime1">
              <a:rPr lang="ru-RU" smtClean="0"/>
              <a:t>25.02.2026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2487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 marL="228600" indent="-22860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  <a:defRPr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145088" y="2017713"/>
            <a:ext cx="3810000" cy="19812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ru-RU"/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</a:lstStyle>
          <a:p>
            <a:pPr lvl="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145088" y="4151313"/>
            <a:ext cx="3810000" cy="19812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ru-RU"/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</a:lstStyle>
          <a:p>
            <a:pPr lvl="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11">
            <a:extLst>
              <a:ext uri="{FF2B5EF4-FFF2-40B4-BE49-F238E27FC236}">
                <a16:creationId xmlns:a16="http://schemas.microsoft.com/office/drawing/2014/main" id="{68653535-5E77-4155-8B95-EDE036874C1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A0FB6-893A-44A0-BDD8-521C5F5356E4}" type="datetime1">
              <a:rPr lang="ru-RU" smtClean="0"/>
              <a:t>25.02.2026</a:t>
            </a:fld>
            <a:endParaRPr lang="ru-RU"/>
          </a:p>
        </p:txBody>
      </p:sp>
      <p:sp>
        <p:nvSpPr>
          <p:cNvPr id="7" name="Rectangle 12">
            <a:extLst>
              <a:ext uri="{FF2B5EF4-FFF2-40B4-BE49-F238E27FC236}">
                <a16:creationId xmlns:a16="http://schemas.microsoft.com/office/drawing/2014/main" id="{91EAF811-20BF-4F8B-8398-E80F36D289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>
            <a:extLst>
              <a:ext uri="{FF2B5EF4-FFF2-40B4-BE49-F238E27FC236}">
                <a16:creationId xmlns:a16="http://schemas.microsoft.com/office/drawing/2014/main" id="{056032DA-BF6E-458E-8152-621791E12D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2B2239-82FD-4906-84AB-8A7F2841C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46026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  <a:defRPr/>
            </a:lvl1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D10B9-551A-40B8-9AA5-38E679FD0109}" type="datetime1">
              <a:rPr lang="ru-RU" smtClean="0"/>
              <a:t>25.02.2026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1493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71B3-C1BC-48E4-9F73-D96DDCD0447A}" type="datetime1">
              <a:rPr lang="ru-RU" smtClean="0"/>
              <a:t>25.02.2026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157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DF4C1-BE42-4D08-B5F0-4577298A6627}" type="datetime1">
              <a:rPr lang="ru-RU" smtClean="0"/>
              <a:t>25.02.2026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791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8EA1A-7A0D-4A4E-8A12-A372AC90BCCD}" type="datetime1">
              <a:rPr lang="ru-RU" smtClean="0"/>
              <a:t>25.02.2026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015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C8A03-230B-4204-9DE8-E5DCAE3F7F4E}" type="datetime1">
              <a:rPr lang="ru-RU" smtClean="0"/>
              <a:t>25.02.2026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533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1079A-92AD-48C8-8222-44185252010C}" type="datetime1">
              <a:rPr lang="ru-RU" smtClean="0"/>
              <a:t>25.02.2026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327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D31E0-A25B-4B81-B3DD-20772558E4B3}" type="datetime1">
              <a:rPr lang="ru-RU" smtClean="0"/>
              <a:t>25.02.2026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696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7E51E-0FF2-4A17-91F5-2A6E4189482A}" type="datetime1">
              <a:rPr lang="ru-RU" smtClean="0"/>
              <a:t>25.02.2026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4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6DCD27-2C6A-440F-8F59-D960AC7AB7BB}" type="datetime1">
              <a:rPr lang="ru-RU" smtClean="0"/>
              <a:t>25.02.2026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19237" y="6356351"/>
            <a:ext cx="6739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B4461E"/>
                </a:solidFill>
              </a:defRPr>
            </a:lvl1pPr>
          </a:lstStyle>
          <a:p>
            <a:fld id="{66CB1368-62DD-49DD-B557-E33E150B88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016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5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B4461E"/>
        </a:buClr>
        <a:buSzPct val="105000"/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B4461E"/>
        </a:buClr>
        <a:buSzPct val="105000"/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B4461E"/>
        </a:buClr>
        <a:buSzPct val="105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B4461E"/>
        </a:buClr>
        <a:buSzPct val="105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B4461E"/>
        </a:buClr>
        <a:buSzPct val="105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pos="560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221.sv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1.sv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221.sv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7" Type="http://schemas.openxmlformats.org/officeDocument/2006/relationships/image" Target="../media/image11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221.sv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221.sv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0.sv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4.png"/><Relationship Id="rId5" Type="http://schemas.openxmlformats.org/officeDocument/2006/relationships/image" Target="../media/image221.sv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1.sv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1.svg"/></Relationships>
</file>

<file path=ppt/slides/_rels/slide21.xml.rels><?xml version="1.0" encoding="UTF-8" standalone="yes"?>
<Relationships xmlns="http://schemas.openxmlformats.org/package/2006/relationships"><Relationship Id="rId7" Type="http://schemas.openxmlformats.org/officeDocument/2006/relationships/image" Target="../media/image1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png"/><Relationship Id="rId5" Type="http://schemas.openxmlformats.org/officeDocument/2006/relationships/image" Target="../media/image221.sv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7.png"/><Relationship Id="rId5" Type="http://schemas.openxmlformats.org/officeDocument/2006/relationships/image" Target="../media/image221.sv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8.png"/><Relationship Id="rId5" Type="http://schemas.openxmlformats.org/officeDocument/2006/relationships/image" Target="../media/image221.sv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221.sv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1.sv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1.sv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7" Type="http://schemas.openxmlformats.org/officeDocument/2006/relationships/image" Target="../media/image4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222.sv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image" Target="../media/image6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gif"/><Relationship Id="rId5" Type="http://schemas.openxmlformats.org/officeDocument/2006/relationships/image" Target="../media/image222.sv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0.sv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21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5946" y="923190"/>
            <a:ext cx="7917227" cy="2611312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>
                <a:solidFill>
                  <a:srgbClr val="B4461E"/>
                </a:solidFill>
                <a:latin typeface="+mn-lt"/>
              </a:rPr>
              <a:t>Лекция </a:t>
            </a:r>
            <a:r>
              <a:rPr lang="ru-RU" sz="3600" b="1" smtClean="0">
                <a:solidFill>
                  <a:srgbClr val="B4461E"/>
                </a:solidFill>
                <a:latin typeface="+mn-lt"/>
              </a:rPr>
              <a:t>4</a:t>
            </a:r>
            <a:r>
              <a:rPr lang="ru-RU" b="1">
                <a:latin typeface="+mn-lt"/>
              </a:rPr>
              <a:t/>
            </a:r>
            <a:br>
              <a:rPr lang="ru-RU" b="1">
                <a:latin typeface="+mn-lt"/>
              </a:rPr>
            </a:br>
            <a:r>
              <a:rPr lang="ru-RU" sz="5600"/>
              <a:t>Объект и предмет общей психологии, ее принципы, задачи и методы</a:t>
            </a:r>
            <a:endParaRPr lang="ru-RU" sz="5600" b="1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5946" y="3622067"/>
            <a:ext cx="7917227" cy="2532546"/>
          </a:xfrm>
        </p:spPr>
        <p:txBody>
          <a:bodyPr>
            <a:normAutofit fontScale="92500"/>
          </a:bodyPr>
          <a:lstStyle/>
          <a:p>
            <a:pPr marL="360363" indent="-360363" algn="l">
              <a:buClr>
                <a:srgbClr val="B4461E"/>
              </a:buClr>
              <a:buSzPct val="100000"/>
              <a:buFont typeface="+mj-lt"/>
              <a:buAutoNum type="arabicPeriod"/>
            </a:pPr>
            <a:r>
              <a:rPr lang="ru-RU">
                <a:solidFill>
                  <a:srgbClr val="B4461E"/>
                </a:solidFill>
              </a:rPr>
              <a:t>Система психологической науки и основания для выделения </a:t>
            </a:r>
            <a:r>
              <a:rPr lang="ru-RU" smtClean="0">
                <a:solidFill>
                  <a:srgbClr val="B4461E"/>
                </a:solidFill>
              </a:rPr>
              <a:t>ее </a:t>
            </a:r>
            <a:r>
              <a:rPr lang="ru-RU">
                <a:solidFill>
                  <a:srgbClr val="B4461E"/>
                </a:solidFill>
              </a:rPr>
              <a:t>отраслей (Б. Г. Ананьев, А. В. Петровский, К. К. Платонов).</a:t>
            </a:r>
          </a:p>
          <a:p>
            <a:pPr marL="360363" indent="-360363" algn="l">
              <a:buClr>
                <a:srgbClr val="B4461E"/>
              </a:buClr>
              <a:buSzPct val="100000"/>
              <a:buFont typeface="+mj-lt"/>
              <a:buAutoNum type="arabicPeriod"/>
            </a:pPr>
            <a:r>
              <a:rPr lang="ru-RU" smtClean="0">
                <a:solidFill>
                  <a:srgbClr val="B4461E"/>
                </a:solidFill>
              </a:rPr>
              <a:t>Внешний </a:t>
            </a:r>
            <a:r>
              <a:rPr lang="ru-RU">
                <a:solidFill>
                  <a:srgbClr val="B4461E"/>
                </a:solidFill>
              </a:rPr>
              <a:t>и внутренний критерии построения системы. </a:t>
            </a:r>
            <a:r>
              <a:rPr lang="ru-RU" smtClean="0">
                <a:solidFill>
                  <a:srgbClr val="B4461E"/>
                </a:solidFill>
              </a:rPr>
              <a:t>Отрасли </a:t>
            </a:r>
            <a:r>
              <a:rPr lang="ru-RU">
                <a:solidFill>
                  <a:srgbClr val="B4461E"/>
                </a:solidFill>
              </a:rPr>
              <a:t>психологии, выделяемые по внутреннему </a:t>
            </a:r>
            <a:r>
              <a:rPr lang="ru-RU" smtClean="0">
                <a:solidFill>
                  <a:srgbClr val="B4461E"/>
                </a:solidFill>
              </a:rPr>
              <a:t/>
            </a:r>
            <a:br>
              <a:rPr lang="ru-RU" smtClean="0">
                <a:solidFill>
                  <a:srgbClr val="B4461E"/>
                </a:solidFill>
              </a:rPr>
            </a:br>
            <a:r>
              <a:rPr lang="ru-RU" smtClean="0">
                <a:solidFill>
                  <a:srgbClr val="B4461E"/>
                </a:solidFill>
              </a:rPr>
              <a:t>и </a:t>
            </a:r>
            <a:r>
              <a:rPr lang="ru-RU">
                <a:solidFill>
                  <a:srgbClr val="B4461E"/>
                </a:solidFill>
              </a:rPr>
              <a:t>внешнему критерию.</a:t>
            </a:r>
          </a:p>
          <a:p>
            <a:pPr marL="360363" indent="-360363" algn="l">
              <a:buClr>
                <a:srgbClr val="B4461E"/>
              </a:buClr>
              <a:buSzPct val="100000"/>
              <a:buFont typeface="+mj-lt"/>
              <a:buAutoNum type="arabicPeriod"/>
            </a:pPr>
            <a:r>
              <a:rPr lang="ru-RU" smtClean="0">
                <a:solidFill>
                  <a:srgbClr val="B4461E"/>
                </a:solidFill>
              </a:rPr>
              <a:t>Социальная </a:t>
            </a:r>
            <a:r>
              <a:rPr lang="ru-RU">
                <a:solidFill>
                  <a:srgbClr val="B4461E"/>
                </a:solidFill>
              </a:rPr>
              <a:t>психология как отрасль психологии. </a:t>
            </a:r>
            <a:r>
              <a:rPr lang="ru-RU" smtClean="0">
                <a:solidFill>
                  <a:srgbClr val="B4461E"/>
                </a:solidFill>
              </a:rPr>
              <a:t/>
            </a:r>
            <a:br>
              <a:rPr lang="ru-RU" smtClean="0">
                <a:solidFill>
                  <a:srgbClr val="B4461E"/>
                </a:solidFill>
              </a:rPr>
            </a:br>
            <a:r>
              <a:rPr lang="ru-RU" smtClean="0">
                <a:solidFill>
                  <a:srgbClr val="B4461E"/>
                </a:solidFill>
              </a:rPr>
              <a:t>Тенденции и </a:t>
            </a:r>
            <a:r>
              <a:rPr lang="ru-RU">
                <a:solidFill>
                  <a:srgbClr val="B4461E"/>
                </a:solidFill>
              </a:rPr>
              <a:t>проблемы развития современной психологии</a:t>
            </a:r>
            <a:r>
              <a:rPr lang="ru-RU" smtClean="0">
                <a:solidFill>
                  <a:srgbClr val="B4461E"/>
                </a:solidFill>
              </a:rPr>
              <a:t>.</a:t>
            </a:r>
            <a:endParaRPr lang="ru-RU">
              <a:solidFill>
                <a:srgbClr val="B4461E"/>
              </a:solidFill>
            </a:endParaRPr>
          </a:p>
        </p:txBody>
      </p:sp>
      <p:sp>
        <p:nvSpPr>
          <p:cNvPr id="6" name="TextBox 7"/>
          <p:cNvSpPr txBox="1"/>
          <p:nvPr/>
        </p:nvSpPr>
        <p:spPr>
          <a:xfrm>
            <a:off x="-298938" y="-30373"/>
            <a:ext cx="5091096" cy="1148949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65" name="Шестиугольник 64"/>
          <p:cNvSpPr>
            <a:spLocks noChangeAspect="1"/>
          </p:cNvSpPr>
          <p:nvPr/>
        </p:nvSpPr>
        <p:spPr>
          <a:xfrm rot="5400000">
            <a:off x="6670496" y="235339"/>
            <a:ext cx="169158" cy="149330"/>
          </a:xfrm>
          <a:prstGeom prst="hexagon">
            <a:avLst/>
          </a:prstGeom>
          <a:solidFill>
            <a:srgbClr val="E67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6" name="Шестиугольник 65"/>
          <p:cNvSpPr>
            <a:spLocks noChangeAspect="1"/>
          </p:cNvSpPr>
          <p:nvPr/>
        </p:nvSpPr>
        <p:spPr>
          <a:xfrm rot="5400000">
            <a:off x="6902721" y="237386"/>
            <a:ext cx="169158" cy="149330"/>
          </a:xfrm>
          <a:prstGeom prst="hexagon">
            <a:avLst/>
          </a:prstGeom>
          <a:solidFill>
            <a:srgbClr val="E67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7" name="Шестиугольник 66"/>
          <p:cNvSpPr>
            <a:spLocks noChangeAspect="1"/>
          </p:cNvSpPr>
          <p:nvPr/>
        </p:nvSpPr>
        <p:spPr>
          <a:xfrm rot="5400000">
            <a:off x="7130060" y="237386"/>
            <a:ext cx="169158" cy="149330"/>
          </a:xfrm>
          <a:prstGeom prst="hexagon">
            <a:avLst/>
          </a:prstGeom>
          <a:solidFill>
            <a:srgbClr val="E67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8" name="Шестиугольник 67"/>
          <p:cNvSpPr>
            <a:spLocks noChangeAspect="1"/>
          </p:cNvSpPr>
          <p:nvPr/>
        </p:nvSpPr>
        <p:spPr>
          <a:xfrm rot="5400000">
            <a:off x="7357400" y="237386"/>
            <a:ext cx="169158" cy="149330"/>
          </a:xfrm>
          <a:prstGeom prst="hexagon">
            <a:avLst/>
          </a:prstGeom>
          <a:solidFill>
            <a:srgbClr val="E67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9" name="Шестиугольник 68"/>
          <p:cNvSpPr>
            <a:spLocks noChangeAspect="1"/>
          </p:cNvSpPr>
          <p:nvPr/>
        </p:nvSpPr>
        <p:spPr>
          <a:xfrm rot="5400000">
            <a:off x="7584739" y="237386"/>
            <a:ext cx="169158" cy="149330"/>
          </a:xfrm>
          <a:prstGeom prst="hexagon">
            <a:avLst/>
          </a:prstGeom>
          <a:solidFill>
            <a:srgbClr val="E67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0" name="Шестиугольник 69"/>
          <p:cNvSpPr>
            <a:spLocks noChangeAspect="1"/>
          </p:cNvSpPr>
          <p:nvPr/>
        </p:nvSpPr>
        <p:spPr>
          <a:xfrm rot="5400000">
            <a:off x="8042543" y="237386"/>
            <a:ext cx="169158" cy="149330"/>
          </a:xfrm>
          <a:prstGeom prst="hexagon">
            <a:avLst/>
          </a:prstGeom>
          <a:solidFill>
            <a:srgbClr val="E67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1" name="Шестиугольник 70"/>
          <p:cNvSpPr>
            <a:spLocks noChangeAspect="1"/>
          </p:cNvSpPr>
          <p:nvPr/>
        </p:nvSpPr>
        <p:spPr>
          <a:xfrm rot="5400000">
            <a:off x="7812080" y="237386"/>
            <a:ext cx="169158" cy="149330"/>
          </a:xfrm>
          <a:prstGeom prst="hexagon">
            <a:avLst/>
          </a:prstGeom>
          <a:solidFill>
            <a:srgbClr val="E67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2" name="Шестиугольник 71"/>
          <p:cNvSpPr>
            <a:spLocks noChangeAspect="1"/>
          </p:cNvSpPr>
          <p:nvPr/>
        </p:nvSpPr>
        <p:spPr>
          <a:xfrm rot="5400000">
            <a:off x="8273006" y="237386"/>
            <a:ext cx="169158" cy="149330"/>
          </a:xfrm>
          <a:prstGeom prst="hexagon">
            <a:avLst/>
          </a:prstGeom>
          <a:solidFill>
            <a:srgbClr val="E67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3" name="Шестиугольник 72"/>
          <p:cNvSpPr>
            <a:spLocks noChangeAspect="1"/>
          </p:cNvSpPr>
          <p:nvPr/>
        </p:nvSpPr>
        <p:spPr>
          <a:xfrm rot="5400000">
            <a:off x="6670496" y="477860"/>
            <a:ext cx="169158" cy="149330"/>
          </a:xfrm>
          <a:prstGeom prst="hexagon">
            <a:avLst/>
          </a:prstGeom>
          <a:solidFill>
            <a:srgbClr val="E67E2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4" name="Шестиугольник 73"/>
          <p:cNvSpPr>
            <a:spLocks noChangeAspect="1"/>
          </p:cNvSpPr>
          <p:nvPr/>
        </p:nvSpPr>
        <p:spPr>
          <a:xfrm rot="5400000">
            <a:off x="6902721" y="479906"/>
            <a:ext cx="169158" cy="149330"/>
          </a:xfrm>
          <a:prstGeom prst="hexagon">
            <a:avLst/>
          </a:prstGeom>
          <a:solidFill>
            <a:srgbClr val="E67E2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5" name="Шестиугольник 74"/>
          <p:cNvSpPr>
            <a:spLocks noChangeAspect="1"/>
          </p:cNvSpPr>
          <p:nvPr/>
        </p:nvSpPr>
        <p:spPr>
          <a:xfrm rot="5400000">
            <a:off x="7130060" y="479906"/>
            <a:ext cx="169158" cy="149330"/>
          </a:xfrm>
          <a:prstGeom prst="hexagon">
            <a:avLst/>
          </a:prstGeom>
          <a:solidFill>
            <a:srgbClr val="E67E2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6" name="Шестиугольник 75"/>
          <p:cNvSpPr>
            <a:spLocks noChangeAspect="1"/>
          </p:cNvSpPr>
          <p:nvPr/>
        </p:nvSpPr>
        <p:spPr>
          <a:xfrm rot="5400000">
            <a:off x="7357400" y="479906"/>
            <a:ext cx="169158" cy="149330"/>
          </a:xfrm>
          <a:prstGeom prst="hexagon">
            <a:avLst/>
          </a:prstGeom>
          <a:solidFill>
            <a:srgbClr val="E67E2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7" name="Шестиугольник 76"/>
          <p:cNvSpPr>
            <a:spLocks noChangeAspect="1"/>
          </p:cNvSpPr>
          <p:nvPr/>
        </p:nvSpPr>
        <p:spPr>
          <a:xfrm rot="5400000">
            <a:off x="7584739" y="479906"/>
            <a:ext cx="169158" cy="149330"/>
          </a:xfrm>
          <a:prstGeom prst="hexagon">
            <a:avLst/>
          </a:prstGeom>
          <a:solidFill>
            <a:srgbClr val="E67E2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8" name="Шестиугольник 77"/>
          <p:cNvSpPr>
            <a:spLocks noChangeAspect="1"/>
          </p:cNvSpPr>
          <p:nvPr/>
        </p:nvSpPr>
        <p:spPr>
          <a:xfrm rot="5400000">
            <a:off x="8042543" y="479906"/>
            <a:ext cx="169158" cy="149330"/>
          </a:xfrm>
          <a:prstGeom prst="hexagon">
            <a:avLst/>
          </a:prstGeom>
          <a:solidFill>
            <a:srgbClr val="E67E2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9" name="Шестиугольник 78"/>
          <p:cNvSpPr>
            <a:spLocks noChangeAspect="1"/>
          </p:cNvSpPr>
          <p:nvPr/>
        </p:nvSpPr>
        <p:spPr>
          <a:xfrm rot="5400000">
            <a:off x="7812080" y="479906"/>
            <a:ext cx="169158" cy="149330"/>
          </a:xfrm>
          <a:prstGeom prst="hexagon">
            <a:avLst/>
          </a:prstGeom>
          <a:solidFill>
            <a:srgbClr val="E67E2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0" name="Шестиугольник 79"/>
          <p:cNvSpPr>
            <a:spLocks noChangeAspect="1"/>
          </p:cNvSpPr>
          <p:nvPr/>
        </p:nvSpPr>
        <p:spPr>
          <a:xfrm rot="5400000">
            <a:off x="8273006" y="479906"/>
            <a:ext cx="169158" cy="149330"/>
          </a:xfrm>
          <a:prstGeom prst="hexagon">
            <a:avLst/>
          </a:prstGeom>
          <a:solidFill>
            <a:srgbClr val="E67E2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1" name="Шестиугольник 80"/>
          <p:cNvSpPr>
            <a:spLocks noChangeAspect="1"/>
          </p:cNvSpPr>
          <p:nvPr/>
        </p:nvSpPr>
        <p:spPr>
          <a:xfrm rot="5400000">
            <a:off x="6670496" y="722339"/>
            <a:ext cx="169158" cy="149330"/>
          </a:xfrm>
          <a:prstGeom prst="hexagon">
            <a:avLst/>
          </a:prstGeom>
          <a:solidFill>
            <a:srgbClr val="E67E2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2" name="Шестиугольник 81"/>
          <p:cNvSpPr>
            <a:spLocks noChangeAspect="1"/>
          </p:cNvSpPr>
          <p:nvPr/>
        </p:nvSpPr>
        <p:spPr>
          <a:xfrm rot="5400000">
            <a:off x="6902721" y="724386"/>
            <a:ext cx="169158" cy="149330"/>
          </a:xfrm>
          <a:prstGeom prst="hexagon">
            <a:avLst/>
          </a:prstGeom>
          <a:solidFill>
            <a:srgbClr val="E67E2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3" name="Шестиугольник 82"/>
          <p:cNvSpPr>
            <a:spLocks noChangeAspect="1"/>
          </p:cNvSpPr>
          <p:nvPr/>
        </p:nvSpPr>
        <p:spPr>
          <a:xfrm rot="5400000">
            <a:off x="7130060" y="724386"/>
            <a:ext cx="169158" cy="149330"/>
          </a:xfrm>
          <a:prstGeom prst="hexagon">
            <a:avLst/>
          </a:prstGeom>
          <a:solidFill>
            <a:srgbClr val="E67E2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4" name="Шестиугольник 83"/>
          <p:cNvSpPr>
            <a:spLocks noChangeAspect="1"/>
          </p:cNvSpPr>
          <p:nvPr/>
        </p:nvSpPr>
        <p:spPr>
          <a:xfrm rot="5400000">
            <a:off x="7357400" y="724386"/>
            <a:ext cx="169158" cy="149330"/>
          </a:xfrm>
          <a:prstGeom prst="hexagon">
            <a:avLst/>
          </a:prstGeom>
          <a:solidFill>
            <a:srgbClr val="E67E2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5" name="Шестиугольник 84"/>
          <p:cNvSpPr>
            <a:spLocks noChangeAspect="1"/>
          </p:cNvSpPr>
          <p:nvPr/>
        </p:nvSpPr>
        <p:spPr>
          <a:xfrm rot="5400000">
            <a:off x="7584739" y="724386"/>
            <a:ext cx="169158" cy="149330"/>
          </a:xfrm>
          <a:prstGeom prst="hexagon">
            <a:avLst/>
          </a:prstGeom>
          <a:solidFill>
            <a:srgbClr val="E67E2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6" name="Шестиугольник 85"/>
          <p:cNvSpPr>
            <a:spLocks noChangeAspect="1"/>
          </p:cNvSpPr>
          <p:nvPr/>
        </p:nvSpPr>
        <p:spPr>
          <a:xfrm rot="5400000">
            <a:off x="8042543" y="724386"/>
            <a:ext cx="169158" cy="149330"/>
          </a:xfrm>
          <a:prstGeom prst="hexagon">
            <a:avLst/>
          </a:prstGeom>
          <a:solidFill>
            <a:srgbClr val="E67E2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7" name="Шестиугольник 86"/>
          <p:cNvSpPr>
            <a:spLocks noChangeAspect="1"/>
          </p:cNvSpPr>
          <p:nvPr/>
        </p:nvSpPr>
        <p:spPr>
          <a:xfrm rot="5400000">
            <a:off x="7812080" y="724386"/>
            <a:ext cx="169158" cy="149330"/>
          </a:xfrm>
          <a:prstGeom prst="hexagon">
            <a:avLst/>
          </a:prstGeom>
          <a:solidFill>
            <a:srgbClr val="E67E2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8" name="Шестиугольник 87"/>
          <p:cNvSpPr>
            <a:spLocks noChangeAspect="1"/>
          </p:cNvSpPr>
          <p:nvPr/>
        </p:nvSpPr>
        <p:spPr>
          <a:xfrm rot="5400000">
            <a:off x="8273006" y="724386"/>
            <a:ext cx="169158" cy="149330"/>
          </a:xfrm>
          <a:prstGeom prst="hexagon">
            <a:avLst/>
          </a:prstGeom>
          <a:solidFill>
            <a:srgbClr val="E67E2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9" name="Шестиугольник 88"/>
          <p:cNvSpPr>
            <a:spLocks noChangeAspect="1"/>
          </p:cNvSpPr>
          <p:nvPr/>
        </p:nvSpPr>
        <p:spPr>
          <a:xfrm rot="5400000">
            <a:off x="6670496" y="964773"/>
            <a:ext cx="169158" cy="149330"/>
          </a:xfrm>
          <a:prstGeom prst="hexagon">
            <a:avLst/>
          </a:prstGeom>
          <a:solidFill>
            <a:srgbClr val="E67E2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0" name="Шестиугольник 89"/>
          <p:cNvSpPr>
            <a:spLocks noChangeAspect="1"/>
          </p:cNvSpPr>
          <p:nvPr/>
        </p:nvSpPr>
        <p:spPr>
          <a:xfrm rot="5400000">
            <a:off x="6902721" y="966819"/>
            <a:ext cx="169158" cy="149330"/>
          </a:xfrm>
          <a:prstGeom prst="hexagon">
            <a:avLst/>
          </a:prstGeom>
          <a:solidFill>
            <a:srgbClr val="E67E2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1" name="Шестиугольник 90"/>
          <p:cNvSpPr>
            <a:spLocks noChangeAspect="1"/>
          </p:cNvSpPr>
          <p:nvPr/>
        </p:nvSpPr>
        <p:spPr>
          <a:xfrm rot="5400000">
            <a:off x="7130060" y="966819"/>
            <a:ext cx="169158" cy="149330"/>
          </a:xfrm>
          <a:prstGeom prst="hexagon">
            <a:avLst/>
          </a:prstGeom>
          <a:solidFill>
            <a:srgbClr val="E67E2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2" name="Шестиугольник 91"/>
          <p:cNvSpPr>
            <a:spLocks noChangeAspect="1"/>
          </p:cNvSpPr>
          <p:nvPr/>
        </p:nvSpPr>
        <p:spPr>
          <a:xfrm rot="5400000">
            <a:off x="7357400" y="966819"/>
            <a:ext cx="169158" cy="149330"/>
          </a:xfrm>
          <a:prstGeom prst="hexagon">
            <a:avLst/>
          </a:prstGeom>
          <a:solidFill>
            <a:srgbClr val="E67E2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3" name="Шестиугольник 92"/>
          <p:cNvSpPr>
            <a:spLocks noChangeAspect="1"/>
          </p:cNvSpPr>
          <p:nvPr/>
        </p:nvSpPr>
        <p:spPr>
          <a:xfrm rot="5400000">
            <a:off x="7584739" y="966819"/>
            <a:ext cx="169158" cy="149330"/>
          </a:xfrm>
          <a:prstGeom prst="hexagon">
            <a:avLst/>
          </a:prstGeom>
          <a:solidFill>
            <a:srgbClr val="E67E2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4" name="Шестиугольник 93"/>
          <p:cNvSpPr>
            <a:spLocks noChangeAspect="1"/>
          </p:cNvSpPr>
          <p:nvPr/>
        </p:nvSpPr>
        <p:spPr>
          <a:xfrm rot="5400000">
            <a:off x="8042543" y="966819"/>
            <a:ext cx="169158" cy="149330"/>
          </a:xfrm>
          <a:prstGeom prst="hexagon">
            <a:avLst/>
          </a:prstGeom>
          <a:solidFill>
            <a:srgbClr val="E67E2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5" name="Шестиугольник 94"/>
          <p:cNvSpPr>
            <a:spLocks noChangeAspect="1"/>
          </p:cNvSpPr>
          <p:nvPr/>
        </p:nvSpPr>
        <p:spPr>
          <a:xfrm rot="5400000">
            <a:off x="7812080" y="966819"/>
            <a:ext cx="169158" cy="149330"/>
          </a:xfrm>
          <a:prstGeom prst="hexagon">
            <a:avLst/>
          </a:prstGeom>
          <a:solidFill>
            <a:srgbClr val="E67E2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6" name="Шестиугольник 95"/>
          <p:cNvSpPr>
            <a:spLocks noChangeAspect="1"/>
          </p:cNvSpPr>
          <p:nvPr/>
        </p:nvSpPr>
        <p:spPr>
          <a:xfrm rot="5400000">
            <a:off x="8273006" y="966819"/>
            <a:ext cx="169158" cy="149330"/>
          </a:xfrm>
          <a:prstGeom prst="hexagon">
            <a:avLst/>
          </a:prstGeom>
          <a:solidFill>
            <a:srgbClr val="E67E2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7" name="Шестиугольник 96"/>
          <p:cNvSpPr>
            <a:spLocks noChangeAspect="1"/>
          </p:cNvSpPr>
          <p:nvPr/>
        </p:nvSpPr>
        <p:spPr>
          <a:xfrm rot="5400000">
            <a:off x="8503468" y="237386"/>
            <a:ext cx="169158" cy="149330"/>
          </a:xfrm>
          <a:prstGeom prst="hexagon">
            <a:avLst/>
          </a:prstGeom>
          <a:solidFill>
            <a:srgbClr val="E67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8" name="Шестиугольник 97"/>
          <p:cNvSpPr>
            <a:spLocks noChangeAspect="1"/>
          </p:cNvSpPr>
          <p:nvPr/>
        </p:nvSpPr>
        <p:spPr>
          <a:xfrm rot="5400000">
            <a:off x="8733931" y="237386"/>
            <a:ext cx="169158" cy="149330"/>
          </a:xfrm>
          <a:prstGeom prst="hexagon">
            <a:avLst/>
          </a:prstGeom>
          <a:solidFill>
            <a:srgbClr val="E67E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9" name="Шестиугольник 98"/>
          <p:cNvSpPr>
            <a:spLocks noChangeAspect="1"/>
          </p:cNvSpPr>
          <p:nvPr/>
        </p:nvSpPr>
        <p:spPr>
          <a:xfrm rot="5400000">
            <a:off x="8503468" y="479906"/>
            <a:ext cx="169158" cy="149330"/>
          </a:xfrm>
          <a:prstGeom prst="hexagon">
            <a:avLst/>
          </a:prstGeom>
          <a:solidFill>
            <a:srgbClr val="E67E2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0" name="Шестиугольник 99"/>
          <p:cNvSpPr>
            <a:spLocks noChangeAspect="1"/>
          </p:cNvSpPr>
          <p:nvPr/>
        </p:nvSpPr>
        <p:spPr>
          <a:xfrm rot="5400000">
            <a:off x="8733931" y="479906"/>
            <a:ext cx="169158" cy="149330"/>
          </a:xfrm>
          <a:prstGeom prst="hexagon">
            <a:avLst/>
          </a:prstGeom>
          <a:solidFill>
            <a:srgbClr val="E67E2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1" name="Шестиугольник 100"/>
          <p:cNvSpPr>
            <a:spLocks noChangeAspect="1"/>
          </p:cNvSpPr>
          <p:nvPr/>
        </p:nvSpPr>
        <p:spPr>
          <a:xfrm rot="5400000">
            <a:off x="8503468" y="724386"/>
            <a:ext cx="169158" cy="149330"/>
          </a:xfrm>
          <a:prstGeom prst="hexagon">
            <a:avLst/>
          </a:prstGeom>
          <a:solidFill>
            <a:srgbClr val="E67E2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2" name="Шестиугольник 101"/>
          <p:cNvSpPr>
            <a:spLocks noChangeAspect="1"/>
          </p:cNvSpPr>
          <p:nvPr/>
        </p:nvSpPr>
        <p:spPr>
          <a:xfrm rot="5400000">
            <a:off x="8733931" y="724386"/>
            <a:ext cx="169158" cy="149330"/>
          </a:xfrm>
          <a:prstGeom prst="hexagon">
            <a:avLst/>
          </a:prstGeom>
          <a:solidFill>
            <a:srgbClr val="E67E2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3" name="Шестиугольник 102"/>
          <p:cNvSpPr>
            <a:spLocks noChangeAspect="1"/>
          </p:cNvSpPr>
          <p:nvPr/>
        </p:nvSpPr>
        <p:spPr>
          <a:xfrm rot="5400000">
            <a:off x="8503468" y="966819"/>
            <a:ext cx="169158" cy="149330"/>
          </a:xfrm>
          <a:prstGeom prst="hexagon">
            <a:avLst/>
          </a:prstGeom>
          <a:solidFill>
            <a:srgbClr val="E67E2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4" name="Шестиугольник 103"/>
          <p:cNvSpPr>
            <a:spLocks noChangeAspect="1"/>
          </p:cNvSpPr>
          <p:nvPr/>
        </p:nvSpPr>
        <p:spPr>
          <a:xfrm rot="5400000">
            <a:off x="8733931" y="966819"/>
            <a:ext cx="169158" cy="149330"/>
          </a:xfrm>
          <a:prstGeom prst="hexagon">
            <a:avLst/>
          </a:prstGeom>
          <a:solidFill>
            <a:srgbClr val="E67E2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396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2" y="747460"/>
            <a:ext cx="5373962" cy="1366650"/>
          </a:xfrm>
        </p:spPr>
        <p:txBody>
          <a:bodyPr>
            <a:normAutofit/>
          </a:bodyPr>
          <a:lstStyle/>
          <a:p>
            <a:r>
              <a:rPr lang="ru-RU"/>
              <a:t>Основные понятия общей психологии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19138" y="2701357"/>
            <a:ext cx="7702729" cy="2793823"/>
          </a:xfrm>
          <a:prstGeom prst="roundRect">
            <a:avLst>
              <a:gd name="adj" fmla="val 6508"/>
            </a:avLst>
          </a:prstGeom>
          <a:solidFill>
            <a:srgbClr val="B4461E"/>
          </a:solidFill>
          <a:ln>
            <a:solidFill>
              <a:srgbClr val="B446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432000" tIns="324000" rIns="36000" rtlCol="0" anchor="t"/>
          <a:lstStyle/>
          <a:p>
            <a:pPr marL="285750" indent="-285750">
              <a:lnSpc>
                <a:spcPct val="150000"/>
              </a:lnSpc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800" b="1">
                <a:solidFill>
                  <a:schemeClr val="bg1"/>
                </a:solidFill>
              </a:rPr>
              <a:t>Психические процессы; </a:t>
            </a:r>
          </a:p>
          <a:p>
            <a:pPr marL="285750" indent="-285750">
              <a:lnSpc>
                <a:spcPct val="150000"/>
              </a:lnSpc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800" b="1">
                <a:solidFill>
                  <a:schemeClr val="bg1"/>
                </a:solidFill>
              </a:rPr>
              <a:t>психические свойства; </a:t>
            </a:r>
          </a:p>
          <a:p>
            <a:pPr marL="285750" indent="-285750">
              <a:lnSpc>
                <a:spcPct val="150000"/>
              </a:lnSpc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800" b="1">
                <a:solidFill>
                  <a:schemeClr val="bg1"/>
                </a:solidFill>
              </a:rPr>
              <a:t>психические состояния.</a:t>
            </a:r>
          </a:p>
        </p:txBody>
      </p:sp>
      <p:sp>
        <p:nvSpPr>
          <p:cNvPr id="102" name="Freeform 20"/>
          <p:cNvSpPr/>
          <p:nvPr/>
        </p:nvSpPr>
        <p:spPr>
          <a:xfrm rot="5400000">
            <a:off x="7914045" y="246326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556" y="3147172"/>
            <a:ext cx="1903084" cy="1902192"/>
          </a:xfrm>
          <a:prstGeom prst="rect">
            <a:avLst/>
          </a:prstGeom>
        </p:spPr>
      </p:pic>
      <p:grpSp>
        <p:nvGrpSpPr>
          <p:cNvPr id="26" name="Группа 25"/>
          <p:cNvGrpSpPr/>
          <p:nvPr/>
        </p:nvGrpSpPr>
        <p:grpSpPr>
          <a:xfrm>
            <a:off x="6183904" y="864594"/>
            <a:ext cx="2240959" cy="1132382"/>
            <a:chOff x="7594653" y="227472"/>
            <a:chExt cx="1298522" cy="656158"/>
          </a:xfrm>
          <a:solidFill>
            <a:srgbClr val="B4461E"/>
          </a:solidFill>
        </p:grpSpPr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7584739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7812080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7584739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7812080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>
              <a:off x="7584739" y="724386"/>
              <a:ext cx="169158" cy="14933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7812080" y="724386"/>
              <a:ext cx="169158" cy="14933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11514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600794" y="984731"/>
            <a:ext cx="7821926" cy="1148726"/>
          </a:xfrm>
        </p:spPr>
        <p:txBody>
          <a:bodyPr>
            <a:noAutofit/>
          </a:bodyPr>
          <a:lstStyle/>
          <a:p>
            <a:r>
              <a:rPr lang="ru-RU" altLang="ru-RU" sz="3600" spc="-50" smtClean="0"/>
              <a:t>Классификация специальных отраслей </a:t>
            </a:r>
            <a:r>
              <a:rPr lang="ru-RU" altLang="ru-RU" sz="3600" spc="-50"/>
              <a:t>психологии по А. В. Петровскому</a:t>
            </a:r>
            <a:endParaRPr lang="ru-RU" sz="3600" spc="-5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18328806"/>
              </p:ext>
            </p:extLst>
          </p:nvPr>
        </p:nvGraphicFramePr>
        <p:xfrm>
          <a:off x="719138" y="2321098"/>
          <a:ext cx="7712375" cy="3355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008800">
                  <a:extLst>
                    <a:ext uri="{9D8B030D-6E8A-4147-A177-3AD203B41FA5}">
                      <a16:colId xmlns:a16="http://schemas.microsoft.com/office/drawing/2014/main" val="2900642355"/>
                    </a:ext>
                  </a:extLst>
                </a:gridCol>
                <a:gridCol w="4703575">
                  <a:extLst>
                    <a:ext uri="{9D8B030D-6E8A-4147-A177-3AD203B41FA5}">
                      <a16:colId xmlns:a16="http://schemas.microsoft.com/office/drawing/2014/main" val="3047448101"/>
                    </a:ext>
                  </a:extLst>
                </a:gridCol>
              </a:tblGrid>
              <a:tr h="612000">
                <a:tc>
                  <a:txBody>
                    <a:bodyPr/>
                    <a:lstStyle/>
                    <a:p>
                      <a:pPr algn="ctr"/>
                      <a:r>
                        <a:rPr lang="ru-RU" sz="2400" smtClean="0"/>
                        <a:t>Основание</a:t>
                      </a:r>
                      <a:endParaRPr lang="ru-RU" sz="24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B446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46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461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smtClean="0"/>
                        <a:t>Разделы психологии</a:t>
                      </a:r>
                    </a:p>
                  </a:txBody>
                  <a:tcPr anchor="ctr">
                    <a:lnR w="12700" cap="flat" cmpd="sng" algn="ctr">
                      <a:solidFill>
                        <a:srgbClr val="B446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46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46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461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2723400"/>
                  </a:ext>
                </a:extLst>
              </a:tr>
              <a:tr h="353060">
                <a:tc>
                  <a:txBody>
                    <a:bodyPr/>
                    <a:lstStyle/>
                    <a:p>
                      <a:r>
                        <a:rPr lang="ru-RU" sz="1800" b="1" smtClean="0"/>
                        <a:t>Конкретная деятельность</a:t>
                      </a:r>
                      <a:endParaRPr lang="ru-RU" sz="1800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46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>
                        <a:buClrTx/>
                        <a:buSzPct val="105000"/>
                        <a:buFont typeface="Calibri" panose="020F0502020204030204" pitchFamily="34" charset="0"/>
                        <a:buNone/>
                      </a:pPr>
                      <a:r>
                        <a:rPr lang="ru-RU" sz="18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Психология труда (инженерная, авиационная, педагогическая, медицинская, юридическая, военная, спорта, торговли, научного </a:t>
                      </a:r>
                      <a:br>
                        <a:rPr lang="ru-RU" sz="18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 художественного творчества)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46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0097218"/>
                  </a:ext>
                </a:extLst>
              </a:tr>
              <a:tr h="309880">
                <a:tc>
                  <a:txBody>
                    <a:bodyPr/>
                    <a:lstStyle/>
                    <a:p>
                      <a:r>
                        <a:rPr lang="ru-RU" sz="1800" b="1" smtClean="0"/>
                        <a:t>Развитие</a:t>
                      </a:r>
                      <a:endParaRPr lang="ru-RU" sz="1800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Tx/>
                        <a:buSzPct val="105000"/>
                        <a:buFont typeface="Calibri" panose="020F0502020204030204" pitchFamily="34" charset="0"/>
                        <a:buNone/>
                      </a:pPr>
                      <a:r>
                        <a:rPr lang="ru-RU" sz="18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Возрастная, аномального развития, сравнительная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5275979"/>
                  </a:ext>
                </a:extLst>
              </a:tr>
              <a:tr h="840818">
                <a:tc>
                  <a:txBody>
                    <a:bodyPr/>
                    <a:lstStyle/>
                    <a:p>
                      <a:r>
                        <a:rPr lang="ru-RU" sz="1800" b="1" smtClean="0"/>
                        <a:t>Отношение человека </a:t>
                      </a:r>
                      <a:br>
                        <a:rPr lang="ru-RU" sz="1800" b="1" smtClean="0"/>
                      </a:br>
                      <a:r>
                        <a:rPr lang="ru-RU" sz="1800" b="1" smtClean="0"/>
                        <a:t>(как субъекта развития </a:t>
                      </a:r>
                      <a:br>
                        <a:rPr lang="ru-RU" sz="1800" b="1" smtClean="0"/>
                      </a:br>
                      <a:r>
                        <a:rPr lang="ru-RU" sz="1800" b="1" smtClean="0"/>
                        <a:t>и деятельности) к обществу</a:t>
                      </a:r>
                      <a:endParaRPr lang="ru-RU" sz="1800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indent="0" algn="l" defTabSz="914400" rtl="0" eaLnBrk="1" latinLnBrk="0" hangingPunct="1">
                        <a:buClrTx/>
                        <a:buSzPct val="105000"/>
                        <a:buFont typeface="Calibri" panose="020F0502020204030204" pitchFamily="34" charset="0"/>
                        <a:buNone/>
                      </a:pPr>
                      <a:r>
                        <a:rPr lang="ru-RU" sz="18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Социальная психология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4224815"/>
                  </a:ext>
                </a:extLst>
              </a:tr>
            </a:tbl>
          </a:graphicData>
        </a:graphic>
      </p:graphicFrame>
      <p:grpSp>
        <p:nvGrpSpPr>
          <p:cNvPr id="5" name="Группа 4"/>
          <p:cNvGrpSpPr/>
          <p:nvPr/>
        </p:nvGrpSpPr>
        <p:grpSpPr>
          <a:xfrm>
            <a:off x="4650087" y="244722"/>
            <a:ext cx="3781425" cy="549784"/>
            <a:chOff x="4540094" y="244722"/>
            <a:chExt cx="3697129" cy="537528"/>
          </a:xfrm>
        </p:grpSpPr>
        <p:sp>
          <p:nvSpPr>
            <p:cNvPr id="6" name="Шестиугольник 5"/>
            <p:cNvSpPr>
              <a:spLocks noChangeAspect="1"/>
            </p:cNvSpPr>
            <p:nvPr/>
          </p:nvSpPr>
          <p:spPr>
            <a:xfrm rot="16200000" flipH="1">
              <a:off x="6120218" y="559388"/>
              <a:ext cx="234130" cy="206686"/>
            </a:xfrm>
            <a:prstGeom prst="hexagon">
              <a:avLst/>
            </a:prstGeom>
            <a:solidFill>
              <a:srgbClr val="B4461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" name="Шестиугольник 6"/>
            <p:cNvSpPr>
              <a:spLocks noChangeAspect="1"/>
            </p:cNvSpPr>
            <p:nvPr/>
          </p:nvSpPr>
          <p:spPr>
            <a:xfrm rot="16200000" flipH="1">
              <a:off x="6434876" y="559388"/>
              <a:ext cx="234130" cy="206686"/>
            </a:xfrm>
            <a:prstGeom prst="hexagon">
              <a:avLst/>
            </a:prstGeom>
            <a:solidFill>
              <a:srgbClr val="B4461E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" name="Шестиугольник 7"/>
            <p:cNvSpPr>
              <a:spLocks noChangeAspect="1"/>
            </p:cNvSpPr>
            <p:nvPr/>
          </p:nvSpPr>
          <p:spPr>
            <a:xfrm rot="16200000" flipH="1">
              <a:off x="6749535" y="559388"/>
              <a:ext cx="234130" cy="20668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" name="Шестиугольник 9"/>
            <p:cNvSpPr>
              <a:spLocks noChangeAspect="1"/>
            </p:cNvSpPr>
            <p:nvPr/>
          </p:nvSpPr>
          <p:spPr>
            <a:xfrm rot="16200000" flipH="1">
              <a:off x="7064192" y="559388"/>
              <a:ext cx="234130" cy="206686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" name="Шестиугольник 10"/>
            <p:cNvSpPr>
              <a:spLocks noChangeAspect="1"/>
            </p:cNvSpPr>
            <p:nvPr/>
          </p:nvSpPr>
          <p:spPr>
            <a:xfrm rot="16200000" flipH="1">
              <a:off x="7697835" y="559388"/>
              <a:ext cx="234130" cy="206686"/>
            </a:xfrm>
            <a:prstGeom prst="hexagon">
              <a:avLst/>
            </a:prstGeom>
            <a:solidFill>
              <a:srgbClr val="B4461E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" name="Шестиугольник 11"/>
            <p:cNvSpPr>
              <a:spLocks noChangeAspect="1"/>
            </p:cNvSpPr>
            <p:nvPr/>
          </p:nvSpPr>
          <p:spPr>
            <a:xfrm rot="16200000" flipH="1">
              <a:off x="7378852" y="559388"/>
              <a:ext cx="234130" cy="206686"/>
            </a:xfrm>
            <a:prstGeom prst="hexagon">
              <a:avLst/>
            </a:prstGeom>
            <a:solidFill>
              <a:srgbClr val="B4461E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" name="Шестиугольник 13"/>
            <p:cNvSpPr>
              <a:spLocks noChangeAspect="1"/>
            </p:cNvSpPr>
            <p:nvPr/>
          </p:nvSpPr>
          <p:spPr>
            <a:xfrm rot="16200000" flipH="1">
              <a:off x="8016815" y="559388"/>
              <a:ext cx="234130" cy="206686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5" name="Шестиугольник 14"/>
            <p:cNvSpPr>
              <a:spLocks noChangeAspect="1"/>
            </p:cNvSpPr>
            <p:nvPr/>
          </p:nvSpPr>
          <p:spPr>
            <a:xfrm rot="16200000" flipH="1">
              <a:off x="6120218" y="258444"/>
              <a:ext cx="234130" cy="206686"/>
            </a:xfrm>
            <a:prstGeom prst="hexagon">
              <a:avLst/>
            </a:prstGeom>
            <a:solidFill>
              <a:srgbClr val="B4461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" name="Шестиугольник 15"/>
            <p:cNvSpPr>
              <a:spLocks noChangeAspect="1"/>
            </p:cNvSpPr>
            <p:nvPr/>
          </p:nvSpPr>
          <p:spPr>
            <a:xfrm rot="16200000" flipH="1">
              <a:off x="6434876" y="258444"/>
              <a:ext cx="234130" cy="206686"/>
            </a:xfrm>
            <a:prstGeom prst="hexagon">
              <a:avLst/>
            </a:prstGeom>
            <a:solidFill>
              <a:srgbClr val="B4461E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" name="Шестиугольник 16"/>
            <p:cNvSpPr>
              <a:spLocks noChangeAspect="1"/>
            </p:cNvSpPr>
            <p:nvPr/>
          </p:nvSpPr>
          <p:spPr>
            <a:xfrm rot="16200000" flipH="1">
              <a:off x="6749535" y="258444"/>
              <a:ext cx="234130" cy="20668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16200000" flipH="1">
              <a:off x="7064192" y="258444"/>
              <a:ext cx="234130" cy="206686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16200000" flipH="1">
              <a:off x="7697835" y="258444"/>
              <a:ext cx="234130" cy="206686"/>
            </a:xfrm>
            <a:prstGeom prst="hexagon">
              <a:avLst/>
            </a:prstGeom>
            <a:solidFill>
              <a:srgbClr val="B4461E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16200000" flipH="1">
              <a:off x="7378852" y="258444"/>
              <a:ext cx="234130" cy="206686"/>
            </a:xfrm>
            <a:prstGeom prst="hexagon">
              <a:avLst/>
            </a:prstGeom>
            <a:solidFill>
              <a:srgbClr val="B4461E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16200000" flipH="1">
              <a:off x="8016815" y="258444"/>
              <a:ext cx="234130" cy="206686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16200000" flipH="1">
              <a:off x="5164335" y="559389"/>
              <a:ext cx="234130" cy="206686"/>
            </a:xfrm>
            <a:prstGeom prst="hexagon">
              <a:avLst/>
            </a:prstGeom>
            <a:solidFill>
              <a:srgbClr val="B4461E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16200000" flipH="1">
              <a:off x="4845354" y="559389"/>
              <a:ext cx="234130" cy="206686"/>
            </a:xfrm>
            <a:prstGeom prst="hexagon">
              <a:avLst/>
            </a:prstGeom>
            <a:solidFill>
              <a:srgbClr val="B4461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16200000" flipH="1">
              <a:off x="5483317" y="559389"/>
              <a:ext cx="234130" cy="206686"/>
            </a:xfrm>
            <a:prstGeom prst="hexagon">
              <a:avLst/>
            </a:prstGeom>
            <a:solidFill>
              <a:srgbClr val="B4461E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16200000" flipH="1">
              <a:off x="5802297" y="559389"/>
              <a:ext cx="234130" cy="206686"/>
            </a:xfrm>
            <a:prstGeom prst="hexagon">
              <a:avLst/>
            </a:prstGeom>
            <a:solidFill>
              <a:srgbClr val="B4461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16200000" flipH="1">
              <a:off x="5164335" y="258445"/>
              <a:ext cx="234130" cy="206686"/>
            </a:xfrm>
            <a:prstGeom prst="hexagon">
              <a:avLst/>
            </a:prstGeom>
            <a:solidFill>
              <a:srgbClr val="B4461E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16200000" flipH="1">
              <a:off x="4845354" y="258445"/>
              <a:ext cx="234130" cy="206686"/>
            </a:xfrm>
            <a:prstGeom prst="hexagon">
              <a:avLst/>
            </a:prstGeom>
            <a:solidFill>
              <a:srgbClr val="B4461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16200000" flipH="1">
              <a:off x="5483317" y="258445"/>
              <a:ext cx="234130" cy="206686"/>
            </a:xfrm>
            <a:prstGeom prst="hexagon">
              <a:avLst/>
            </a:prstGeom>
            <a:solidFill>
              <a:srgbClr val="B4461E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16200000" flipH="1">
              <a:off x="5802297" y="258445"/>
              <a:ext cx="234130" cy="206686"/>
            </a:xfrm>
            <a:prstGeom prst="hexagon">
              <a:avLst/>
            </a:prstGeom>
            <a:solidFill>
              <a:srgbClr val="B4461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16200000" flipH="1">
              <a:off x="4526372" y="561842"/>
              <a:ext cx="234130" cy="206686"/>
            </a:xfrm>
            <a:prstGeom prst="hexagon">
              <a:avLst/>
            </a:prstGeom>
            <a:solidFill>
              <a:srgbClr val="B4461E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16200000" flipH="1">
              <a:off x="4526372" y="260898"/>
              <a:ext cx="234130" cy="206686"/>
            </a:xfrm>
            <a:prstGeom prst="hexagon">
              <a:avLst/>
            </a:prstGeom>
            <a:solidFill>
              <a:srgbClr val="B4461E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719137" y="5936911"/>
            <a:ext cx="3781426" cy="241978"/>
            <a:chOff x="719137" y="6057901"/>
            <a:chExt cx="3781426" cy="241978"/>
          </a:xfrm>
        </p:grpSpPr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2644943" y="6071935"/>
              <a:ext cx="239468" cy="211399"/>
            </a:xfrm>
            <a:prstGeom prst="hexagon">
              <a:avLst/>
            </a:prstGeom>
            <a:solidFill>
              <a:srgbClr val="B4461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2323111" y="6071935"/>
              <a:ext cx="239468" cy="211399"/>
            </a:xfrm>
            <a:prstGeom prst="hexagon">
              <a:avLst/>
            </a:prstGeom>
            <a:solidFill>
              <a:srgbClr val="B4461E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2001278" y="6071935"/>
              <a:ext cx="239468" cy="211399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5400000">
              <a:off x="1679446" y="6071935"/>
              <a:ext cx="239468" cy="211399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5400000">
              <a:off x="1031356" y="6071935"/>
              <a:ext cx="239468" cy="211399"/>
            </a:xfrm>
            <a:prstGeom prst="hexagon">
              <a:avLst/>
            </a:prstGeom>
            <a:solidFill>
              <a:srgbClr val="B4461E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1357612" y="6071935"/>
              <a:ext cx="239468" cy="211399"/>
            </a:xfrm>
            <a:prstGeom prst="hexagon">
              <a:avLst/>
            </a:prstGeom>
            <a:solidFill>
              <a:srgbClr val="B4461E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>
              <a:off x="705103" y="6071935"/>
              <a:ext cx="239468" cy="211399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>
              <a:off x="3622621" y="6071936"/>
              <a:ext cx="239468" cy="211399"/>
            </a:xfrm>
            <a:prstGeom prst="hexagon">
              <a:avLst/>
            </a:prstGeom>
            <a:solidFill>
              <a:srgbClr val="B4461E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5400000">
              <a:off x="3948875" y="6071936"/>
              <a:ext cx="239468" cy="211399"/>
            </a:xfrm>
            <a:prstGeom prst="hexagon">
              <a:avLst/>
            </a:prstGeom>
            <a:solidFill>
              <a:srgbClr val="B4461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3" name="Шестиугольник 52"/>
            <p:cNvSpPr>
              <a:spLocks noChangeAspect="1"/>
            </p:cNvSpPr>
            <p:nvPr/>
          </p:nvSpPr>
          <p:spPr>
            <a:xfrm rot="5400000">
              <a:off x="3296366" y="6071936"/>
              <a:ext cx="239468" cy="211399"/>
            </a:xfrm>
            <a:prstGeom prst="hexagon">
              <a:avLst/>
            </a:prstGeom>
            <a:solidFill>
              <a:srgbClr val="B4461E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5400000">
              <a:off x="2970113" y="6071936"/>
              <a:ext cx="239468" cy="211399"/>
            </a:xfrm>
            <a:prstGeom prst="hexagon">
              <a:avLst/>
            </a:prstGeom>
            <a:solidFill>
              <a:srgbClr val="B4461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4275130" y="6074445"/>
              <a:ext cx="239468" cy="211399"/>
            </a:xfrm>
            <a:prstGeom prst="hexagon">
              <a:avLst/>
            </a:prstGeom>
            <a:solidFill>
              <a:srgbClr val="B4461E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16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5482"/>
            <a:ext cx="7907637" cy="1620000"/>
          </a:xfrm>
          <a:prstGeom prst="round2SameRect">
            <a:avLst>
              <a:gd name="adj1" fmla="val 20466"/>
              <a:gd name="adj2" fmla="val 0"/>
            </a:avLst>
          </a:prstGeom>
          <a:gradFill flip="none" rotWithShape="1">
            <a:gsLst>
              <a:gs pos="0">
                <a:srgbClr val="B4461E"/>
              </a:gs>
              <a:gs pos="71000">
                <a:schemeClr val="bg1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87313"/>
            <a:r>
              <a:rPr lang="ru-RU" sz="8800" b="1">
                <a:solidFill>
                  <a:schemeClr val="bg1"/>
                </a:solidFill>
              </a:rPr>
              <a:t>2</a:t>
            </a:r>
            <a:r>
              <a:rPr lang="ru-RU" sz="8800" b="1" smtClean="0">
                <a:solidFill>
                  <a:schemeClr val="bg1"/>
                </a:solidFill>
              </a:rPr>
              <a:t>.</a:t>
            </a:r>
            <a:endParaRPr lang="ru-RU" sz="8800" b="1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2247192"/>
            <a:ext cx="7907637" cy="3774195"/>
          </a:xfrm>
          <a:prstGeom prst="frame">
            <a:avLst>
              <a:gd name="adj1" fmla="val 3178"/>
            </a:avLst>
          </a:prstGeom>
          <a:solidFill>
            <a:srgbClr val="B4461E"/>
          </a:solidFill>
        </p:spPr>
        <p:txBody>
          <a:bodyPr lIns="216000" anchor="ctr">
            <a:noAutofit/>
          </a:bodyPr>
          <a:lstStyle/>
          <a:p>
            <a:pPr>
              <a:lnSpc>
                <a:spcPts val="5000"/>
              </a:lnSpc>
            </a:pPr>
            <a:r>
              <a:rPr lang="ru-RU" sz="4400" spc="-120"/>
              <a:t>Внешний и внутренний критерии построения системы. Отрасли психологии, выделяемые по внутреннему </a:t>
            </a:r>
            <a:br>
              <a:rPr lang="ru-RU" sz="4400" spc="-120"/>
            </a:br>
            <a:r>
              <a:rPr lang="ru-RU" sz="4400" spc="-120"/>
              <a:t>и внешнему критерию</a:t>
            </a:r>
            <a:endParaRPr lang="ru-RU" sz="3600"/>
          </a:p>
        </p:txBody>
      </p:sp>
      <p:sp>
        <p:nvSpPr>
          <p:cNvPr id="61" name="Шестиугольник 60"/>
          <p:cNvSpPr>
            <a:spLocks noChangeAspect="1"/>
          </p:cNvSpPr>
          <p:nvPr/>
        </p:nvSpPr>
        <p:spPr>
          <a:xfrm rot="5400000">
            <a:off x="8106090" y="669796"/>
            <a:ext cx="425434" cy="375566"/>
          </a:xfrm>
          <a:prstGeom prst="hexagon">
            <a:avLst/>
          </a:prstGeom>
          <a:solidFill>
            <a:srgbClr val="B446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2" name="Шестиугольник 61"/>
          <p:cNvSpPr>
            <a:spLocks noChangeAspect="1"/>
          </p:cNvSpPr>
          <p:nvPr/>
        </p:nvSpPr>
        <p:spPr>
          <a:xfrm rot="5400000">
            <a:off x="7496150" y="669796"/>
            <a:ext cx="425434" cy="375566"/>
          </a:xfrm>
          <a:prstGeom prst="hexagon">
            <a:avLst/>
          </a:prstGeom>
          <a:solidFill>
            <a:srgbClr val="B4461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3" name="Шестиугольник 62"/>
          <p:cNvSpPr>
            <a:spLocks noChangeAspect="1"/>
          </p:cNvSpPr>
          <p:nvPr/>
        </p:nvSpPr>
        <p:spPr>
          <a:xfrm rot="5400000">
            <a:off x="6881281" y="669796"/>
            <a:ext cx="425434" cy="375566"/>
          </a:xfrm>
          <a:prstGeom prst="hexagon">
            <a:avLst/>
          </a:prstGeom>
          <a:solidFill>
            <a:srgbClr val="B4461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4" name="Шестиугольник 63"/>
          <p:cNvSpPr>
            <a:spLocks noChangeAspect="1"/>
          </p:cNvSpPr>
          <p:nvPr/>
        </p:nvSpPr>
        <p:spPr>
          <a:xfrm rot="5400000">
            <a:off x="6271560" y="669796"/>
            <a:ext cx="425434" cy="375566"/>
          </a:xfrm>
          <a:prstGeom prst="hexagon">
            <a:avLst/>
          </a:prstGeom>
          <a:solidFill>
            <a:srgbClr val="B4461E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5" name="Шестиугольник 64"/>
          <p:cNvSpPr>
            <a:spLocks noChangeAspect="1"/>
          </p:cNvSpPr>
          <p:nvPr/>
        </p:nvSpPr>
        <p:spPr>
          <a:xfrm rot="5400000">
            <a:off x="8106090" y="1249410"/>
            <a:ext cx="425434" cy="375566"/>
          </a:xfrm>
          <a:prstGeom prst="hexagon">
            <a:avLst/>
          </a:prstGeom>
          <a:solidFill>
            <a:srgbClr val="B446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6" name="Шестиугольник 65"/>
          <p:cNvSpPr>
            <a:spLocks noChangeAspect="1"/>
          </p:cNvSpPr>
          <p:nvPr/>
        </p:nvSpPr>
        <p:spPr>
          <a:xfrm rot="5400000">
            <a:off x="8106090" y="1829026"/>
            <a:ext cx="425434" cy="375566"/>
          </a:xfrm>
          <a:prstGeom prst="hexagon">
            <a:avLst/>
          </a:prstGeom>
          <a:solidFill>
            <a:srgbClr val="B446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7" name="Шестиугольник 66"/>
          <p:cNvSpPr>
            <a:spLocks noChangeAspect="1"/>
          </p:cNvSpPr>
          <p:nvPr/>
        </p:nvSpPr>
        <p:spPr>
          <a:xfrm rot="5400000">
            <a:off x="7496150" y="1249410"/>
            <a:ext cx="425434" cy="375566"/>
          </a:xfrm>
          <a:prstGeom prst="hexagon">
            <a:avLst/>
          </a:prstGeom>
          <a:solidFill>
            <a:srgbClr val="B4461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8" name="Шестиугольник 67"/>
          <p:cNvSpPr>
            <a:spLocks noChangeAspect="1"/>
          </p:cNvSpPr>
          <p:nvPr/>
        </p:nvSpPr>
        <p:spPr>
          <a:xfrm rot="5400000">
            <a:off x="7496150" y="1829026"/>
            <a:ext cx="425434" cy="375566"/>
          </a:xfrm>
          <a:prstGeom prst="hexagon">
            <a:avLst/>
          </a:prstGeom>
          <a:solidFill>
            <a:srgbClr val="B4461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9" name="Шестиугольник 68"/>
          <p:cNvSpPr>
            <a:spLocks noChangeAspect="1"/>
          </p:cNvSpPr>
          <p:nvPr/>
        </p:nvSpPr>
        <p:spPr>
          <a:xfrm rot="5400000">
            <a:off x="6881281" y="1249410"/>
            <a:ext cx="425434" cy="375566"/>
          </a:xfrm>
          <a:prstGeom prst="hexagon">
            <a:avLst/>
          </a:prstGeom>
          <a:solidFill>
            <a:srgbClr val="B4461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0" name="Шестиугольник 69"/>
          <p:cNvSpPr>
            <a:spLocks noChangeAspect="1"/>
          </p:cNvSpPr>
          <p:nvPr/>
        </p:nvSpPr>
        <p:spPr>
          <a:xfrm rot="5400000">
            <a:off x="6881281" y="1829026"/>
            <a:ext cx="425434" cy="375566"/>
          </a:xfrm>
          <a:prstGeom prst="hexagon">
            <a:avLst/>
          </a:prstGeom>
          <a:solidFill>
            <a:srgbClr val="B4461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1" name="Шестиугольник 70"/>
          <p:cNvSpPr>
            <a:spLocks noChangeAspect="1"/>
          </p:cNvSpPr>
          <p:nvPr/>
        </p:nvSpPr>
        <p:spPr>
          <a:xfrm rot="5400000">
            <a:off x="6271560" y="1249410"/>
            <a:ext cx="425434" cy="375566"/>
          </a:xfrm>
          <a:prstGeom prst="hexagon">
            <a:avLst/>
          </a:prstGeom>
          <a:solidFill>
            <a:srgbClr val="B4461E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2" name="Шестиугольник 71"/>
          <p:cNvSpPr>
            <a:spLocks noChangeAspect="1"/>
          </p:cNvSpPr>
          <p:nvPr/>
        </p:nvSpPr>
        <p:spPr>
          <a:xfrm rot="5400000">
            <a:off x="6271560" y="1829026"/>
            <a:ext cx="425434" cy="375566"/>
          </a:xfrm>
          <a:prstGeom prst="hexagon">
            <a:avLst/>
          </a:prstGeom>
          <a:solidFill>
            <a:srgbClr val="B4461E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49538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2" y="325917"/>
            <a:ext cx="6575969" cy="1567705"/>
          </a:xfrm>
        </p:spPr>
        <p:txBody>
          <a:bodyPr>
            <a:noAutofit/>
          </a:bodyPr>
          <a:lstStyle/>
          <a:p>
            <a:r>
              <a:rPr lang="ru-RU" sz="3600"/>
              <a:t>Классификация отраслей психологии по внутреннему критерию</a:t>
            </a:r>
            <a:endParaRPr lang="ru-RU" sz="3600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13</a:t>
            </a:fld>
            <a:endParaRPr lang="ru-RU" altLang="ru-RU"/>
          </a:p>
        </p:txBody>
      </p:sp>
      <p:sp>
        <p:nvSpPr>
          <p:cNvPr id="99" name="Объект 3"/>
          <p:cNvSpPr>
            <a:spLocks noGrp="1"/>
          </p:cNvSpPr>
          <p:nvPr>
            <p:ph sz="quarter" idx="2"/>
          </p:nvPr>
        </p:nvSpPr>
        <p:spPr>
          <a:xfrm>
            <a:off x="719137" y="3309947"/>
            <a:ext cx="7705725" cy="3139990"/>
          </a:xfrm>
          <a:prstGeom prst="roundRect">
            <a:avLst>
              <a:gd name="adj" fmla="val 6059"/>
            </a:avLst>
          </a:prstGeom>
          <a:ln w="28575">
            <a:solidFill>
              <a:schemeClr val="tx1"/>
            </a:solidFill>
          </a:ln>
        </p:spPr>
        <p:txBody>
          <a:bodyPr vert="horz" lIns="144000" tIns="1080000" rIns="180000" bIns="45720" rtlCol="0">
            <a:noAutofit/>
          </a:bodyPr>
          <a:lstStyle/>
          <a:p>
            <a:pPr marL="273050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1800" b="1"/>
              <a:t>сравнительная психология </a:t>
            </a:r>
            <a:r>
              <a:rPr lang="ru-RU" sz="1800"/>
              <a:t>(зоопсихология</a:t>
            </a:r>
            <a:r>
              <a:rPr lang="ru-RU" sz="1800" smtClean="0"/>
              <a:t>); </a:t>
            </a:r>
            <a:endParaRPr lang="ru-RU" sz="1800"/>
          </a:p>
          <a:p>
            <a:pPr marL="273050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1800" b="1"/>
              <a:t>возрастная </a:t>
            </a:r>
            <a:r>
              <a:rPr lang="ru-RU" sz="1800" b="1" smtClean="0"/>
              <a:t>психология</a:t>
            </a:r>
            <a:r>
              <a:rPr lang="ru-RU" sz="1800" smtClean="0"/>
              <a:t> (</a:t>
            </a:r>
            <a:r>
              <a:rPr lang="ru-RU" sz="1800"/>
              <a:t>индивидуальное развитие личности </a:t>
            </a:r>
            <a:r>
              <a:rPr lang="ru-RU" sz="1800" smtClean="0"/>
              <a:t/>
            </a:r>
            <a:br>
              <a:rPr lang="ru-RU" sz="1800" smtClean="0"/>
            </a:br>
            <a:r>
              <a:rPr lang="ru-RU" sz="1800" smtClean="0"/>
              <a:t>от </a:t>
            </a:r>
            <a:r>
              <a:rPr lang="ru-RU" sz="1800"/>
              <a:t>эмбриональной стадии до старости), </a:t>
            </a:r>
            <a:r>
              <a:rPr lang="ru-RU" sz="1800" b="1"/>
              <a:t>акмеология</a:t>
            </a:r>
            <a:r>
              <a:rPr lang="ru-RU" sz="1800"/>
              <a:t> (психология зрелого возраста), </a:t>
            </a:r>
            <a:r>
              <a:rPr lang="ru-RU" sz="1800" b="1"/>
              <a:t>геронтопсихология</a:t>
            </a:r>
            <a:r>
              <a:rPr lang="ru-RU" sz="1800"/>
              <a:t> (психология старости</a:t>
            </a:r>
            <a:r>
              <a:rPr lang="ru-RU" sz="1800" smtClean="0"/>
              <a:t>); </a:t>
            </a:r>
            <a:endParaRPr lang="ru-RU" sz="1800"/>
          </a:p>
          <a:p>
            <a:pPr marL="273050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1800" b="1" smtClean="0"/>
              <a:t>психофизиология</a:t>
            </a:r>
            <a:r>
              <a:rPr lang="ru-RU" sz="1800" smtClean="0"/>
              <a:t>; </a:t>
            </a:r>
            <a:endParaRPr lang="ru-RU" sz="1800"/>
          </a:p>
          <a:p>
            <a:pPr marL="273050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1800" b="1"/>
              <a:t>дифференциальная психология</a:t>
            </a:r>
            <a:r>
              <a:rPr lang="ru-RU" sz="1800"/>
              <a:t> (межиндивидуальные </a:t>
            </a:r>
            <a:r>
              <a:rPr lang="ru-RU" sz="1800" smtClean="0"/>
              <a:t/>
            </a:r>
            <a:br>
              <a:rPr lang="ru-RU" sz="1800" smtClean="0"/>
            </a:br>
            <a:r>
              <a:rPr lang="ru-RU" sz="1800" smtClean="0"/>
              <a:t>и </a:t>
            </a:r>
            <a:r>
              <a:rPr lang="ru-RU" sz="1800"/>
              <a:t>межгрупповые различия, их причины и последствия</a:t>
            </a:r>
            <a:r>
              <a:rPr lang="ru-RU" sz="1800" smtClean="0"/>
              <a:t>).</a:t>
            </a:r>
            <a:endParaRPr lang="ru-RU" sz="1800"/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900114" y="3475170"/>
            <a:ext cx="7013930" cy="854800"/>
          </a:xfrm>
          <a:prstGeom prst="roundRect">
            <a:avLst>
              <a:gd name="adj" fmla="val 15078"/>
            </a:avLst>
          </a:prstGeom>
          <a:solidFill>
            <a:srgbClr val="B4461E"/>
          </a:solidFill>
          <a:ln>
            <a:solidFill>
              <a:srgbClr val="B446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36000" rIns="36000" rtlCol="0" anchor="ctr"/>
          <a:lstStyle/>
          <a:p>
            <a:r>
              <a:rPr lang="ru-RU" sz="2400" b="1" spc="50"/>
              <a:t>Отрасли психологии, выделяемые по данному критерию: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19138" y="2138668"/>
            <a:ext cx="7702729" cy="1001222"/>
          </a:xfrm>
          <a:prstGeom prst="roundRect">
            <a:avLst>
              <a:gd name="adj" fmla="val 17757"/>
            </a:avLst>
          </a:prstGeom>
          <a:solidFill>
            <a:srgbClr val="B4461E"/>
          </a:solidFill>
          <a:ln>
            <a:solidFill>
              <a:srgbClr val="B446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rIns="36000" rtlCol="0" anchor="t"/>
          <a:lstStyle/>
          <a:p>
            <a:r>
              <a:rPr lang="ru-RU" sz="2400" b="1" spc="50"/>
              <a:t>Внутренний критерий  построения системы психологии – развитие самой науки</a:t>
            </a:r>
            <a:r>
              <a:rPr lang="ru-RU" sz="2400" spc="50" smtClean="0"/>
              <a:t>.</a:t>
            </a:r>
            <a:endParaRPr lang="ru-RU" sz="2400" spc="50"/>
          </a:p>
        </p:txBody>
      </p:sp>
      <p:sp>
        <p:nvSpPr>
          <p:cNvPr id="101" name="Freeform 20"/>
          <p:cNvSpPr/>
          <p:nvPr/>
        </p:nvSpPr>
        <p:spPr>
          <a:xfrm rot="5400000">
            <a:off x="7914045" y="305453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2" name="Freeform 20"/>
          <p:cNvSpPr/>
          <p:nvPr/>
        </p:nvSpPr>
        <p:spPr>
          <a:xfrm rot="5400000">
            <a:off x="7914045" y="190057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64" name="Группа 63"/>
          <p:cNvGrpSpPr/>
          <p:nvPr/>
        </p:nvGrpSpPr>
        <p:grpSpPr>
          <a:xfrm flipH="1" flipV="1">
            <a:off x="7093775" y="5681118"/>
            <a:ext cx="1193440" cy="603059"/>
            <a:chOff x="7594653" y="227472"/>
            <a:chExt cx="1298522" cy="656158"/>
          </a:xfrm>
          <a:solidFill>
            <a:srgbClr val="B4461E"/>
          </a:solidFill>
        </p:grpSpPr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7584739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5" name="Шестиугольник 74"/>
            <p:cNvSpPr>
              <a:spLocks noChangeAspect="1"/>
            </p:cNvSpPr>
            <p:nvPr/>
          </p:nvSpPr>
          <p:spPr>
            <a:xfrm rot="5400000">
              <a:off x="7812080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6" name="Шестиугольник 75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7" name="Шестиугольник 76"/>
            <p:cNvSpPr>
              <a:spLocks noChangeAspect="1"/>
            </p:cNvSpPr>
            <p:nvPr/>
          </p:nvSpPr>
          <p:spPr>
            <a:xfrm rot="5400000">
              <a:off x="7584739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5" name="Шестиугольник 84"/>
            <p:cNvSpPr>
              <a:spLocks noChangeAspect="1"/>
            </p:cNvSpPr>
            <p:nvPr/>
          </p:nvSpPr>
          <p:spPr>
            <a:xfrm rot="5400000">
              <a:off x="7812080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6" name="Шестиугольник 85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7" name="Шестиугольник 86"/>
            <p:cNvSpPr>
              <a:spLocks noChangeAspect="1"/>
            </p:cNvSpPr>
            <p:nvPr/>
          </p:nvSpPr>
          <p:spPr>
            <a:xfrm rot="5400000">
              <a:off x="7584739" y="724386"/>
              <a:ext cx="169158" cy="149330"/>
            </a:xfrm>
            <a:prstGeom prst="hexagon">
              <a:avLst/>
            </a:prstGeom>
            <a:solidFill>
              <a:srgbClr val="B4461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8" name="Шестиугольник 87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B4461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9" name="Шестиугольник 88"/>
            <p:cNvSpPr>
              <a:spLocks noChangeAspect="1"/>
            </p:cNvSpPr>
            <p:nvPr/>
          </p:nvSpPr>
          <p:spPr>
            <a:xfrm rot="5400000">
              <a:off x="7812080" y="724386"/>
              <a:ext cx="169158" cy="149330"/>
            </a:xfrm>
            <a:prstGeom prst="hexagon">
              <a:avLst/>
            </a:prstGeom>
            <a:solidFill>
              <a:srgbClr val="B4461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0" name="Шестиугольник 89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B4461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1" name="Шестиугольник 90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2" name="Шестиугольник 91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3" name="Шестиугольник 92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4" name="Шестиугольник 93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3" name="Шестиугольник 102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B4461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4" name="Шестиугольник 103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B4461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105" name="Группа 104"/>
          <p:cNvGrpSpPr/>
          <p:nvPr/>
        </p:nvGrpSpPr>
        <p:grpSpPr>
          <a:xfrm>
            <a:off x="7093774" y="394162"/>
            <a:ext cx="1331089" cy="1431213"/>
            <a:chOff x="7371700" y="433396"/>
            <a:chExt cx="1053163" cy="1132382"/>
          </a:xfrm>
        </p:grpSpPr>
        <p:sp>
          <p:nvSpPr>
            <p:cNvPr id="106" name="Шестиугольник 105"/>
            <p:cNvSpPr>
              <a:spLocks noChangeAspect="1"/>
            </p:cNvSpPr>
            <p:nvPr/>
          </p:nvSpPr>
          <p:spPr>
            <a:xfrm rot="5400000">
              <a:off x="7354590" y="450506"/>
              <a:ext cx="291929" cy="257710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7" name="Шестиугольник 106"/>
            <p:cNvSpPr>
              <a:spLocks noChangeAspect="1"/>
            </p:cNvSpPr>
            <p:nvPr/>
          </p:nvSpPr>
          <p:spPr>
            <a:xfrm rot="5400000">
              <a:off x="7354590" y="869042"/>
              <a:ext cx="291929" cy="25771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8" name="Шестиугольник 107"/>
            <p:cNvSpPr>
              <a:spLocks noChangeAspect="1"/>
            </p:cNvSpPr>
            <p:nvPr/>
          </p:nvSpPr>
          <p:spPr>
            <a:xfrm rot="5400000">
              <a:off x="7354590" y="1290959"/>
              <a:ext cx="291929" cy="25771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9" name="Шестиугольник 108"/>
            <p:cNvSpPr>
              <a:spLocks noChangeAspect="1"/>
            </p:cNvSpPr>
            <p:nvPr/>
          </p:nvSpPr>
          <p:spPr>
            <a:xfrm rot="5400000">
              <a:off x="7752316" y="450506"/>
              <a:ext cx="291929" cy="257710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0" name="Шестиугольник 109"/>
            <p:cNvSpPr>
              <a:spLocks noChangeAspect="1"/>
            </p:cNvSpPr>
            <p:nvPr/>
          </p:nvSpPr>
          <p:spPr>
            <a:xfrm rot="5400000">
              <a:off x="8150043" y="450506"/>
              <a:ext cx="291929" cy="257710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1" name="Шестиугольник 110"/>
            <p:cNvSpPr>
              <a:spLocks noChangeAspect="1"/>
            </p:cNvSpPr>
            <p:nvPr/>
          </p:nvSpPr>
          <p:spPr>
            <a:xfrm rot="5400000">
              <a:off x="7752316" y="869042"/>
              <a:ext cx="291929" cy="25771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2" name="Шестиугольник 111"/>
            <p:cNvSpPr>
              <a:spLocks noChangeAspect="1"/>
            </p:cNvSpPr>
            <p:nvPr/>
          </p:nvSpPr>
          <p:spPr>
            <a:xfrm rot="5400000">
              <a:off x="8150043" y="869042"/>
              <a:ext cx="291929" cy="25771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3" name="Шестиугольник 112"/>
            <p:cNvSpPr>
              <a:spLocks noChangeAspect="1"/>
            </p:cNvSpPr>
            <p:nvPr/>
          </p:nvSpPr>
          <p:spPr>
            <a:xfrm rot="5400000">
              <a:off x="7752316" y="1290959"/>
              <a:ext cx="291929" cy="25771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4" name="Шестиугольник 113"/>
            <p:cNvSpPr>
              <a:spLocks noChangeAspect="1"/>
            </p:cNvSpPr>
            <p:nvPr/>
          </p:nvSpPr>
          <p:spPr>
            <a:xfrm rot="5400000">
              <a:off x="8150043" y="1290959"/>
              <a:ext cx="291929" cy="25771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44105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2" y="519341"/>
            <a:ext cx="6575969" cy="1567705"/>
          </a:xfrm>
        </p:spPr>
        <p:txBody>
          <a:bodyPr>
            <a:noAutofit/>
          </a:bodyPr>
          <a:lstStyle/>
          <a:p>
            <a:r>
              <a:rPr lang="ru-RU" sz="4000"/>
              <a:t>Зоопсихология </a:t>
            </a: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>(</a:t>
            </a:r>
            <a:r>
              <a:rPr lang="ru-RU" sz="4000"/>
              <a:t>сравнительная психология) </a:t>
            </a:r>
            <a:endParaRPr lang="ru-RU" sz="4000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14</a:t>
            </a:fld>
            <a:endParaRPr lang="ru-RU" altLang="ru-RU"/>
          </a:p>
        </p:txBody>
      </p:sp>
      <p:sp>
        <p:nvSpPr>
          <p:cNvPr id="99" name="Объект 3"/>
          <p:cNvSpPr>
            <a:spLocks noGrp="1"/>
          </p:cNvSpPr>
          <p:nvPr>
            <p:ph sz="quarter" idx="2"/>
          </p:nvPr>
        </p:nvSpPr>
        <p:spPr>
          <a:xfrm>
            <a:off x="719137" y="2404330"/>
            <a:ext cx="7705725" cy="2510561"/>
          </a:xfrm>
          <a:prstGeom prst="roundRect">
            <a:avLst>
              <a:gd name="adj" fmla="val 5737"/>
            </a:avLst>
          </a:prstGeom>
          <a:ln w="28575">
            <a:solidFill>
              <a:schemeClr val="tx1"/>
            </a:solidFill>
          </a:ln>
        </p:spPr>
        <p:txBody>
          <a:bodyPr vert="horz" lIns="144000" tIns="1584000" rIns="180000" bIns="45720" rtlCol="0">
            <a:noAutofit/>
          </a:bodyPr>
          <a:lstStyle/>
          <a:p>
            <a:pPr marL="273050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/>
              <a:t>Многие ее разработки составляют базис для исследования психики человека</a:t>
            </a:r>
            <a:r>
              <a:rPr lang="ru-RU" sz="2000" smtClean="0"/>
              <a:t>.</a:t>
            </a:r>
            <a:endParaRPr lang="ru-RU" sz="2000"/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900114" y="2569553"/>
            <a:ext cx="7013930" cy="1150927"/>
          </a:xfrm>
          <a:prstGeom prst="roundRect">
            <a:avLst>
              <a:gd name="adj" fmla="val 15078"/>
            </a:avLst>
          </a:prstGeom>
          <a:solidFill>
            <a:srgbClr val="B4461E"/>
          </a:solidFill>
          <a:ln>
            <a:solidFill>
              <a:srgbClr val="B446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36000" rIns="36000" rtlCol="0" anchor="ctr"/>
          <a:lstStyle/>
          <a:p>
            <a:r>
              <a:rPr lang="ru-RU" sz="2400" b="1" spc="50"/>
              <a:t>Зоопсихология (сравнительная психология) занимается изучением психики животных. </a:t>
            </a:r>
          </a:p>
        </p:txBody>
      </p:sp>
      <p:sp>
        <p:nvSpPr>
          <p:cNvPr id="101" name="Freeform 20"/>
          <p:cNvSpPr/>
          <p:nvPr/>
        </p:nvSpPr>
        <p:spPr>
          <a:xfrm rot="5400000">
            <a:off x="7914045" y="214892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27883">
            <a:off x="4600440" y="4910829"/>
            <a:ext cx="1280703" cy="128070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333529" y="4649728"/>
            <a:ext cx="1885707" cy="1885707"/>
          </a:xfrm>
          <a:prstGeom prst="rect">
            <a:avLst/>
          </a:prstGeom>
        </p:spPr>
      </p:pic>
      <p:pic>
        <p:nvPicPr>
          <p:cNvPr id="54" name="Рисунок 5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6512003">
            <a:off x="2661160" y="5168293"/>
            <a:ext cx="1280703" cy="1280703"/>
          </a:xfrm>
          <a:prstGeom prst="rect">
            <a:avLst/>
          </a:prstGeom>
        </p:spPr>
      </p:pic>
      <p:pic>
        <p:nvPicPr>
          <p:cNvPr id="55" name="Рисунок 5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9420469">
            <a:off x="767646" y="4871744"/>
            <a:ext cx="1280703" cy="1280703"/>
          </a:xfrm>
          <a:prstGeom prst="rect">
            <a:avLst/>
          </a:prstGeom>
        </p:spPr>
      </p:pic>
      <p:grpSp>
        <p:nvGrpSpPr>
          <p:cNvPr id="57" name="Группа 56"/>
          <p:cNvGrpSpPr/>
          <p:nvPr/>
        </p:nvGrpSpPr>
        <p:grpSpPr>
          <a:xfrm>
            <a:off x="7190599" y="516552"/>
            <a:ext cx="1234264" cy="1327105"/>
            <a:chOff x="7371700" y="433396"/>
            <a:chExt cx="1053163" cy="1132382"/>
          </a:xfrm>
        </p:grpSpPr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>
              <a:off x="7354590" y="450506"/>
              <a:ext cx="291929" cy="257710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5400000">
              <a:off x="7354590" y="869042"/>
              <a:ext cx="291929" cy="25771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>
              <a:off x="7354590" y="1290959"/>
              <a:ext cx="291929" cy="25771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7752316" y="450506"/>
              <a:ext cx="291929" cy="257710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8150043" y="450506"/>
              <a:ext cx="291929" cy="257710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>
              <a:off x="7752316" y="869042"/>
              <a:ext cx="291929" cy="25771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8150043" y="869042"/>
              <a:ext cx="291929" cy="25771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7752316" y="1290959"/>
              <a:ext cx="291929" cy="25771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8150043" y="1290959"/>
              <a:ext cx="291929" cy="25771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904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2" y="328849"/>
            <a:ext cx="6575969" cy="937956"/>
          </a:xfrm>
        </p:spPr>
        <p:txBody>
          <a:bodyPr>
            <a:noAutofit/>
          </a:bodyPr>
          <a:lstStyle/>
          <a:p>
            <a:r>
              <a:rPr lang="ru-RU" sz="4800"/>
              <a:t>Возрастная психология </a:t>
            </a:r>
            <a:endParaRPr lang="ru-RU" sz="4800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15</a:t>
            </a:fld>
            <a:endParaRPr lang="ru-RU" altLang="ru-RU"/>
          </a:p>
        </p:txBody>
      </p:sp>
      <p:sp>
        <p:nvSpPr>
          <p:cNvPr id="99" name="Объект 3"/>
          <p:cNvSpPr>
            <a:spLocks noGrp="1"/>
          </p:cNvSpPr>
          <p:nvPr>
            <p:ph sz="quarter" idx="2"/>
          </p:nvPr>
        </p:nvSpPr>
        <p:spPr>
          <a:xfrm>
            <a:off x="719137" y="1597867"/>
            <a:ext cx="7705725" cy="4758484"/>
          </a:xfrm>
          <a:prstGeom prst="roundRect">
            <a:avLst>
              <a:gd name="adj" fmla="val 4363"/>
            </a:avLst>
          </a:prstGeom>
          <a:ln w="28575">
            <a:solidFill>
              <a:schemeClr val="tx1"/>
            </a:solidFill>
          </a:ln>
        </p:spPr>
        <p:txBody>
          <a:bodyPr vert="horz" lIns="144000" tIns="1944000" rIns="180000" bIns="45720" rtlCol="0">
            <a:noAutofit/>
          </a:bodyPr>
          <a:lstStyle/>
          <a:p>
            <a:pPr marL="273050" indent="0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None/>
            </a:pPr>
            <a:r>
              <a:rPr lang="ru-RU" sz="1800"/>
              <a:t>В рамках возрастной психологии можно выделить </a:t>
            </a:r>
            <a:r>
              <a:rPr lang="ru-RU" sz="1800" smtClean="0"/>
              <a:t>следующие разделы: </a:t>
            </a:r>
          </a:p>
          <a:p>
            <a:pPr marL="273050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1800" smtClean="0"/>
              <a:t>психология </a:t>
            </a:r>
            <a:r>
              <a:rPr lang="ru-RU" sz="1800"/>
              <a:t>дошкольного </a:t>
            </a:r>
            <a:r>
              <a:rPr lang="ru-RU" sz="1800" smtClean="0"/>
              <a:t>возраста; </a:t>
            </a:r>
          </a:p>
          <a:p>
            <a:pPr marL="273050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1800" smtClean="0"/>
              <a:t>психология </a:t>
            </a:r>
            <a:r>
              <a:rPr lang="ru-RU" sz="1800"/>
              <a:t>младшего школьного </a:t>
            </a:r>
            <a:r>
              <a:rPr lang="ru-RU" sz="1800" smtClean="0"/>
              <a:t>возраста; </a:t>
            </a:r>
          </a:p>
          <a:p>
            <a:pPr marL="273050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1800" smtClean="0"/>
              <a:t>психология </a:t>
            </a:r>
            <a:r>
              <a:rPr lang="ru-RU" sz="1800"/>
              <a:t>подросткового </a:t>
            </a:r>
            <a:r>
              <a:rPr lang="ru-RU" sz="1800" smtClean="0"/>
              <a:t>возраста; </a:t>
            </a:r>
          </a:p>
          <a:p>
            <a:pPr marL="273050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1800" smtClean="0"/>
              <a:t>психология </a:t>
            </a:r>
            <a:r>
              <a:rPr lang="ru-RU" sz="1800"/>
              <a:t>юношеского </a:t>
            </a:r>
            <a:r>
              <a:rPr lang="ru-RU" sz="1800" smtClean="0"/>
              <a:t>возраста; </a:t>
            </a:r>
          </a:p>
          <a:p>
            <a:pPr marL="273050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1800" smtClean="0"/>
              <a:t>акмеология; </a:t>
            </a:r>
          </a:p>
          <a:p>
            <a:pPr marL="273050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1800" smtClean="0"/>
              <a:t>геронтопсихология.</a:t>
            </a:r>
            <a:endParaRPr lang="ru-RU" sz="1800"/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900114" y="1763091"/>
            <a:ext cx="7013930" cy="1589194"/>
          </a:xfrm>
          <a:prstGeom prst="roundRect">
            <a:avLst>
              <a:gd name="adj" fmla="val 9311"/>
            </a:avLst>
          </a:prstGeom>
          <a:solidFill>
            <a:srgbClr val="B4461E"/>
          </a:solidFill>
          <a:ln>
            <a:solidFill>
              <a:srgbClr val="B446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36000" rIns="36000" rtlCol="0" anchor="t"/>
          <a:lstStyle/>
          <a:p>
            <a:r>
              <a:rPr lang="ru-RU" sz="2200" b="1" spc="50" smtClean="0"/>
              <a:t>Возрастная психология </a:t>
            </a:r>
            <a:r>
              <a:rPr lang="ru-RU" sz="2200" spc="50" smtClean="0"/>
              <a:t>исследует онтогенез  психики, т. е. ее изменение  и развитие от рождения человека до его биологической смерти. </a:t>
            </a:r>
          </a:p>
          <a:p>
            <a:r>
              <a:rPr lang="ru-RU" sz="2200" spc="50" smtClean="0"/>
              <a:t>Иногда ее называют</a:t>
            </a:r>
            <a:r>
              <a:rPr lang="ru-RU" sz="2200" b="1" spc="50" smtClean="0"/>
              <a:t> психологией развития.</a:t>
            </a:r>
            <a:endParaRPr lang="ru-RU" sz="2200" b="1" spc="50"/>
          </a:p>
        </p:txBody>
      </p:sp>
      <p:sp>
        <p:nvSpPr>
          <p:cNvPr id="101" name="Freeform 20"/>
          <p:cNvSpPr/>
          <p:nvPr/>
        </p:nvSpPr>
        <p:spPr>
          <a:xfrm rot="5400000">
            <a:off x="7914045" y="134245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Группа 3"/>
          <p:cNvGrpSpPr/>
          <p:nvPr/>
        </p:nvGrpSpPr>
        <p:grpSpPr>
          <a:xfrm>
            <a:off x="7299929" y="436485"/>
            <a:ext cx="1124920" cy="722684"/>
            <a:chOff x="7299929" y="505000"/>
            <a:chExt cx="1124920" cy="722684"/>
          </a:xfrm>
          <a:solidFill>
            <a:srgbClr val="B4461E"/>
          </a:solidFill>
        </p:grpSpPr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7281654" y="523275"/>
              <a:ext cx="311820" cy="275269"/>
            </a:xfrm>
            <a:prstGeom prst="hexagon">
              <a:avLst/>
            </a:prstGeom>
            <a:solidFill>
              <a:srgbClr val="B4461E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>
              <a:off x="7281654" y="934139"/>
              <a:ext cx="311820" cy="275269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7706479" y="523275"/>
              <a:ext cx="311820" cy="275269"/>
            </a:xfrm>
            <a:prstGeom prst="hexagon">
              <a:avLst/>
            </a:prstGeom>
            <a:solidFill>
              <a:srgbClr val="B4461E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8131305" y="523275"/>
              <a:ext cx="311820" cy="275269"/>
            </a:xfrm>
            <a:prstGeom prst="hexagon">
              <a:avLst/>
            </a:prstGeom>
            <a:solidFill>
              <a:srgbClr val="B4461E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>
              <a:off x="7706479" y="934139"/>
              <a:ext cx="311820" cy="275269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5400000">
              <a:off x="8131305" y="934139"/>
              <a:ext cx="311820" cy="275269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9892" y="3958410"/>
            <a:ext cx="1443430" cy="144343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93454" y="4462782"/>
            <a:ext cx="1057836" cy="133947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4" b="7974"/>
          <a:stretch/>
        </p:blipFill>
        <p:spPr>
          <a:xfrm flipH="1">
            <a:off x="3834797" y="5188792"/>
            <a:ext cx="1258271" cy="1059607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6951676" y="5577566"/>
            <a:ext cx="1193441" cy="603059"/>
            <a:chOff x="6951676" y="5577566"/>
            <a:chExt cx="1193441" cy="603059"/>
          </a:xfrm>
        </p:grpSpPr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5400000" flipH="1" flipV="1">
              <a:off x="7998759" y="6034268"/>
              <a:ext cx="155469" cy="137246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 flipH="1" flipV="1">
              <a:off x="7576281" y="6034268"/>
              <a:ext cx="155469" cy="137246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 flipH="1" flipV="1">
              <a:off x="7787520" y="6034268"/>
              <a:ext cx="155469" cy="137246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 flipH="1" flipV="1">
              <a:off x="7365042" y="6034268"/>
              <a:ext cx="155469" cy="137246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 flipH="1" flipV="1">
              <a:off x="7998759" y="5811373"/>
              <a:ext cx="155469" cy="137246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 flipH="1" flipV="1">
              <a:off x="7576281" y="5811373"/>
              <a:ext cx="155469" cy="137246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 flipH="1" flipV="1">
              <a:off x="7787520" y="5811373"/>
              <a:ext cx="155469" cy="137246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 flipH="1" flipV="1">
              <a:off x="7365042" y="5811373"/>
              <a:ext cx="155469" cy="137246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 flipH="1" flipV="1">
              <a:off x="7998759" y="5586678"/>
              <a:ext cx="155469" cy="137246"/>
            </a:xfrm>
            <a:prstGeom prst="hexagon">
              <a:avLst/>
            </a:prstGeom>
            <a:solidFill>
              <a:srgbClr val="B4461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5400000" flipH="1" flipV="1">
              <a:off x="7576281" y="5586678"/>
              <a:ext cx="155469" cy="137246"/>
            </a:xfrm>
            <a:prstGeom prst="hexagon">
              <a:avLst/>
            </a:prstGeom>
            <a:solidFill>
              <a:srgbClr val="B4461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4" name="Шестиугольник 73"/>
            <p:cNvSpPr>
              <a:spLocks noChangeAspect="1"/>
            </p:cNvSpPr>
            <p:nvPr/>
          </p:nvSpPr>
          <p:spPr>
            <a:xfrm rot="5400000" flipH="1" flipV="1">
              <a:off x="7787520" y="5586678"/>
              <a:ext cx="155469" cy="137246"/>
            </a:xfrm>
            <a:prstGeom prst="hexagon">
              <a:avLst/>
            </a:prstGeom>
            <a:solidFill>
              <a:srgbClr val="B4461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5" name="Шестиугольник 74"/>
            <p:cNvSpPr>
              <a:spLocks noChangeAspect="1"/>
            </p:cNvSpPr>
            <p:nvPr/>
          </p:nvSpPr>
          <p:spPr>
            <a:xfrm rot="5400000" flipH="1" flipV="1">
              <a:off x="7365042" y="5586678"/>
              <a:ext cx="155469" cy="137246"/>
            </a:xfrm>
            <a:prstGeom prst="hexagon">
              <a:avLst/>
            </a:prstGeom>
            <a:solidFill>
              <a:srgbClr val="B4461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6" name="Шестиугольник 75"/>
            <p:cNvSpPr>
              <a:spLocks noChangeAspect="1"/>
            </p:cNvSpPr>
            <p:nvPr/>
          </p:nvSpPr>
          <p:spPr>
            <a:xfrm rot="5400000" flipH="1" flipV="1">
              <a:off x="7153803" y="6034268"/>
              <a:ext cx="155469" cy="137246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7" name="Шестиугольник 76"/>
            <p:cNvSpPr>
              <a:spLocks noChangeAspect="1"/>
            </p:cNvSpPr>
            <p:nvPr/>
          </p:nvSpPr>
          <p:spPr>
            <a:xfrm rot="5400000" flipH="1" flipV="1">
              <a:off x="6942564" y="6034268"/>
              <a:ext cx="155469" cy="137246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5400000" flipH="1" flipV="1">
              <a:off x="7153803" y="5811373"/>
              <a:ext cx="155469" cy="137246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9" name="Шестиугольник 78"/>
            <p:cNvSpPr>
              <a:spLocks noChangeAspect="1"/>
            </p:cNvSpPr>
            <p:nvPr/>
          </p:nvSpPr>
          <p:spPr>
            <a:xfrm rot="5400000" flipH="1" flipV="1">
              <a:off x="6942564" y="5811373"/>
              <a:ext cx="155469" cy="137246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0" name="Шестиугольник 79"/>
            <p:cNvSpPr>
              <a:spLocks noChangeAspect="1"/>
            </p:cNvSpPr>
            <p:nvPr/>
          </p:nvSpPr>
          <p:spPr>
            <a:xfrm rot="5400000" flipH="1" flipV="1">
              <a:off x="7153803" y="5586678"/>
              <a:ext cx="155469" cy="137246"/>
            </a:xfrm>
            <a:prstGeom prst="hexagon">
              <a:avLst/>
            </a:prstGeom>
            <a:solidFill>
              <a:srgbClr val="B4461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1" name="Шестиугольник 80"/>
            <p:cNvSpPr>
              <a:spLocks noChangeAspect="1"/>
            </p:cNvSpPr>
            <p:nvPr/>
          </p:nvSpPr>
          <p:spPr>
            <a:xfrm rot="5400000" flipH="1" flipV="1">
              <a:off x="6942564" y="5586678"/>
              <a:ext cx="155469" cy="137246"/>
            </a:xfrm>
            <a:prstGeom prst="hexagon">
              <a:avLst/>
            </a:prstGeom>
            <a:solidFill>
              <a:srgbClr val="B4461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3" name="Группа 2"/>
          <p:cNvGrpSpPr/>
          <p:nvPr/>
        </p:nvGrpSpPr>
        <p:grpSpPr>
          <a:xfrm>
            <a:off x="5385170" y="6025156"/>
            <a:ext cx="1193441" cy="155469"/>
            <a:chOff x="7104076" y="6177556"/>
            <a:chExt cx="1193441" cy="155469"/>
          </a:xfrm>
        </p:grpSpPr>
        <p:sp>
          <p:nvSpPr>
            <p:cNvPr id="82" name="Шестиугольник 81"/>
            <p:cNvSpPr>
              <a:spLocks noChangeAspect="1"/>
            </p:cNvSpPr>
            <p:nvPr/>
          </p:nvSpPr>
          <p:spPr>
            <a:xfrm rot="5400000" flipH="1" flipV="1">
              <a:off x="8151159" y="6186668"/>
              <a:ext cx="155469" cy="137246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3" name="Шестиугольник 82"/>
            <p:cNvSpPr>
              <a:spLocks noChangeAspect="1"/>
            </p:cNvSpPr>
            <p:nvPr/>
          </p:nvSpPr>
          <p:spPr>
            <a:xfrm rot="5400000" flipH="1" flipV="1">
              <a:off x="7728681" y="6186668"/>
              <a:ext cx="155469" cy="137246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4" name="Шестиугольник 83"/>
            <p:cNvSpPr>
              <a:spLocks noChangeAspect="1"/>
            </p:cNvSpPr>
            <p:nvPr/>
          </p:nvSpPr>
          <p:spPr>
            <a:xfrm rot="5400000" flipH="1" flipV="1">
              <a:off x="7939920" y="6186668"/>
              <a:ext cx="155469" cy="137246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5" name="Шестиугольник 84"/>
            <p:cNvSpPr>
              <a:spLocks noChangeAspect="1"/>
            </p:cNvSpPr>
            <p:nvPr/>
          </p:nvSpPr>
          <p:spPr>
            <a:xfrm rot="5400000" flipH="1" flipV="1">
              <a:off x="7517442" y="6186668"/>
              <a:ext cx="155469" cy="137246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6" name="Шестиугольник 85"/>
            <p:cNvSpPr>
              <a:spLocks noChangeAspect="1"/>
            </p:cNvSpPr>
            <p:nvPr/>
          </p:nvSpPr>
          <p:spPr>
            <a:xfrm rot="5400000" flipH="1" flipV="1">
              <a:off x="7306203" y="6186668"/>
              <a:ext cx="155469" cy="137246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7" name="Шестиугольник 86"/>
            <p:cNvSpPr>
              <a:spLocks noChangeAspect="1"/>
            </p:cNvSpPr>
            <p:nvPr/>
          </p:nvSpPr>
          <p:spPr>
            <a:xfrm rot="5400000" flipH="1" flipV="1">
              <a:off x="7094964" y="6186668"/>
              <a:ext cx="155469" cy="137246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679054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3" y="678582"/>
            <a:ext cx="5526330" cy="811591"/>
          </a:xfrm>
        </p:spPr>
        <p:txBody>
          <a:bodyPr>
            <a:noAutofit/>
          </a:bodyPr>
          <a:lstStyle/>
          <a:p>
            <a:r>
              <a:rPr lang="ru-RU" sz="4800"/>
              <a:t>Психофизиология</a:t>
            </a:r>
            <a:endParaRPr lang="ru-RU" sz="4800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16</a:t>
            </a:fld>
            <a:endParaRPr lang="ru-RU" altLang="ru-RU"/>
          </a:p>
        </p:txBody>
      </p:sp>
      <p:sp>
        <p:nvSpPr>
          <p:cNvPr id="99" name="Объект 3"/>
          <p:cNvSpPr>
            <a:spLocks noGrp="1"/>
          </p:cNvSpPr>
          <p:nvPr>
            <p:ph sz="quarter" idx="2"/>
          </p:nvPr>
        </p:nvSpPr>
        <p:spPr>
          <a:xfrm>
            <a:off x="719137" y="1973505"/>
            <a:ext cx="7705725" cy="3794249"/>
          </a:xfrm>
          <a:prstGeom prst="roundRect">
            <a:avLst>
              <a:gd name="adj" fmla="val 6516"/>
            </a:avLst>
          </a:prstGeom>
          <a:ln w="28575">
            <a:solidFill>
              <a:schemeClr val="tx1"/>
            </a:solidFill>
          </a:ln>
        </p:spPr>
        <p:txBody>
          <a:bodyPr vert="horz" lIns="144000" tIns="1440000" rIns="180000" bIns="45720" rtlCol="0">
            <a:noAutofit/>
          </a:bodyPr>
          <a:lstStyle/>
          <a:p>
            <a:pPr marL="273050" indent="-176213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200" smtClean="0"/>
              <a:t>биологического </a:t>
            </a:r>
            <a:r>
              <a:rPr lang="ru-RU" sz="2200"/>
              <a:t>и психического;</a:t>
            </a:r>
          </a:p>
          <a:p>
            <a:pPr marL="273050" indent="-176213"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200" smtClean="0"/>
              <a:t>физиологии </a:t>
            </a:r>
            <a:r>
              <a:rPr lang="ru-RU" sz="2200"/>
              <a:t>высшей нервной </a:t>
            </a:r>
            <a:r>
              <a:rPr lang="ru-RU" sz="2200" smtClean="0"/>
              <a:t/>
            </a:r>
            <a:br>
              <a:rPr lang="ru-RU" sz="2200" smtClean="0"/>
            </a:br>
            <a:r>
              <a:rPr lang="ru-RU" sz="2200" smtClean="0"/>
              <a:t>деятельности и </a:t>
            </a:r>
            <a:r>
              <a:rPr lang="ru-RU" sz="2200"/>
              <a:t>психологии.</a:t>
            </a:r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900114" y="2138728"/>
            <a:ext cx="7013930" cy="1105631"/>
          </a:xfrm>
          <a:prstGeom prst="roundRect">
            <a:avLst>
              <a:gd name="adj" fmla="val 16009"/>
            </a:avLst>
          </a:prstGeom>
          <a:solidFill>
            <a:srgbClr val="B4461E"/>
          </a:solidFill>
          <a:ln>
            <a:solidFill>
              <a:srgbClr val="B446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72000" rIns="36000" rtlCol="0" anchor="t"/>
          <a:lstStyle/>
          <a:p>
            <a:r>
              <a:rPr lang="ru-RU" sz="2600" b="1" spc="50"/>
              <a:t>Психофизиология изучает соотношение, взаимодействие и единство: </a:t>
            </a:r>
          </a:p>
        </p:txBody>
      </p:sp>
      <p:sp>
        <p:nvSpPr>
          <p:cNvPr id="101" name="Freeform 20"/>
          <p:cNvSpPr/>
          <p:nvPr/>
        </p:nvSpPr>
        <p:spPr>
          <a:xfrm rot="5400000">
            <a:off x="7914045" y="171809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4198" y="3465513"/>
            <a:ext cx="2079846" cy="2079846"/>
          </a:xfrm>
          <a:prstGeom prst="rect">
            <a:avLst/>
          </a:prstGeom>
        </p:spPr>
      </p:pic>
      <p:grpSp>
        <p:nvGrpSpPr>
          <p:cNvPr id="29" name="Группа 28"/>
          <p:cNvGrpSpPr/>
          <p:nvPr/>
        </p:nvGrpSpPr>
        <p:grpSpPr>
          <a:xfrm>
            <a:off x="948965" y="4903478"/>
            <a:ext cx="2653678" cy="464081"/>
            <a:chOff x="5512778" y="5572072"/>
            <a:chExt cx="2653678" cy="464081"/>
          </a:xfrm>
          <a:solidFill>
            <a:srgbClr val="B4461E"/>
          </a:solidFill>
        </p:grpSpPr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16200000" flipH="1">
              <a:off x="5652029" y="5822976"/>
              <a:ext cx="226449" cy="19990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16200000" flipH="1">
              <a:off x="5956364" y="5822976"/>
              <a:ext cx="226449" cy="19990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16200000" flipH="1">
              <a:off x="6260701" y="5822976"/>
              <a:ext cx="226449" cy="19990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16200000" flipH="1">
              <a:off x="6565036" y="5822976"/>
              <a:ext cx="226449" cy="19990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16200000" flipH="1">
              <a:off x="7177892" y="5822976"/>
              <a:ext cx="226449" cy="19990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16200000" flipH="1">
              <a:off x="6869374" y="5822976"/>
              <a:ext cx="226449" cy="19990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16200000" flipH="1">
              <a:off x="7486409" y="5822976"/>
              <a:ext cx="226449" cy="19990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16200000" flipH="1">
              <a:off x="7794925" y="5822976"/>
              <a:ext cx="226449" cy="19990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16200000" flipH="1">
              <a:off x="5499506" y="5588085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16200000" flipH="1">
              <a:off x="5810382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16200000" flipH="1">
              <a:off x="6114717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16200000" flipH="1">
              <a:off x="6419054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16200000" flipH="1">
              <a:off x="6723389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Шестиугольник 52"/>
            <p:cNvSpPr>
              <a:spLocks noChangeAspect="1"/>
            </p:cNvSpPr>
            <p:nvPr/>
          </p:nvSpPr>
          <p:spPr>
            <a:xfrm rot="16200000" flipH="1">
              <a:off x="7336245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16200000" flipH="1">
              <a:off x="7027727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16200000" flipH="1">
              <a:off x="7644762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16200000" flipH="1">
              <a:off x="7953278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 flipV="1">
            <a:off x="3534817" y="4903478"/>
            <a:ext cx="2186809" cy="464081"/>
            <a:chOff x="5512778" y="5572072"/>
            <a:chExt cx="2186809" cy="464081"/>
          </a:xfrm>
          <a:solidFill>
            <a:srgbClr val="B4461E"/>
          </a:solidFill>
        </p:grpSpPr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16200000" flipH="1">
              <a:off x="5652029" y="5822976"/>
              <a:ext cx="226449" cy="19990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16200000" flipH="1">
              <a:off x="5956364" y="5822976"/>
              <a:ext cx="226449" cy="19990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16200000" flipH="1">
              <a:off x="6260701" y="5822976"/>
              <a:ext cx="226449" cy="19990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16200000" flipH="1">
              <a:off x="6565036" y="5822976"/>
              <a:ext cx="226449" cy="19990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16200000" flipH="1">
              <a:off x="7177892" y="5822976"/>
              <a:ext cx="226449" cy="19990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16200000" flipH="1">
              <a:off x="6869374" y="5822976"/>
              <a:ext cx="226449" cy="19990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16200000" flipH="1">
              <a:off x="7486409" y="5822976"/>
              <a:ext cx="226449" cy="19990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16200000" flipH="1">
              <a:off x="5499506" y="5588085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16200000" flipH="1">
              <a:off x="5810382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16200000" flipH="1">
              <a:off x="6114717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16200000" flipH="1">
              <a:off x="6419054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16200000" flipH="1">
              <a:off x="6723389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16200000" flipH="1">
              <a:off x="7336245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Шестиугольник 73"/>
            <p:cNvSpPr>
              <a:spLocks noChangeAspect="1"/>
            </p:cNvSpPr>
            <p:nvPr/>
          </p:nvSpPr>
          <p:spPr>
            <a:xfrm rot="16200000" flipH="1">
              <a:off x="7027727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8" name="Группа 47"/>
          <p:cNvGrpSpPr/>
          <p:nvPr/>
        </p:nvGrpSpPr>
        <p:grpSpPr>
          <a:xfrm>
            <a:off x="7299929" y="662224"/>
            <a:ext cx="1124920" cy="722684"/>
            <a:chOff x="7299929" y="505000"/>
            <a:chExt cx="1124920" cy="722684"/>
          </a:xfrm>
          <a:solidFill>
            <a:srgbClr val="B4461E"/>
          </a:solidFill>
        </p:grpSpPr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5400000">
              <a:off x="7281654" y="523275"/>
              <a:ext cx="311820" cy="275269"/>
            </a:xfrm>
            <a:prstGeom prst="hexagon">
              <a:avLst/>
            </a:prstGeom>
            <a:solidFill>
              <a:srgbClr val="B4461E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5400000">
              <a:off x="7281654" y="934139"/>
              <a:ext cx="311820" cy="275269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>
              <a:off x="7706479" y="523275"/>
              <a:ext cx="311820" cy="275269"/>
            </a:xfrm>
            <a:prstGeom prst="hexagon">
              <a:avLst/>
            </a:prstGeom>
            <a:solidFill>
              <a:srgbClr val="B4461E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5400000">
              <a:off x="8131305" y="523275"/>
              <a:ext cx="311820" cy="275269"/>
            </a:xfrm>
            <a:prstGeom prst="hexagon">
              <a:avLst/>
            </a:prstGeom>
            <a:solidFill>
              <a:srgbClr val="B4461E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5400000">
              <a:off x="7706479" y="934139"/>
              <a:ext cx="311820" cy="275269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>
              <a:off x="8131305" y="934139"/>
              <a:ext cx="311820" cy="275269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9154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367553"/>
            <a:ext cx="5637290" cy="1264070"/>
          </a:xfrm>
        </p:spPr>
        <p:txBody>
          <a:bodyPr>
            <a:noAutofit/>
          </a:bodyPr>
          <a:lstStyle/>
          <a:p>
            <a:r>
              <a:rPr lang="ru-RU" altLang="ru-RU"/>
              <a:t>Дифференциальная психология</a:t>
            </a:r>
            <a:endParaRPr lang="ru-RU" altLang="ru-RU" smtClean="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20563" y="1955151"/>
            <a:ext cx="3922875" cy="4254429"/>
          </a:xfrm>
          <a:prstGeom prst="roundRect">
            <a:avLst>
              <a:gd name="adj" fmla="val 4555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tlCol="0" anchor="t"/>
          <a:lstStyle/>
          <a:p>
            <a:pPr marL="273050">
              <a:spcAft>
                <a:spcPts val="1200"/>
              </a:spcAft>
            </a:pPr>
            <a:r>
              <a:rPr lang="ru-RU" altLang="ru-RU" sz="2000" b="1"/>
              <a:t>Исследует </a:t>
            </a:r>
            <a:r>
              <a:rPr lang="ru-RU" altLang="ru-RU" sz="2000" b="1" smtClean="0"/>
              <a:t>всевозможные </a:t>
            </a:r>
            <a:r>
              <a:rPr lang="ru-RU" altLang="ru-RU" sz="2000" b="1"/>
              <a:t>различия психики людей</a:t>
            </a:r>
            <a:r>
              <a:rPr lang="ru-RU" altLang="ru-RU" sz="2000" b="1" smtClean="0"/>
              <a:t>:</a:t>
            </a:r>
          </a:p>
          <a:p>
            <a:pPr marL="268288" indent="-196850"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altLang="ru-RU" smtClean="0">
                <a:solidFill>
                  <a:schemeClr val="bg1"/>
                </a:solidFill>
              </a:rPr>
              <a:t>индивидуальные;</a:t>
            </a:r>
          </a:p>
          <a:p>
            <a:pPr marL="268288" indent="-196850"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altLang="ru-RU" smtClean="0">
                <a:solidFill>
                  <a:schemeClr val="bg1"/>
                </a:solidFill>
              </a:rPr>
              <a:t>типологические;</a:t>
            </a:r>
          </a:p>
          <a:p>
            <a:pPr marL="268288" indent="-196850"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altLang="ru-RU" smtClean="0">
                <a:solidFill>
                  <a:schemeClr val="bg1"/>
                </a:solidFill>
              </a:rPr>
              <a:t>типические;</a:t>
            </a:r>
          </a:p>
          <a:p>
            <a:pPr marL="268288" indent="-196850"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altLang="ru-RU" smtClean="0">
                <a:solidFill>
                  <a:schemeClr val="bg1"/>
                </a:solidFill>
              </a:rPr>
              <a:t>этнические;</a:t>
            </a:r>
          </a:p>
          <a:p>
            <a:pPr marL="268288" indent="-196850"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altLang="ru-RU" smtClean="0">
                <a:solidFill>
                  <a:schemeClr val="bg1"/>
                </a:solidFill>
              </a:rPr>
              <a:t>и др.</a:t>
            </a:r>
            <a:endParaRPr lang="ru-RU" altLang="ru-RU">
              <a:solidFill>
                <a:schemeClr val="bg1"/>
              </a:solidFill>
            </a:endParaRPr>
          </a:p>
        </p:txBody>
      </p:sp>
      <p:sp>
        <p:nvSpPr>
          <p:cNvPr id="35" name="Freeform 20"/>
          <p:cNvSpPr/>
          <p:nvPr/>
        </p:nvSpPr>
        <p:spPr>
          <a:xfrm rot="5400000">
            <a:off x="4132620" y="169576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Группа 2"/>
          <p:cNvGrpSpPr/>
          <p:nvPr/>
        </p:nvGrpSpPr>
        <p:grpSpPr>
          <a:xfrm>
            <a:off x="6183904" y="433397"/>
            <a:ext cx="2240959" cy="1132382"/>
            <a:chOff x="7594653" y="227472"/>
            <a:chExt cx="1298522" cy="656158"/>
          </a:xfrm>
          <a:solidFill>
            <a:srgbClr val="B4461E"/>
          </a:solidFill>
        </p:grpSpPr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5400000">
              <a:off x="7584739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3" name="Шестиугольник 52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5400000">
              <a:off x="7812080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7584739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>
              <a:off x="7812080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>
              <a:off x="7584739" y="724386"/>
              <a:ext cx="169158" cy="14933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7812080" y="724386"/>
              <a:ext cx="169158" cy="14933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40" name="Скругленный прямоугольник 39"/>
          <p:cNvSpPr/>
          <p:nvPr/>
        </p:nvSpPr>
        <p:spPr>
          <a:xfrm>
            <a:off x="4828074" y="1944162"/>
            <a:ext cx="3596790" cy="2082715"/>
          </a:xfrm>
          <a:prstGeom prst="roundRect">
            <a:avLst>
              <a:gd name="adj" fmla="val 6899"/>
            </a:avLst>
          </a:prstGeom>
          <a:solidFill>
            <a:srgbClr val="B4461E"/>
          </a:solidFill>
          <a:ln w="28575">
            <a:solidFill>
              <a:srgbClr val="B446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36000" rtlCol="0" anchor="t"/>
          <a:lstStyle/>
          <a:p>
            <a:pPr marL="268288">
              <a:spcAft>
                <a:spcPts val="600"/>
              </a:spcAft>
            </a:pPr>
            <a:r>
              <a:rPr lang="ru-RU" sz="2000" b="1"/>
              <a:t>Предпосылки возникновения</a:t>
            </a:r>
            <a:r>
              <a:rPr lang="ru-RU" sz="2000" b="1" smtClean="0"/>
              <a:t>:</a:t>
            </a:r>
            <a:endParaRPr lang="ru-RU" sz="2000" smtClean="0"/>
          </a:p>
          <a:p>
            <a:pPr marL="268288" indent="-19685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mtClean="0">
                <a:solidFill>
                  <a:schemeClr val="bg1"/>
                </a:solidFill>
              </a:rPr>
              <a:t>внедрение </a:t>
            </a:r>
            <a:r>
              <a:rPr lang="ru-RU">
                <a:solidFill>
                  <a:schemeClr val="bg1"/>
                </a:solidFill>
              </a:rPr>
              <a:t>в психологию эксперимента;</a:t>
            </a:r>
          </a:p>
          <a:p>
            <a:pPr marL="268288" indent="-19685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mtClean="0">
                <a:solidFill>
                  <a:schemeClr val="bg1"/>
                </a:solidFill>
              </a:rPr>
              <a:t>использование </a:t>
            </a:r>
            <a:r>
              <a:rPr lang="ru-RU">
                <a:solidFill>
                  <a:schemeClr val="bg1"/>
                </a:solidFill>
              </a:rPr>
              <a:t>генетических </a:t>
            </a:r>
            <a:r>
              <a:rPr lang="ru-RU" smtClean="0">
                <a:solidFill>
                  <a:schemeClr val="bg1"/>
                </a:solidFill>
              </a:rPr>
              <a:t/>
            </a:r>
            <a:br>
              <a:rPr lang="ru-RU" smtClean="0">
                <a:solidFill>
                  <a:schemeClr val="bg1"/>
                </a:solidFill>
              </a:rPr>
            </a:br>
            <a:r>
              <a:rPr lang="ru-RU" smtClean="0">
                <a:solidFill>
                  <a:schemeClr val="bg1"/>
                </a:solidFill>
              </a:rPr>
              <a:t>и </a:t>
            </a:r>
            <a:r>
              <a:rPr lang="ru-RU">
                <a:solidFill>
                  <a:schemeClr val="bg1"/>
                </a:solidFill>
              </a:rPr>
              <a:t>математических </a:t>
            </a:r>
            <a:r>
              <a:rPr lang="ru-RU" smtClean="0">
                <a:solidFill>
                  <a:schemeClr val="bg1"/>
                </a:solidFill>
              </a:rPr>
              <a:t>методов.</a:t>
            </a:r>
            <a:endParaRPr lang="ru-RU">
              <a:solidFill>
                <a:schemeClr val="bg1"/>
              </a:solidFill>
            </a:endParaRPr>
          </a:p>
        </p:txBody>
      </p:sp>
      <p:sp>
        <p:nvSpPr>
          <p:cNvPr id="41" name="Freeform 20"/>
          <p:cNvSpPr/>
          <p:nvPr/>
        </p:nvSpPr>
        <p:spPr>
          <a:xfrm rot="5400000">
            <a:off x="7914045" y="168477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2" name="Скругленный прямоугольник 41"/>
          <p:cNvSpPr/>
          <p:nvPr/>
        </p:nvSpPr>
        <p:spPr>
          <a:xfrm>
            <a:off x="4828074" y="4202587"/>
            <a:ext cx="3596789" cy="2006993"/>
          </a:xfrm>
          <a:prstGeom prst="roundRect">
            <a:avLst>
              <a:gd name="adj" fmla="val 7585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36000" bIns="36000" rtlCol="0" anchor="t"/>
          <a:lstStyle/>
          <a:p>
            <a:pPr marL="268288">
              <a:spcAft>
                <a:spcPts val="400"/>
              </a:spcAft>
            </a:pPr>
            <a:r>
              <a:rPr lang="ru-RU" sz="2000" b="1">
                <a:solidFill>
                  <a:schemeClr val="tx1"/>
                </a:solidFill>
              </a:rPr>
              <a:t>Основоположники:</a:t>
            </a:r>
            <a:endParaRPr lang="ru-RU" sz="2000" b="1" smtClean="0">
              <a:solidFill>
                <a:schemeClr val="tx1"/>
              </a:solidFill>
            </a:endParaRPr>
          </a:p>
          <a:p>
            <a:pPr marL="268288" indent="-196850">
              <a:lnSpc>
                <a:spcPct val="90000"/>
              </a:lnSpc>
              <a:spcAft>
                <a:spcPts val="400"/>
              </a:spcAft>
              <a:buSzPct val="105000"/>
              <a:buFont typeface="Calibri" panose="020F0502020204030204" pitchFamily="34" charset="0"/>
              <a:buChar char="̶"/>
            </a:pPr>
            <a:r>
              <a:rPr lang="ru-RU">
                <a:solidFill>
                  <a:schemeClr val="dk1"/>
                </a:solidFill>
              </a:rPr>
              <a:t>Ф. </a:t>
            </a:r>
            <a:r>
              <a:rPr lang="ru-RU" smtClean="0">
                <a:solidFill>
                  <a:schemeClr val="dk1"/>
                </a:solidFill>
              </a:rPr>
              <a:t>Гальтон положил начало разработке;</a:t>
            </a:r>
            <a:endParaRPr lang="ru-RU">
              <a:solidFill>
                <a:schemeClr val="dk1"/>
              </a:solidFill>
            </a:endParaRPr>
          </a:p>
          <a:p>
            <a:pPr marL="268288" indent="-196850">
              <a:lnSpc>
                <a:spcPct val="90000"/>
              </a:lnSpc>
              <a:spcAft>
                <a:spcPts val="400"/>
              </a:spcAft>
              <a:buSzPct val="105000"/>
              <a:buFont typeface="Calibri" panose="020F0502020204030204" pitchFamily="34" charset="0"/>
              <a:buChar char="̶"/>
            </a:pPr>
            <a:r>
              <a:rPr lang="ru-RU">
                <a:solidFill>
                  <a:schemeClr val="dk1"/>
                </a:solidFill>
              </a:rPr>
              <a:t>В. </a:t>
            </a:r>
            <a:r>
              <a:rPr lang="ru-RU" smtClean="0">
                <a:solidFill>
                  <a:schemeClr val="dk1"/>
                </a:solidFill>
              </a:rPr>
              <a:t>Штерн </a:t>
            </a:r>
            <a:r>
              <a:rPr lang="ru-RU">
                <a:solidFill>
                  <a:schemeClr val="dk1"/>
                </a:solidFill>
              </a:rPr>
              <a:t>в 1900 г</a:t>
            </a:r>
            <a:r>
              <a:rPr lang="ru-RU" smtClean="0">
                <a:solidFill>
                  <a:schemeClr val="dk1"/>
                </a:solidFill>
              </a:rPr>
              <a:t>. </a:t>
            </a:r>
            <a:r>
              <a:rPr lang="ru-RU">
                <a:solidFill>
                  <a:schemeClr val="dk1"/>
                </a:solidFill>
              </a:rPr>
              <a:t>предложил </a:t>
            </a:r>
            <a:r>
              <a:rPr lang="ru-RU" smtClean="0">
                <a:solidFill>
                  <a:schemeClr val="dk1"/>
                </a:solidFill>
              </a:rPr>
              <a:t>термин </a:t>
            </a:r>
            <a:r>
              <a:rPr lang="ru-RU">
                <a:solidFill>
                  <a:schemeClr val="dk1"/>
                </a:solidFill>
              </a:rPr>
              <a:t>«дифференциальная психология</a:t>
            </a:r>
            <a:r>
              <a:rPr lang="ru-RU" smtClean="0">
                <a:solidFill>
                  <a:schemeClr val="dk1"/>
                </a:solidFill>
              </a:rPr>
              <a:t>».</a:t>
            </a:r>
            <a:endParaRPr lang="ru-RU">
              <a:solidFill>
                <a:schemeClr val="dk1"/>
              </a:solidFill>
            </a:endParaRPr>
          </a:p>
        </p:txBody>
      </p:sp>
      <p:sp>
        <p:nvSpPr>
          <p:cNvPr id="47" name="Freeform 21"/>
          <p:cNvSpPr/>
          <p:nvPr/>
        </p:nvSpPr>
        <p:spPr>
          <a:xfrm rot="5400000">
            <a:off x="7911743" y="394717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Группа 8"/>
          <p:cNvGrpSpPr/>
          <p:nvPr/>
        </p:nvGrpSpPr>
        <p:grpSpPr>
          <a:xfrm>
            <a:off x="1557533" y="3042678"/>
            <a:ext cx="2678689" cy="2883779"/>
            <a:chOff x="1937008" y="3511266"/>
            <a:chExt cx="2299213" cy="2475249"/>
          </a:xfrm>
        </p:grpSpPr>
        <p:grpSp>
          <p:nvGrpSpPr>
            <p:cNvPr id="7" name="Группа 6"/>
            <p:cNvGrpSpPr/>
            <p:nvPr/>
          </p:nvGrpSpPr>
          <p:grpSpPr>
            <a:xfrm>
              <a:off x="4029018" y="3511266"/>
              <a:ext cx="207203" cy="2475248"/>
              <a:chOff x="4029018" y="3511266"/>
              <a:chExt cx="207203" cy="2475248"/>
            </a:xfrm>
          </p:grpSpPr>
          <p:grpSp>
            <p:nvGrpSpPr>
              <p:cNvPr id="49" name="Группа 48"/>
              <p:cNvGrpSpPr/>
              <p:nvPr/>
            </p:nvGrpSpPr>
            <p:grpSpPr>
              <a:xfrm>
                <a:off x="4029019" y="4792471"/>
                <a:ext cx="207202" cy="1194043"/>
                <a:chOff x="7345426" y="614098"/>
                <a:chExt cx="203124" cy="1170545"/>
              </a:xfrm>
              <a:solidFill>
                <a:schemeClr val="bg1"/>
              </a:solidFill>
            </p:grpSpPr>
            <p:sp>
              <p:nvSpPr>
                <p:cNvPr id="51" name="Шестиугольник 50"/>
                <p:cNvSpPr>
                  <a:spLocks noChangeAspect="1"/>
                </p:cNvSpPr>
                <p:nvPr/>
              </p:nvSpPr>
              <p:spPr>
                <a:xfrm rot="5400000">
                  <a:off x="7331940" y="627584"/>
                  <a:ext cx="230095" cy="20312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0" name="Шестиугольник 69"/>
                <p:cNvSpPr>
                  <a:spLocks noChangeAspect="1"/>
                </p:cNvSpPr>
                <p:nvPr/>
              </p:nvSpPr>
              <p:spPr>
                <a:xfrm rot="5400000">
                  <a:off x="7331940" y="941067"/>
                  <a:ext cx="230095" cy="20312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1" name="Шестиугольник 70"/>
                <p:cNvSpPr>
                  <a:spLocks noChangeAspect="1"/>
                </p:cNvSpPr>
                <p:nvPr/>
              </p:nvSpPr>
              <p:spPr>
                <a:xfrm rot="5400000">
                  <a:off x="7331940" y="1254550"/>
                  <a:ext cx="230095" cy="20312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2" name="Шестиугольник 71"/>
                <p:cNvSpPr>
                  <a:spLocks noChangeAspect="1"/>
                </p:cNvSpPr>
                <p:nvPr/>
              </p:nvSpPr>
              <p:spPr>
                <a:xfrm rot="5400000">
                  <a:off x="7331940" y="1568034"/>
                  <a:ext cx="230095" cy="20312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73" name="Группа 72"/>
              <p:cNvGrpSpPr/>
              <p:nvPr/>
            </p:nvGrpSpPr>
            <p:grpSpPr>
              <a:xfrm>
                <a:off x="4029018" y="3511266"/>
                <a:ext cx="207202" cy="1194043"/>
                <a:chOff x="7345426" y="614098"/>
                <a:chExt cx="203124" cy="1170545"/>
              </a:xfrm>
              <a:solidFill>
                <a:schemeClr val="bg1"/>
              </a:solidFill>
            </p:grpSpPr>
            <p:sp>
              <p:nvSpPr>
                <p:cNvPr id="74" name="Шестиугольник 73"/>
                <p:cNvSpPr>
                  <a:spLocks noChangeAspect="1"/>
                </p:cNvSpPr>
                <p:nvPr/>
              </p:nvSpPr>
              <p:spPr>
                <a:xfrm rot="5400000">
                  <a:off x="7331940" y="627584"/>
                  <a:ext cx="230095" cy="20312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5" name="Шестиугольник 74"/>
                <p:cNvSpPr>
                  <a:spLocks noChangeAspect="1"/>
                </p:cNvSpPr>
                <p:nvPr/>
              </p:nvSpPr>
              <p:spPr>
                <a:xfrm rot="5400000">
                  <a:off x="7331940" y="941067"/>
                  <a:ext cx="230095" cy="20312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6" name="Шестиугольник 75"/>
                <p:cNvSpPr>
                  <a:spLocks noChangeAspect="1"/>
                </p:cNvSpPr>
                <p:nvPr/>
              </p:nvSpPr>
              <p:spPr>
                <a:xfrm rot="5400000">
                  <a:off x="7331940" y="1254550"/>
                  <a:ext cx="230095" cy="20312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7" name="Шестиугольник 76"/>
                <p:cNvSpPr>
                  <a:spLocks noChangeAspect="1"/>
                </p:cNvSpPr>
                <p:nvPr/>
              </p:nvSpPr>
              <p:spPr>
                <a:xfrm rot="5400000">
                  <a:off x="7331940" y="1568034"/>
                  <a:ext cx="230095" cy="20312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8" name="Группа 7"/>
            <p:cNvGrpSpPr/>
            <p:nvPr/>
          </p:nvGrpSpPr>
          <p:grpSpPr>
            <a:xfrm>
              <a:off x="3729496" y="3831043"/>
              <a:ext cx="207203" cy="2155471"/>
              <a:chOff x="4181417" y="3983443"/>
              <a:chExt cx="207203" cy="2155471"/>
            </a:xfrm>
          </p:grpSpPr>
          <p:sp>
            <p:nvSpPr>
              <p:cNvPr id="83" name="Шестиугольник 82"/>
              <p:cNvSpPr>
                <a:spLocks noChangeAspect="1"/>
              </p:cNvSpPr>
              <p:nvPr/>
            </p:nvSpPr>
            <p:spPr>
              <a:xfrm rot="5400000">
                <a:off x="4167662" y="4958628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4" name="Шестиугольник 83"/>
              <p:cNvSpPr>
                <a:spLocks noChangeAspect="1"/>
              </p:cNvSpPr>
              <p:nvPr/>
            </p:nvSpPr>
            <p:spPr>
              <a:xfrm rot="5400000">
                <a:off x="4167662" y="5278404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5" name="Шестиугольник 84"/>
              <p:cNvSpPr>
                <a:spLocks noChangeAspect="1"/>
              </p:cNvSpPr>
              <p:nvPr/>
            </p:nvSpPr>
            <p:spPr>
              <a:xfrm rot="5400000">
                <a:off x="4167662" y="5598179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6" name="Шестиугольник 85"/>
              <p:cNvSpPr>
                <a:spLocks noChangeAspect="1"/>
              </p:cNvSpPr>
              <p:nvPr/>
            </p:nvSpPr>
            <p:spPr>
              <a:xfrm rot="5400000">
                <a:off x="4167662" y="5917956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7" name="Шестиугольник 86"/>
              <p:cNvSpPr>
                <a:spLocks noChangeAspect="1"/>
              </p:cNvSpPr>
              <p:nvPr/>
            </p:nvSpPr>
            <p:spPr>
              <a:xfrm rot="5400000">
                <a:off x="4167661" y="3997199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8" name="Шестиугольник 87"/>
              <p:cNvSpPr>
                <a:spLocks noChangeAspect="1"/>
              </p:cNvSpPr>
              <p:nvPr/>
            </p:nvSpPr>
            <p:spPr>
              <a:xfrm rot="5400000">
                <a:off x="4167661" y="4316974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9" name="Шестиугольник 88"/>
              <p:cNvSpPr>
                <a:spLocks noChangeAspect="1"/>
              </p:cNvSpPr>
              <p:nvPr/>
            </p:nvSpPr>
            <p:spPr>
              <a:xfrm rot="5400000">
                <a:off x="4167661" y="4636751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90" name="Группа 89"/>
            <p:cNvGrpSpPr/>
            <p:nvPr/>
          </p:nvGrpSpPr>
          <p:grpSpPr>
            <a:xfrm>
              <a:off x="3130452" y="4470596"/>
              <a:ext cx="207202" cy="1515919"/>
              <a:chOff x="4212176" y="4622996"/>
              <a:chExt cx="207202" cy="1515919"/>
            </a:xfrm>
          </p:grpSpPr>
          <p:sp>
            <p:nvSpPr>
              <p:cNvPr id="91" name="Шестиугольник 90"/>
              <p:cNvSpPr>
                <a:spLocks noChangeAspect="1"/>
              </p:cNvSpPr>
              <p:nvPr/>
            </p:nvSpPr>
            <p:spPr>
              <a:xfrm rot="5400000">
                <a:off x="4198420" y="4958629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2" name="Шестиугольник 91"/>
              <p:cNvSpPr>
                <a:spLocks noChangeAspect="1"/>
              </p:cNvSpPr>
              <p:nvPr/>
            </p:nvSpPr>
            <p:spPr>
              <a:xfrm rot="5400000">
                <a:off x="4198420" y="5278405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3" name="Шестиугольник 92"/>
              <p:cNvSpPr>
                <a:spLocks noChangeAspect="1"/>
              </p:cNvSpPr>
              <p:nvPr/>
            </p:nvSpPr>
            <p:spPr>
              <a:xfrm rot="5400000">
                <a:off x="4198420" y="5598180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4" name="Шестиугольник 93"/>
              <p:cNvSpPr>
                <a:spLocks noChangeAspect="1"/>
              </p:cNvSpPr>
              <p:nvPr/>
            </p:nvSpPr>
            <p:spPr>
              <a:xfrm rot="5400000">
                <a:off x="4198420" y="5917957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7" name="Шестиугольник 96"/>
              <p:cNvSpPr>
                <a:spLocks noChangeAspect="1"/>
              </p:cNvSpPr>
              <p:nvPr/>
            </p:nvSpPr>
            <p:spPr>
              <a:xfrm rot="5400000">
                <a:off x="4198420" y="4636752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98" name="Группа 97"/>
            <p:cNvGrpSpPr/>
            <p:nvPr/>
          </p:nvGrpSpPr>
          <p:grpSpPr>
            <a:xfrm>
              <a:off x="3429974" y="4150819"/>
              <a:ext cx="207203" cy="1835696"/>
              <a:chOff x="4196796" y="4303219"/>
              <a:chExt cx="207203" cy="1835696"/>
            </a:xfrm>
          </p:grpSpPr>
          <p:sp>
            <p:nvSpPr>
              <p:cNvPr id="99" name="Шестиугольник 98"/>
              <p:cNvSpPr>
                <a:spLocks noChangeAspect="1"/>
              </p:cNvSpPr>
              <p:nvPr/>
            </p:nvSpPr>
            <p:spPr>
              <a:xfrm rot="5400000">
                <a:off x="4183041" y="4958629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0" name="Шестиугольник 99"/>
              <p:cNvSpPr>
                <a:spLocks noChangeAspect="1"/>
              </p:cNvSpPr>
              <p:nvPr/>
            </p:nvSpPr>
            <p:spPr>
              <a:xfrm rot="5400000">
                <a:off x="4183041" y="5278405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1" name="Шестиугольник 100"/>
              <p:cNvSpPr>
                <a:spLocks noChangeAspect="1"/>
              </p:cNvSpPr>
              <p:nvPr/>
            </p:nvSpPr>
            <p:spPr>
              <a:xfrm rot="5400000">
                <a:off x="4183041" y="5598180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2" name="Шестиугольник 101"/>
              <p:cNvSpPr>
                <a:spLocks noChangeAspect="1"/>
              </p:cNvSpPr>
              <p:nvPr/>
            </p:nvSpPr>
            <p:spPr>
              <a:xfrm rot="5400000">
                <a:off x="4183041" y="5917957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4" name="Шестиугольник 103"/>
              <p:cNvSpPr>
                <a:spLocks noChangeAspect="1"/>
              </p:cNvSpPr>
              <p:nvPr/>
            </p:nvSpPr>
            <p:spPr>
              <a:xfrm rot="5400000">
                <a:off x="4183040" y="4316975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5" name="Шестиугольник 104"/>
              <p:cNvSpPr>
                <a:spLocks noChangeAspect="1"/>
              </p:cNvSpPr>
              <p:nvPr/>
            </p:nvSpPr>
            <p:spPr>
              <a:xfrm rot="5400000">
                <a:off x="4183040" y="4636752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6" name="Группа 105"/>
            <p:cNvGrpSpPr/>
            <p:nvPr/>
          </p:nvGrpSpPr>
          <p:grpSpPr>
            <a:xfrm>
              <a:off x="2830929" y="4792473"/>
              <a:ext cx="207202" cy="1194042"/>
              <a:chOff x="4227555" y="4944873"/>
              <a:chExt cx="207202" cy="1194042"/>
            </a:xfrm>
          </p:grpSpPr>
          <p:sp>
            <p:nvSpPr>
              <p:cNvPr id="107" name="Шестиугольник 106"/>
              <p:cNvSpPr>
                <a:spLocks noChangeAspect="1"/>
              </p:cNvSpPr>
              <p:nvPr/>
            </p:nvSpPr>
            <p:spPr>
              <a:xfrm rot="5400000">
                <a:off x="4213799" y="4958629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8" name="Шестиугольник 107"/>
              <p:cNvSpPr>
                <a:spLocks noChangeAspect="1"/>
              </p:cNvSpPr>
              <p:nvPr/>
            </p:nvSpPr>
            <p:spPr>
              <a:xfrm rot="5400000">
                <a:off x="4213799" y="5278405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09" name="Шестиугольник 108"/>
              <p:cNvSpPr>
                <a:spLocks noChangeAspect="1"/>
              </p:cNvSpPr>
              <p:nvPr/>
            </p:nvSpPr>
            <p:spPr>
              <a:xfrm rot="5400000">
                <a:off x="4213799" y="5598180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0" name="Шестиугольник 109"/>
              <p:cNvSpPr>
                <a:spLocks noChangeAspect="1"/>
              </p:cNvSpPr>
              <p:nvPr/>
            </p:nvSpPr>
            <p:spPr>
              <a:xfrm rot="5400000">
                <a:off x="4213799" y="5917957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4" name="Группа 113"/>
            <p:cNvGrpSpPr/>
            <p:nvPr/>
          </p:nvGrpSpPr>
          <p:grpSpPr>
            <a:xfrm>
              <a:off x="2541055" y="5112249"/>
              <a:ext cx="207202" cy="874266"/>
              <a:chOff x="4237201" y="5264649"/>
              <a:chExt cx="207202" cy="874266"/>
            </a:xfrm>
          </p:grpSpPr>
          <p:sp>
            <p:nvSpPr>
              <p:cNvPr id="116" name="Шестиугольник 115"/>
              <p:cNvSpPr>
                <a:spLocks noChangeAspect="1"/>
              </p:cNvSpPr>
              <p:nvPr/>
            </p:nvSpPr>
            <p:spPr>
              <a:xfrm rot="5400000">
                <a:off x="4223445" y="5278405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7" name="Шестиугольник 116"/>
              <p:cNvSpPr>
                <a:spLocks noChangeAspect="1"/>
              </p:cNvSpPr>
              <p:nvPr/>
            </p:nvSpPr>
            <p:spPr>
              <a:xfrm rot="5400000">
                <a:off x="4223445" y="5598180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8" name="Шестиугольник 117"/>
              <p:cNvSpPr>
                <a:spLocks noChangeAspect="1"/>
              </p:cNvSpPr>
              <p:nvPr/>
            </p:nvSpPr>
            <p:spPr>
              <a:xfrm rot="5400000">
                <a:off x="4223445" y="5917957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19" name="Группа 118"/>
            <p:cNvGrpSpPr/>
            <p:nvPr/>
          </p:nvGrpSpPr>
          <p:grpSpPr>
            <a:xfrm>
              <a:off x="2236531" y="5432024"/>
              <a:ext cx="207202" cy="554491"/>
              <a:chOff x="4247579" y="5577255"/>
              <a:chExt cx="207202" cy="554491"/>
            </a:xfrm>
          </p:grpSpPr>
          <p:sp>
            <p:nvSpPr>
              <p:cNvPr id="122" name="Шестиугольник 121"/>
              <p:cNvSpPr>
                <a:spLocks noChangeAspect="1"/>
              </p:cNvSpPr>
              <p:nvPr/>
            </p:nvSpPr>
            <p:spPr>
              <a:xfrm rot="5400000">
                <a:off x="4233823" y="5591011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3" name="Шестиугольник 122"/>
              <p:cNvSpPr>
                <a:spLocks noChangeAspect="1"/>
              </p:cNvSpPr>
              <p:nvPr/>
            </p:nvSpPr>
            <p:spPr>
              <a:xfrm rot="5400000">
                <a:off x="4233823" y="5910788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26" name="Шестиугольник 125"/>
            <p:cNvSpPr>
              <a:spLocks noChangeAspect="1"/>
            </p:cNvSpPr>
            <p:nvPr/>
          </p:nvSpPr>
          <p:spPr>
            <a:xfrm rot="5400000">
              <a:off x="1923252" y="5765557"/>
              <a:ext cx="234714" cy="207202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62775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2" y="791097"/>
            <a:ext cx="6575969" cy="1024192"/>
          </a:xfrm>
        </p:spPr>
        <p:txBody>
          <a:bodyPr>
            <a:noAutofit/>
          </a:bodyPr>
          <a:lstStyle/>
          <a:p>
            <a:r>
              <a:rPr lang="ru-RU" sz="4800"/>
              <a:t>Гендерная психология</a:t>
            </a:r>
            <a:endParaRPr lang="ru-RU" sz="4800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  <p:sp>
        <p:nvSpPr>
          <p:cNvPr id="99" name="Объект 3"/>
          <p:cNvSpPr>
            <a:spLocks noGrp="1"/>
          </p:cNvSpPr>
          <p:nvPr>
            <p:ph sz="quarter" idx="2"/>
          </p:nvPr>
        </p:nvSpPr>
        <p:spPr>
          <a:xfrm>
            <a:off x="719137" y="2360370"/>
            <a:ext cx="7705725" cy="3354632"/>
          </a:xfrm>
          <a:prstGeom prst="roundRect">
            <a:avLst>
              <a:gd name="adj" fmla="val 5737"/>
            </a:avLst>
          </a:prstGeom>
          <a:ln w="28575">
            <a:solidFill>
              <a:schemeClr val="tx1"/>
            </a:solidFill>
          </a:ln>
        </p:spPr>
        <p:txBody>
          <a:bodyPr vert="horz" lIns="144000" tIns="1584000" rIns="180000" bIns="45720" rtlCol="0">
            <a:noAutofit/>
          </a:bodyPr>
          <a:lstStyle/>
          <a:p>
            <a:pPr marL="273050" indent="0">
              <a:spcBef>
                <a:spcPts val="0"/>
              </a:spcBef>
              <a:spcAft>
                <a:spcPts val="800"/>
              </a:spcAft>
              <a:buClr>
                <a:schemeClr val="tx1"/>
              </a:buClr>
              <a:buNone/>
            </a:pPr>
            <a:r>
              <a:rPr lang="ru-RU" sz="2400" b="1"/>
              <a:t>Предмет изучения:</a:t>
            </a:r>
          </a:p>
          <a:p>
            <a:pPr marL="273050" indent="-176213">
              <a:lnSpc>
                <a:spcPct val="110000"/>
              </a:lnSpc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/>
              <a:t>закономерности поведения человека в обществе, определённые его биологическим полом, социальным полом (гендером) и их соотношением.</a:t>
            </a:r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900114" y="2525593"/>
            <a:ext cx="7013930" cy="1150927"/>
          </a:xfrm>
          <a:prstGeom prst="roundRect">
            <a:avLst>
              <a:gd name="adj" fmla="val 15078"/>
            </a:avLst>
          </a:prstGeom>
          <a:solidFill>
            <a:srgbClr val="B4461E"/>
          </a:solidFill>
          <a:ln>
            <a:solidFill>
              <a:srgbClr val="B446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36000" rIns="36000" rtlCol="0" anchor="ctr"/>
          <a:lstStyle/>
          <a:p>
            <a:r>
              <a:rPr lang="ru-RU" sz="2800" b="1" spc="50"/>
              <a:t>Гендерная психология – раздел дифференциальной психологии. </a:t>
            </a:r>
          </a:p>
        </p:txBody>
      </p:sp>
      <p:sp>
        <p:nvSpPr>
          <p:cNvPr id="101" name="Freeform 20"/>
          <p:cNvSpPr/>
          <p:nvPr/>
        </p:nvSpPr>
        <p:spPr>
          <a:xfrm rot="5400000">
            <a:off x="7914045" y="210496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Группа 2"/>
          <p:cNvGrpSpPr/>
          <p:nvPr/>
        </p:nvGrpSpPr>
        <p:grpSpPr>
          <a:xfrm>
            <a:off x="7190599" y="639640"/>
            <a:ext cx="1234264" cy="1327105"/>
            <a:chOff x="7371700" y="433396"/>
            <a:chExt cx="1053163" cy="1132382"/>
          </a:xfrm>
        </p:grpSpPr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7354590" y="450506"/>
              <a:ext cx="291929" cy="257710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7354590" y="869042"/>
              <a:ext cx="291929" cy="25771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7354590" y="1290959"/>
              <a:ext cx="291929" cy="25771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7752316" y="450506"/>
              <a:ext cx="291929" cy="257710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150043" y="450506"/>
              <a:ext cx="291929" cy="257710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7752316" y="869042"/>
              <a:ext cx="291929" cy="25771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150043" y="869042"/>
              <a:ext cx="291929" cy="25771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7752316" y="1290959"/>
              <a:ext cx="291929" cy="25771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8150043" y="1290959"/>
              <a:ext cx="291929" cy="25771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7739" y="2663818"/>
            <a:ext cx="874476" cy="874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578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2" y="484175"/>
            <a:ext cx="6575969" cy="1567705"/>
          </a:xfrm>
        </p:spPr>
        <p:txBody>
          <a:bodyPr>
            <a:noAutofit/>
          </a:bodyPr>
          <a:lstStyle/>
          <a:p>
            <a:r>
              <a:rPr lang="ru-RU" sz="4000"/>
              <a:t>Классификация отраслей психологии по внешнему критерию</a:t>
            </a:r>
            <a:endParaRPr lang="ru-RU" sz="4000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19</a:t>
            </a:fld>
            <a:endParaRPr lang="ru-RU" altLang="ru-RU"/>
          </a:p>
        </p:txBody>
      </p:sp>
      <p:sp>
        <p:nvSpPr>
          <p:cNvPr id="99" name="Объект 3"/>
          <p:cNvSpPr>
            <a:spLocks noGrp="1"/>
          </p:cNvSpPr>
          <p:nvPr>
            <p:ph sz="quarter" idx="2"/>
          </p:nvPr>
        </p:nvSpPr>
        <p:spPr>
          <a:xfrm>
            <a:off x="719137" y="3978161"/>
            <a:ext cx="7705725" cy="2256792"/>
          </a:xfrm>
          <a:prstGeom prst="roundRect">
            <a:avLst>
              <a:gd name="adj" fmla="val 8007"/>
            </a:avLst>
          </a:prstGeom>
          <a:ln w="28575">
            <a:solidFill>
              <a:schemeClr val="tx1"/>
            </a:solidFill>
          </a:ln>
        </p:spPr>
        <p:txBody>
          <a:bodyPr vert="horz" lIns="144000" tIns="1080000" rIns="180000" bIns="45720" rtlCol="0">
            <a:noAutofit/>
          </a:bodyPr>
          <a:lstStyle/>
          <a:p>
            <a:pPr marL="273050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/>
              <a:t>психология труда</a:t>
            </a:r>
          </a:p>
          <a:p>
            <a:pPr marL="273050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/>
              <a:t>психолингвистика</a:t>
            </a:r>
          </a:p>
          <a:p>
            <a:pPr marL="273050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/>
              <a:t>экстремальная </a:t>
            </a:r>
            <a:r>
              <a:rPr lang="ru-RU" sz="2000" smtClean="0"/>
              <a:t>психология.</a:t>
            </a:r>
            <a:endParaRPr lang="ru-RU" sz="2000"/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900114" y="4134593"/>
            <a:ext cx="7013930" cy="854800"/>
          </a:xfrm>
          <a:prstGeom prst="roundRect">
            <a:avLst>
              <a:gd name="adj" fmla="val 15078"/>
            </a:avLst>
          </a:prstGeom>
          <a:solidFill>
            <a:srgbClr val="B4461E"/>
          </a:solidFill>
          <a:ln>
            <a:solidFill>
              <a:srgbClr val="B446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36000" rIns="36000" rtlCol="0" anchor="ctr"/>
          <a:lstStyle/>
          <a:p>
            <a:r>
              <a:rPr lang="ru-RU" sz="2400" b="1" spc="50"/>
              <a:t>Отрасли психологии, выделяемые по данному критерию: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19138" y="2374343"/>
            <a:ext cx="7702729" cy="1433761"/>
          </a:xfrm>
          <a:prstGeom prst="roundRect">
            <a:avLst>
              <a:gd name="adj" fmla="val 14413"/>
            </a:avLst>
          </a:prstGeom>
          <a:solidFill>
            <a:srgbClr val="B4461E"/>
          </a:solidFill>
          <a:ln>
            <a:solidFill>
              <a:srgbClr val="B446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72000" rIns="36000" rtlCol="0" anchor="t"/>
          <a:lstStyle/>
          <a:p>
            <a:r>
              <a:rPr lang="ru-RU" sz="2400" b="1" spc="50"/>
              <a:t>Внешний критерий построения системы – </a:t>
            </a:r>
            <a:r>
              <a:rPr lang="ru-RU" sz="2400" b="1" spc="50" smtClean="0"/>
              <a:t/>
            </a:r>
            <a:br>
              <a:rPr lang="ru-RU" sz="2400" b="1" spc="50" smtClean="0"/>
            </a:br>
            <a:r>
              <a:rPr lang="ru-RU" sz="2400" b="1" spc="50" smtClean="0"/>
              <a:t>связь </a:t>
            </a:r>
            <a:r>
              <a:rPr lang="ru-RU" sz="2400" b="1" spc="50"/>
              <a:t>с другими науками, решение их задач методами психологии</a:t>
            </a:r>
            <a:r>
              <a:rPr lang="ru-RU" sz="2400" spc="50" smtClean="0"/>
              <a:t>.</a:t>
            </a:r>
            <a:endParaRPr lang="ru-RU" sz="2400" spc="50"/>
          </a:p>
        </p:txBody>
      </p:sp>
      <p:sp>
        <p:nvSpPr>
          <p:cNvPr id="101" name="Freeform 20"/>
          <p:cNvSpPr/>
          <p:nvPr/>
        </p:nvSpPr>
        <p:spPr>
          <a:xfrm rot="5400000">
            <a:off x="7914045" y="372275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2" name="Freeform 20"/>
          <p:cNvSpPr/>
          <p:nvPr/>
        </p:nvSpPr>
        <p:spPr>
          <a:xfrm rot="5400000">
            <a:off x="7914045" y="212542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105" name="Группа 104"/>
          <p:cNvGrpSpPr/>
          <p:nvPr/>
        </p:nvGrpSpPr>
        <p:grpSpPr>
          <a:xfrm>
            <a:off x="7025796" y="477084"/>
            <a:ext cx="1399067" cy="1504304"/>
            <a:chOff x="7371700" y="433396"/>
            <a:chExt cx="1053163" cy="1132382"/>
          </a:xfrm>
        </p:grpSpPr>
        <p:sp>
          <p:nvSpPr>
            <p:cNvPr id="106" name="Шестиугольник 105"/>
            <p:cNvSpPr>
              <a:spLocks noChangeAspect="1"/>
            </p:cNvSpPr>
            <p:nvPr/>
          </p:nvSpPr>
          <p:spPr>
            <a:xfrm rot="5400000">
              <a:off x="7354590" y="450506"/>
              <a:ext cx="291929" cy="257710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7" name="Шестиугольник 106"/>
            <p:cNvSpPr>
              <a:spLocks noChangeAspect="1"/>
            </p:cNvSpPr>
            <p:nvPr/>
          </p:nvSpPr>
          <p:spPr>
            <a:xfrm rot="5400000">
              <a:off x="7354590" y="869042"/>
              <a:ext cx="291929" cy="25771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8" name="Шестиугольник 107"/>
            <p:cNvSpPr>
              <a:spLocks noChangeAspect="1"/>
            </p:cNvSpPr>
            <p:nvPr/>
          </p:nvSpPr>
          <p:spPr>
            <a:xfrm rot="5400000">
              <a:off x="7354590" y="1290959"/>
              <a:ext cx="291929" cy="25771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9" name="Шестиугольник 108"/>
            <p:cNvSpPr>
              <a:spLocks noChangeAspect="1"/>
            </p:cNvSpPr>
            <p:nvPr/>
          </p:nvSpPr>
          <p:spPr>
            <a:xfrm rot="5400000">
              <a:off x="7752316" y="450506"/>
              <a:ext cx="291929" cy="257710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0" name="Шестиугольник 109"/>
            <p:cNvSpPr>
              <a:spLocks noChangeAspect="1"/>
            </p:cNvSpPr>
            <p:nvPr/>
          </p:nvSpPr>
          <p:spPr>
            <a:xfrm rot="5400000">
              <a:off x="8150043" y="450506"/>
              <a:ext cx="291929" cy="257710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1" name="Шестиугольник 110"/>
            <p:cNvSpPr>
              <a:spLocks noChangeAspect="1"/>
            </p:cNvSpPr>
            <p:nvPr/>
          </p:nvSpPr>
          <p:spPr>
            <a:xfrm rot="5400000">
              <a:off x="7752316" y="869042"/>
              <a:ext cx="291929" cy="25771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2" name="Шестиугольник 111"/>
            <p:cNvSpPr>
              <a:spLocks noChangeAspect="1"/>
            </p:cNvSpPr>
            <p:nvPr/>
          </p:nvSpPr>
          <p:spPr>
            <a:xfrm rot="5400000">
              <a:off x="8150043" y="869042"/>
              <a:ext cx="291929" cy="25771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3" name="Шестиугольник 112"/>
            <p:cNvSpPr>
              <a:spLocks noChangeAspect="1"/>
            </p:cNvSpPr>
            <p:nvPr/>
          </p:nvSpPr>
          <p:spPr>
            <a:xfrm rot="5400000">
              <a:off x="7752316" y="1290959"/>
              <a:ext cx="291929" cy="25771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4" name="Шестиугольник 113"/>
            <p:cNvSpPr>
              <a:spLocks noChangeAspect="1"/>
            </p:cNvSpPr>
            <p:nvPr/>
          </p:nvSpPr>
          <p:spPr>
            <a:xfrm rot="5400000">
              <a:off x="8150043" y="1290959"/>
              <a:ext cx="291929" cy="25771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5546320" y="5181436"/>
            <a:ext cx="2350185" cy="876464"/>
            <a:chOff x="5869072" y="5181436"/>
            <a:chExt cx="2350185" cy="876464"/>
          </a:xfrm>
        </p:grpSpPr>
        <p:grpSp>
          <p:nvGrpSpPr>
            <p:cNvPr id="64" name="Группа 63"/>
            <p:cNvGrpSpPr/>
            <p:nvPr/>
          </p:nvGrpSpPr>
          <p:grpSpPr>
            <a:xfrm flipH="1" flipV="1">
              <a:off x="6484755" y="5181436"/>
              <a:ext cx="1734502" cy="876464"/>
              <a:chOff x="7594653" y="227472"/>
              <a:chExt cx="1298522" cy="656158"/>
            </a:xfrm>
            <a:solidFill>
              <a:srgbClr val="B4461E"/>
            </a:solidFill>
          </p:grpSpPr>
          <p:sp>
            <p:nvSpPr>
              <p:cNvPr id="65" name="Шестиугольник 64"/>
              <p:cNvSpPr>
                <a:spLocks noChangeAspect="1"/>
              </p:cNvSpPr>
              <p:nvPr/>
            </p:nvSpPr>
            <p:spPr>
              <a:xfrm rot="5400000">
                <a:off x="7584739" y="237386"/>
                <a:ext cx="169158" cy="149330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6" name="Шестиугольник 65"/>
              <p:cNvSpPr>
                <a:spLocks noChangeAspect="1"/>
              </p:cNvSpPr>
              <p:nvPr/>
            </p:nvSpPr>
            <p:spPr>
              <a:xfrm rot="5400000">
                <a:off x="8042543" y="237386"/>
                <a:ext cx="169158" cy="149330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5" name="Шестиугольник 74"/>
              <p:cNvSpPr>
                <a:spLocks noChangeAspect="1"/>
              </p:cNvSpPr>
              <p:nvPr/>
            </p:nvSpPr>
            <p:spPr>
              <a:xfrm rot="5400000">
                <a:off x="7812080" y="237386"/>
                <a:ext cx="169158" cy="149330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6" name="Шестиугольник 75"/>
              <p:cNvSpPr>
                <a:spLocks noChangeAspect="1"/>
              </p:cNvSpPr>
              <p:nvPr/>
            </p:nvSpPr>
            <p:spPr>
              <a:xfrm rot="5400000">
                <a:off x="8273006" y="237386"/>
                <a:ext cx="169158" cy="149330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7" name="Шестиугольник 76"/>
              <p:cNvSpPr>
                <a:spLocks noChangeAspect="1"/>
              </p:cNvSpPr>
              <p:nvPr/>
            </p:nvSpPr>
            <p:spPr>
              <a:xfrm rot="5400000">
                <a:off x="7584739" y="479906"/>
                <a:ext cx="169158" cy="149330"/>
              </a:xfrm>
              <a:prstGeom prst="hexagon">
                <a:avLst/>
              </a:prstGeom>
              <a:solidFill>
                <a:srgbClr val="B4461E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8" name="Шестиугольник 77"/>
              <p:cNvSpPr>
                <a:spLocks noChangeAspect="1"/>
              </p:cNvSpPr>
              <p:nvPr/>
            </p:nvSpPr>
            <p:spPr>
              <a:xfrm rot="5400000">
                <a:off x="8042543" y="479906"/>
                <a:ext cx="169158" cy="149330"/>
              </a:xfrm>
              <a:prstGeom prst="hexagon">
                <a:avLst/>
              </a:prstGeom>
              <a:solidFill>
                <a:srgbClr val="B4461E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5" name="Шестиугольник 84"/>
              <p:cNvSpPr>
                <a:spLocks noChangeAspect="1"/>
              </p:cNvSpPr>
              <p:nvPr/>
            </p:nvSpPr>
            <p:spPr>
              <a:xfrm rot="5400000">
                <a:off x="7812080" y="479906"/>
                <a:ext cx="169158" cy="149330"/>
              </a:xfrm>
              <a:prstGeom prst="hexagon">
                <a:avLst/>
              </a:prstGeom>
              <a:solidFill>
                <a:srgbClr val="B4461E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6" name="Шестиугольник 85"/>
              <p:cNvSpPr>
                <a:spLocks noChangeAspect="1"/>
              </p:cNvSpPr>
              <p:nvPr/>
            </p:nvSpPr>
            <p:spPr>
              <a:xfrm rot="5400000">
                <a:off x="8273006" y="479906"/>
                <a:ext cx="169158" cy="149330"/>
              </a:xfrm>
              <a:prstGeom prst="hexagon">
                <a:avLst/>
              </a:prstGeom>
              <a:solidFill>
                <a:srgbClr val="B4461E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7" name="Шестиугольник 86"/>
              <p:cNvSpPr>
                <a:spLocks noChangeAspect="1"/>
              </p:cNvSpPr>
              <p:nvPr/>
            </p:nvSpPr>
            <p:spPr>
              <a:xfrm rot="5400000">
                <a:off x="7584739" y="724386"/>
                <a:ext cx="169158" cy="149330"/>
              </a:xfrm>
              <a:prstGeom prst="hexagon">
                <a:avLst/>
              </a:prstGeom>
              <a:solidFill>
                <a:srgbClr val="B4461E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8" name="Шестиугольник 87"/>
              <p:cNvSpPr>
                <a:spLocks noChangeAspect="1"/>
              </p:cNvSpPr>
              <p:nvPr/>
            </p:nvSpPr>
            <p:spPr>
              <a:xfrm rot="5400000">
                <a:off x="8042543" y="724386"/>
                <a:ext cx="169158" cy="149330"/>
              </a:xfrm>
              <a:prstGeom prst="hexagon">
                <a:avLst/>
              </a:prstGeom>
              <a:solidFill>
                <a:srgbClr val="B4461E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9" name="Шестиугольник 88"/>
              <p:cNvSpPr>
                <a:spLocks noChangeAspect="1"/>
              </p:cNvSpPr>
              <p:nvPr/>
            </p:nvSpPr>
            <p:spPr>
              <a:xfrm rot="5400000">
                <a:off x="7812080" y="724386"/>
                <a:ext cx="169158" cy="149330"/>
              </a:xfrm>
              <a:prstGeom prst="hexagon">
                <a:avLst/>
              </a:prstGeom>
              <a:solidFill>
                <a:srgbClr val="B4461E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0" name="Шестиугольник 89"/>
              <p:cNvSpPr>
                <a:spLocks noChangeAspect="1"/>
              </p:cNvSpPr>
              <p:nvPr/>
            </p:nvSpPr>
            <p:spPr>
              <a:xfrm rot="5400000">
                <a:off x="8273006" y="724386"/>
                <a:ext cx="169158" cy="149330"/>
              </a:xfrm>
              <a:prstGeom prst="hexagon">
                <a:avLst/>
              </a:prstGeom>
              <a:solidFill>
                <a:srgbClr val="B4461E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1" name="Шестиугольник 90"/>
              <p:cNvSpPr>
                <a:spLocks noChangeAspect="1"/>
              </p:cNvSpPr>
              <p:nvPr/>
            </p:nvSpPr>
            <p:spPr>
              <a:xfrm rot="5400000">
                <a:off x="8503468" y="237386"/>
                <a:ext cx="169158" cy="149330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2" name="Шестиугольник 91"/>
              <p:cNvSpPr>
                <a:spLocks noChangeAspect="1"/>
              </p:cNvSpPr>
              <p:nvPr/>
            </p:nvSpPr>
            <p:spPr>
              <a:xfrm rot="5400000">
                <a:off x="8733931" y="237386"/>
                <a:ext cx="169158" cy="149330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3" name="Шестиугольник 92"/>
              <p:cNvSpPr>
                <a:spLocks noChangeAspect="1"/>
              </p:cNvSpPr>
              <p:nvPr/>
            </p:nvSpPr>
            <p:spPr>
              <a:xfrm rot="5400000">
                <a:off x="8503468" y="479906"/>
                <a:ext cx="169158" cy="149330"/>
              </a:xfrm>
              <a:prstGeom prst="hexagon">
                <a:avLst/>
              </a:prstGeom>
              <a:solidFill>
                <a:srgbClr val="B4461E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4" name="Шестиугольник 93"/>
              <p:cNvSpPr>
                <a:spLocks noChangeAspect="1"/>
              </p:cNvSpPr>
              <p:nvPr/>
            </p:nvSpPr>
            <p:spPr>
              <a:xfrm rot="5400000">
                <a:off x="8733931" y="479906"/>
                <a:ext cx="169158" cy="149330"/>
              </a:xfrm>
              <a:prstGeom prst="hexagon">
                <a:avLst/>
              </a:prstGeom>
              <a:solidFill>
                <a:srgbClr val="B4461E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3" name="Шестиугольник 102"/>
              <p:cNvSpPr>
                <a:spLocks noChangeAspect="1"/>
              </p:cNvSpPr>
              <p:nvPr/>
            </p:nvSpPr>
            <p:spPr>
              <a:xfrm rot="5400000">
                <a:off x="8503468" y="724386"/>
                <a:ext cx="169158" cy="149330"/>
              </a:xfrm>
              <a:prstGeom prst="hexagon">
                <a:avLst/>
              </a:prstGeom>
              <a:solidFill>
                <a:srgbClr val="B4461E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4" name="Шестиугольник 103"/>
              <p:cNvSpPr>
                <a:spLocks noChangeAspect="1"/>
              </p:cNvSpPr>
              <p:nvPr/>
            </p:nvSpPr>
            <p:spPr>
              <a:xfrm rot="5400000">
                <a:off x="8733931" y="724386"/>
                <a:ext cx="169158" cy="149330"/>
              </a:xfrm>
              <a:prstGeom prst="hexagon">
                <a:avLst/>
              </a:prstGeom>
              <a:solidFill>
                <a:srgbClr val="B4461E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grpSp>
          <p:nvGrpSpPr>
            <p:cNvPr id="3" name="Группа 2"/>
            <p:cNvGrpSpPr/>
            <p:nvPr/>
          </p:nvGrpSpPr>
          <p:grpSpPr>
            <a:xfrm>
              <a:off x="5869072" y="5181437"/>
              <a:ext cx="507309" cy="552517"/>
              <a:chOff x="6637155" y="5333836"/>
              <a:chExt cx="507309" cy="552517"/>
            </a:xfrm>
          </p:grpSpPr>
          <p:sp>
            <p:nvSpPr>
              <p:cNvPr id="38" name="Шестиугольник 37"/>
              <p:cNvSpPr>
                <a:spLocks noChangeAspect="1"/>
              </p:cNvSpPr>
              <p:nvPr/>
            </p:nvSpPr>
            <p:spPr>
              <a:xfrm rot="5400000" flipH="1" flipV="1">
                <a:off x="6931753" y="5673643"/>
                <a:ext cx="225953" cy="199468"/>
              </a:xfrm>
              <a:prstGeom prst="hexagon">
                <a:avLst/>
              </a:prstGeom>
              <a:solidFill>
                <a:srgbClr val="B4461E">
                  <a:alpha val="5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0" name="Шестиугольник 39"/>
              <p:cNvSpPr>
                <a:spLocks noChangeAspect="1"/>
              </p:cNvSpPr>
              <p:nvPr/>
            </p:nvSpPr>
            <p:spPr>
              <a:xfrm rot="5400000" flipH="1" flipV="1">
                <a:off x="6931753" y="5347079"/>
                <a:ext cx="225953" cy="199468"/>
              </a:xfrm>
              <a:prstGeom prst="hexagon">
                <a:avLst/>
              </a:prstGeom>
              <a:solidFill>
                <a:srgbClr val="B4461E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1" name="Шестиугольник 40"/>
              <p:cNvSpPr>
                <a:spLocks noChangeAspect="1"/>
              </p:cNvSpPr>
              <p:nvPr/>
            </p:nvSpPr>
            <p:spPr>
              <a:xfrm rot="5400000" flipH="1" flipV="1">
                <a:off x="6623912" y="5347079"/>
                <a:ext cx="225953" cy="199468"/>
              </a:xfrm>
              <a:prstGeom prst="hexagon">
                <a:avLst/>
              </a:prstGeom>
              <a:solidFill>
                <a:srgbClr val="B4461E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3477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5482"/>
            <a:ext cx="7907637" cy="1620000"/>
          </a:xfrm>
          <a:prstGeom prst="round2SameRect">
            <a:avLst>
              <a:gd name="adj1" fmla="val 20466"/>
              <a:gd name="adj2" fmla="val 0"/>
            </a:avLst>
          </a:prstGeom>
          <a:gradFill flip="none" rotWithShape="1">
            <a:gsLst>
              <a:gs pos="0">
                <a:srgbClr val="B4461E"/>
              </a:gs>
              <a:gs pos="71000">
                <a:schemeClr val="bg1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87313"/>
            <a:r>
              <a:rPr lang="ru-RU" sz="8800" b="1">
                <a:solidFill>
                  <a:schemeClr val="bg1"/>
                </a:solidFill>
              </a:rPr>
              <a:t>1.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2247193"/>
            <a:ext cx="7907637" cy="3379884"/>
          </a:xfrm>
          <a:prstGeom prst="frame">
            <a:avLst>
              <a:gd name="adj1" fmla="val 3178"/>
            </a:avLst>
          </a:prstGeom>
          <a:solidFill>
            <a:srgbClr val="B4461E"/>
          </a:solidFill>
        </p:spPr>
        <p:txBody>
          <a:bodyPr lIns="216000" anchor="ctr">
            <a:noAutofit/>
          </a:bodyPr>
          <a:lstStyle/>
          <a:p>
            <a:pPr>
              <a:lnSpc>
                <a:spcPts val="5000"/>
              </a:lnSpc>
            </a:pPr>
            <a:r>
              <a:rPr lang="ru-RU" sz="5000" spc="-120"/>
              <a:t>Система психологической науки и основания </a:t>
            </a:r>
            <a:r>
              <a:rPr lang="ru-RU" sz="5000" spc="-120" smtClean="0"/>
              <a:t/>
            </a:r>
            <a:br>
              <a:rPr lang="ru-RU" sz="5000" spc="-120" smtClean="0"/>
            </a:br>
            <a:r>
              <a:rPr lang="ru-RU" sz="5000" spc="-130" smtClean="0"/>
              <a:t>для </a:t>
            </a:r>
            <a:r>
              <a:rPr lang="ru-RU" sz="5000" spc="-130"/>
              <a:t>выделения ее отраслей </a:t>
            </a:r>
            <a:r>
              <a:rPr lang="ru-RU" sz="5000" spc="-150" smtClean="0"/>
              <a:t/>
            </a:r>
            <a:br>
              <a:rPr lang="ru-RU" sz="5000" spc="-150" smtClean="0"/>
            </a:br>
            <a:r>
              <a:rPr lang="ru-RU" sz="2800" spc="-120" smtClean="0"/>
              <a:t>(</a:t>
            </a:r>
            <a:r>
              <a:rPr lang="ru-RU" sz="2800" spc="-120"/>
              <a:t>Б. Г. Ананьев, А. В. Петровский, </a:t>
            </a:r>
            <a:r>
              <a:rPr lang="ru-RU" sz="2800" spc="-120" smtClean="0"/>
              <a:t>К</a:t>
            </a:r>
            <a:r>
              <a:rPr lang="ru-RU" sz="2800" spc="-120"/>
              <a:t>. К. Платонов</a:t>
            </a:r>
            <a:r>
              <a:rPr lang="ru-RU" sz="2800" spc="-120" smtClean="0"/>
              <a:t>)</a:t>
            </a:r>
            <a:endParaRPr lang="ru-RU" sz="4400"/>
          </a:p>
        </p:txBody>
      </p:sp>
      <p:sp>
        <p:nvSpPr>
          <p:cNvPr id="61" name="Шестиугольник 60"/>
          <p:cNvSpPr>
            <a:spLocks noChangeAspect="1"/>
          </p:cNvSpPr>
          <p:nvPr/>
        </p:nvSpPr>
        <p:spPr>
          <a:xfrm rot="5400000">
            <a:off x="8106090" y="669796"/>
            <a:ext cx="425434" cy="375566"/>
          </a:xfrm>
          <a:prstGeom prst="hexagon">
            <a:avLst/>
          </a:prstGeom>
          <a:solidFill>
            <a:srgbClr val="B446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2" name="Шестиугольник 61"/>
          <p:cNvSpPr>
            <a:spLocks noChangeAspect="1"/>
          </p:cNvSpPr>
          <p:nvPr/>
        </p:nvSpPr>
        <p:spPr>
          <a:xfrm rot="5400000">
            <a:off x="7496150" y="669796"/>
            <a:ext cx="425434" cy="375566"/>
          </a:xfrm>
          <a:prstGeom prst="hexagon">
            <a:avLst/>
          </a:prstGeom>
          <a:solidFill>
            <a:srgbClr val="B4461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3" name="Шестиугольник 62"/>
          <p:cNvSpPr>
            <a:spLocks noChangeAspect="1"/>
          </p:cNvSpPr>
          <p:nvPr/>
        </p:nvSpPr>
        <p:spPr>
          <a:xfrm rot="5400000">
            <a:off x="6881281" y="669796"/>
            <a:ext cx="425434" cy="375566"/>
          </a:xfrm>
          <a:prstGeom prst="hexagon">
            <a:avLst/>
          </a:prstGeom>
          <a:solidFill>
            <a:srgbClr val="B4461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4" name="Шестиугольник 63"/>
          <p:cNvSpPr>
            <a:spLocks noChangeAspect="1"/>
          </p:cNvSpPr>
          <p:nvPr/>
        </p:nvSpPr>
        <p:spPr>
          <a:xfrm rot="5400000">
            <a:off x="6271560" y="669796"/>
            <a:ext cx="425434" cy="375566"/>
          </a:xfrm>
          <a:prstGeom prst="hexagon">
            <a:avLst/>
          </a:prstGeom>
          <a:solidFill>
            <a:srgbClr val="B4461E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5" name="Шестиугольник 64"/>
          <p:cNvSpPr>
            <a:spLocks noChangeAspect="1"/>
          </p:cNvSpPr>
          <p:nvPr/>
        </p:nvSpPr>
        <p:spPr>
          <a:xfrm rot="5400000">
            <a:off x="8106090" y="1249410"/>
            <a:ext cx="425434" cy="375566"/>
          </a:xfrm>
          <a:prstGeom prst="hexagon">
            <a:avLst/>
          </a:prstGeom>
          <a:solidFill>
            <a:srgbClr val="B446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6" name="Шестиугольник 65"/>
          <p:cNvSpPr>
            <a:spLocks noChangeAspect="1"/>
          </p:cNvSpPr>
          <p:nvPr/>
        </p:nvSpPr>
        <p:spPr>
          <a:xfrm rot="5400000">
            <a:off x="8106090" y="1829026"/>
            <a:ext cx="425434" cy="375566"/>
          </a:xfrm>
          <a:prstGeom prst="hexagon">
            <a:avLst/>
          </a:prstGeom>
          <a:solidFill>
            <a:srgbClr val="B446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7" name="Шестиугольник 66"/>
          <p:cNvSpPr>
            <a:spLocks noChangeAspect="1"/>
          </p:cNvSpPr>
          <p:nvPr/>
        </p:nvSpPr>
        <p:spPr>
          <a:xfrm rot="5400000">
            <a:off x="7496150" y="1249410"/>
            <a:ext cx="425434" cy="375566"/>
          </a:xfrm>
          <a:prstGeom prst="hexagon">
            <a:avLst/>
          </a:prstGeom>
          <a:solidFill>
            <a:srgbClr val="B4461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8" name="Шестиугольник 67"/>
          <p:cNvSpPr>
            <a:spLocks noChangeAspect="1"/>
          </p:cNvSpPr>
          <p:nvPr/>
        </p:nvSpPr>
        <p:spPr>
          <a:xfrm rot="5400000">
            <a:off x="7496150" y="1829026"/>
            <a:ext cx="425434" cy="375566"/>
          </a:xfrm>
          <a:prstGeom prst="hexagon">
            <a:avLst/>
          </a:prstGeom>
          <a:solidFill>
            <a:srgbClr val="B4461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9" name="Шестиугольник 68"/>
          <p:cNvSpPr>
            <a:spLocks noChangeAspect="1"/>
          </p:cNvSpPr>
          <p:nvPr/>
        </p:nvSpPr>
        <p:spPr>
          <a:xfrm rot="5400000">
            <a:off x="6881281" y="1249410"/>
            <a:ext cx="425434" cy="375566"/>
          </a:xfrm>
          <a:prstGeom prst="hexagon">
            <a:avLst/>
          </a:prstGeom>
          <a:solidFill>
            <a:srgbClr val="B4461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0" name="Шестиугольник 69"/>
          <p:cNvSpPr>
            <a:spLocks noChangeAspect="1"/>
          </p:cNvSpPr>
          <p:nvPr/>
        </p:nvSpPr>
        <p:spPr>
          <a:xfrm rot="5400000">
            <a:off x="6881281" y="1829026"/>
            <a:ext cx="425434" cy="375566"/>
          </a:xfrm>
          <a:prstGeom prst="hexagon">
            <a:avLst/>
          </a:prstGeom>
          <a:solidFill>
            <a:srgbClr val="B4461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1" name="Шестиугольник 70"/>
          <p:cNvSpPr>
            <a:spLocks noChangeAspect="1"/>
          </p:cNvSpPr>
          <p:nvPr/>
        </p:nvSpPr>
        <p:spPr>
          <a:xfrm rot="5400000">
            <a:off x="6271560" y="1249410"/>
            <a:ext cx="425434" cy="375566"/>
          </a:xfrm>
          <a:prstGeom prst="hexagon">
            <a:avLst/>
          </a:prstGeom>
          <a:solidFill>
            <a:srgbClr val="B4461E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2" name="Шестиугольник 71"/>
          <p:cNvSpPr>
            <a:spLocks noChangeAspect="1"/>
          </p:cNvSpPr>
          <p:nvPr/>
        </p:nvSpPr>
        <p:spPr>
          <a:xfrm rot="5400000">
            <a:off x="6271560" y="1829026"/>
            <a:ext cx="425434" cy="375566"/>
          </a:xfrm>
          <a:prstGeom prst="hexagon">
            <a:avLst/>
          </a:prstGeom>
          <a:solidFill>
            <a:srgbClr val="B4461E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747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2" y="657224"/>
            <a:ext cx="6575969" cy="1309521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ru-RU"/>
              <a:t>Психология труда </a:t>
            </a:r>
            <a:r>
              <a:rPr lang="ru-RU" sz="4000" smtClean="0"/>
              <a:t/>
            </a:r>
            <a:br>
              <a:rPr lang="ru-RU" sz="4000" smtClean="0"/>
            </a:br>
            <a:r>
              <a:rPr lang="ru-RU" sz="2400" smtClean="0"/>
              <a:t>(</a:t>
            </a:r>
            <a:r>
              <a:rPr lang="ru-RU" sz="2400"/>
              <a:t>исторически первое название </a:t>
            </a:r>
            <a:r>
              <a:rPr lang="ru-RU" sz="2400" smtClean="0"/>
              <a:t>– психотехника</a:t>
            </a:r>
            <a:r>
              <a:rPr lang="ru-RU" sz="2400"/>
              <a:t>) </a:t>
            </a:r>
            <a:endParaRPr lang="ru-RU" sz="2400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20</a:t>
            </a:fld>
            <a:endParaRPr lang="ru-RU" altLang="ru-RU"/>
          </a:p>
        </p:txBody>
      </p:sp>
      <p:sp>
        <p:nvSpPr>
          <p:cNvPr id="99" name="Объект 3"/>
          <p:cNvSpPr>
            <a:spLocks noGrp="1"/>
          </p:cNvSpPr>
          <p:nvPr>
            <p:ph sz="quarter" idx="2"/>
          </p:nvPr>
        </p:nvSpPr>
        <p:spPr>
          <a:xfrm>
            <a:off x="719137" y="2360370"/>
            <a:ext cx="7705725" cy="3697530"/>
          </a:xfrm>
          <a:prstGeom prst="roundRect">
            <a:avLst>
              <a:gd name="adj" fmla="val 5737"/>
            </a:avLst>
          </a:prstGeom>
          <a:ln w="28575">
            <a:solidFill>
              <a:schemeClr val="tx1"/>
            </a:solidFill>
          </a:ln>
        </p:spPr>
        <p:txBody>
          <a:bodyPr vert="horz" lIns="144000" tIns="1440000" rIns="180000" bIns="45720" rtlCol="0">
            <a:noAutofit/>
          </a:bodyPr>
          <a:lstStyle/>
          <a:p>
            <a:pPr marL="273050" indent="0">
              <a:spcBef>
                <a:spcPts val="0"/>
              </a:spcBef>
              <a:spcAft>
                <a:spcPts val="800"/>
              </a:spcAft>
              <a:buClr>
                <a:schemeClr val="tx1"/>
              </a:buClr>
              <a:buNone/>
            </a:pPr>
            <a:r>
              <a:rPr lang="ru-RU" sz="2400" b="1" smtClean="0"/>
              <a:t>Разделы:</a:t>
            </a:r>
            <a:endParaRPr lang="ru-RU" sz="2400" b="1"/>
          </a:p>
          <a:p>
            <a:pPr marL="273050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/>
              <a:t>инженерная </a:t>
            </a:r>
            <a:r>
              <a:rPr lang="ru-RU" sz="2000" smtClean="0"/>
              <a:t>психология; </a:t>
            </a:r>
          </a:p>
          <a:p>
            <a:pPr marL="273050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 smtClean="0"/>
              <a:t>эргономика; </a:t>
            </a:r>
          </a:p>
          <a:p>
            <a:pPr marL="273050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 smtClean="0"/>
              <a:t>космическая </a:t>
            </a:r>
            <a:r>
              <a:rPr lang="ru-RU" sz="2000"/>
              <a:t>и авиационная </a:t>
            </a:r>
            <a:r>
              <a:rPr lang="ru-RU" sz="2000" smtClean="0"/>
              <a:t/>
            </a:r>
            <a:br>
              <a:rPr lang="ru-RU" sz="2000" smtClean="0"/>
            </a:br>
            <a:r>
              <a:rPr lang="ru-RU" sz="2000" smtClean="0"/>
              <a:t>психология; </a:t>
            </a:r>
          </a:p>
          <a:p>
            <a:pPr marL="273050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 smtClean="0"/>
              <a:t>психология управления; </a:t>
            </a:r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900114" y="2639890"/>
            <a:ext cx="7013930" cy="978280"/>
          </a:xfrm>
          <a:prstGeom prst="roundRect">
            <a:avLst>
              <a:gd name="adj" fmla="val 15078"/>
            </a:avLst>
          </a:prstGeom>
          <a:solidFill>
            <a:srgbClr val="B4461E"/>
          </a:solidFill>
          <a:ln>
            <a:solidFill>
              <a:srgbClr val="B446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36000" rIns="36000" rtlCol="0" anchor="ctr"/>
          <a:lstStyle/>
          <a:p>
            <a:r>
              <a:rPr lang="ru-RU" sz="2400" b="1" spc="50" smtClean="0"/>
              <a:t>Изучает психику </a:t>
            </a:r>
            <a:r>
              <a:rPr lang="ru-RU" sz="2400" b="1" spc="50"/>
              <a:t>в условиях </a:t>
            </a:r>
            <a:r>
              <a:rPr lang="ru-RU" sz="2400" b="1" spc="50" smtClean="0"/>
              <a:t>многообразной  </a:t>
            </a:r>
            <a:r>
              <a:rPr lang="ru-RU" sz="2400" b="1" spc="50"/>
              <a:t>трудовой деятельности. </a:t>
            </a:r>
          </a:p>
        </p:txBody>
      </p:sp>
      <p:sp>
        <p:nvSpPr>
          <p:cNvPr id="101" name="Freeform 20"/>
          <p:cNvSpPr/>
          <p:nvPr/>
        </p:nvSpPr>
        <p:spPr>
          <a:xfrm rot="5400000">
            <a:off x="7914045" y="210496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Группа 2"/>
          <p:cNvGrpSpPr/>
          <p:nvPr/>
        </p:nvGrpSpPr>
        <p:grpSpPr>
          <a:xfrm>
            <a:off x="7190599" y="639640"/>
            <a:ext cx="1234264" cy="1327105"/>
            <a:chOff x="7371700" y="433396"/>
            <a:chExt cx="1053163" cy="1132382"/>
          </a:xfrm>
        </p:grpSpPr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7354590" y="450506"/>
              <a:ext cx="291929" cy="257710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7354590" y="869042"/>
              <a:ext cx="291929" cy="25771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7354590" y="1290959"/>
              <a:ext cx="291929" cy="25771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7752316" y="450506"/>
              <a:ext cx="291929" cy="257710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150043" y="450506"/>
              <a:ext cx="291929" cy="257710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7752316" y="869042"/>
              <a:ext cx="291929" cy="25771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150043" y="869042"/>
              <a:ext cx="291929" cy="25771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7752316" y="1290959"/>
              <a:ext cx="291929" cy="25771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8150043" y="1290959"/>
              <a:ext cx="291929" cy="25771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7" name="Прямоугольник 6"/>
          <p:cNvSpPr/>
          <p:nvPr/>
        </p:nvSpPr>
        <p:spPr>
          <a:xfrm>
            <a:off x="4844555" y="4246583"/>
            <a:ext cx="3411415" cy="16825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0" lvl="0" indent="-176213">
              <a:lnSpc>
                <a:spcPct val="90000"/>
              </a:lnSpc>
              <a:spcAft>
                <a:spcPts val="350"/>
              </a:spcAft>
              <a:buClr>
                <a:prstClr val="black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>
                <a:solidFill>
                  <a:prstClr val="black"/>
                </a:solidFill>
              </a:rPr>
              <a:t>военная психология; </a:t>
            </a:r>
          </a:p>
          <a:p>
            <a:pPr marL="273050" lvl="0" indent="-176213">
              <a:lnSpc>
                <a:spcPct val="90000"/>
              </a:lnSpc>
              <a:spcAft>
                <a:spcPts val="350"/>
              </a:spcAft>
              <a:buClr>
                <a:prstClr val="black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>
                <a:solidFill>
                  <a:prstClr val="black"/>
                </a:solidFill>
              </a:rPr>
              <a:t>юридическая; </a:t>
            </a:r>
          </a:p>
          <a:p>
            <a:pPr marL="273050" lvl="0" indent="-176213">
              <a:lnSpc>
                <a:spcPct val="90000"/>
              </a:lnSpc>
              <a:spcAft>
                <a:spcPts val="350"/>
              </a:spcAft>
              <a:buClr>
                <a:prstClr val="black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>
                <a:solidFill>
                  <a:prstClr val="black"/>
                </a:solidFill>
              </a:rPr>
              <a:t>психология торговли; </a:t>
            </a:r>
          </a:p>
          <a:p>
            <a:pPr marL="273050" lvl="0" indent="-176213">
              <a:lnSpc>
                <a:spcPct val="90000"/>
              </a:lnSpc>
              <a:spcAft>
                <a:spcPts val="350"/>
              </a:spcAft>
              <a:buClr>
                <a:prstClr val="black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>
                <a:solidFill>
                  <a:prstClr val="black"/>
                </a:solidFill>
              </a:rPr>
              <a:t>психология рекламы </a:t>
            </a:r>
            <a:endParaRPr lang="ru-RU" sz="2000" smtClean="0">
              <a:solidFill>
                <a:prstClr val="black"/>
              </a:solidFill>
            </a:endParaRPr>
          </a:p>
          <a:p>
            <a:pPr marL="273050" lvl="0" indent="-176213">
              <a:lnSpc>
                <a:spcPct val="90000"/>
              </a:lnSpc>
              <a:spcAft>
                <a:spcPts val="350"/>
              </a:spcAft>
              <a:buClr>
                <a:prstClr val="black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 smtClean="0">
                <a:solidFill>
                  <a:prstClr val="black"/>
                </a:solidFill>
              </a:rPr>
              <a:t>и </a:t>
            </a:r>
            <a:r>
              <a:rPr lang="ru-RU" sz="2000">
                <a:solidFill>
                  <a:prstClr val="black"/>
                </a:solidFill>
              </a:rPr>
              <a:t>др.</a:t>
            </a:r>
          </a:p>
        </p:txBody>
      </p:sp>
      <p:grpSp>
        <p:nvGrpSpPr>
          <p:cNvPr id="20" name="Группа 19"/>
          <p:cNvGrpSpPr/>
          <p:nvPr/>
        </p:nvGrpSpPr>
        <p:grpSpPr>
          <a:xfrm>
            <a:off x="4778942" y="3897690"/>
            <a:ext cx="2954594" cy="228600"/>
            <a:chOff x="5608723" y="5322632"/>
            <a:chExt cx="2954594" cy="228600"/>
          </a:xfrm>
        </p:grpSpPr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5595486" y="5335869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5905565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6209119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6512674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6816229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7427511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7119786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7735237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8042961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8350687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04783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2" y="648432"/>
            <a:ext cx="6575969" cy="1309521"/>
          </a:xfrm>
        </p:spPr>
        <p:txBody>
          <a:bodyPr>
            <a:noAutofit/>
          </a:bodyPr>
          <a:lstStyle/>
          <a:p>
            <a:pPr>
              <a:lnSpc>
                <a:spcPct val="110000"/>
              </a:lnSpc>
            </a:pPr>
            <a:r>
              <a:rPr lang="ru-RU" sz="4800"/>
              <a:t>Психолингвистика</a:t>
            </a:r>
            <a:r>
              <a:rPr lang="ru-RU" sz="2800" smtClean="0"/>
              <a:t> </a:t>
            </a:r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21</a:t>
            </a:fld>
            <a:endParaRPr lang="ru-RU" altLang="ru-RU"/>
          </a:p>
        </p:txBody>
      </p:sp>
      <p:sp>
        <p:nvSpPr>
          <p:cNvPr id="99" name="Объект 3"/>
          <p:cNvSpPr>
            <a:spLocks noGrp="1"/>
          </p:cNvSpPr>
          <p:nvPr>
            <p:ph sz="quarter" idx="2"/>
          </p:nvPr>
        </p:nvSpPr>
        <p:spPr>
          <a:xfrm>
            <a:off x="719137" y="2360370"/>
            <a:ext cx="7705725" cy="2589699"/>
          </a:xfrm>
          <a:prstGeom prst="roundRect">
            <a:avLst>
              <a:gd name="adj" fmla="val 5737"/>
            </a:avLst>
          </a:prstGeom>
          <a:ln w="28575">
            <a:solidFill>
              <a:schemeClr val="tx1"/>
            </a:solidFill>
          </a:ln>
        </p:spPr>
        <p:txBody>
          <a:bodyPr vert="horz" lIns="144000" tIns="1440000" rIns="180000" bIns="45720" rtlCol="0">
            <a:noAutofit/>
          </a:bodyPr>
          <a:lstStyle/>
          <a:p>
            <a:pPr marL="273050" indent="0">
              <a:spcBef>
                <a:spcPts val="0"/>
              </a:spcBef>
              <a:spcAft>
                <a:spcPts val="800"/>
              </a:spcAft>
              <a:buClr>
                <a:schemeClr val="tx1"/>
              </a:buClr>
              <a:buNone/>
            </a:pPr>
            <a:r>
              <a:rPr lang="ru-RU" sz="2400" b="1"/>
              <a:t>Предмет изучения:</a:t>
            </a:r>
          </a:p>
          <a:p>
            <a:pPr marL="273050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/>
              <a:t>взаимоотношения языка, мышления и </a:t>
            </a:r>
            <a:r>
              <a:rPr lang="ru-RU" sz="2000" smtClean="0"/>
              <a:t>сознания. </a:t>
            </a:r>
            <a:endParaRPr lang="ru-RU" sz="2000"/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900114" y="2639890"/>
            <a:ext cx="7013930" cy="978280"/>
          </a:xfrm>
          <a:prstGeom prst="roundRect">
            <a:avLst>
              <a:gd name="adj" fmla="val 15078"/>
            </a:avLst>
          </a:prstGeom>
          <a:solidFill>
            <a:srgbClr val="B4461E"/>
          </a:solidFill>
          <a:ln>
            <a:solidFill>
              <a:srgbClr val="B446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36000" rIns="36000" rtlCol="0" anchor="ctr"/>
          <a:lstStyle/>
          <a:p>
            <a:r>
              <a:rPr lang="ru-RU" sz="2800" b="1" spc="50" smtClean="0"/>
              <a:t>Раздел психологии </a:t>
            </a:r>
            <a:r>
              <a:rPr lang="ru-RU" sz="2800" b="1" spc="50"/>
              <a:t>и языкознания. </a:t>
            </a:r>
          </a:p>
        </p:txBody>
      </p:sp>
      <p:sp>
        <p:nvSpPr>
          <p:cNvPr id="101" name="Freeform 20"/>
          <p:cNvSpPr/>
          <p:nvPr/>
        </p:nvSpPr>
        <p:spPr>
          <a:xfrm rot="5400000">
            <a:off x="7914045" y="210496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Группа 2"/>
          <p:cNvGrpSpPr/>
          <p:nvPr/>
        </p:nvGrpSpPr>
        <p:grpSpPr>
          <a:xfrm>
            <a:off x="7338087" y="718931"/>
            <a:ext cx="1086776" cy="1168523"/>
            <a:chOff x="7371700" y="433396"/>
            <a:chExt cx="1053163" cy="1132382"/>
          </a:xfrm>
        </p:grpSpPr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7354590" y="450506"/>
              <a:ext cx="291929" cy="257710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7354590" y="869042"/>
              <a:ext cx="291929" cy="25771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7354590" y="1290959"/>
              <a:ext cx="291929" cy="25771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7752316" y="450506"/>
              <a:ext cx="291929" cy="257710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150043" y="450506"/>
              <a:ext cx="291929" cy="257710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7752316" y="869042"/>
              <a:ext cx="291929" cy="25771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150043" y="869042"/>
              <a:ext cx="291929" cy="25771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7752316" y="1290959"/>
              <a:ext cx="291929" cy="25771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8150043" y="1290959"/>
              <a:ext cx="291929" cy="25771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580417" y="4262256"/>
            <a:ext cx="1444207" cy="142384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519005">
            <a:off x="2174697" y="4617363"/>
            <a:ext cx="2188698" cy="21578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2206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2" y="648432"/>
            <a:ext cx="6575969" cy="130952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4800"/>
              <a:t>Экстремальная психология </a:t>
            </a:r>
            <a:r>
              <a:rPr lang="ru-RU" sz="2800" smtClean="0"/>
              <a:t> </a:t>
            </a:r>
            <a:endParaRPr lang="ru-RU" sz="2800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22</a:t>
            </a:fld>
            <a:endParaRPr lang="ru-RU" altLang="ru-RU"/>
          </a:p>
        </p:txBody>
      </p:sp>
      <p:sp>
        <p:nvSpPr>
          <p:cNvPr id="99" name="Объект 3"/>
          <p:cNvSpPr>
            <a:spLocks noGrp="1"/>
          </p:cNvSpPr>
          <p:nvPr>
            <p:ph sz="quarter" idx="2"/>
          </p:nvPr>
        </p:nvSpPr>
        <p:spPr>
          <a:xfrm>
            <a:off x="719137" y="2360369"/>
            <a:ext cx="7705725" cy="3161199"/>
          </a:xfrm>
          <a:prstGeom prst="roundRect">
            <a:avLst>
              <a:gd name="adj" fmla="val 5737"/>
            </a:avLst>
          </a:prstGeom>
          <a:ln w="28575">
            <a:solidFill>
              <a:schemeClr val="tx1"/>
            </a:solidFill>
          </a:ln>
        </p:spPr>
        <p:txBody>
          <a:bodyPr vert="horz" lIns="144000" tIns="1440000" rIns="180000" bIns="45720" rtlCol="0">
            <a:noAutofit/>
          </a:bodyPr>
          <a:lstStyle/>
          <a:p>
            <a:pPr marL="273050" indent="0">
              <a:spcBef>
                <a:spcPts val="0"/>
              </a:spcBef>
              <a:spcAft>
                <a:spcPts val="800"/>
              </a:spcAft>
              <a:buClr>
                <a:schemeClr val="tx1"/>
              </a:buClr>
              <a:buNone/>
            </a:pPr>
            <a:r>
              <a:rPr lang="ru-RU" sz="2400" b="1"/>
              <a:t>Предмет изучения:</a:t>
            </a:r>
          </a:p>
          <a:p>
            <a:pPr marL="273050" indent="-176213">
              <a:lnSpc>
                <a:spcPct val="110000"/>
              </a:lnSpc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/>
              <a:t>общие психологические закономерности жизни </a:t>
            </a:r>
            <a:r>
              <a:rPr lang="ru-RU" sz="2000" smtClean="0"/>
              <a:t/>
            </a:r>
            <a:br>
              <a:rPr lang="ru-RU" sz="2000" smtClean="0"/>
            </a:br>
            <a:r>
              <a:rPr lang="ru-RU" sz="2000" smtClean="0"/>
              <a:t>и </a:t>
            </a:r>
            <a:r>
              <a:rPr lang="ru-RU" sz="2000"/>
              <a:t>деятельности человека в измененных (непривычных) условиях существования. </a:t>
            </a:r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900114" y="2639890"/>
            <a:ext cx="6010556" cy="978280"/>
          </a:xfrm>
          <a:prstGeom prst="roundRect">
            <a:avLst>
              <a:gd name="adj" fmla="val 15078"/>
            </a:avLst>
          </a:prstGeom>
          <a:solidFill>
            <a:srgbClr val="B4461E"/>
          </a:solidFill>
          <a:ln>
            <a:solidFill>
              <a:srgbClr val="B446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36000" rIns="36000" rtlCol="0" anchor="ctr"/>
          <a:lstStyle/>
          <a:p>
            <a:r>
              <a:rPr lang="ru-RU" sz="2800" b="1" spc="50" smtClean="0"/>
              <a:t>Отрасль психологической </a:t>
            </a:r>
            <a:r>
              <a:rPr lang="ru-RU" sz="2800" b="1" spc="50"/>
              <a:t>науки. </a:t>
            </a:r>
          </a:p>
        </p:txBody>
      </p:sp>
      <p:sp>
        <p:nvSpPr>
          <p:cNvPr id="101" name="Freeform 20"/>
          <p:cNvSpPr/>
          <p:nvPr/>
        </p:nvSpPr>
        <p:spPr>
          <a:xfrm rot="5400000">
            <a:off x="7914045" y="210496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19" name="Группа 18"/>
          <p:cNvGrpSpPr/>
          <p:nvPr/>
        </p:nvGrpSpPr>
        <p:grpSpPr>
          <a:xfrm>
            <a:off x="5804182" y="612489"/>
            <a:ext cx="2620681" cy="1324260"/>
            <a:chOff x="7594653" y="227472"/>
            <a:chExt cx="1298522" cy="656158"/>
          </a:xfrm>
          <a:solidFill>
            <a:srgbClr val="B4461E"/>
          </a:solidFill>
        </p:grpSpPr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7584739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7812080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7584739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7812080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7584739" y="724386"/>
              <a:ext cx="169158" cy="14933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7812080" y="724386"/>
              <a:ext cx="169158" cy="14933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47" name="Группа 46"/>
          <p:cNvGrpSpPr/>
          <p:nvPr/>
        </p:nvGrpSpPr>
        <p:grpSpPr>
          <a:xfrm flipV="1">
            <a:off x="1112887" y="5713147"/>
            <a:ext cx="2182067" cy="464081"/>
            <a:chOff x="5517520" y="5572072"/>
            <a:chExt cx="2182067" cy="464081"/>
          </a:xfrm>
          <a:solidFill>
            <a:srgbClr val="B4461E"/>
          </a:solidFill>
        </p:grpSpPr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16200000" flipH="1">
              <a:off x="5643667" y="5820127"/>
              <a:ext cx="226449" cy="19990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16200000" flipH="1">
              <a:off x="5956364" y="5822976"/>
              <a:ext cx="226449" cy="19990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16200000" flipH="1">
              <a:off x="6260701" y="5822976"/>
              <a:ext cx="226449" cy="19990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16200000" flipH="1">
              <a:off x="6565036" y="5822976"/>
              <a:ext cx="226449" cy="19990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16200000" flipH="1">
              <a:off x="7177892" y="5822976"/>
              <a:ext cx="226449" cy="19990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Шестиугольник 52"/>
            <p:cNvSpPr>
              <a:spLocks noChangeAspect="1"/>
            </p:cNvSpPr>
            <p:nvPr/>
          </p:nvSpPr>
          <p:spPr>
            <a:xfrm rot="16200000" flipH="1">
              <a:off x="6869374" y="5822976"/>
              <a:ext cx="226449" cy="19990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16200000" flipH="1">
              <a:off x="7486409" y="5822976"/>
              <a:ext cx="226449" cy="19990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16200000" flipH="1">
              <a:off x="5504248" y="5588085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16200000" flipH="1">
              <a:off x="5810382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16200000" flipH="1">
              <a:off x="6114717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16200000" flipH="1">
              <a:off x="6419054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16200000" flipH="1">
              <a:off x="6723389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16200000" flipH="1">
              <a:off x="7336245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16200000" flipH="1">
              <a:off x="7027727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 flipV="1">
            <a:off x="3249276" y="5707555"/>
            <a:ext cx="2186809" cy="464081"/>
            <a:chOff x="5512778" y="5572072"/>
            <a:chExt cx="2186809" cy="464081"/>
          </a:xfrm>
          <a:solidFill>
            <a:srgbClr val="B4461E"/>
          </a:solidFill>
        </p:grpSpPr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16200000" flipH="1">
              <a:off x="5652029" y="5822976"/>
              <a:ext cx="226449" cy="19990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16200000" flipH="1">
              <a:off x="5956364" y="5822976"/>
              <a:ext cx="226449" cy="19990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16200000" flipH="1">
              <a:off x="6260701" y="5822976"/>
              <a:ext cx="226449" cy="19990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16200000" flipH="1">
              <a:off x="6565036" y="5822976"/>
              <a:ext cx="226449" cy="19990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16200000" flipH="1">
              <a:off x="7177892" y="5822976"/>
              <a:ext cx="226449" cy="19990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16200000" flipH="1">
              <a:off x="6869374" y="5822976"/>
              <a:ext cx="226449" cy="19990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16200000" flipH="1">
              <a:off x="7486409" y="5822976"/>
              <a:ext cx="226449" cy="19990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16200000" flipH="1">
              <a:off x="5499506" y="5588085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16200000" flipH="1">
              <a:off x="5810382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16200000" flipH="1">
              <a:off x="6114717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16200000" flipH="1">
              <a:off x="6419054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Шестиугольник 73"/>
            <p:cNvSpPr>
              <a:spLocks noChangeAspect="1"/>
            </p:cNvSpPr>
            <p:nvPr/>
          </p:nvSpPr>
          <p:spPr>
            <a:xfrm rot="16200000" flipH="1">
              <a:off x="6723389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Шестиугольник 74"/>
            <p:cNvSpPr>
              <a:spLocks noChangeAspect="1"/>
            </p:cNvSpPr>
            <p:nvPr/>
          </p:nvSpPr>
          <p:spPr>
            <a:xfrm rot="16200000" flipH="1">
              <a:off x="7336245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Шестиугольник 75"/>
            <p:cNvSpPr>
              <a:spLocks noChangeAspect="1"/>
            </p:cNvSpPr>
            <p:nvPr/>
          </p:nvSpPr>
          <p:spPr>
            <a:xfrm rot="16200000" flipH="1">
              <a:off x="7027727" y="5585344"/>
              <a:ext cx="226449" cy="19990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8812" y="3052427"/>
            <a:ext cx="1482773" cy="1482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9880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5482"/>
            <a:ext cx="7907637" cy="1620000"/>
          </a:xfrm>
          <a:prstGeom prst="round2SameRect">
            <a:avLst>
              <a:gd name="adj1" fmla="val 20466"/>
              <a:gd name="adj2" fmla="val 0"/>
            </a:avLst>
          </a:prstGeom>
          <a:gradFill flip="none" rotWithShape="1">
            <a:gsLst>
              <a:gs pos="0">
                <a:srgbClr val="B4461E"/>
              </a:gs>
              <a:gs pos="71000">
                <a:schemeClr val="bg1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360363"/>
            <a:r>
              <a:rPr lang="ru-RU" sz="8800" b="1">
                <a:solidFill>
                  <a:schemeClr val="bg1"/>
                </a:solidFill>
              </a:rPr>
              <a:t>3</a:t>
            </a:r>
            <a:r>
              <a:rPr lang="ru-RU" sz="8800" b="1" smtClean="0">
                <a:solidFill>
                  <a:schemeClr val="bg1"/>
                </a:solidFill>
              </a:rPr>
              <a:t>.</a:t>
            </a:r>
            <a:endParaRPr lang="ru-RU" sz="8800" b="1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2247192"/>
            <a:ext cx="7907637" cy="3774195"/>
          </a:xfrm>
          <a:prstGeom prst="frame">
            <a:avLst>
              <a:gd name="adj1" fmla="val 3178"/>
            </a:avLst>
          </a:prstGeom>
          <a:solidFill>
            <a:srgbClr val="B4461E"/>
          </a:solidFill>
        </p:spPr>
        <p:txBody>
          <a:bodyPr lIns="468000" anchor="ctr">
            <a:noAutofit/>
          </a:bodyPr>
          <a:lstStyle/>
          <a:p>
            <a:pPr>
              <a:lnSpc>
                <a:spcPts val="5000"/>
              </a:lnSpc>
            </a:pPr>
            <a:r>
              <a:rPr lang="ru-RU" sz="4400" spc="-120"/>
              <a:t>Социальная психология </a:t>
            </a:r>
            <a:r>
              <a:rPr lang="ru-RU" sz="4400" spc="-120" smtClean="0"/>
              <a:t/>
            </a:r>
            <a:br>
              <a:rPr lang="ru-RU" sz="4400" spc="-120" smtClean="0"/>
            </a:br>
            <a:r>
              <a:rPr lang="ru-RU" sz="4400" spc="-120" smtClean="0"/>
              <a:t>как </a:t>
            </a:r>
            <a:r>
              <a:rPr lang="ru-RU" sz="4400" spc="-120"/>
              <a:t>отрасль психологии. </a:t>
            </a:r>
            <a:br>
              <a:rPr lang="ru-RU" sz="4400" spc="-120"/>
            </a:br>
            <a:r>
              <a:rPr lang="ru-RU" sz="4400" spc="-120"/>
              <a:t>Тенденции и проблемы развития современной психологии</a:t>
            </a:r>
            <a:endParaRPr lang="ru-RU" sz="3600"/>
          </a:p>
        </p:txBody>
      </p:sp>
      <p:sp>
        <p:nvSpPr>
          <p:cNvPr id="61" name="Шестиугольник 60"/>
          <p:cNvSpPr>
            <a:spLocks noChangeAspect="1"/>
          </p:cNvSpPr>
          <p:nvPr/>
        </p:nvSpPr>
        <p:spPr>
          <a:xfrm rot="5400000">
            <a:off x="8106090" y="669796"/>
            <a:ext cx="425434" cy="375566"/>
          </a:xfrm>
          <a:prstGeom prst="hexagon">
            <a:avLst/>
          </a:prstGeom>
          <a:solidFill>
            <a:srgbClr val="B446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2" name="Шестиугольник 61"/>
          <p:cNvSpPr>
            <a:spLocks noChangeAspect="1"/>
          </p:cNvSpPr>
          <p:nvPr/>
        </p:nvSpPr>
        <p:spPr>
          <a:xfrm rot="5400000">
            <a:off x="7496150" y="669796"/>
            <a:ext cx="425434" cy="375566"/>
          </a:xfrm>
          <a:prstGeom prst="hexagon">
            <a:avLst/>
          </a:prstGeom>
          <a:solidFill>
            <a:srgbClr val="B4461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3" name="Шестиугольник 62"/>
          <p:cNvSpPr>
            <a:spLocks noChangeAspect="1"/>
          </p:cNvSpPr>
          <p:nvPr/>
        </p:nvSpPr>
        <p:spPr>
          <a:xfrm rot="5400000">
            <a:off x="6881281" y="669796"/>
            <a:ext cx="425434" cy="375566"/>
          </a:xfrm>
          <a:prstGeom prst="hexagon">
            <a:avLst/>
          </a:prstGeom>
          <a:solidFill>
            <a:srgbClr val="B4461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4" name="Шестиугольник 63"/>
          <p:cNvSpPr>
            <a:spLocks noChangeAspect="1"/>
          </p:cNvSpPr>
          <p:nvPr/>
        </p:nvSpPr>
        <p:spPr>
          <a:xfrm rot="5400000">
            <a:off x="6271560" y="669796"/>
            <a:ext cx="425434" cy="375566"/>
          </a:xfrm>
          <a:prstGeom prst="hexagon">
            <a:avLst/>
          </a:prstGeom>
          <a:solidFill>
            <a:srgbClr val="B4461E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5" name="Шестиугольник 64"/>
          <p:cNvSpPr>
            <a:spLocks noChangeAspect="1"/>
          </p:cNvSpPr>
          <p:nvPr/>
        </p:nvSpPr>
        <p:spPr>
          <a:xfrm rot="5400000">
            <a:off x="8106090" y="1249410"/>
            <a:ext cx="425434" cy="375566"/>
          </a:xfrm>
          <a:prstGeom prst="hexagon">
            <a:avLst/>
          </a:prstGeom>
          <a:solidFill>
            <a:srgbClr val="B446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6" name="Шестиугольник 65"/>
          <p:cNvSpPr>
            <a:spLocks noChangeAspect="1"/>
          </p:cNvSpPr>
          <p:nvPr/>
        </p:nvSpPr>
        <p:spPr>
          <a:xfrm rot="5400000">
            <a:off x="8106090" y="1829026"/>
            <a:ext cx="425434" cy="375566"/>
          </a:xfrm>
          <a:prstGeom prst="hexagon">
            <a:avLst/>
          </a:prstGeom>
          <a:solidFill>
            <a:srgbClr val="B4461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7" name="Шестиугольник 66"/>
          <p:cNvSpPr>
            <a:spLocks noChangeAspect="1"/>
          </p:cNvSpPr>
          <p:nvPr/>
        </p:nvSpPr>
        <p:spPr>
          <a:xfrm rot="5400000">
            <a:off x="7496150" y="1249410"/>
            <a:ext cx="425434" cy="375566"/>
          </a:xfrm>
          <a:prstGeom prst="hexagon">
            <a:avLst/>
          </a:prstGeom>
          <a:solidFill>
            <a:srgbClr val="B4461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8" name="Шестиугольник 67"/>
          <p:cNvSpPr>
            <a:spLocks noChangeAspect="1"/>
          </p:cNvSpPr>
          <p:nvPr/>
        </p:nvSpPr>
        <p:spPr>
          <a:xfrm rot="5400000">
            <a:off x="7496150" y="1829026"/>
            <a:ext cx="425434" cy="375566"/>
          </a:xfrm>
          <a:prstGeom prst="hexagon">
            <a:avLst/>
          </a:prstGeom>
          <a:solidFill>
            <a:srgbClr val="B4461E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9" name="Шестиугольник 68"/>
          <p:cNvSpPr>
            <a:spLocks noChangeAspect="1"/>
          </p:cNvSpPr>
          <p:nvPr/>
        </p:nvSpPr>
        <p:spPr>
          <a:xfrm rot="5400000">
            <a:off x="6881281" y="1249410"/>
            <a:ext cx="425434" cy="375566"/>
          </a:xfrm>
          <a:prstGeom prst="hexagon">
            <a:avLst/>
          </a:prstGeom>
          <a:solidFill>
            <a:srgbClr val="B4461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0" name="Шестиугольник 69"/>
          <p:cNvSpPr>
            <a:spLocks noChangeAspect="1"/>
          </p:cNvSpPr>
          <p:nvPr/>
        </p:nvSpPr>
        <p:spPr>
          <a:xfrm rot="5400000">
            <a:off x="6881281" y="1829026"/>
            <a:ext cx="425434" cy="375566"/>
          </a:xfrm>
          <a:prstGeom prst="hexagon">
            <a:avLst/>
          </a:prstGeom>
          <a:solidFill>
            <a:srgbClr val="B4461E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1" name="Шестиугольник 70"/>
          <p:cNvSpPr>
            <a:spLocks noChangeAspect="1"/>
          </p:cNvSpPr>
          <p:nvPr/>
        </p:nvSpPr>
        <p:spPr>
          <a:xfrm rot="5400000">
            <a:off x="6271560" y="1249410"/>
            <a:ext cx="425434" cy="375566"/>
          </a:xfrm>
          <a:prstGeom prst="hexagon">
            <a:avLst/>
          </a:prstGeom>
          <a:solidFill>
            <a:srgbClr val="B4461E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2" name="Шестиугольник 71"/>
          <p:cNvSpPr>
            <a:spLocks noChangeAspect="1"/>
          </p:cNvSpPr>
          <p:nvPr/>
        </p:nvSpPr>
        <p:spPr>
          <a:xfrm rot="5400000">
            <a:off x="6271560" y="1829026"/>
            <a:ext cx="425434" cy="375566"/>
          </a:xfrm>
          <a:prstGeom prst="hexagon">
            <a:avLst/>
          </a:prstGeom>
          <a:solidFill>
            <a:srgbClr val="B4461E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504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2" y="1001578"/>
            <a:ext cx="7133705" cy="1309521"/>
          </a:xfrm>
        </p:spPr>
        <p:txBody>
          <a:bodyPr>
            <a:noAutofit/>
          </a:bodyPr>
          <a:lstStyle/>
          <a:p>
            <a:r>
              <a:rPr lang="ru-RU" sz="4000"/>
              <a:t>Социальная психология </a:t>
            </a:r>
            <a:r>
              <a:rPr lang="ru-RU" sz="4000" smtClean="0"/>
              <a:t/>
            </a:r>
            <a:br>
              <a:rPr lang="ru-RU" sz="4000" smtClean="0"/>
            </a:br>
            <a:r>
              <a:rPr lang="ru-RU" sz="4000" smtClean="0"/>
              <a:t>как </a:t>
            </a:r>
            <a:r>
              <a:rPr lang="ru-RU" sz="4000"/>
              <a:t>особая отрасль психологии</a:t>
            </a:r>
            <a:endParaRPr lang="ru-RU" sz="2000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24</a:t>
            </a:fld>
            <a:endParaRPr lang="ru-RU" altLang="ru-RU"/>
          </a:p>
        </p:txBody>
      </p:sp>
      <p:sp>
        <p:nvSpPr>
          <p:cNvPr id="99" name="Объект 3"/>
          <p:cNvSpPr>
            <a:spLocks noGrp="1"/>
          </p:cNvSpPr>
          <p:nvPr>
            <p:ph sz="quarter" idx="2"/>
          </p:nvPr>
        </p:nvSpPr>
        <p:spPr>
          <a:xfrm>
            <a:off x="719137" y="2615343"/>
            <a:ext cx="7705725" cy="3539264"/>
          </a:xfrm>
          <a:prstGeom prst="roundRect">
            <a:avLst>
              <a:gd name="adj" fmla="val 5737"/>
            </a:avLst>
          </a:prstGeom>
          <a:ln w="28575">
            <a:solidFill>
              <a:schemeClr val="tx1"/>
            </a:solidFill>
          </a:ln>
        </p:spPr>
        <p:txBody>
          <a:bodyPr vert="horz" lIns="144000" tIns="1656000" rIns="180000" bIns="45720" rtlCol="0">
            <a:noAutofit/>
          </a:bodyPr>
          <a:lstStyle/>
          <a:p>
            <a:pPr marL="27305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1"/>
              </a:buClr>
              <a:buNone/>
            </a:pPr>
            <a:r>
              <a:rPr lang="ru-RU" sz="2200" b="1"/>
              <a:t>Начало самостоятельного </a:t>
            </a:r>
            <a:r>
              <a:rPr lang="ru-RU" sz="2200" b="1" smtClean="0"/>
              <a:t>существования ‒ </a:t>
            </a:r>
            <a:r>
              <a:rPr lang="ru-RU" sz="2200" b="1"/>
              <a:t>1908 год. </a:t>
            </a:r>
            <a:r>
              <a:rPr lang="ru-RU" sz="2200" b="1" smtClean="0"/>
              <a:t>Одновременно появились работы: </a:t>
            </a:r>
            <a:endParaRPr lang="ru-RU" sz="2200" b="1"/>
          </a:p>
          <a:p>
            <a:pPr marL="536575" indent="-176213">
              <a:lnSpc>
                <a:spcPct val="100000"/>
              </a:lnSpc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 smtClean="0"/>
              <a:t>английского </a:t>
            </a:r>
            <a:r>
              <a:rPr lang="ru-RU" sz="2000"/>
              <a:t>психолога У. </a:t>
            </a:r>
            <a:r>
              <a:rPr lang="ru-RU" sz="2000" smtClean="0"/>
              <a:t>Макдугалла;</a:t>
            </a:r>
          </a:p>
          <a:p>
            <a:pPr marL="536575" indent="-176213">
              <a:lnSpc>
                <a:spcPct val="100000"/>
              </a:lnSpc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 smtClean="0"/>
              <a:t>американского </a:t>
            </a:r>
            <a:r>
              <a:rPr lang="ru-RU" sz="2000"/>
              <a:t>социолога Э</a:t>
            </a:r>
            <a:r>
              <a:rPr lang="ru-RU" sz="2000" smtClean="0"/>
              <a:t>. Росса.</a:t>
            </a:r>
            <a:endParaRPr lang="ru-RU" sz="2000"/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900113" y="2894863"/>
            <a:ext cx="7344000" cy="1228726"/>
          </a:xfrm>
          <a:prstGeom prst="roundRect">
            <a:avLst>
              <a:gd name="adj" fmla="val 11118"/>
            </a:avLst>
          </a:prstGeom>
          <a:solidFill>
            <a:srgbClr val="B4461E"/>
          </a:solidFill>
          <a:ln>
            <a:solidFill>
              <a:srgbClr val="B446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36000" rIns="36000" rtlCol="0" anchor="t"/>
          <a:lstStyle/>
          <a:p>
            <a:pPr>
              <a:lnSpc>
                <a:spcPct val="110000"/>
              </a:lnSpc>
            </a:pPr>
            <a:r>
              <a:rPr lang="ru-RU" sz="2000" b="1" spc="50" smtClean="0"/>
              <a:t>Изучает закономерности </a:t>
            </a:r>
            <a:r>
              <a:rPr lang="ru-RU" sz="2000" b="1" spc="50"/>
              <a:t>поведения и деятельности </a:t>
            </a:r>
            <a:r>
              <a:rPr lang="ru-RU" sz="2000" b="1"/>
              <a:t>людей, обусловленные фактом их включения в группы;</a:t>
            </a:r>
          </a:p>
          <a:p>
            <a:pPr>
              <a:lnSpc>
                <a:spcPct val="110000"/>
              </a:lnSpc>
            </a:pPr>
            <a:r>
              <a:rPr lang="ru-RU" sz="2000" b="1" spc="50" smtClean="0"/>
              <a:t>исследует </a:t>
            </a:r>
            <a:r>
              <a:rPr lang="ru-RU" sz="2000" b="1" spc="50"/>
              <a:t>психологические характеристики самих групп</a:t>
            </a:r>
          </a:p>
        </p:txBody>
      </p:sp>
      <p:sp>
        <p:nvSpPr>
          <p:cNvPr id="101" name="Freeform 20"/>
          <p:cNvSpPr/>
          <p:nvPr/>
        </p:nvSpPr>
        <p:spPr>
          <a:xfrm rot="5400000">
            <a:off x="7914045" y="2359935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Группа 3"/>
          <p:cNvGrpSpPr/>
          <p:nvPr/>
        </p:nvGrpSpPr>
        <p:grpSpPr>
          <a:xfrm>
            <a:off x="6831622" y="983994"/>
            <a:ext cx="1593239" cy="630613"/>
            <a:chOff x="6686636" y="639640"/>
            <a:chExt cx="1738226" cy="688000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7405003" y="639640"/>
              <a:ext cx="1019859" cy="687998"/>
              <a:chOff x="7371700" y="433396"/>
              <a:chExt cx="1053163" cy="710465"/>
            </a:xfrm>
          </p:grpSpPr>
          <p:sp>
            <p:nvSpPr>
              <p:cNvPr id="21" name="Шестиугольник 20"/>
              <p:cNvSpPr>
                <a:spLocks noChangeAspect="1"/>
              </p:cNvSpPr>
              <p:nvPr/>
            </p:nvSpPr>
            <p:spPr>
              <a:xfrm rot="5400000">
                <a:off x="7354590" y="450506"/>
                <a:ext cx="291929" cy="257710"/>
              </a:xfrm>
              <a:prstGeom prst="hexagon">
                <a:avLst/>
              </a:prstGeom>
              <a:solidFill>
                <a:srgbClr val="B446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2" name="Шестиугольник 21"/>
              <p:cNvSpPr>
                <a:spLocks noChangeAspect="1"/>
              </p:cNvSpPr>
              <p:nvPr/>
            </p:nvSpPr>
            <p:spPr>
              <a:xfrm rot="5400000">
                <a:off x="7354590" y="869042"/>
                <a:ext cx="291929" cy="257710"/>
              </a:xfrm>
              <a:prstGeom prst="hexagon">
                <a:avLst/>
              </a:prstGeom>
              <a:solidFill>
                <a:srgbClr val="B4461E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4" name="Шестиугольник 23"/>
              <p:cNvSpPr>
                <a:spLocks noChangeAspect="1"/>
              </p:cNvSpPr>
              <p:nvPr/>
            </p:nvSpPr>
            <p:spPr>
              <a:xfrm rot="5400000">
                <a:off x="7752316" y="450506"/>
                <a:ext cx="291929" cy="257710"/>
              </a:xfrm>
              <a:prstGeom prst="hexagon">
                <a:avLst/>
              </a:prstGeom>
              <a:solidFill>
                <a:srgbClr val="B446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5" name="Шестиугольник 24"/>
              <p:cNvSpPr>
                <a:spLocks noChangeAspect="1"/>
              </p:cNvSpPr>
              <p:nvPr/>
            </p:nvSpPr>
            <p:spPr>
              <a:xfrm rot="5400000">
                <a:off x="8150043" y="450506"/>
                <a:ext cx="291929" cy="257710"/>
              </a:xfrm>
              <a:prstGeom prst="hexagon">
                <a:avLst/>
              </a:prstGeom>
              <a:solidFill>
                <a:srgbClr val="B446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6" name="Шестиугольник 25"/>
              <p:cNvSpPr>
                <a:spLocks noChangeAspect="1"/>
              </p:cNvSpPr>
              <p:nvPr/>
            </p:nvSpPr>
            <p:spPr>
              <a:xfrm rot="5400000">
                <a:off x="7752316" y="869042"/>
                <a:ext cx="291929" cy="257710"/>
              </a:xfrm>
              <a:prstGeom prst="hexagon">
                <a:avLst/>
              </a:prstGeom>
              <a:solidFill>
                <a:srgbClr val="B4461E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7" name="Шестиугольник 26"/>
              <p:cNvSpPr>
                <a:spLocks noChangeAspect="1"/>
              </p:cNvSpPr>
              <p:nvPr/>
            </p:nvSpPr>
            <p:spPr>
              <a:xfrm rot="5400000">
                <a:off x="8150043" y="869042"/>
                <a:ext cx="291929" cy="257710"/>
              </a:xfrm>
              <a:prstGeom prst="hexagon">
                <a:avLst/>
              </a:prstGeom>
              <a:solidFill>
                <a:srgbClr val="B4461E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grpSp>
          <p:nvGrpSpPr>
            <p:cNvPr id="40" name="Группа 39"/>
            <p:cNvGrpSpPr/>
            <p:nvPr/>
          </p:nvGrpSpPr>
          <p:grpSpPr>
            <a:xfrm>
              <a:off x="6686636" y="639641"/>
              <a:ext cx="601299" cy="687999"/>
              <a:chOff x="7803929" y="433396"/>
              <a:chExt cx="620934" cy="710466"/>
            </a:xfrm>
          </p:grpSpPr>
          <p:sp>
            <p:nvSpPr>
              <p:cNvPr id="43" name="Шестиугольник 42"/>
              <p:cNvSpPr>
                <a:spLocks noChangeAspect="1"/>
              </p:cNvSpPr>
              <p:nvPr/>
            </p:nvSpPr>
            <p:spPr>
              <a:xfrm rot="5400000">
                <a:off x="7786819" y="450507"/>
                <a:ext cx="291929" cy="257710"/>
              </a:xfrm>
              <a:prstGeom prst="hexagon">
                <a:avLst/>
              </a:prstGeom>
              <a:solidFill>
                <a:srgbClr val="B446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4" name="Шестиугольник 43"/>
              <p:cNvSpPr>
                <a:spLocks noChangeAspect="1"/>
              </p:cNvSpPr>
              <p:nvPr/>
            </p:nvSpPr>
            <p:spPr>
              <a:xfrm rot="5400000">
                <a:off x="8150043" y="450506"/>
                <a:ext cx="291929" cy="257710"/>
              </a:xfrm>
              <a:prstGeom prst="hexagon">
                <a:avLst/>
              </a:prstGeom>
              <a:solidFill>
                <a:srgbClr val="B446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5" name="Шестиугольник 44"/>
              <p:cNvSpPr>
                <a:spLocks noChangeAspect="1"/>
              </p:cNvSpPr>
              <p:nvPr/>
            </p:nvSpPr>
            <p:spPr>
              <a:xfrm rot="5400000">
                <a:off x="7786819" y="869043"/>
                <a:ext cx="291929" cy="257710"/>
              </a:xfrm>
              <a:prstGeom prst="hexagon">
                <a:avLst/>
              </a:prstGeom>
              <a:solidFill>
                <a:srgbClr val="B4461E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6" name="Шестиугольник 45"/>
              <p:cNvSpPr>
                <a:spLocks noChangeAspect="1"/>
              </p:cNvSpPr>
              <p:nvPr/>
            </p:nvSpPr>
            <p:spPr>
              <a:xfrm rot="5400000">
                <a:off x="8150043" y="869042"/>
                <a:ext cx="291929" cy="257710"/>
              </a:xfrm>
              <a:prstGeom prst="hexagon">
                <a:avLst/>
              </a:prstGeom>
              <a:solidFill>
                <a:srgbClr val="B4461E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</p:grp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84" b="8638"/>
          <a:stretch/>
        </p:blipFill>
        <p:spPr>
          <a:xfrm>
            <a:off x="6288177" y="4774216"/>
            <a:ext cx="1554915" cy="1284001"/>
          </a:xfrm>
          <a:prstGeom prst="rect">
            <a:avLst/>
          </a:prstGeom>
        </p:spPr>
      </p:pic>
      <p:sp>
        <p:nvSpPr>
          <p:cNvPr id="47" name="Объект 5"/>
          <p:cNvSpPr txBox="1">
            <a:spLocks/>
          </p:cNvSpPr>
          <p:nvPr/>
        </p:nvSpPr>
        <p:spPr>
          <a:xfrm>
            <a:off x="719138" y="170997"/>
            <a:ext cx="612000" cy="612000"/>
          </a:xfrm>
          <a:prstGeom prst="roundRect">
            <a:avLst/>
          </a:prstGeom>
          <a:solidFill>
            <a:srgbClr val="B4461E"/>
          </a:solidFill>
          <a:ln w="28575">
            <a:solidFill>
              <a:srgbClr val="B4461E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None/>
              <a:defRPr sz="28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48" name="Объект 5"/>
          <p:cNvSpPr txBox="1">
            <a:spLocks/>
          </p:cNvSpPr>
          <p:nvPr/>
        </p:nvSpPr>
        <p:spPr>
          <a:xfrm>
            <a:off x="1438329" y="170250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853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2" y="1070453"/>
            <a:ext cx="7133705" cy="1309521"/>
          </a:xfrm>
        </p:spPr>
        <p:txBody>
          <a:bodyPr>
            <a:noAutofit/>
          </a:bodyPr>
          <a:lstStyle/>
          <a:p>
            <a:r>
              <a:rPr lang="ru-RU" sz="4000"/>
              <a:t>Современная социальная психология </a:t>
            </a:r>
            <a:endParaRPr lang="ru-RU" sz="2000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25</a:t>
            </a:fld>
            <a:endParaRPr lang="ru-RU" altLang="ru-RU"/>
          </a:p>
        </p:txBody>
      </p:sp>
      <p:sp>
        <p:nvSpPr>
          <p:cNvPr id="99" name="Объект 3"/>
          <p:cNvSpPr>
            <a:spLocks noGrp="1"/>
          </p:cNvSpPr>
          <p:nvPr>
            <p:ph sz="quarter" idx="2"/>
          </p:nvPr>
        </p:nvSpPr>
        <p:spPr>
          <a:xfrm>
            <a:off x="719137" y="2536576"/>
            <a:ext cx="7705723" cy="2888273"/>
          </a:xfrm>
          <a:prstGeom prst="roundRect">
            <a:avLst>
              <a:gd name="adj" fmla="val 5737"/>
            </a:avLst>
          </a:prstGeom>
          <a:ln w="28575">
            <a:solidFill>
              <a:schemeClr val="tx1"/>
            </a:solidFill>
          </a:ln>
        </p:spPr>
        <p:txBody>
          <a:bodyPr vert="horz" lIns="324000" tIns="1188000" rIns="180000" bIns="45720" rtlCol="0"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1"/>
              </a:buClr>
              <a:buNone/>
            </a:pPr>
            <a:r>
              <a:rPr lang="ru-RU" sz="2200"/>
              <a:t>‒ общение и взаимодействие;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1"/>
              </a:buClr>
              <a:buNone/>
            </a:pPr>
            <a:r>
              <a:rPr lang="ru-RU" sz="2200"/>
              <a:t>‒ психология больших и малых групп;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tx1"/>
              </a:buClr>
              <a:buNone/>
            </a:pPr>
            <a:r>
              <a:rPr lang="ru-RU" sz="2200"/>
              <a:t>‒ психология личности</a:t>
            </a:r>
            <a:r>
              <a:rPr lang="ru-RU" sz="2000" smtClean="0"/>
              <a:t>.</a:t>
            </a:r>
            <a:endParaRPr lang="ru-RU" sz="2000"/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1116013" y="2816095"/>
            <a:ext cx="1922218" cy="753941"/>
          </a:xfrm>
          <a:prstGeom prst="roundRect">
            <a:avLst>
              <a:gd name="adj" fmla="val 19740"/>
            </a:avLst>
          </a:prstGeom>
          <a:solidFill>
            <a:srgbClr val="B4461E"/>
          </a:solidFill>
          <a:ln>
            <a:solidFill>
              <a:srgbClr val="B446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72000" rIns="36000" rtlCol="0" anchor="t"/>
          <a:lstStyle/>
          <a:p>
            <a:r>
              <a:rPr lang="ru-RU" sz="2800" b="1" spc="50" smtClean="0"/>
              <a:t>Разделы:</a:t>
            </a:r>
            <a:endParaRPr lang="ru-RU" sz="2800" b="1" spc="50"/>
          </a:p>
        </p:txBody>
      </p:sp>
      <p:sp>
        <p:nvSpPr>
          <p:cNvPr id="101" name="Freeform 20"/>
          <p:cNvSpPr/>
          <p:nvPr/>
        </p:nvSpPr>
        <p:spPr>
          <a:xfrm rot="5400000">
            <a:off x="7914042" y="228116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Группа 3"/>
          <p:cNvGrpSpPr/>
          <p:nvPr/>
        </p:nvGrpSpPr>
        <p:grpSpPr>
          <a:xfrm>
            <a:off x="6831622" y="1238166"/>
            <a:ext cx="1593239" cy="630613"/>
            <a:chOff x="6686636" y="639640"/>
            <a:chExt cx="1738226" cy="688000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7405003" y="639640"/>
              <a:ext cx="1019859" cy="687998"/>
              <a:chOff x="7371700" y="433396"/>
              <a:chExt cx="1053163" cy="710465"/>
            </a:xfrm>
          </p:grpSpPr>
          <p:sp>
            <p:nvSpPr>
              <p:cNvPr id="21" name="Шестиугольник 20"/>
              <p:cNvSpPr>
                <a:spLocks noChangeAspect="1"/>
              </p:cNvSpPr>
              <p:nvPr/>
            </p:nvSpPr>
            <p:spPr>
              <a:xfrm rot="5400000">
                <a:off x="7354590" y="450506"/>
                <a:ext cx="291929" cy="257710"/>
              </a:xfrm>
              <a:prstGeom prst="hexagon">
                <a:avLst/>
              </a:prstGeom>
              <a:solidFill>
                <a:srgbClr val="B446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2" name="Шестиугольник 21"/>
              <p:cNvSpPr>
                <a:spLocks noChangeAspect="1"/>
              </p:cNvSpPr>
              <p:nvPr/>
            </p:nvSpPr>
            <p:spPr>
              <a:xfrm rot="5400000">
                <a:off x="7354590" y="869042"/>
                <a:ext cx="291929" cy="257710"/>
              </a:xfrm>
              <a:prstGeom prst="hexagon">
                <a:avLst/>
              </a:prstGeom>
              <a:solidFill>
                <a:srgbClr val="B4461E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4" name="Шестиугольник 23"/>
              <p:cNvSpPr>
                <a:spLocks noChangeAspect="1"/>
              </p:cNvSpPr>
              <p:nvPr/>
            </p:nvSpPr>
            <p:spPr>
              <a:xfrm rot="5400000">
                <a:off x="7752316" y="450506"/>
                <a:ext cx="291929" cy="257710"/>
              </a:xfrm>
              <a:prstGeom prst="hexagon">
                <a:avLst/>
              </a:prstGeom>
              <a:solidFill>
                <a:srgbClr val="B446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5" name="Шестиугольник 24"/>
              <p:cNvSpPr>
                <a:spLocks noChangeAspect="1"/>
              </p:cNvSpPr>
              <p:nvPr/>
            </p:nvSpPr>
            <p:spPr>
              <a:xfrm rot="5400000">
                <a:off x="8150043" y="450506"/>
                <a:ext cx="291929" cy="257710"/>
              </a:xfrm>
              <a:prstGeom prst="hexagon">
                <a:avLst/>
              </a:prstGeom>
              <a:solidFill>
                <a:srgbClr val="B446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6" name="Шестиугольник 25"/>
              <p:cNvSpPr>
                <a:spLocks noChangeAspect="1"/>
              </p:cNvSpPr>
              <p:nvPr/>
            </p:nvSpPr>
            <p:spPr>
              <a:xfrm rot="5400000">
                <a:off x="7752316" y="869042"/>
                <a:ext cx="291929" cy="257710"/>
              </a:xfrm>
              <a:prstGeom prst="hexagon">
                <a:avLst/>
              </a:prstGeom>
              <a:solidFill>
                <a:srgbClr val="B4461E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7" name="Шестиугольник 26"/>
              <p:cNvSpPr>
                <a:spLocks noChangeAspect="1"/>
              </p:cNvSpPr>
              <p:nvPr/>
            </p:nvSpPr>
            <p:spPr>
              <a:xfrm rot="5400000">
                <a:off x="8150043" y="869042"/>
                <a:ext cx="291929" cy="257710"/>
              </a:xfrm>
              <a:prstGeom prst="hexagon">
                <a:avLst/>
              </a:prstGeom>
              <a:solidFill>
                <a:srgbClr val="B4461E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grpSp>
          <p:nvGrpSpPr>
            <p:cNvPr id="40" name="Группа 39"/>
            <p:cNvGrpSpPr/>
            <p:nvPr/>
          </p:nvGrpSpPr>
          <p:grpSpPr>
            <a:xfrm>
              <a:off x="6686636" y="639641"/>
              <a:ext cx="601299" cy="687999"/>
              <a:chOff x="7803929" y="433396"/>
              <a:chExt cx="620934" cy="710466"/>
            </a:xfrm>
          </p:grpSpPr>
          <p:sp>
            <p:nvSpPr>
              <p:cNvPr id="43" name="Шестиугольник 42"/>
              <p:cNvSpPr>
                <a:spLocks noChangeAspect="1"/>
              </p:cNvSpPr>
              <p:nvPr/>
            </p:nvSpPr>
            <p:spPr>
              <a:xfrm rot="5400000">
                <a:off x="7786819" y="450507"/>
                <a:ext cx="291929" cy="257710"/>
              </a:xfrm>
              <a:prstGeom prst="hexagon">
                <a:avLst/>
              </a:prstGeom>
              <a:solidFill>
                <a:srgbClr val="B446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4" name="Шестиугольник 43"/>
              <p:cNvSpPr>
                <a:spLocks noChangeAspect="1"/>
              </p:cNvSpPr>
              <p:nvPr/>
            </p:nvSpPr>
            <p:spPr>
              <a:xfrm rot="5400000">
                <a:off x="8150043" y="450506"/>
                <a:ext cx="291929" cy="257710"/>
              </a:xfrm>
              <a:prstGeom prst="hexagon">
                <a:avLst/>
              </a:prstGeom>
              <a:solidFill>
                <a:srgbClr val="B446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5" name="Шестиугольник 44"/>
              <p:cNvSpPr>
                <a:spLocks noChangeAspect="1"/>
              </p:cNvSpPr>
              <p:nvPr/>
            </p:nvSpPr>
            <p:spPr>
              <a:xfrm rot="5400000">
                <a:off x="7786819" y="869043"/>
                <a:ext cx="291929" cy="257710"/>
              </a:xfrm>
              <a:prstGeom prst="hexagon">
                <a:avLst/>
              </a:prstGeom>
              <a:solidFill>
                <a:srgbClr val="B4461E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6" name="Шестиугольник 45"/>
              <p:cNvSpPr>
                <a:spLocks noChangeAspect="1"/>
              </p:cNvSpPr>
              <p:nvPr/>
            </p:nvSpPr>
            <p:spPr>
              <a:xfrm rot="5400000">
                <a:off x="8150043" y="869042"/>
                <a:ext cx="291929" cy="257710"/>
              </a:xfrm>
              <a:prstGeom prst="hexagon">
                <a:avLst/>
              </a:prstGeom>
              <a:solidFill>
                <a:srgbClr val="B4461E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</p:grpSp>
      <p:sp>
        <p:nvSpPr>
          <p:cNvPr id="23" name="Объект 5"/>
          <p:cNvSpPr txBox="1">
            <a:spLocks/>
          </p:cNvSpPr>
          <p:nvPr/>
        </p:nvSpPr>
        <p:spPr>
          <a:xfrm>
            <a:off x="719138" y="170997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28" name="Объект 5"/>
          <p:cNvSpPr txBox="1">
            <a:spLocks/>
          </p:cNvSpPr>
          <p:nvPr/>
        </p:nvSpPr>
        <p:spPr>
          <a:xfrm>
            <a:off x="1438329" y="170250"/>
            <a:ext cx="612000" cy="612000"/>
          </a:xfrm>
          <a:prstGeom prst="roundRect">
            <a:avLst/>
          </a:prstGeom>
          <a:solidFill>
            <a:srgbClr val="B4461E"/>
          </a:solidFill>
          <a:ln w="28575">
            <a:solidFill>
              <a:srgbClr val="B4461E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None/>
              <a:defRPr sz="28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0771" y="2908070"/>
            <a:ext cx="2305345" cy="2305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6256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609586" y="254982"/>
            <a:ext cx="7821926" cy="1063868"/>
          </a:xfrm>
        </p:spPr>
        <p:txBody>
          <a:bodyPr>
            <a:noAutofit/>
          </a:bodyPr>
          <a:lstStyle/>
          <a:p>
            <a:r>
              <a:rPr lang="ru-RU" altLang="ru-RU" sz="3600" spc="-50"/>
              <a:t>Развитие социальной психологии: новые отрасли психологии</a:t>
            </a:r>
            <a:endParaRPr lang="ru-RU" sz="3600" spc="-50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0131347"/>
              </p:ext>
            </p:extLst>
          </p:nvPr>
        </p:nvGraphicFramePr>
        <p:xfrm>
          <a:off x="719138" y="1397918"/>
          <a:ext cx="7712374" cy="5186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7200">
                  <a:extLst>
                    <a:ext uri="{9D8B030D-6E8A-4147-A177-3AD203B41FA5}">
                      <a16:colId xmlns:a16="http://schemas.microsoft.com/office/drawing/2014/main" val="2900642355"/>
                    </a:ext>
                  </a:extLst>
                </a:gridCol>
                <a:gridCol w="6075174">
                  <a:extLst>
                    <a:ext uri="{9D8B030D-6E8A-4147-A177-3AD203B41FA5}">
                      <a16:colId xmlns:a16="http://schemas.microsoft.com/office/drawing/2014/main" val="3047448101"/>
                    </a:ext>
                  </a:extLst>
                </a:gridCol>
              </a:tblGrid>
              <a:tr h="392888"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/>
                        <a:t>Отрасль</a:t>
                      </a:r>
                      <a:endParaRPr lang="ru-RU" sz="2000"/>
                    </a:p>
                  </a:txBody>
                  <a:tcPr anchor="ctr">
                    <a:lnL w="12700" cap="flat" cmpd="sng" algn="ctr">
                      <a:solidFill>
                        <a:srgbClr val="B446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B446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46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461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/>
                        <a:t>Что изучает</a:t>
                      </a:r>
                    </a:p>
                  </a:txBody>
                  <a:tcPr anchor="ctr">
                    <a:lnR w="12700" cap="flat" cmpd="sng" algn="ctr">
                      <a:solidFill>
                        <a:srgbClr val="B446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46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46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461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272340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r>
                        <a:rPr lang="ru-RU" sz="1600" b="1" smtClean="0"/>
                        <a:t>Политическая психология </a:t>
                      </a:r>
                      <a:endParaRPr lang="ru-RU" sz="1600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46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smtClean="0"/>
                        <a:t>Психологические компоненты политической жизни и деятельности людей, их настроения, чувства, мнения, ценностные ориентации.</a:t>
                      </a:r>
                      <a:endParaRPr lang="ru-RU" sz="1600" b="0"/>
                    </a:p>
                  </a:txBody>
                  <a:tcPr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46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0097218"/>
                  </a:ext>
                </a:extLst>
              </a:tr>
              <a:tr h="576000">
                <a:tc>
                  <a:txBody>
                    <a:bodyPr/>
                    <a:lstStyle/>
                    <a:p>
                      <a:r>
                        <a:rPr lang="ru-RU" sz="1600" b="1" smtClean="0"/>
                        <a:t>Этнопсихология</a:t>
                      </a:r>
                      <a:endParaRPr lang="ru-RU" sz="1600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smtClean="0"/>
                        <a:t>Особенности психического склада различных рас и народов; </a:t>
                      </a:r>
                      <a:br>
                        <a:rPr lang="ru-RU" sz="1600" b="0" smtClean="0"/>
                      </a:br>
                      <a:r>
                        <a:rPr lang="ru-RU" sz="1600" b="0" smtClean="0"/>
                        <a:t>самый крупный раздел социальной психологии.</a:t>
                      </a:r>
                      <a:endParaRPr lang="ru-RU" sz="16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5275979"/>
                  </a:ext>
                </a:extLst>
              </a:tr>
              <a:tr h="828000">
                <a:tc>
                  <a:txBody>
                    <a:bodyPr/>
                    <a:lstStyle/>
                    <a:p>
                      <a:r>
                        <a:rPr lang="ru-RU" sz="1600" b="1" smtClean="0"/>
                        <a:t>Психология искусства</a:t>
                      </a:r>
                      <a:endParaRPr lang="ru-RU" sz="1600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smtClean="0"/>
                        <a:t>Свойства и состояния личности или группы лиц, обусловливающие создание и восприятие художественных ценностей, </a:t>
                      </a:r>
                      <a:br>
                        <a:rPr lang="ru-RU" sz="1600" b="0" smtClean="0"/>
                      </a:br>
                      <a:r>
                        <a:rPr lang="ru-RU" sz="1600" b="0" smtClean="0"/>
                        <a:t>а также влияние этих ценностей на жизнедеятельность личности.</a:t>
                      </a:r>
                      <a:endParaRPr lang="ru-RU" sz="16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4224815"/>
                  </a:ext>
                </a:extLst>
              </a:tr>
              <a:tr h="574222">
                <a:tc>
                  <a:txBody>
                    <a:bodyPr/>
                    <a:lstStyle/>
                    <a:p>
                      <a:r>
                        <a:rPr lang="ru-RU" sz="1600" b="1" smtClean="0"/>
                        <a:t>Экономическая психология </a:t>
                      </a:r>
                      <a:endParaRPr lang="ru-RU" sz="1600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smtClean="0"/>
                        <a:t>Психологические закономерности экономического поведения </a:t>
                      </a:r>
                      <a:br>
                        <a:rPr lang="ru-RU" sz="1600" b="0" smtClean="0"/>
                      </a:br>
                      <a:r>
                        <a:rPr lang="ru-RU" sz="1600" b="0" smtClean="0"/>
                        <a:t>и взаимодействия между людьми как субъектами экономических отношений.</a:t>
                      </a:r>
                      <a:endParaRPr lang="ru-RU" sz="16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8225458"/>
                  </a:ext>
                </a:extLst>
              </a:tr>
              <a:tr h="36755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600" b="1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Психология управления</a:t>
                      </a:r>
                      <a:endParaRPr lang="ru-RU" sz="1600" b="1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smtClean="0"/>
                        <a:t>Психологические закономерности управленческой деятельности.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0082612"/>
                  </a:ext>
                </a:extLst>
              </a:tr>
              <a:tr h="36755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600" b="1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Психология рекламы </a:t>
                      </a:r>
                      <a:endParaRPr lang="ru-RU" sz="1600" b="1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smtClean="0"/>
                        <a:t>Нужды или ожидания потребителей, разработка психологических средств воздействия на людей с целью создания спроса </a:t>
                      </a:r>
                      <a:br>
                        <a:rPr lang="ru-RU" sz="1600" b="0" smtClean="0"/>
                      </a:br>
                      <a:r>
                        <a:rPr lang="ru-RU" sz="1600" b="0" smtClean="0"/>
                        <a:t>на подлежащий сбыту товар.</a:t>
                      </a:r>
                      <a:endParaRPr lang="ru-RU" sz="16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6495007"/>
                  </a:ext>
                </a:extLst>
              </a:tr>
              <a:tr h="367558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ru-RU" sz="1600" b="1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Психология религии </a:t>
                      </a:r>
                      <a:endParaRPr lang="ru-RU" sz="1600" b="1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0" smtClean="0"/>
                        <a:t>Религиозные чувства, их причины, возникновение и развитие, особенности религиозного сознания</a:t>
                      </a:r>
                      <a:endParaRPr lang="ru-RU" sz="1600" b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678683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955020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624" y="1037655"/>
            <a:ext cx="7816237" cy="1322279"/>
          </a:xfrm>
        </p:spPr>
        <p:txBody>
          <a:bodyPr>
            <a:noAutofit/>
          </a:bodyPr>
          <a:lstStyle/>
          <a:p>
            <a:r>
              <a:rPr lang="ru-RU" sz="4000" spc="-30"/>
              <a:t>Тенденции </a:t>
            </a:r>
            <a:r>
              <a:rPr lang="ru-RU" sz="4000" spc="-30" smtClean="0"/>
              <a:t>развития </a:t>
            </a:r>
            <a:r>
              <a:rPr lang="ru-RU" sz="4000" spc="-30"/>
              <a:t>современной </a:t>
            </a:r>
            <a:r>
              <a:rPr lang="ru-RU" sz="4000"/>
              <a:t>отечественной психологии</a:t>
            </a:r>
            <a:endParaRPr lang="ru-RU" sz="4000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27</a:t>
            </a:fld>
            <a:endParaRPr lang="ru-RU" altLang="ru-RU"/>
          </a:p>
        </p:txBody>
      </p:sp>
      <p:sp>
        <p:nvSpPr>
          <p:cNvPr id="99" name="Объект 3"/>
          <p:cNvSpPr>
            <a:spLocks noGrp="1"/>
          </p:cNvSpPr>
          <p:nvPr>
            <p:ph sz="quarter" idx="2"/>
          </p:nvPr>
        </p:nvSpPr>
        <p:spPr>
          <a:xfrm>
            <a:off x="719137" y="2527423"/>
            <a:ext cx="7705725" cy="3539264"/>
          </a:xfrm>
          <a:prstGeom prst="roundRect">
            <a:avLst>
              <a:gd name="adj" fmla="val 5737"/>
            </a:avLst>
          </a:prstGeom>
          <a:ln w="28575">
            <a:solidFill>
              <a:schemeClr val="tx1"/>
            </a:solidFill>
          </a:ln>
        </p:spPr>
        <p:txBody>
          <a:bodyPr vert="horz" lIns="72000" tIns="1116000" rIns="180000" bIns="45720" rtlCol="0">
            <a:noAutofit/>
          </a:bodyPr>
          <a:lstStyle/>
          <a:p>
            <a:pPr marL="536575" indent="-176213">
              <a:lnSpc>
                <a:spcPct val="100000"/>
              </a:lnSpc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200" smtClean="0"/>
              <a:t>за </a:t>
            </a:r>
            <a:r>
              <a:rPr lang="ru-RU" sz="2200"/>
              <a:t>последние десятилетия увеличилось количество вузов страны, готовящих </a:t>
            </a:r>
            <a:r>
              <a:rPr lang="ru-RU" sz="2200" smtClean="0"/>
              <a:t>специалистов-психологов;</a:t>
            </a:r>
            <a:endParaRPr lang="ru-RU" sz="2200"/>
          </a:p>
          <a:p>
            <a:pPr marL="536575" indent="-176213">
              <a:lnSpc>
                <a:spcPct val="100000"/>
              </a:lnSpc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200" smtClean="0"/>
              <a:t>возросло </a:t>
            </a:r>
            <a:r>
              <a:rPr lang="ru-RU" sz="2200"/>
              <a:t>число печатных трудов, научных, методических и популярных </a:t>
            </a:r>
            <a:r>
              <a:rPr lang="ru-RU" sz="2200" smtClean="0"/>
              <a:t>публикаций;</a:t>
            </a:r>
            <a:endParaRPr lang="ru-RU" sz="2200"/>
          </a:p>
          <a:p>
            <a:pPr marL="536575" indent="-176213">
              <a:lnSpc>
                <a:spcPct val="100000"/>
              </a:lnSpc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200" smtClean="0"/>
              <a:t>налицо </a:t>
            </a:r>
            <a:r>
              <a:rPr lang="ru-RU" sz="2200"/>
              <a:t>определённая социальная мода на получение психологического образования</a:t>
            </a:r>
            <a:r>
              <a:rPr lang="ru-RU" sz="2200" smtClean="0"/>
              <a:t>.</a:t>
            </a:r>
            <a:endParaRPr lang="ru-RU" sz="2200"/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900113" y="2806942"/>
            <a:ext cx="7013932" cy="757811"/>
          </a:xfrm>
          <a:prstGeom prst="roundRect">
            <a:avLst>
              <a:gd name="adj" fmla="val 18936"/>
            </a:avLst>
          </a:prstGeom>
          <a:solidFill>
            <a:srgbClr val="B4461E"/>
          </a:solidFill>
          <a:ln>
            <a:solidFill>
              <a:srgbClr val="B446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36000" rIns="36000" rtlCol="0" anchor="ctr"/>
          <a:lstStyle/>
          <a:p>
            <a:r>
              <a:rPr lang="ru-RU" sz="2800" b="1" spc="50"/>
              <a:t>Позитивные тенденции </a:t>
            </a:r>
            <a:r>
              <a:rPr lang="ru-RU" sz="2800" b="1" spc="50" smtClean="0"/>
              <a:t>развития:</a:t>
            </a:r>
            <a:endParaRPr lang="ru-RU" sz="2800" b="1" spc="50"/>
          </a:p>
        </p:txBody>
      </p:sp>
      <p:sp>
        <p:nvSpPr>
          <p:cNvPr id="101" name="Freeform 20"/>
          <p:cNvSpPr/>
          <p:nvPr/>
        </p:nvSpPr>
        <p:spPr>
          <a:xfrm rot="5400000">
            <a:off x="7914045" y="2272015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Группа 3"/>
          <p:cNvGrpSpPr/>
          <p:nvPr/>
        </p:nvGrpSpPr>
        <p:grpSpPr>
          <a:xfrm>
            <a:off x="6866792" y="165557"/>
            <a:ext cx="1558070" cy="616693"/>
            <a:chOff x="6686636" y="639640"/>
            <a:chExt cx="1738226" cy="688000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7405003" y="639640"/>
              <a:ext cx="1019859" cy="687998"/>
              <a:chOff x="7371700" y="433396"/>
              <a:chExt cx="1053163" cy="710465"/>
            </a:xfrm>
          </p:grpSpPr>
          <p:sp>
            <p:nvSpPr>
              <p:cNvPr id="21" name="Шестиугольник 20"/>
              <p:cNvSpPr>
                <a:spLocks noChangeAspect="1"/>
              </p:cNvSpPr>
              <p:nvPr/>
            </p:nvSpPr>
            <p:spPr>
              <a:xfrm rot="5400000">
                <a:off x="7354590" y="450506"/>
                <a:ext cx="291929" cy="257710"/>
              </a:xfrm>
              <a:prstGeom prst="hexagon">
                <a:avLst/>
              </a:prstGeom>
              <a:solidFill>
                <a:srgbClr val="B446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2" name="Шестиугольник 21"/>
              <p:cNvSpPr>
                <a:spLocks noChangeAspect="1"/>
              </p:cNvSpPr>
              <p:nvPr/>
            </p:nvSpPr>
            <p:spPr>
              <a:xfrm rot="5400000">
                <a:off x="7354590" y="869042"/>
                <a:ext cx="291929" cy="257710"/>
              </a:xfrm>
              <a:prstGeom prst="hexagon">
                <a:avLst/>
              </a:prstGeom>
              <a:solidFill>
                <a:srgbClr val="B4461E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4" name="Шестиугольник 23"/>
              <p:cNvSpPr>
                <a:spLocks noChangeAspect="1"/>
              </p:cNvSpPr>
              <p:nvPr/>
            </p:nvSpPr>
            <p:spPr>
              <a:xfrm rot="5400000">
                <a:off x="7752316" y="450506"/>
                <a:ext cx="291929" cy="257710"/>
              </a:xfrm>
              <a:prstGeom prst="hexagon">
                <a:avLst/>
              </a:prstGeom>
              <a:solidFill>
                <a:srgbClr val="B446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5" name="Шестиугольник 24"/>
              <p:cNvSpPr>
                <a:spLocks noChangeAspect="1"/>
              </p:cNvSpPr>
              <p:nvPr/>
            </p:nvSpPr>
            <p:spPr>
              <a:xfrm rot="5400000">
                <a:off x="8150043" y="450506"/>
                <a:ext cx="291929" cy="257710"/>
              </a:xfrm>
              <a:prstGeom prst="hexagon">
                <a:avLst/>
              </a:prstGeom>
              <a:solidFill>
                <a:srgbClr val="B446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6" name="Шестиугольник 25"/>
              <p:cNvSpPr>
                <a:spLocks noChangeAspect="1"/>
              </p:cNvSpPr>
              <p:nvPr/>
            </p:nvSpPr>
            <p:spPr>
              <a:xfrm rot="5400000">
                <a:off x="7752316" y="869042"/>
                <a:ext cx="291929" cy="257710"/>
              </a:xfrm>
              <a:prstGeom prst="hexagon">
                <a:avLst/>
              </a:prstGeom>
              <a:solidFill>
                <a:srgbClr val="B4461E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7" name="Шестиугольник 26"/>
              <p:cNvSpPr>
                <a:spLocks noChangeAspect="1"/>
              </p:cNvSpPr>
              <p:nvPr/>
            </p:nvSpPr>
            <p:spPr>
              <a:xfrm rot="5400000">
                <a:off x="8150043" y="869042"/>
                <a:ext cx="291929" cy="257710"/>
              </a:xfrm>
              <a:prstGeom prst="hexagon">
                <a:avLst/>
              </a:prstGeom>
              <a:solidFill>
                <a:srgbClr val="B4461E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grpSp>
          <p:nvGrpSpPr>
            <p:cNvPr id="40" name="Группа 39"/>
            <p:cNvGrpSpPr/>
            <p:nvPr/>
          </p:nvGrpSpPr>
          <p:grpSpPr>
            <a:xfrm>
              <a:off x="6686636" y="639641"/>
              <a:ext cx="601299" cy="687999"/>
              <a:chOff x="7803929" y="433396"/>
              <a:chExt cx="620934" cy="710466"/>
            </a:xfrm>
          </p:grpSpPr>
          <p:sp>
            <p:nvSpPr>
              <p:cNvPr id="43" name="Шестиугольник 42"/>
              <p:cNvSpPr>
                <a:spLocks noChangeAspect="1"/>
              </p:cNvSpPr>
              <p:nvPr/>
            </p:nvSpPr>
            <p:spPr>
              <a:xfrm rot="5400000">
                <a:off x="7786819" y="450507"/>
                <a:ext cx="291929" cy="257710"/>
              </a:xfrm>
              <a:prstGeom prst="hexagon">
                <a:avLst/>
              </a:prstGeom>
              <a:solidFill>
                <a:srgbClr val="B446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4" name="Шестиугольник 43"/>
              <p:cNvSpPr>
                <a:spLocks noChangeAspect="1"/>
              </p:cNvSpPr>
              <p:nvPr/>
            </p:nvSpPr>
            <p:spPr>
              <a:xfrm rot="5400000">
                <a:off x="8150043" y="450506"/>
                <a:ext cx="291929" cy="257710"/>
              </a:xfrm>
              <a:prstGeom prst="hexagon">
                <a:avLst/>
              </a:prstGeom>
              <a:solidFill>
                <a:srgbClr val="B446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5" name="Шестиугольник 44"/>
              <p:cNvSpPr>
                <a:spLocks noChangeAspect="1"/>
              </p:cNvSpPr>
              <p:nvPr/>
            </p:nvSpPr>
            <p:spPr>
              <a:xfrm rot="5400000">
                <a:off x="7786819" y="869043"/>
                <a:ext cx="291929" cy="257710"/>
              </a:xfrm>
              <a:prstGeom prst="hexagon">
                <a:avLst/>
              </a:prstGeom>
              <a:solidFill>
                <a:srgbClr val="B4461E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6" name="Шестиугольник 45"/>
              <p:cNvSpPr>
                <a:spLocks noChangeAspect="1"/>
              </p:cNvSpPr>
              <p:nvPr/>
            </p:nvSpPr>
            <p:spPr>
              <a:xfrm rot="5400000">
                <a:off x="8150043" y="869042"/>
                <a:ext cx="291929" cy="257710"/>
              </a:xfrm>
              <a:prstGeom prst="hexagon">
                <a:avLst/>
              </a:prstGeom>
              <a:solidFill>
                <a:srgbClr val="B4461E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</p:grpSp>
      <p:sp>
        <p:nvSpPr>
          <p:cNvPr id="47" name="Объект 5"/>
          <p:cNvSpPr txBox="1">
            <a:spLocks/>
          </p:cNvSpPr>
          <p:nvPr/>
        </p:nvSpPr>
        <p:spPr>
          <a:xfrm>
            <a:off x="719138" y="170997"/>
            <a:ext cx="612000" cy="612000"/>
          </a:xfrm>
          <a:prstGeom prst="roundRect">
            <a:avLst/>
          </a:prstGeom>
          <a:solidFill>
            <a:srgbClr val="B4461E"/>
          </a:solidFill>
          <a:ln w="28575">
            <a:solidFill>
              <a:srgbClr val="B4461E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None/>
              <a:defRPr sz="28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48" name="Объект 5"/>
          <p:cNvSpPr txBox="1">
            <a:spLocks/>
          </p:cNvSpPr>
          <p:nvPr/>
        </p:nvSpPr>
        <p:spPr>
          <a:xfrm>
            <a:off x="1438329" y="170250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20080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8624" y="879400"/>
            <a:ext cx="7816237" cy="1204378"/>
          </a:xfrm>
        </p:spPr>
        <p:txBody>
          <a:bodyPr>
            <a:noAutofit/>
          </a:bodyPr>
          <a:lstStyle/>
          <a:p>
            <a:r>
              <a:rPr lang="ru-RU" sz="4000" spc="-30"/>
              <a:t>Тенденции </a:t>
            </a:r>
            <a:r>
              <a:rPr lang="ru-RU" sz="4000" spc="-30" smtClean="0"/>
              <a:t>развития </a:t>
            </a:r>
            <a:r>
              <a:rPr lang="ru-RU" sz="4000" spc="-30"/>
              <a:t>современной </a:t>
            </a:r>
            <a:r>
              <a:rPr lang="ru-RU" sz="4000"/>
              <a:t>отечественной психологии</a:t>
            </a:r>
            <a:endParaRPr lang="ru-RU" sz="4000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28</a:t>
            </a:fld>
            <a:endParaRPr lang="ru-RU" altLang="ru-RU"/>
          </a:p>
        </p:txBody>
      </p:sp>
      <p:sp>
        <p:nvSpPr>
          <p:cNvPr id="99" name="Объект 3"/>
          <p:cNvSpPr>
            <a:spLocks noGrp="1"/>
          </p:cNvSpPr>
          <p:nvPr>
            <p:ph sz="quarter" idx="2"/>
          </p:nvPr>
        </p:nvSpPr>
        <p:spPr>
          <a:xfrm>
            <a:off x="719137" y="2166951"/>
            <a:ext cx="7705725" cy="4163514"/>
          </a:xfrm>
          <a:prstGeom prst="roundRect">
            <a:avLst>
              <a:gd name="adj" fmla="val 5737"/>
            </a:avLst>
          </a:prstGeom>
          <a:ln w="28575">
            <a:solidFill>
              <a:schemeClr val="tx1"/>
            </a:solidFill>
          </a:ln>
        </p:spPr>
        <p:txBody>
          <a:bodyPr vert="horz" lIns="72000" tIns="900000" rIns="180000" bIns="45720" rtlCol="0">
            <a:noAutofit/>
          </a:bodyPr>
          <a:lstStyle/>
          <a:p>
            <a:pPr marL="360363" indent="-176213">
              <a:lnSpc>
                <a:spcPct val="85000"/>
              </a:lnSpc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1800" smtClean="0"/>
              <a:t>интерес </a:t>
            </a:r>
            <a:r>
              <a:rPr lang="ru-RU" sz="1800"/>
              <a:t>к психологии избирателен и весьма узок: торговля, реклама, развлечения, диагностика, психотерапия и </a:t>
            </a:r>
            <a:r>
              <a:rPr lang="ru-RU" sz="1800" smtClean="0"/>
              <a:t>консультирование;</a:t>
            </a:r>
            <a:endParaRPr lang="ru-RU" sz="1800"/>
          </a:p>
          <a:p>
            <a:pPr marL="360363" indent="-176213">
              <a:lnSpc>
                <a:spcPct val="85000"/>
              </a:lnSpc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1800" smtClean="0"/>
              <a:t>все </a:t>
            </a:r>
            <a:r>
              <a:rPr lang="ru-RU" sz="1800"/>
              <a:t>шире распространяются всевозможные околопсихологические, псевдонаучные «учения» и «системы</a:t>
            </a:r>
            <a:r>
              <a:rPr lang="ru-RU" sz="1800" smtClean="0"/>
              <a:t>»;</a:t>
            </a:r>
            <a:endParaRPr lang="ru-RU" sz="1800"/>
          </a:p>
          <a:p>
            <a:pPr marL="360363" indent="-176213">
              <a:lnSpc>
                <a:spcPct val="85000"/>
              </a:lnSpc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1800" smtClean="0"/>
              <a:t>количественный </a:t>
            </a:r>
            <a:r>
              <a:rPr lang="ru-RU" sz="1800"/>
              <a:t>рост психологии не сопровождается качественной </a:t>
            </a:r>
            <a:r>
              <a:rPr lang="ru-RU" sz="1800" smtClean="0"/>
              <a:t>обоснованностью;</a:t>
            </a:r>
            <a:endParaRPr lang="ru-RU" sz="1800"/>
          </a:p>
          <a:p>
            <a:pPr marL="360363" indent="-176213">
              <a:lnSpc>
                <a:spcPct val="85000"/>
              </a:lnSpc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1800" smtClean="0"/>
              <a:t>увеличивается </a:t>
            </a:r>
            <a:r>
              <a:rPr lang="ru-RU" sz="1800"/>
              <a:t>количество психологов, не имеющих психологического </a:t>
            </a:r>
            <a:r>
              <a:rPr lang="ru-RU" sz="1800" smtClean="0"/>
              <a:t>образования;</a:t>
            </a:r>
            <a:endParaRPr lang="ru-RU" sz="1800"/>
          </a:p>
          <a:p>
            <a:pPr marL="360363" indent="-176213">
              <a:lnSpc>
                <a:spcPct val="85000"/>
              </a:lnSpc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1800" smtClean="0"/>
              <a:t>зарубежная </a:t>
            </a:r>
            <a:r>
              <a:rPr lang="ru-RU" sz="1800"/>
              <a:t>терминология и практика, будучи недостаточно адаптированной, стихийно заполняет сферу психологических </a:t>
            </a:r>
            <a:r>
              <a:rPr lang="ru-RU" sz="1800" smtClean="0"/>
              <a:t>услуг;</a:t>
            </a:r>
            <a:endParaRPr lang="ru-RU" sz="1800"/>
          </a:p>
          <a:p>
            <a:pPr marL="360363" indent="-176213">
              <a:lnSpc>
                <a:spcPct val="85000"/>
              </a:lnSpc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1800" smtClean="0"/>
              <a:t>развитие </a:t>
            </a:r>
            <a:r>
              <a:rPr lang="ru-RU" sz="1800"/>
              <a:t>прикладной практической психологии опережает фундаментальные, теоретические разработки.</a:t>
            </a:r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900113" y="2323382"/>
            <a:ext cx="7083302" cy="666023"/>
          </a:xfrm>
          <a:prstGeom prst="roundRect">
            <a:avLst>
              <a:gd name="adj" fmla="val 18936"/>
            </a:avLst>
          </a:prstGeom>
          <a:solidFill>
            <a:srgbClr val="B4461E"/>
          </a:solidFill>
          <a:ln>
            <a:solidFill>
              <a:srgbClr val="B446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36000" rIns="36000" rtlCol="0" anchor="ctr"/>
          <a:lstStyle/>
          <a:p>
            <a:r>
              <a:rPr lang="ru-RU" sz="2800" b="1" spc="50"/>
              <a:t>Проблемы развития:</a:t>
            </a:r>
          </a:p>
        </p:txBody>
      </p:sp>
      <p:sp>
        <p:nvSpPr>
          <p:cNvPr id="101" name="Freeform 20"/>
          <p:cNvSpPr/>
          <p:nvPr/>
        </p:nvSpPr>
        <p:spPr>
          <a:xfrm rot="5400000">
            <a:off x="7914045" y="191154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Группа 3"/>
          <p:cNvGrpSpPr/>
          <p:nvPr/>
        </p:nvGrpSpPr>
        <p:grpSpPr>
          <a:xfrm>
            <a:off x="6866792" y="165557"/>
            <a:ext cx="1558070" cy="616693"/>
            <a:chOff x="6686636" y="639640"/>
            <a:chExt cx="1738226" cy="688000"/>
          </a:xfrm>
        </p:grpSpPr>
        <p:grpSp>
          <p:nvGrpSpPr>
            <p:cNvPr id="3" name="Группа 2"/>
            <p:cNvGrpSpPr/>
            <p:nvPr/>
          </p:nvGrpSpPr>
          <p:grpSpPr>
            <a:xfrm>
              <a:off x="7405003" y="639640"/>
              <a:ext cx="1019859" cy="687998"/>
              <a:chOff x="7371700" y="433396"/>
              <a:chExt cx="1053163" cy="710465"/>
            </a:xfrm>
          </p:grpSpPr>
          <p:sp>
            <p:nvSpPr>
              <p:cNvPr id="21" name="Шестиугольник 20"/>
              <p:cNvSpPr>
                <a:spLocks noChangeAspect="1"/>
              </p:cNvSpPr>
              <p:nvPr/>
            </p:nvSpPr>
            <p:spPr>
              <a:xfrm rot="5400000">
                <a:off x="7354590" y="450506"/>
                <a:ext cx="291929" cy="257710"/>
              </a:xfrm>
              <a:prstGeom prst="hexagon">
                <a:avLst/>
              </a:prstGeom>
              <a:solidFill>
                <a:srgbClr val="B446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2" name="Шестиугольник 21"/>
              <p:cNvSpPr>
                <a:spLocks noChangeAspect="1"/>
              </p:cNvSpPr>
              <p:nvPr/>
            </p:nvSpPr>
            <p:spPr>
              <a:xfrm rot="5400000">
                <a:off x="7354590" y="869042"/>
                <a:ext cx="291929" cy="257710"/>
              </a:xfrm>
              <a:prstGeom prst="hexagon">
                <a:avLst/>
              </a:prstGeom>
              <a:solidFill>
                <a:srgbClr val="B4461E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4" name="Шестиугольник 23"/>
              <p:cNvSpPr>
                <a:spLocks noChangeAspect="1"/>
              </p:cNvSpPr>
              <p:nvPr/>
            </p:nvSpPr>
            <p:spPr>
              <a:xfrm rot="5400000">
                <a:off x="7752316" y="450506"/>
                <a:ext cx="291929" cy="257710"/>
              </a:xfrm>
              <a:prstGeom prst="hexagon">
                <a:avLst/>
              </a:prstGeom>
              <a:solidFill>
                <a:srgbClr val="B446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5" name="Шестиугольник 24"/>
              <p:cNvSpPr>
                <a:spLocks noChangeAspect="1"/>
              </p:cNvSpPr>
              <p:nvPr/>
            </p:nvSpPr>
            <p:spPr>
              <a:xfrm rot="5400000">
                <a:off x="8150043" y="450506"/>
                <a:ext cx="291929" cy="257710"/>
              </a:xfrm>
              <a:prstGeom prst="hexagon">
                <a:avLst/>
              </a:prstGeom>
              <a:solidFill>
                <a:srgbClr val="B446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6" name="Шестиугольник 25"/>
              <p:cNvSpPr>
                <a:spLocks noChangeAspect="1"/>
              </p:cNvSpPr>
              <p:nvPr/>
            </p:nvSpPr>
            <p:spPr>
              <a:xfrm rot="5400000">
                <a:off x="7752316" y="869042"/>
                <a:ext cx="291929" cy="257710"/>
              </a:xfrm>
              <a:prstGeom prst="hexagon">
                <a:avLst/>
              </a:prstGeom>
              <a:solidFill>
                <a:srgbClr val="B4461E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7" name="Шестиугольник 26"/>
              <p:cNvSpPr>
                <a:spLocks noChangeAspect="1"/>
              </p:cNvSpPr>
              <p:nvPr/>
            </p:nvSpPr>
            <p:spPr>
              <a:xfrm rot="5400000">
                <a:off x="8150043" y="869042"/>
                <a:ext cx="291929" cy="257710"/>
              </a:xfrm>
              <a:prstGeom prst="hexagon">
                <a:avLst/>
              </a:prstGeom>
              <a:solidFill>
                <a:srgbClr val="B4461E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grpSp>
          <p:nvGrpSpPr>
            <p:cNvPr id="40" name="Группа 39"/>
            <p:cNvGrpSpPr/>
            <p:nvPr/>
          </p:nvGrpSpPr>
          <p:grpSpPr>
            <a:xfrm>
              <a:off x="6686636" y="639641"/>
              <a:ext cx="601299" cy="687999"/>
              <a:chOff x="7803929" y="433396"/>
              <a:chExt cx="620934" cy="710466"/>
            </a:xfrm>
          </p:grpSpPr>
          <p:sp>
            <p:nvSpPr>
              <p:cNvPr id="43" name="Шестиугольник 42"/>
              <p:cNvSpPr>
                <a:spLocks noChangeAspect="1"/>
              </p:cNvSpPr>
              <p:nvPr/>
            </p:nvSpPr>
            <p:spPr>
              <a:xfrm rot="5400000">
                <a:off x="7786819" y="450507"/>
                <a:ext cx="291929" cy="257710"/>
              </a:xfrm>
              <a:prstGeom prst="hexagon">
                <a:avLst/>
              </a:prstGeom>
              <a:solidFill>
                <a:srgbClr val="B446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4" name="Шестиугольник 43"/>
              <p:cNvSpPr>
                <a:spLocks noChangeAspect="1"/>
              </p:cNvSpPr>
              <p:nvPr/>
            </p:nvSpPr>
            <p:spPr>
              <a:xfrm rot="5400000">
                <a:off x="8150043" y="450506"/>
                <a:ext cx="291929" cy="257710"/>
              </a:xfrm>
              <a:prstGeom prst="hexagon">
                <a:avLst/>
              </a:prstGeom>
              <a:solidFill>
                <a:srgbClr val="B4461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5" name="Шестиугольник 44"/>
              <p:cNvSpPr>
                <a:spLocks noChangeAspect="1"/>
              </p:cNvSpPr>
              <p:nvPr/>
            </p:nvSpPr>
            <p:spPr>
              <a:xfrm rot="5400000">
                <a:off x="7786819" y="869043"/>
                <a:ext cx="291929" cy="257710"/>
              </a:xfrm>
              <a:prstGeom prst="hexagon">
                <a:avLst/>
              </a:prstGeom>
              <a:solidFill>
                <a:srgbClr val="B4461E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6" name="Шестиугольник 45"/>
              <p:cNvSpPr>
                <a:spLocks noChangeAspect="1"/>
              </p:cNvSpPr>
              <p:nvPr/>
            </p:nvSpPr>
            <p:spPr>
              <a:xfrm rot="5400000">
                <a:off x="8150043" y="869042"/>
                <a:ext cx="291929" cy="257710"/>
              </a:xfrm>
              <a:prstGeom prst="hexagon">
                <a:avLst/>
              </a:prstGeom>
              <a:solidFill>
                <a:srgbClr val="B4461E">
                  <a:alpha val="6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</p:grpSp>
      <p:sp>
        <p:nvSpPr>
          <p:cNvPr id="47" name="Объект 5"/>
          <p:cNvSpPr txBox="1">
            <a:spLocks/>
          </p:cNvSpPr>
          <p:nvPr/>
        </p:nvSpPr>
        <p:spPr>
          <a:xfrm>
            <a:off x="719138" y="170997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48" name="Объект 5"/>
          <p:cNvSpPr txBox="1">
            <a:spLocks/>
          </p:cNvSpPr>
          <p:nvPr/>
        </p:nvSpPr>
        <p:spPr>
          <a:xfrm>
            <a:off x="1438329" y="170250"/>
            <a:ext cx="612000" cy="612000"/>
          </a:xfrm>
          <a:prstGeom prst="roundRect">
            <a:avLst/>
          </a:prstGeom>
          <a:solidFill>
            <a:srgbClr val="B4461E"/>
          </a:solidFill>
          <a:ln w="28575">
            <a:solidFill>
              <a:srgbClr val="B4461E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None/>
              <a:defRPr sz="28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02631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1666" y="562365"/>
            <a:ext cx="7651990" cy="1389525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tabLst>
                <a:tab pos="6813550" algn="r"/>
              </a:tabLst>
            </a:pPr>
            <a:r>
              <a:rPr lang="ru-RU"/>
              <a:t>Основания для выделения отраслей психологии </a:t>
            </a:r>
            <a:r>
              <a:rPr lang="ru-RU" smtClean="0">
                <a:solidFill>
                  <a:schemeClr val="tx1"/>
                </a:solidFill>
              </a:rPr>
              <a:t>	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3"/>
          </p:nvPr>
        </p:nvSpPr>
        <p:spPr>
          <a:xfrm>
            <a:off x="1206113" y="2168432"/>
            <a:ext cx="3978361" cy="1017061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lIns="28800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b="1"/>
              <a:t>По К. К. </a:t>
            </a:r>
            <a:r>
              <a:rPr lang="ru-RU" b="1" smtClean="0"/>
              <a:t>Платонову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873158" y="6115390"/>
            <a:ext cx="673938" cy="365125"/>
          </a:xfrm>
        </p:spPr>
        <p:txBody>
          <a:bodyPr/>
          <a:lstStyle/>
          <a:p>
            <a:fld id="{66CB1368-62DD-49DD-B557-E33E150B8885}" type="slidenum">
              <a:rPr lang="ru-RU" smtClean="0"/>
              <a:t>3</a:t>
            </a:fld>
            <a:endParaRPr lang="ru-RU"/>
          </a:p>
        </p:txBody>
      </p:sp>
      <p:sp>
        <p:nvSpPr>
          <p:cNvPr id="11" name="Объект 6"/>
          <p:cNvSpPr>
            <a:spLocks noGrp="1"/>
          </p:cNvSpPr>
          <p:nvPr>
            <p:ph sz="quarter" idx="3"/>
          </p:nvPr>
        </p:nvSpPr>
        <p:spPr>
          <a:xfrm>
            <a:off x="1206114" y="3586732"/>
            <a:ext cx="3978361" cy="1017061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288000" tIns="45720" rIns="91440" bIns="4572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b="1"/>
              <a:t>По А. В. </a:t>
            </a:r>
            <a:r>
              <a:rPr lang="ru-RU" b="1" smtClean="0"/>
              <a:t>Петровскому </a:t>
            </a:r>
            <a:endParaRPr lang="ru-RU" b="1"/>
          </a:p>
        </p:txBody>
      </p:sp>
      <p:sp>
        <p:nvSpPr>
          <p:cNvPr id="12" name="Объект 6"/>
          <p:cNvSpPr>
            <a:spLocks noGrp="1"/>
          </p:cNvSpPr>
          <p:nvPr>
            <p:ph sz="quarter" idx="3"/>
          </p:nvPr>
        </p:nvSpPr>
        <p:spPr>
          <a:xfrm>
            <a:off x="1206113" y="5005031"/>
            <a:ext cx="3978361" cy="1017061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288000" tIns="45720" rIns="91440" bIns="4572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b="1"/>
              <a:t>Б. Г. </a:t>
            </a:r>
            <a:r>
              <a:rPr lang="ru-RU" b="1" smtClean="0"/>
              <a:t>Ананьеву</a:t>
            </a:r>
            <a:endParaRPr lang="ru-RU" b="1"/>
          </a:p>
        </p:txBody>
      </p:sp>
      <p:sp>
        <p:nvSpPr>
          <p:cNvPr id="10" name="Объект 5"/>
          <p:cNvSpPr>
            <a:spLocks noGrp="1"/>
          </p:cNvSpPr>
          <p:nvPr>
            <p:ph sz="quarter" idx="2"/>
          </p:nvPr>
        </p:nvSpPr>
        <p:spPr>
          <a:xfrm>
            <a:off x="900113" y="2371357"/>
            <a:ext cx="612000" cy="612000"/>
          </a:xfrm>
          <a:prstGeom prst="roundRect">
            <a:avLst/>
          </a:prstGeom>
          <a:solidFill>
            <a:srgbClr val="B4461E"/>
          </a:solidFill>
          <a:ln w="28575">
            <a:solidFill>
              <a:srgbClr val="B4461E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b="1" smtClean="0">
                <a:solidFill>
                  <a:schemeClr val="bg1"/>
                </a:solidFill>
              </a:rPr>
              <a:t>1</a:t>
            </a:r>
            <a:endParaRPr lang="ru-RU" b="1">
              <a:solidFill>
                <a:schemeClr val="bg1"/>
              </a:solidFill>
            </a:endParaRPr>
          </a:p>
        </p:txBody>
      </p:sp>
      <p:sp>
        <p:nvSpPr>
          <p:cNvPr id="16" name="Объект 5"/>
          <p:cNvSpPr>
            <a:spLocks noGrp="1"/>
          </p:cNvSpPr>
          <p:nvPr>
            <p:ph sz="quarter" idx="2"/>
          </p:nvPr>
        </p:nvSpPr>
        <p:spPr>
          <a:xfrm>
            <a:off x="900113" y="3784064"/>
            <a:ext cx="612000" cy="612000"/>
          </a:xfrm>
          <a:prstGeom prst="roundRect">
            <a:avLst/>
          </a:prstGeom>
          <a:solidFill>
            <a:srgbClr val="B4461E"/>
          </a:solidFill>
          <a:ln w="28575">
            <a:solidFill>
              <a:srgbClr val="B4461E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b="1" smtClean="0">
                <a:solidFill>
                  <a:schemeClr val="bg1"/>
                </a:solidFill>
              </a:rPr>
              <a:t>2</a:t>
            </a:r>
            <a:endParaRPr lang="ru-RU" b="1">
              <a:solidFill>
                <a:schemeClr val="bg1"/>
              </a:solidFill>
            </a:endParaRPr>
          </a:p>
        </p:txBody>
      </p:sp>
      <p:sp>
        <p:nvSpPr>
          <p:cNvPr id="19" name="Объект 5"/>
          <p:cNvSpPr>
            <a:spLocks noGrp="1"/>
          </p:cNvSpPr>
          <p:nvPr>
            <p:ph sz="quarter" idx="2"/>
          </p:nvPr>
        </p:nvSpPr>
        <p:spPr>
          <a:xfrm>
            <a:off x="900113" y="5202364"/>
            <a:ext cx="612000" cy="612000"/>
          </a:xfrm>
          <a:prstGeom prst="roundRect">
            <a:avLst/>
          </a:prstGeom>
          <a:solidFill>
            <a:srgbClr val="B4461E"/>
          </a:solidFill>
          <a:ln w="28575">
            <a:solidFill>
              <a:srgbClr val="B4461E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b="1" smtClean="0">
                <a:solidFill>
                  <a:schemeClr val="bg1"/>
                </a:solidFill>
              </a:rPr>
              <a:t>3</a:t>
            </a:r>
            <a:endParaRPr lang="ru-RU" b="1">
              <a:solidFill>
                <a:schemeClr val="bg1"/>
              </a:solidFill>
            </a:endParaRPr>
          </a:p>
        </p:txBody>
      </p:sp>
      <p:grpSp>
        <p:nvGrpSpPr>
          <p:cNvPr id="14" name="Группа 13"/>
          <p:cNvGrpSpPr/>
          <p:nvPr/>
        </p:nvGrpSpPr>
        <p:grpSpPr>
          <a:xfrm>
            <a:off x="6449542" y="536113"/>
            <a:ext cx="1976857" cy="1632319"/>
            <a:chOff x="6683560" y="536113"/>
            <a:chExt cx="1734047" cy="1431827"/>
          </a:xfrm>
        </p:grpSpPr>
        <p:sp>
          <p:nvSpPr>
            <p:cNvPr id="95" name="Шестиугольник 94"/>
            <p:cNvSpPr>
              <a:spLocks noChangeAspect="1"/>
            </p:cNvSpPr>
            <p:nvPr/>
          </p:nvSpPr>
          <p:spPr>
            <a:xfrm rot="5400000">
              <a:off x="8159819" y="944617"/>
              <a:ext cx="273837" cy="241739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6" name="Шестиугольник 95"/>
            <p:cNvSpPr>
              <a:spLocks noChangeAspect="1"/>
            </p:cNvSpPr>
            <p:nvPr/>
          </p:nvSpPr>
          <p:spPr>
            <a:xfrm rot="5400000">
              <a:off x="7786741" y="944617"/>
              <a:ext cx="273837" cy="241739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7" name="Шестиугольник 96"/>
            <p:cNvSpPr>
              <a:spLocks noChangeAspect="1"/>
            </p:cNvSpPr>
            <p:nvPr/>
          </p:nvSpPr>
          <p:spPr>
            <a:xfrm rot="5400000">
              <a:off x="8159819" y="552162"/>
              <a:ext cx="273837" cy="241739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8" name="Шестиугольник 97"/>
            <p:cNvSpPr>
              <a:spLocks noChangeAspect="1"/>
            </p:cNvSpPr>
            <p:nvPr/>
          </p:nvSpPr>
          <p:spPr>
            <a:xfrm rot="5400000">
              <a:off x="7786741" y="552162"/>
              <a:ext cx="273837" cy="241739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7" name="Шестиугольник 106"/>
            <p:cNvSpPr>
              <a:spLocks noChangeAspect="1"/>
            </p:cNvSpPr>
            <p:nvPr/>
          </p:nvSpPr>
          <p:spPr>
            <a:xfrm rot="16200000">
              <a:off x="8159819" y="1337074"/>
              <a:ext cx="273837" cy="241739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8" name="Шестиугольник 107"/>
            <p:cNvSpPr>
              <a:spLocks noChangeAspect="1"/>
            </p:cNvSpPr>
            <p:nvPr/>
          </p:nvSpPr>
          <p:spPr>
            <a:xfrm rot="16200000">
              <a:off x="8159819" y="1710152"/>
              <a:ext cx="273837" cy="241739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9" name="Шестиугольник 108"/>
            <p:cNvSpPr>
              <a:spLocks noChangeAspect="1"/>
            </p:cNvSpPr>
            <p:nvPr/>
          </p:nvSpPr>
          <p:spPr>
            <a:xfrm rot="16200000">
              <a:off x="7786742" y="1337074"/>
              <a:ext cx="273837" cy="241739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0" name="Шестиугольник 109"/>
            <p:cNvSpPr>
              <a:spLocks noChangeAspect="1"/>
            </p:cNvSpPr>
            <p:nvPr/>
          </p:nvSpPr>
          <p:spPr>
            <a:xfrm rot="16200000">
              <a:off x="7786742" y="1710152"/>
              <a:ext cx="273837" cy="241739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1" name="Шестиугольник 110"/>
            <p:cNvSpPr>
              <a:spLocks noChangeAspect="1"/>
            </p:cNvSpPr>
            <p:nvPr/>
          </p:nvSpPr>
          <p:spPr>
            <a:xfrm rot="16200000">
              <a:off x="7413665" y="1337074"/>
              <a:ext cx="273837" cy="241739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2" name="Шестиугольник 111"/>
            <p:cNvSpPr>
              <a:spLocks noChangeAspect="1"/>
            </p:cNvSpPr>
            <p:nvPr/>
          </p:nvSpPr>
          <p:spPr>
            <a:xfrm rot="16200000">
              <a:off x="7413665" y="1710152"/>
              <a:ext cx="273837" cy="241739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3" name="Шестиугольник 112"/>
            <p:cNvSpPr>
              <a:spLocks noChangeAspect="1"/>
            </p:cNvSpPr>
            <p:nvPr/>
          </p:nvSpPr>
          <p:spPr>
            <a:xfrm rot="16200000">
              <a:off x="7040588" y="1337074"/>
              <a:ext cx="273837" cy="241739"/>
            </a:xfrm>
            <a:prstGeom prst="hexagon">
              <a:avLst/>
            </a:prstGeom>
            <a:solidFill>
              <a:srgbClr val="B4461E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4" name="Шестиугольник 113"/>
            <p:cNvSpPr>
              <a:spLocks noChangeAspect="1"/>
            </p:cNvSpPr>
            <p:nvPr/>
          </p:nvSpPr>
          <p:spPr>
            <a:xfrm rot="16200000">
              <a:off x="7040588" y="1710152"/>
              <a:ext cx="273837" cy="241739"/>
            </a:xfrm>
            <a:prstGeom prst="hexagon">
              <a:avLst/>
            </a:prstGeom>
            <a:solidFill>
              <a:srgbClr val="B4461E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16200000">
              <a:off x="6667511" y="1336068"/>
              <a:ext cx="273837" cy="241739"/>
            </a:xfrm>
            <a:prstGeom prst="hexagon">
              <a:avLst/>
            </a:prstGeom>
            <a:solidFill>
              <a:srgbClr val="B4461E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16200000">
              <a:off x="6667511" y="1710152"/>
              <a:ext cx="273837" cy="241739"/>
            </a:xfrm>
            <a:prstGeom prst="hexagon">
              <a:avLst/>
            </a:prstGeom>
            <a:solidFill>
              <a:srgbClr val="B4461E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" t="1311" r="1371" b="1292"/>
          <a:stretch/>
        </p:blipFill>
        <p:spPr>
          <a:xfrm>
            <a:off x="5483525" y="2819311"/>
            <a:ext cx="2955984" cy="29588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771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09416" y="2251816"/>
            <a:ext cx="3610171" cy="1035170"/>
          </a:xfrm>
          <a:prstGeom prst="roundRect">
            <a:avLst>
              <a:gd name="adj" fmla="val 17516"/>
            </a:avLst>
          </a:prstGeom>
          <a:solidFill>
            <a:srgbClr val="B4461E"/>
          </a:solidFill>
          <a:ln w="28575">
            <a:solidFill>
              <a:srgbClr val="B446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36000" rtlCol="0" anchor="ctr"/>
          <a:lstStyle/>
          <a:p>
            <a:pPr>
              <a:lnSpc>
                <a:spcPct val="110000"/>
              </a:lnSpc>
            </a:pPr>
            <a:r>
              <a:rPr lang="ru-RU" altLang="ru-RU" sz="2000" b="1"/>
              <a:t>Константин Константинович Платонов </a:t>
            </a:r>
            <a:r>
              <a:rPr lang="ru-RU" sz="2000" b="1"/>
              <a:t>(</a:t>
            </a:r>
            <a:r>
              <a:rPr lang="ru-RU" sz="2000" b="1" smtClean="0"/>
              <a:t>1906–1984</a:t>
            </a:r>
            <a:r>
              <a:rPr lang="ru-RU" sz="2000" b="1"/>
              <a:t>)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643437" y="2251818"/>
            <a:ext cx="3788075" cy="2091582"/>
          </a:xfrm>
          <a:prstGeom prst="roundRect">
            <a:avLst>
              <a:gd name="adj" fmla="val 4739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tIns="180000" rIns="36000" rtlCol="0" anchor="t"/>
          <a:lstStyle/>
          <a:p>
            <a:pPr marL="176213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SzPct val="105000"/>
            </a:pPr>
            <a:r>
              <a:rPr lang="ru-RU" sz="2200" b="1" spc="-20" smtClean="0">
                <a:solidFill>
                  <a:schemeClr val="bg1"/>
                </a:solidFill>
              </a:rPr>
              <a:t>Предложил выделить </a:t>
            </a:r>
            <a:br>
              <a:rPr lang="ru-RU" sz="2200" b="1" spc="-20" smtClean="0">
                <a:solidFill>
                  <a:schemeClr val="bg1"/>
                </a:solidFill>
              </a:rPr>
            </a:br>
            <a:r>
              <a:rPr lang="ru-RU" sz="2200" b="1" spc="-20" smtClean="0">
                <a:solidFill>
                  <a:schemeClr val="bg1"/>
                </a:solidFill>
              </a:rPr>
              <a:t>две </a:t>
            </a:r>
            <a:r>
              <a:rPr lang="ru-RU" sz="2200" b="1" spc="-20">
                <a:solidFill>
                  <a:schemeClr val="bg1"/>
                </a:solidFill>
              </a:rPr>
              <a:t>группы отраслей психологии: </a:t>
            </a:r>
          </a:p>
          <a:p>
            <a:pPr marL="176213" indent="-176213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200" spc="-20" smtClean="0">
                <a:solidFill>
                  <a:schemeClr val="bg1"/>
                </a:solidFill>
              </a:rPr>
              <a:t>теоретические;</a:t>
            </a:r>
          </a:p>
          <a:p>
            <a:pPr marL="176213" indent="-176213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200" spc="-20" smtClean="0">
                <a:solidFill>
                  <a:schemeClr val="bg1"/>
                </a:solidFill>
              </a:rPr>
              <a:t>отраслевые</a:t>
            </a:r>
            <a:r>
              <a:rPr lang="ru-RU" sz="2200" spc="-20">
                <a:solidFill>
                  <a:schemeClr val="bg1"/>
                </a:solidFill>
              </a:rPr>
              <a:t>. 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7963828" y="201880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3" name="Скругленный прямоугольник 42"/>
          <p:cNvSpPr/>
          <p:nvPr/>
        </p:nvSpPr>
        <p:spPr>
          <a:xfrm>
            <a:off x="719137" y="3507159"/>
            <a:ext cx="3600449" cy="2735383"/>
          </a:xfrm>
          <a:prstGeom prst="roundRect">
            <a:avLst>
              <a:gd name="adj" fmla="val 5967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sp>
        <p:nvSpPr>
          <p:cNvPr id="46" name="Freeform 20"/>
          <p:cNvSpPr/>
          <p:nvPr/>
        </p:nvSpPr>
        <p:spPr>
          <a:xfrm rot="5400000">
            <a:off x="3799047" y="199417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609586" y="907865"/>
            <a:ext cx="7821926" cy="1094046"/>
          </a:xfrm>
        </p:spPr>
        <p:txBody>
          <a:bodyPr>
            <a:noAutofit/>
          </a:bodyPr>
          <a:lstStyle/>
          <a:p>
            <a:r>
              <a:rPr lang="ru-RU" altLang="ru-RU" sz="3600" spc="-50"/>
              <a:t>Основания для выделения отраслей психологии </a:t>
            </a:r>
            <a:r>
              <a:rPr lang="ru-RU" altLang="ru-RU" sz="3600" spc="-50" smtClean="0"/>
              <a:t>по К</a:t>
            </a:r>
            <a:r>
              <a:rPr lang="ru-RU" altLang="ru-RU" sz="3600" spc="-50"/>
              <a:t>. К. </a:t>
            </a:r>
            <a:r>
              <a:rPr lang="ru-RU" altLang="ru-RU" sz="3600" spc="-50" smtClean="0"/>
              <a:t>Платонову</a:t>
            </a:r>
            <a:endParaRPr lang="ru-RU" sz="3600" spc="-50"/>
          </a:p>
        </p:txBody>
      </p:sp>
      <p:sp>
        <p:nvSpPr>
          <p:cNvPr id="36" name="Freeform 21"/>
          <p:cNvSpPr/>
          <p:nvPr/>
        </p:nvSpPr>
        <p:spPr>
          <a:xfrm rot="5400000">
            <a:off x="3808768" y="326934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pic>
        <p:nvPicPr>
          <p:cNvPr id="58" name="Объект 57" descr="platonov.gif"/>
          <p:cNvPicPr>
            <a:picLocks noGrp="1" noChangeAspect="1"/>
          </p:cNvPicPr>
          <p:nvPr>
            <p:ph idx="1"/>
          </p:nvPr>
        </p:nvPicPr>
        <p:blipFill>
          <a:blip r:embed="rId6"/>
          <a:srcRect/>
          <a:stretch>
            <a:fillRect/>
          </a:stretch>
        </p:blipFill>
        <p:spPr>
          <a:xfrm>
            <a:off x="1438329" y="3620701"/>
            <a:ext cx="2152096" cy="2525126"/>
          </a:xfrm>
          <a:custGeom>
            <a:avLst/>
            <a:gdLst>
              <a:gd name="connsiteX0" fmla="*/ 225685 w 2514600"/>
              <a:gd name="connsiteY0" fmla="*/ 0 h 2703513"/>
              <a:gd name="connsiteX1" fmla="*/ 2288915 w 2514600"/>
              <a:gd name="connsiteY1" fmla="*/ 0 h 2703513"/>
              <a:gd name="connsiteX2" fmla="*/ 2514600 w 2514600"/>
              <a:gd name="connsiteY2" fmla="*/ 225685 h 2703513"/>
              <a:gd name="connsiteX3" fmla="*/ 2514600 w 2514600"/>
              <a:gd name="connsiteY3" fmla="*/ 2477828 h 2703513"/>
              <a:gd name="connsiteX4" fmla="*/ 2288915 w 2514600"/>
              <a:gd name="connsiteY4" fmla="*/ 2703513 h 2703513"/>
              <a:gd name="connsiteX5" fmla="*/ 225685 w 2514600"/>
              <a:gd name="connsiteY5" fmla="*/ 2703513 h 2703513"/>
              <a:gd name="connsiteX6" fmla="*/ 0 w 2514600"/>
              <a:gd name="connsiteY6" fmla="*/ 2477828 h 2703513"/>
              <a:gd name="connsiteX7" fmla="*/ 0 w 2514600"/>
              <a:gd name="connsiteY7" fmla="*/ 225685 h 2703513"/>
              <a:gd name="connsiteX8" fmla="*/ 225685 w 2514600"/>
              <a:gd name="connsiteY8" fmla="*/ 0 h 27035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514600" h="2703513">
                <a:moveTo>
                  <a:pt x="225685" y="0"/>
                </a:moveTo>
                <a:lnTo>
                  <a:pt x="2288915" y="0"/>
                </a:lnTo>
                <a:cubicBezTo>
                  <a:pt x="2413557" y="0"/>
                  <a:pt x="2514600" y="101043"/>
                  <a:pt x="2514600" y="225685"/>
                </a:cubicBezTo>
                <a:lnTo>
                  <a:pt x="2514600" y="2477828"/>
                </a:lnTo>
                <a:cubicBezTo>
                  <a:pt x="2514600" y="2602470"/>
                  <a:pt x="2413557" y="2703513"/>
                  <a:pt x="2288915" y="2703513"/>
                </a:cubicBezTo>
                <a:lnTo>
                  <a:pt x="225685" y="2703513"/>
                </a:lnTo>
                <a:cubicBezTo>
                  <a:pt x="101043" y="2703513"/>
                  <a:pt x="0" y="2602470"/>
                  <a:pt x="0" y="2477828"/>
                </a:cubicBezTo>
                <a:lnTo>
                  <a:pt x="0" y="225685"/>
                </a:lnTo>
                <a:cubicBezTo>
                  <a:pt x="0" y="101043"/>
                  <a:pt x="101043" y="0"/>
                  <a:pt x="225685" y="0"/>
                </a:cubicBezTo>
                <a:close/>
              </a:path>
            </a:pathLst>
          </a:custGeom>
        </p:spPr>
      </p:pic>
      <p:sp>
        <p:nvSpPr>
          <p:cNvPr id="67" name="Объект 5"/>
          <p:cNvSpPr txBox="1">
            <a:spLocks/>
          </p:cNvSpPr>
          <p:nvPr/>
        </p:nvSpPr>
        <p:spPr>
          <a:xfrm>
            <a:off x="719138" y="170997"/>
            <a:ext cx="612000" cy="612000"/>
          </a:xfrm>
          <a:prstGeom prst="roundRect">
            <a:avLst/>
          </a:prstGeom>
          <a:solidFill>
            <a:srgbClr val="B4461E"/>
          </a:solidFill>
          <a:ln w="28575">
            <a:solidFill>
              <a:srgbClr val="B4461E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ru-RU" b="1" smtClean="0">
                <a:solidFill>
                  <a:schemeClr val="bg1"/>
                </a:solidFill>
              </a:rPr>
              <a:t>1</a:t>
            </a:r>
            <a:endParaRPr lang="ru-RU" b="1">
              <a:solidFill>
                <a:schemeClr val="bg1"/>
              </a:solidFill>
            </a:endParaRPr>
          </a:p>
        </p:txBody>
      </p:sp>
      <p:sp>
        <p:nvSpPr>
          <p:cNvPr id="76" name="Объект 5"/>
          <p:cNvSpPr txBox="1">
            <a:spLocks/>
          </p:cNvSpPr>
          <p:nvPr/>
        </p:nvSpPr>
        <p:spPr>
          <a:xfrm>
            <a:off x="1438329" y="170250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85" name="Объект 5"/>
          <p:cNvSpPr txBox="1">
            <a:spLocks/>
          </p:cNvSpPr>
          <p:nvPr/>
        </p:nvSpPr>
        <p:spPr>
          <a:xfrm>
            <a:off x="2157520" y="170250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3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4650087" y="244722"/>
            <a:ext cx="3781425" cy="549784"/>
            <a:chOff x="4540094" y="244722"/>
            <a:chExt cx="3697129" cy="537528"/>
          </a:xfrm>
        </p:grpSpPr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16200000" flipH="1">
              <a:off x="6120218" y="559388"/>
              <a:ext cx="234130" cy="206686"/>
            </a:xfrm>
            <a:prstGeom prst="hexagon">
              <a:avLst/>
            </a:prstGeom>
            <a:solidFill>
              <a:srgbClr val="B4461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16200000" flipH="1">
              <a:off x="6434876" y="559388"/>
              <a:ext cx="234130" cy="206686"/>
            </a:xfrm>
            <a:prstGeom prst="hexagon">
              <a:avLst/>
            </a:prstGeom>
            <a:solidFill>
              <a:srgbClr val="B4461E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16200000" flipH="1">
              <a:off x="6749535" y="559388"/>
              <a:ext cx="234130" cy="20668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16200000" flipH="1">
              <a:off x="7064192" y="559388"/>
              <a:ext cx="234130" cy="206686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16200000" flipH="1">
              <a:off x="7697835" y="559388"/>
              <a:ext cx="234130" cy="206686"/>
            </a:xfrm>
            <a:prstGeom prst="hexagon">
              <a:avLst/>
            </a:prstGeom>
            <a:solidFill>
              <a:srgbClr val="B4461E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16200000" flipH="1">
              <a:off x="7378852" y="559388"/>
              <a:ext cx="234130" cy="206686"/>
            </a:xfrm>
            <a:prstGeom prst="hexagon">
              <a:avLst/>
            </a:prstGeom>
            <a:solidFill>
              <a:srgbClr val="B4461E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16200000" flipH="1">
              <a:off x="8016815" y="559388"/>
              <a:ext cx="234130" cy="206686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7" name="Шестиугольник 76"/>
            <p:cNvSpPr>
              <a:spLocks noChangeAspect="1"/>
            </p:cNvSpPr>
            <p:nvPr/>
          </p:nvSpPr>
          <p:spPr>
            <a:xfrm rot="16200000" flipH="1">
              <a:off x="6120218" y="258444"/>
              <a:ext cx="234130" cy="206686"/>
            </a:xfrm>
            <a:prstGeom prst="hexagon">
              <a:avLst/>
            </a:prstGeom>
            <a:solidFill>
              <a:srgbClr val="B4461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16200000" flipH="1">
              <a:off x="6434876" y="258444"/>
              <a:ext cx="234130" cy="206686"/>
            </a:xfrm>
            <a:prstGeom prst="hexagon">
              <a:avLst/>
            </a:prstGeom>
            <a:solidFill>
              <a:srgbClr val="B4461E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9" name="Шестиугольник 78"/>
            <p:cNvSpPr>
              <a:spLocks noChangeAspect="1"/>
            </p:cNvSpPr>
            <p:nvPr/>
          </p:nvSpPr>
          <p:spPr>
            <a:xfrm rot="16200000" flipH="1">
              <a:off x="6749535" y="258444"/>
              <a:ext cx="234130" cy="20668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0" name="Шестиугольник 79"/>
            <p:cNvSpPr>
              <a:spLocks noChangeAspect="1"/>
            </p:cNvSpPr>
            <p:nvPr/>
          </p:nvSpPr>
          <p:spPr>
            <a:xfrm rot="16200000" flipH="1">
              <a:off x="7064192" y="258444"/>
              <a:ext cx="234130" cy="206686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1" name="Шестиугольник 80"/>
            <p:cNvSpPr>
              <a:spLocks noChangeAspect="1"/>
            </p:cNvSpPr>
            <p:nvPr/>
          </p:nvSpPr>
          <p:spPr>
            <a:xfrm rot="16200000" flipH="1">
              <a:off x="7697835" y="258444"/>
              <a:ext cx="234130" cy="206686"/>
            </a:xfrm>
            <a:prstGeom prst="hexagon">
              <a:avLst/>
            </a:prstGeom>
            <a:solidFill>
              <a:srgbClr val="B4461E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2" name="Шестиугольник 81"/>
            <p:cNvSpPr>
              <a:spLocks noChangeAspect="1"/>
            </p:cNvSpPr>
            <p:nvPr/>
          </p:nvSpPr>
          <p:spPr>
            <a:xfrm rot="16200000" flipH="1">
              <a:off x="7378852" y="258444"/>
              <a:ext cx="234130" cy="206686"/>
            </a:xfrm>
            <a:prstGeom prst="hexagon">
              <a:avLst/>
            </a:prstGeom>
            <a:solidFill>
              <a:srgbClr val="B4461E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3" name="Шестиугольник 82"/>
            <p:cNvSpPr>
              <a:spLocks noChangeAspect="1"/>
            </p:cNvSpPr>
            <p:nvPr/>
          </p:nvSpPr>
          <p:spPr>
            <a:xfrm rot="16200000" flipH="1">
              <a:off x="8016815" y="258444"/>
              <a:ext cx="234130" cy="206686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6" name="Шестиугольник 95"/>
            <p:cNvSpPr>
              <a:spLocks noChangeAspect="1"/>
            </p:cNvSpPr>
            <p:nvPr/>
          </p:nvSpPr>
          <p:spPr>
            <a:xfrm rot="16200000" flipH="1">
              <a:off x="5164335" y="559389"/>
              <a:ext cx="234130" cy="206686"/>
            </a:xfrm>
            <a:prstGeom prst="hexagon">
              <a:avLst/>
            </a:prstGeom>
            <a:solidFill>
              <a:srgbClr val="B4461E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7" name="Шестиугольник 96"/>
            <p:cNvSpPr>
              <a:spLocks noChangeAspect="1"/>
            </p:cNvSpPr>
            <p:nvPr/>
          </p:nvSpPr>
          <p:spPr>
            <a:xfrm rot="16200000" flipH="1">
              <a:off x="4845354" y="559389"/>
              <a:ext cx="234130" cy="206686"/>
            </a:xfrm>
            <a:prstGeom prst="hexagon">
              <a:avLst/>
            </a:prstGeom>
            <a:solidFill>
              <a:srgbClr val="B4461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8" name="Шестиугольник 97"/>
            <p:cNvSpPr>
              <a:spLocks noChangeAspect="1"/>
            </p:cNvSpPr>
            <p:nvPr/>
          </p:nvSpPr>
          <p:spPr>
            <a:xfrm rot="16200000" flipH="1">
              <a:off x="5483317" y="559389"/>
              <a:ext cx="234130" cy="206686"/>
            </a:xfrm>
            <a:prstGeom prst="hexagon">
              <a:avLst/>
            </a:prstGeom>
            <a:solidFill>
              <a:srgbClr val="B4461E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9" name="Шестиугольник 98"/>
            <p:cNvSpPr>
              <a:spLocks noChangeAspect="1"/>
            </p:cNvSpPr>
            <p:nvPr/>
          </p:nvSpPr>
          <p:spPr>
            <a:xfrm rot="16200000" flipH="1">
              <a:off x="5802297" y="559389"/>
              <a:ext cx="234130" cy="206686"/>
            </a:xfrm>
            <a:prstGeom prst="hexagon">
              <a:avLst/>
            </a:prstGeom>
            <a:solidFill>
              <a:srgbClr val="B4461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0" name="Шестиугольник 99"/>
            <p:cNvSpPr>
              <a:spLocks noChangeAspect="1"/>
            </p:cNvSpPr>
            <p:nvPr/>
          </p:nvSpPr>
          <p:spPr>
            <a:xfrm rot="16200000" flipH="1">
              <a:off x="5164335" y="258445"/>
              <a:ext cx="234130" cy="206686"/>
            </a:xfrm>
            <a:prstGeom prst="hexagon">
              <a:avLst/>
            </a:prstGeom>
            <a:solidFill>
              <a:srgbClr val="B4461E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1" name="Шестиугольник 100"/>
            <p:cNvSpPr>
              <a:spLocks noChangeAspect="1"/>
            </p:cNvSpPr>
            <p:nvPr/>
          </p:nvSpPr>
          <p:spPr>
            <a:xfrm rot="16200000" flipH="1">
              <a:off x="4845354" y="258445"/>
              <a:ext cx="234130" cy="206686"/>
            </a:xfrm>
            <a:prstGeom prst="hexagon">
              <a:avLst/>
            </a:prstGeom>
            <a:solidFill>
              <a:srgbClr val="B4461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2" name="Шестиугольник 101"/>
            <p:cNvSpPr>
              <a:spLocks noChangeAspect="1"/>
            </p:cNvSpPr>
            <p:nvPr/>
          </p:nvSpPr>
          <p:spPr>
            <a:xfrm rot="16200000" flipH="1">
              <a:off x="5483317" y="258445"/>
              <a:ext cx="234130" cy="206686"/>
            </a:xfrm>
            <a:prstGeom prst="hexagon">
              <a:avLst/>
            </a:prstGeom>
            <a:solidFill>
              <a:srgbClr val="B4461E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3" name="Шестиугольник 102"/>
            <p:cNvSpPr>
              <a:spLocks noChangeAspect="1"/>
            </p:cNvSpPr>
            <p:nvPr/>
          </p:nvSpPr>
          <p:spPr>
            <a:xfrm rot="16200000" flipH="1">
              <a:off x="5802297" y="258445"/>
              <a:ext cx="234130" cy="206686"/>
            </a:xfrm>
            <a:prstGeom prst="hexagon">
              <a:avLst/>
            </a:prstGeom>
            <a:solidFill>
              <a:srgbClr val="B4461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4" name="Шестиугольник 103"/>
            <p:cNvSpPr>
              <a:spLocks noChangeAspect="1"/>
            </p:cNvSpPr>
            <p:nvPr/>
          </p:nvSpPr>
          <p:spPr>
            <a:xfrm rot="16200000" flipH="1">
              <a:off x="4526372" y="561842"/>
              <a:ext cx="234130" cy="206686"/>
            </a:xfrm>
            <a:prstGeom prst="hexagon">
              <a:avLst/>
            </a:prstGeom>
            <a:solidFill>
              <a:srgbClr val="B4461E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5" name="Шестиугольник 104"/>
            <p:cNvSpPr>
              <a:spLocks noChangeAspect="1"/>
            </p:cNvSpPr>
            <p:nvPr/>
          </p:nvSpPr>
          <p:spPr>
            <a:xfrm rot="16200000" flipH="1">
              <a:off x="4526372" y="260898"/>
              <a:ext cx="234130" cy="206686"/>
            </a:xfrm>
            <a:prstGeom prst="hexagon">
              <a:avLst/>
            </a:prstGeom>
            <a:solidFill>
              <a:srgbClr val="B4461E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107" name="Группа 106"/>
          <p:cNvGrpSpPr/>
          <p:nvPr/>
        </p:nvGrpSpPr>
        <p:grpSpPr>
          <a:xfrm>
            <a:off x="4931097" y="4665546"/>
            <a:ext cx="573052" cy="1355842"/>
            <a:chOff x="4706790" y="4295833"/>
            <a:chExt cx="643899" cy="1523466"/>
          </a:xfrm>
          <a:solidFill>
            <a:srgbClr val="B4461E">
              <a:alpha val="70000"/>
            </a:srgbClr>
          </a:solidFill>
        </p:grpSpPr>
        <p:sp>
          <p:nvSpPr>
            <p:cNvPr id="108" name="Шестиугольник 107"/>
            <p:cNvSpPr>
              <a:spLocks noChangeAspect="1"/>
            </p:cNvSpPr>
            <p:nvPr/>
          </p:nvSpPr>
          <p:spPr>
            <a:xfrm rot="5400000">
              <a:off x="5080708" y="5549317"/>
              <a:ext cx="286790" cy="25317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9" name="Шестиугольник 108"/>
            <p:cNvSpPr>
              <a:spLocks noChangeAspect="1"/>
            </p:cNvSpPr>
            <p:nvPr/>
          </p:nvSpPr>
          <p:spPr>
            <a:xfrm rot="5400000">
              <a:off x="4689982" y="5549317"/>
              <a:ext cx="286790" cy="253173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0" name="Шестиугольник 109"/>
            <p:cNvSpPr>
              <a:spLocks noChangeAspect="1"/>
            </p:cNvSpPr>
            <p:nvPr/>
          </p:nvSpPr>
          <p:spPr>
            <a:xfrm rot="5400000">
              <a:off x="5080708" y="5138150"/>
              <a:ext cx="286790" cy="253173"/>
            </a:xfrm>
            <a:prstGeom prst="hexagon">
              <a:avLst/>
            </a:prstGeom>
            <a:solidFill>
              <a:srgbClr val="B4461E">
                <a:alpha val="3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1" name="Шестиугольник 110"/>
            <p:cNvSpPr>
              <a:spLocks noChangeAspect="1"/>
            </p:cNvSpPr>
            <p:nvPr/>
          </p:nvSpPr>
          <p:spPr>
            <a:xfrm rot="5400000">
              <a:off x="4689982" y="5138150"/>
              <a:ext cx="286790" cy="253173"/>
            </a:xfrm>
            <a:prstGeom prst="hexagon">
              <a:avLst/>
            </a:prstGeom>
            <a:solidFill>
              <a:srgbClr val="B4461E">
                <a:alpha val="38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2" name="Шестиугольник 111"/>
            <p:cNvSpPr>
              <a:spLocks noChangeAspect="1"/>
            </p:cNvSpPr>
            <p:nvPr/>
          </p:nvSpPr>
          <p:spPr>
            <a:xfrm rot="5400000">
              <a:off x="5080708" y="4723660"/>
              <a:ext cx="286790" cy="253173"/>
            </a:xfrm>
            <a:prstGeom prst="hexagon">
              <a:avLst/>
            </a:prstGeom>
            <a:solidFill>
              <a:srgbClr val="B4461E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3" name="Шестиугольник 112"/>
            <p:cNvSpPr>
              <a:spLocks noChangeAspect="1"/>
            </p:cNvSpPr>
            <p:nvPr/>
          </p:nvSpPr>
          <p:spPr>
            <a:xfrm rot="5400000">
              <a:off x="4689982" y="4723660"/>
              <a:ext cx="286790" cy="253173"/>
            </a:xfrm>
            <a:prstGeom prst="hexagon">
              <a:avLst/>
            </a:prstGeom>
            <a:solidFill>
              <a:srgbClr val="B4461E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4" name="Шестиугольник 113"/>
            <p:cNvSpPr>
              <a:spLocks noChangeAspect="1"/>
            </p:cNvSpPr>
            <p:nvPr/>
          </p:nvSpPr>
          <p:spPr>
            <a:xfrm rot="5400000">
              <a:off x="5080708" y="4312641"/>
              <a:ext cx="286790" cy="253173"/>
            </a:xfrm>
            <a:prstGeom prst="hexagon">
              <a:avLst/>
            </a:prstGeom>
            <a:solidFill>
              <a:srgbClr val="B4461E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5" name="Шестиугольник 114"/>
            <p:cNvSpPr>
              <a:spLocks noChangeAspect="1"/>
            </p:cNvSpPr>
            <p:nvPr/>
          </p:nvSpPr>
          <p:spPr>
            <a:xfrm rot="5400000">
              <a:off x="4689982" y="4312641"/>
              <a:ext cx="286790" cy="253173"/>
            </a:xfrm>
            <a:prstGeom prst="hexagon">
              <a:avLst/>
            </a:prstGeom>
            <a:solidFill>
              <a:srgbClr val="B4461E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7" name="Рисунок 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644" y="4571334"/>
            <a:ext cx="2110790" cy="1671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2887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609586" y="873140"/>
            <a:ext cx="7821926" cy="788796"/>
          </a:xfrm>
        </p:spPr>
        <p:txBody>
          <a:bodyPr>
            <a:noAutofit/>
          </a:bodyPr>
          <a:lstStyle/>
          <a:p>
            <a:r>
              <a:rPr lang="ru-RU" altLang="ru-RU" sz="3600" spc="-50"/>
              <a:t>Классификация </a:t>
            </a:r>
            <a:r>
              <a:rPr lang="ru-RU" altLang="ru-RU" sz="3600" spc="-50" smtClean="0"/>
              <a:t>К. К. Платонова</a:t>
            </a:r>
            <a:endParaRPr lang="ru-RU" sz="3600" spc="-50"/>
          </a:p>
        </p:txBody>
      </p:sp>
      <p:sp>
        <p:nvSpPr>
          <p:cNvPr id="67" name="Объект 5"/>
          <p:cNvSpPr txBox="1">
            <a:spLocks/>
          </p:cNvSpPr>
          <p:nvPr/>
        </p:nvSpPr>
        <p:spPr>
          <a:xfrm>
            <a:off x="719138" y="170997"/>
            <a:ext cx="612000" cy="612000"/>
          </a:xfrm>
          <a:prstGeom prst="roundRect">
            <a:avLst/>
          </a:prstGeom>
          <a:solidFill>
            <a:srgbClr val="B4461E"/>
          </a:solidFill>
          <a:ln w="28575">
            <a:solidFill>
              <a:srgbClr val="B4461E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Wingdings" panose="05000000000000000000" pitchFamily="2" charset="2"/>
              <a:buNone/>
            </a:pPr>
            <a:r>
              <a:rPr lang="ru-RU" b="1" smtClean="0">
                <a:solidFill>
                  <a:schemeClr val="bg1"/>
                </a:solidFill>
              </a:rPr>
              <a:t>1</a:t>
            </a:r>
            <a:endParaRPr lang="ru-RU" b="1">
              <a:solidFill>
                <a:schemeClr val="bg1"/>
              </a:solidFill>
            </a:endParaRPr>
          </a:p>
        </p:txBody>
      </p:sp>
      <p:sp>
        <p:nvSpPr>
          <p:cNvPr id="76" name="Объект 5"/>
          <p:cNvSpPr txBox="1">
            <a:spLocks/>
          </p:cNvSpPr>
          <p:nvPr/>
        </p:nvSpPr>
        <p:spPr>
          <a:xfrm>
            <a:off x="1438329" y="170250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85" name="Объект 5"/>
          <p:cNvSpPr txBox="1">
            <a:spLocks/>
          </p:cNvSpPr>
          <p:nvPr/>
        </p:nvSpPr>
        <p:spPr>
          <a:xfrm>
            <a:off x="2157520" y="170250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3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4650087" y="244722"/>
            <a:ext cx="3781425" cy="549784"/>
            <a:chOff x="4540094" y="244722"/>
            <a:chExt cx="3697129" cy="537528"/>
          </a:xfrm>
        </p:grpSpPr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16200000" flipH="1">
              <a:off x="6120218" y="559388"/>
              <a:ext cx="234130" cy="206686"/>
            </a:xfrm>
            <a:prstGeom prst="hexagon">
              <a:avLst/>
            </a:prstGeom>
            <a:solidFill>
              <a:srgbClr val="B4461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16200000" flipH="1">
              <a:off x="6434876" y="559388"/>
              <a:ext cx="234130" cy="206686"/>
            </a:xfrm>
            <a:prstGeom prst="hexagon">
              <a:avLst/>
            </a:prstGeom>
            <a:solidFill>
              <a:srgbClr val="B4461E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16200000" flipH="1">
              <a:off x="6749535" y="559388"/>
              <a:ext cx="234130" cy="20668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16200000" flipH="1">
              <a:off x="7064192" y="559388"/>
              <a:ext cx="234130" cy="206686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16200000" flipH="1">
              <a:off x="7697835" y="559388"/>
              <a:ext cx="234130" cy="206686"/>
            </a:xfrm>
            <a:prstGeom prst="hexagon">
              <a:avLst/>
            </a:prstGeom>
            <a:solidFill>
              <a:srgbClr val="B4461E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16200000" flipH="1">
              <a:off x="7378852" y="559388"/>
              <a:ext cx="234130" cy="206686"/>
            </a:xfrm>
            <a:prstGeom prst="hexagon">
              <a:avLst/>
            </a:prstGeom>
            <a:solidFill>
              <a:srgbClr val="B4461E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16200000" flipH="1">
              <a:off x="8016815" y="559388"/>
              <a:ext cx="234130" cy="206686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7" name="Шестиугольник 76"/>
            <p:cNvSpPr>
              <a:spLocks noChangeAspect="1"/>
            </p:cNvSpPr>
            <p:nvPr/>
          </p:nvSpPr>
          <p:spPr>
            <a:xfrm rot="16200000" flipH="1">
              <a:off x="6120218" y="258444"/>
              <a:ext cx="234130" cy="206686"/>
            </a:xfrm>
            <a:prstGeom prst="hexagon">
              <a:avLst/>
            </a:prstGeom>
            <a:solidFill>
              <a:srgbClr val="B4461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16200000" flipH="1">
              <a:off x="6434876" y="258444"/>
              <a:ext cx="234130" cy="206686"/>
            </a:xfrm>
            <a:prstGeom prst="hexagon">
              <a:avLst/>
            </a:prstGeom>
            <a:solidFill>
              <a:srgbClr val="B4461E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9" name="Шестиугольник 78"/>
            <p:cNvSpPr>
              <a:spLocks noChangeAspect="1"/>
            </p:cNvSpPr>
            <p:nvPr/>
          </p:nvSpPr>
          <p:spPr>
            <a:xfrm rot="16200000" flipH="1">
              <a:off x="6749535" y="258444"/>
              <a:ext cx="234130" cy="20668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0" name="Шестиугольник 79"/>
            <p:cNvSpPr>
              <a:spLocks noChangeAspect="1"/>
            </p:cNvSpPr>
            <p:nvPr/>
          </p:nvSpPr>
          <p:spPr>
            <a:xfrm rot="16200000" flipH="1">
              <a:off x="7064192" y="258444"/>
              <a:ext cx="234130" cy="206686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1" name="Шестиугольник 80"/>
            <p:cNvSpPr>
              <a:spLocks noChangeAspect="1"/>
            </p:cNvSpPr>
            <p:nvPr/>
          </p:nvSpPr>
          <p:spPr>
            <a:xfrm rot="16200000" flipH="1">
              <a:off x="7697835" y="258444"/>
              <a:ext cx="234130" cy="206686"/>
            </a:xfrm>
            <a:prstGeom prst="hexagon">
              <a:avLst/>
            </a:prstGeom>
            <a:solidFill>
              <a:srgbClr val="B4461E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2" name="Шестиугольник 81"/>
            <p:cNvSpPr>
              <a:spLocks noChangeAspect="1"/>
            </p:cNvSpPr>
            <p:nvPr/>
          </p:nvSpPr>
          <p:spPr>
            <a:xfrm rot="16200000" flipH="1">
              <a:off x="7378852" y="258444"/>
              <a:ext cx="234130" cy="206686"/>
            </a:xfrm>
            <a:prstGeom prst="hexagon">
              <a:avLst/>
            </a:prstGeom>
            <a:solidFill>
              <a:srgbClr val="B4461E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3" name="Шестиугольник 82"/>
            <p:cNvSpPr>
              <a:spLocks noChangeAspect="1"/>
            </p:cNvSpPr>
            <p:nvPr/>
          </p:nvSpPr>
          <p:spPr>
            <a:xfrm rot="16200000" flipH="1">
              <a:off x="8016815" y="258444"/>
              <a:ext cx="234130" cy="206686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6" name="Шестиугольник 95"/>
            <p:cNvSpPr>
              <a:spLocks noChangeAspect="1"/>
            </p:cNvSpPr>
            <p:nvPr/>
          </p:nvSpPr>
          <p:spPr>
            <a:xfrm rot="16200000" flipH="1">
              <a:off x="5164335" y="559389"/>
              <a:ext cx="234130" cy="206686"/>
            </a:xfrm>
            <a:prstGeom prst="hexagon">
              <a:avLst/>
            </a:prstGeom>
            <a:solidFill>
              <a:srgbClr val="B4461E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7" name="Шестиугольник 96"/>
            <p:cNvSpPr>
              <a:spLocks noChangeAspect="1"/>
            </p:cNvSpPr>
            <p:nvPr/>
          </p:nvSpPr>
          <p:spPr>
            <a:xfrm rot="16200000" flipH="1">
              <a:off x="4845354" y="559389"/>
              <a:ext cx="234130" cy="206686"/>
            </a:xfrm>
            <a:prstGeom prst="hexagon">
              <a:avLst/>
            </a:prstGeom>
            <a:solidFill>
              <a:srgbClr val="B4461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8" name="Шестиугольник 97"/>
            <p:cNvSpPr>
              <a:spLocks noChangeAspect="1"/>
            </p:cNvSpPr>
            <p:nvPr/>
          </p:nvSpPr>
          <p:spPr>
            <a:xfrm rot="16200000" flipH="1">
              <a:off x="5483317" y="559389"/>
              <a:ext cx="234130" cy="206686"/>
            </a:xfrm>
            <a:prstGeom prst="hexagon">
              <a:avLst/>
            </a:prstGeom>
            <a:solidFill>
              <a:srgbClr val="B4461E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9" name="Шестиугольник 98"/>
            <p:cNvSpPr>
              <a:spLocks noChangeAspect="1"/>
            </p:cNvSpPr>
            <p:nvPr/>
          </p:nvSpPr>
          <p:spPr>
            <a:xfrm rot="16200000" flipH="1">
              <a:off x="5802297" y="559389"/>
              <a:ext cx="234130" cy="206686"/>
            </a:xfrm>
            <a:prstGeom prst="hexagon">
              <a:avLst/>
            </a:prstGeom>
            <a:solidFill>
              <a:srgbClr val="B4461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0" name="Шестиугольник 99"/>
            <p:cNvSpPr>
              <a:spLocks noChangeAspect="1"/>
            </p:cNvSpPr>
            <p:nvPr/>
          </p:nvSpPr>
          <p:spPr>
            <a:xfrm rot="16200000" flipH="1">
              <a:off x="5164335" y="258445"/>
              <a:ext cx="234130" cy="206686"/>
            </a:xfrm>
            <a:prstGeom prst="hexagon">
              <a:avLst/>
            </a:prstGeom>
            <a:solidFill>
              <a:srgbClr val="B4461E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1" name="Шестиугольник 100"/>
            <p:cNvSpPr>
              <a:spLocks noChangeAspect="1"/>
            </p:cNvSpPr>
            <p:nvPr/>
          </p:nvSpPr>
          <p:spPr>
            <a:xfrm rot="16200000" flipH="1">
              <a:off x="4845354" y="258445"/>
              <a:ext cx="234130" cy="206686"/>
            </a:xfrm>
            <a:prstGeom prst="hexagon">
              <a:avLst/>
            </a:prstGeom>
            <a:solidFill>
              <a:srgbClr val="B4461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2" name="Шестиугольник 101"/>
            <p:cNvSpPr>
              <a:spLocks noChangeAspect="1"/>
            </p:cNvSpPr>
            <p:nvPr/>
          </p:nvSpPr>
          <p:spPr>
            <a:xfrm rot="16200000" flipH="1">
              <a:off x="5483317" y="258445"/>
              <a:ext cx="234130" cy="206686"/>
            </a:xfrm>
            <a:prstGeom prst="hexagon">
              <a:avLst/>
            </a:prstGeom>
            <a:solidFill>
              <a:srgbClr val="B4461E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3" name="Шестиугольник 102"/>
            <p:cNvSpPr>
              <a:spLocks noChangeAspect="1"/>
            </p:cNvSpPr>
            <p:nvPr/>
          </p:nvSpPr>
          <p:spPr>
            <a:xfrm rot="16200000" flipH="1">
              <a:off x="5802297" y="258445"/>
              <a:ext cx="234130" cy="206686"/>
            </a:xfrm>
            <a:prstGeom prst="hexagon">
              <a:avLst/>
            </a:prstGeom>
            <a:solidFill>
              <a:srgbClr val="B4461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4" name="Шестиугольник 103"/>
            <p:cNvSpPr>
              <a:spLocks noChangeAspect="1"/>
            </p:cNvSpPr>
            <p:nvPr/>
          </p:nvSpPr>
          <p:spPr>
            <a:xfrm rot="16200000" flipH="1">
              <a:off x="4526372" y="561842"/>
              <a:ext cx="234130" cy="206686"/>
            </a:xfrm>
            <a:prstGeom prst="hexagon">
              <a:avLst/>
            </a:prstGeom>
            <a:solidFill>
              <a:srgbClr val="B4461E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5" name="Шестиугольник 104"/>
            <p:cNvSpPr>
              <a:spLocks noChangeAspect="1"/>
            </p:cNvSpPr>
            <p:nvPr/>
          </p:nvSpPr>
          <p:spPr>
            <a:xfrm rot="16200000" flipH="1">
              <a:off x="4526372" y="260898"/>
              <a:ext cx="234130" cy="206686"/>
            </a:xfrm>
            <a:prstGeom prst="hexagon">
              <a:avLst/>
            </a:prstGeom>
            <a:solidFill>
              <a:srgbClr val="B4461E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4972670"/>
              </p:ext>
            </p:extLst>
          </p:nvPr>
        </p:nvGraphicFramePr>
        <p:xfrm>
          <a:off x="719138" y="1582550"/>
          <a:ext cx="7712374" cy="497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9941">
                  <a:extLst>
                    <a:ext uri="{9D8B030D-6E8A-4147-A177-3AD203B41FA5}">
                      <a16:colId xmlns:a16="http://schemas.microsoft.com/office/drawing/2014/main" val="2900642355"/>
                    </a:ext>
                  </a:extLst>
                </a:gridCol>
                <a:gridCol w="5662433">
                  <a:extLst>
                    <a:ext uri="{9D8B030D-6E8A-4147-A177-3AD203B41FA5}">
                      <a16:colId xmlns:a16="http://schemas.microsoft.com/office/drawing/2014/main" val="30474481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/>
                        <a:t>Теоретическая психология</a:t>
                      </a:r>
                      <a:endParaRPr lang="ru-RU" sz="20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B446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46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461E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/>
                        <a:t>Отраслевые психологии</a:t>
                      </a:r>
                    </a:p>
                  </a:txBody>
                  <a:tcPr anchor="ctr">
                    <a:lnR w="12700" cap="flat" cmpd="sng" algn="ctr">
                      <a:solidFill>
                        <a:srgbClr val="B446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46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46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461E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2723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smtClean="0"/>
                        <a:t>Общая психология</a:t>
                      </a:r>
                      <a:endParaRPr lang="ru-RU" sz="1600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46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smtClean="0"/>
                        <a:t>Психология развития:</a:t>
                      </a:r>
                      <a:r>
                        <a:rPr lang="ru-RU" sz="1600" smtClean="0"/>
                        <a:t> зоопсихология, психологическая генетика, детская психология, психология старости, психология аномального развития (олигофренопсихология, тифлопсихология, сурдопсихология)</a:t>
                      </a:r>
                      <a:endParaRPr lang="ru-RU" sz="1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46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0097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smtClean="0"/>
                        <a:t>История психологии</a:t>
                      </a:r>
                      <a:endParaRPr lang="ru-RU" sz="1600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smtClean="0"/>
                        <a:t>Педагогическая психология: </a:t>
                      </a:r>
                      <a:r>
                        <a:rPr lang="ru-RU" sz="1600" smtClean="0"/>
                        <a:t>психология обучения, психология </a:t>
                      </a:r>
                      <a:r>
                        <a:rPr lang="ru-RU" sz="1600" spc="-50" baseline="0" smtClean="0"/>
                        <a:t>воспитания (психология профтехобразования, дефектопсихология, </a:t>
                      </a:r>
                      <a:r>
                        <a:rPr lang="ru-RU" sz="1600" smtClean="0"/>
                        <a:t>трудотерапия, исправительно-трудовая психология)</a:t>
                      </a:r>
                      <a:endParaRPr lang="ru-RU" sz="1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52759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smtClean="0"/>
                        <a:t>Философия психологии</a:t>
                      </a:r>
                      <a:endParaRPr lang="ru-RU" sz="1600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smtClean="0"/>
                        <a:t>Медицинская психология:</a:t>
                      </a:r>
                      <a:r>
                        <a:rPr lang="ru-RU" sz="1600" smtClean="0"/>
                        <a:t> патопсихология, нейропсихология, психофармакология, клиническая психология (экстремальная психология, олигофренопсихология, тифлопсихология, сурдопсихология, трудотерапия), психогигиена</a:t>
                      </a:r>
                      <a:endParaRPr lang="ru-RU" sz="1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422481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smtClean="0"/>
                        <a:t>Методология психологии</a:t>
                      </a:r>
                      <a:endParaRPr lang="ru-RU" sz="1600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smtClean="0"/>
                        <a:t>Психология труда:</a:t>
                      </a:r>
                      <a:r>
                        <a:rPr lang="ru-RU" sz="1600" smtClean="0"/>
                        <a:t> инженерная, военная и др.</a:t>
                      </a:r>
                      <a:endParaRPr lang="ru-RU" sz="1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28225458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endParaRPr lang="ru-RU" sz="1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smtClean="0"/>
                        <a:t>Юридическая психология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80082612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ru-RU" sz="160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1600" b="1" smtClean="0"/>
                        <a:t>Общественная (социальная) психология</a:t>
                      </a:r>
                      <a:endParaRPr lang="ru-RU" sz="1600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26495007"/>
                  </a:ext>
                </a:extLst>
              </a:tr>
            </a:tbl>
          </a:graphicData>
        </a:graphic>
      </p:graphicFrame>
      <p:grpSp>
        <p:nvGrpSpPr>
          <p:cNvPr id="10" name="Группа 9"/>
          <p:cNvGrpSpPr/>
          <p:nvPr/>
        </p:nvGrpSpPr>
        <p:grpSpPr>
          <a:xfrm flipH="1">
            <a:off x="830170" y="5915697"/>
            <a:ext cx="1828318" cy="547275"/>
            <a:chOff x="5781250" y="397123"/>
            <a:chExt cx="1828318" cy="547275"/>
          </a:xfrm>
        </p:grpSpPr>
        <p:sp>
          <p:nvSpPr>
            <p:cNvPr id="125" name="Шестиугольник 124"/>
            <p:cNvSpPr>
              <a:spLocks noChangeAspect="1"/>
            </p:cNvSpPr>
            <p:nvPr/>
          </p:nvSpPr>
          <p:spPr>
            <a:xfrm rot="16200000" flipH="1">
              <a:off x="6418638" y="718963"/>
              <a:ext cx="239468" cy="211399"/>
            </a:xfrm>
            <a:prstGeom prst="hexagon">
              <a:avLst/>
            </a:prstGeom>
            <a:solidFill>
              <a:srgbClr val="B4461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6" name="Шестиугольник 125"/>
            <p:cNvSpPr>
              <a:spLocks noChangeAspect="1"/>
            </p:cNvSpPr>
            <p:nvPr/>
          </p:nvSpPr>
          <p:spPr>
            <a:xfrm rot="16200000" flipH="1">
              <a:off x="6740471" y="718963"/>
              <a:ext cx="239468" cy="211399"/>
            </a:xfrm>
            <a:prstGeom prst="hexagon">
              <a:avLst/>
            </a:prstGeom>
            <a:solidFill>
              <a:srgbClr val="B4461E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7" name="Шестиугольник 126"/>
            <p:cNvSpPr>
              <a:spLocks noChangeAspect="1"/>
            </p:cNvSpPr>
            <p:nvPr/>
          </p:nvSpPr>
          <p:spPr>
            <a:xfrm rot="16200000" flipH="1">
              <a:off x="7062304" y="718963"/>
              <a:ext cx="239468" cy="211399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8" name="Шестиугольник 127"/>
            <p:cNvSpPr>
              <a:spLocks noChangeAspect="1"/>
            </p:cNvSpPr>
            <p:nvPr/>
          </p:nvSpPr>
          <p:spPr>
            <a:xfrm rot="16200000" flipH="1">
              <a:off x="7384135" y="718963"/>
              <a:ext cx="239468" cy="211399"/>
            </a:xfrm>
            <a:prstGeom prst="hexagon">
              <a:avLst/>
            </a:prstGeom>
            <a:solidFill>
              <a:srgbClr val="B4461E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9" name="Шестиугольник 128"/>
            <p:cNvSpPr>
              <a:spLocks noChangeAspect="1"/>
            </p:cNvSpPr>
            <p:nvPr/>
          </p:nvSpPr>
          <p:spPr>
            <a:xfrm rot="16200000" flipH="1">
              <a:off x="6418638" y="411157"/>
              <a:ext cx="239468" cy="211399"/>
            </a:xfrm>
            <a:prstGeom prst="hexagon">
              <a:avLst/>
            </a:prstGeom>
            <a:solidFill>
              <a:srgbClr val="B4461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0" name="Шестиугольник 129"/>
            <p:cNvSpPr>
              <a:spLocks noChangeAspect="1"/>
            </p:cNvSpPr>
            <p:nvPr/>
          </p:nvSpPr>
          <p:spPr>
            <a:xfrm rot="16200000" flipH="1">
              <a:off x="6740471" y="411157"/>
              <a:ext cx="239468" cy="211399"/>
            </a:xfrm>
            <a:prstGeom prst="hexagon">
              <a:avLst/>
            </a:prstGeom>
            <a:solidFill>
              <a:srgbClr val="B4461E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1" name="Шестиугольник 130"/>
            <p:cNvSpPr>
              <a:spLocks noChangeAspect="1"/>
            </p:cNvSpPr>
            <p:nvPr/>
          </p:nvSpPr>
          <p:spPr>
            <a:xfrm rot="16200000" flipH="1">
              <a:off x="7062304" y="411157"/>
              <a:ext cx="239468" cy="211399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2" name="Шестиугольник 131"/>
            <p:cNvSpPr>
              <a:spLocks noChangeAspect="1"/>
            </p:cNvSpPr>
            <p:nvPr/>
          </p:nvSpPr>
          <p:spPr>
            <a:xfrm rot="16200000" flipH="1">
              <a:off x="7384135" y="411157"/>
              <a:ext cx="239468" cy="211399"/>
            </a:xfrm>
            <a:prstGeom prst="hexagon">
              <a:avLst/>
            </a:prstGeom>
            <a:solidFill>
              <a:srgbClr val="B4461E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3" name="Шестиугольник 132"/>
            <p:cNvSpPr>
              <a:spLocks noChangeAspect="1"/>
            </p:cNvSpPr>
            <p:nvPr/>
          </p:nvSpPr>
          <p:spPr>
            <a:xfrm rot="16200000" flipH="1">
              <a:off x="5767216" y="718964"/>
              <a:ext cx="239468" cy="211399"/>
            </a:xfrm>
            <a:prstGeom prst="hexagon">
              <a:avLst/>
            </a:prstGeom>
            <a:solidFill>
              <a:srgbClr val="B4461E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4" name="Шестиугольник 133"/>
            <p:cNvSpPr>
              <a:spLocks noChangeAspect="1"/>
            </p:cNvSpPr>
            <p:nvPr/>
          </p:nvSpPr>
          <p:spPr>
            <a:xfrm rot="16200000" flipH="1">
              <a:off x="6093469" y="718964"/>
              <a:ext cx="239468" cy="211399"/>
            </a:xfrm>
            <a:prstGeom prst="hexagon">
              <a:avLst/>
            </a:prstGeom>
            <a:solidFill>
              <a:srgbClr val="B4461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5" name="Шестиугольник 134"/>
            <p:cNvSpPr>
              <a:spLocks noChangeAspect="1"/>
            </p:cNvSpPr>
            <p:nvPr/>
          </p:nvSpPr>
          <p:spPr>
            <a:xfrm rot="16200000" flipH="1">
              <a:off x="5767216" y="411158"/>
              <a:ext cx="239468" cy="211399"/>
            </a:xfrm>
            <a:prstGeom prst="hexagon">
              <a:avLst/>
            </a:prstGeom>
            <a:solidFill>
              <a:srgbClr val="B4461E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6" name="Шестиугольник 135"/>
            <p:cNvSpPr>
              <a:spLocks noChangeAspect="1"/>
            </p:cNvSpPr>
            <p:nvPr/>
          </p:nvSpPr>
          <p:spPr>
            <a:xfrm rot="16200000" flipH="1">
              <a:off x="6093469" y="411158"/>
              <a:ext cx="239468" cy="211399"/>
            </a:xfrm>
            <a:prstGeom prst="hexagon">
              <a:avLst/>
            </a:prstGeom>
            <a:solidFill>
              <a:srgbClr val="B4461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483561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600794" y="1186957"/>
            <a:ext cx="7821926" cy="1148726"/>
          </a:xfrm>
        </p:spPr>
        <p:txBody>
          <a:bodyPr>
            <a:noAutofit/>
          </a:bodyPr>
          <a:lstStyle/>
          <a:p>
            <a:r>
              <a:rPr lang="ru-RU" altLang="ru-RU" sz="3600" spc="-50"/>
              <a:t>Основания для выделения отраслей психологии по </a:t>
            </a:r>
            <a:r>
              <a:rPr lang="ru-RU" sz="3600" smtClean="0"/>
              <a:t>Б. Г. Ананьев</a:t>
            </a:r>
            <a:r>
              <a:rPr lang="ru-RU" altLang="ru-RU" sz="3600" spc="-50" smtClean="0"/>
              <a:t>у</a:t>
            </a:r>
            <a:endParaRPr lang="ru-RU" sz="3600" spc="-50"/>
          </a:p>
        </p:txBody>
      </p:sp>
      <p:sp>
        <p:nvSpPr>
          <p:cNvPr id="67" name="Объект 5"/>
          <p:cNvSpPr txBox="1">
            <a:spLocks/>
          </p:cNvSpPr>
          <p:nvPr/>
        </p:nvSpPr>
        <p:spPr>
          <a:xfrm>
            <a:off x="719138" y="170997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76" name="Объект 5"/>
          <p:cNvSpPr txBox="1">
            <a:spLocks/>
          </p:cNvSpPr>
          <p:nvPr/>
        </p:nvSpPr>
        <p:spPr>
          <a:xfrm>
            <a:off x="1438329" y="170250"/>
            <a:ext cx="612000" cy="612000"/>
          </a:xfrm>
          <a:prstGeom prst="roundRect">
            <a:avLst/>
          </a:prstGeom>
          <a:solidFill>
            <a:srgbClr val="B4461E"/>
          </a:solidFill>
          <a:ln w="28575">
            <a:solidFill>
              <a:srgbClr val="B4461E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None/>
              <a:defRPr sz="28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85" name="Объект 5"/>
          <p:cNvSpPr txBox="1">
            <a:spLocks/>
          </p:cNvSpPr>
          <p:nvPr/>
        </p:nvSpPr>
        <p:spPr>
          <a:xfrm>
            <a:off x="2157520" y="170250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3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4650087" y="244722"/>
            <a:ext cx="3781425" cy="549784"/>
            <a:chOff x="4540094" y="244722"/>
            <a:chExt cx="3697129" cy="537528"/>
          </a:xfrm>
        </p:grpSpPr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16200000" flipH="1">
              <a:off x="6120218" y="559388"/>
              <a:ext cx="234130" cy="206686"/>
            </a:xfrm>
            <a:prstGeom prst="hexagon">
              <a:avLst/>
            </a:prstGeom>
            <a:solidFill>
              <a:srgbClr val="B4461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16200000" flipH="1">
              <a:off x="6434876" y="559388"/>
              <a:ext cx="234130" cy="206686"/>
            </a:xfrm>
            <a:prstGeom prst="hexagon">
              <a:avLst/>
            </a:prstGeom>
            <a:solidFill>
              <a:srgbClr val="B4461E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16200000" flipH="1">
              <a:off x="6749535" y="559388"/>
              <a:ext cx="234130" cy="20668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16200000" flipH="1">
              <a:off x="7064192" y="559388"/>
              <a:ext cx="234130" cy="206686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16200000" flipH="1">
              <a:off x="7697835" y="559388"/>
              <a:ext cx="234130" cy="206686"/>
            </a:xfrm>
            <a:prstGeom prst="hexagon">
              <a:avLst/>
            </a:prstGeom>
            <a:solidFill>
              <a:srgbClr val="B4461E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16200000" flipH="1">
              <a:off x="7378852" y="559388"/>
              <a:ext cx="234130" cy="206686"/>
            </a:xfrm>
            <a:prstGeom prst="hexagon">
              <a:avLst/>
            </a:prstGeom>
            <a:solidFill>
              <a:srgbClr val="B4461E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16200000" flipH="1">
              <a:off x="8016815" y="559388"/>
              <a:ext cx="234130" cy="206686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7" name="Шестиугольник 76"/>
            <p:cNvSpPr>
              <a:spLocks noChangeAspect="1"/>
            </p:cNvSpPr>
            <p:nvPr/>
          </p:nvSpPr>
          <p:spPr>
            <a:xfrm rot="16200000" flipH="1">
              <a:off x="6120218" y="258444"/>
              <a:ext cx="234130" cy="206686"/>
            </a:xfrm>
            <a:prstGeom prst="hexagon">
              <a:avLst/>
            </a:prstGeom>
            <a:solidFill>
              <a:srgbClr val="B4461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16200000" flipH="1">
              <a:off x="6434876" y="258444"/>
              <a:ext cx="234130" cy="206686"/>
            </a:xfrm>
            <a:prstGeom prst="hexagon">
              <a:avLst/>
            </a:prstGeom>
            <a:solidFill>
              <a:srgbClr val="B4461E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9" name="Шестиугольник 78"/>
            <p:cNvSpPr>
              <a:spLocks noChangeAspect="1"/>
            </p:cNvSpPr>
            <p:nvPr/>
          </p:nvSpPr>
          <p:spPr>
            <a:xfrm rot="16200000" flipH="1">
              <a:off x="6749535" y="258444"/>
              <a:ext cx="234130" cy="20668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0" name="Шестиугольник 79"/>
            <p:cNvSpPr>
              <a:spLocks noChangeAspect="1"/>
            </p:cNvSpPr>
            <p:nvPr/>
          </p:nvSpPr>
          <p:spPr>
            <a:xfrm rot="16200000" flipH="1">
              <a:off x="7064192" y="258444"/>
              <a:ext cx="234130" cy="206686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1" name="Шестиугольник 80"/>
            <p:cNvSpPr>
              <a:spLocks noChangeAspect="1"/>
            </p:cNvSpPr>
            <p:nvPr/>
          </p:nvSpPr>
          <p:spPr>
            <a:xfrm rot="16200000" flipH="1">
              <a:off x="7697835" y="258444"/>
              <a:ext cx="234130" cy="206686"/>
            </a:xfrm>
            <a:prstGeom prst="hexagon">
              <a:avLst/>
            </a:prstGeom>
            <a:solidFill>
              <a:srgbClr val="B4461E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2" name="Шестиугольник 81"/>
            <p:cNvSpPr>
              <a:spLocks noChangeAspect="1"/>
            </p:cNvSpPr>
            <p:nvPr/>
          </p:nvSpPr>
          <p:spPr>
            <a:xfrm rot="16200000" flipH="1">
              <a:off x="7378852" y="258444"/>
              <a:ext cx="234130" cy="206686"/>
            </a:xfrm>
            <a:prstGeom prst="hexagon">
              <a:avLst/>
            </a:prstGeom>
            <a:solidFill>
              <a:srgbClr val="B4461E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3" name="Шестиугольник 82"/>
            <p:cNvSpPr>
              <a:spLocks noChangeAspect="1"/>
            </p:cNvSpPr>
            <p:nvPr/>
          </p:nvSpPr>
          <p:spPr>
            <a:xfrm rot="16200000" flipH="1">
              <a:off x="8016815" y="258444"/>
              <a:ext cx="234130" cy="206686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6" name="Шестиугольник 95"/>
            <p:cNvSpPr>
              <a:spLocks noChangeAspect="1"/>
            </p:cNvSpPr>
            <p:nvPr/>
          </p:nvSpPr>
          <p:spPr>
            <a:xfrm rot="16200000" flipH="1">
              <a:off x="5164335" y="559389"/>
              <a:ext cx="234130" cy="206686"/>
            </a:xfrm>
            <a:prstGeom prst="hexagon">
              <a:avLst/>
            </a:prstGeom>
            <a:solidFill>
              <a:srgbClr val="B4461E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7" name="Шестиугольник 96"/>
            <p:cNvSpPr>
              <a:spLocks noChangeAspect="1"/>
            </p:cNvSpPr>
            <p:nvPr/>
          </p:nvSpPr>
          <p:spPr>
            <a:xfrm rot="16200000" flipH="1">
              <a:off x="4845354" y="559389"/>
              <a:ext cx="234130" cy="206686"/>
            </a:xfrm>
            <a:prstGeom prst="hexagon">
              <a:avLst/>
            </a:prstGeom>
            <a:solidFill>
              <a:srgbClr val="B4461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8" name="Шестиугольник 97"/>
            <p:cNvSpPr>
              <a:spLocks noChangeAspect="1"/>
            </p:cNvSpPr>
            <p:nvPr/>
          </p:nvSpPr>
          <p:spPr>
            <a:xfrm rot="16200000" flipH="1">
              <a:off x="5483317" y="559389"/>
              <a:ext cx="234130" cy="206686"/>
            </a:xfrm>
            <a:prstGeom prst="hexagon">
              <a:avLst/>
            </a:prstGeom>
            <a:solidFill>
              <a:srgbClr val="B4461E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9" name="Шестиугольник 98"/>
            <p:cNvSpPr>
              <a:spLocks noChangeAspect="1"/>
            </p:cNvSpPr>
            <p:nvPr/>
          </p:nvSpPr>
          <p:spPr>
            <a:xfrm rot="16200000" flipH="1">
              <a:off x="5802297" y="559389"/>
              <a:ext cx="234130" cy="206686"/>
            </a:xfrm>
            <a:prstGeom prst="hexagon">
              <a:avLst/>
            </a:prstGeom>
            <a:solidFill>
              <a:srgbClr val="B4461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0" name="Шестиугольник 99"/>
            <p:cNvSpPr>
              <a:spLocks noChangeAspect="1"/>
            </p:cNvSpPr>
            <p:nvPr/>
          </p:nvSpPr>
          <p:spPr>
            <a:xfrm rot="16200000" flipH="1">
              <a:off x="5164335" y="258445"/>
              <a:ext cx="234130" cy="206686"/>
            </a:xfrm>
            <a:prstGeom prst="hexagon">
              <a:avLst/>
            </a:prstGeom>
            <a:solidFill>
              <a:srgbClr val="B4461E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1" name="Шестиугольник 100"/>
            <p:cNvSpPr>
              <a:spLocks noChangeAspect="1"/>
            </p:cNvSpPr>
            <p:nvPr/>
          </p:nvSpPr>
          <p:spPr>
            <a:xfrm rot="16200000" flipH="1">
              <a:off x="4845354" y="258445"/>
              <a:ext cx="234130" cy="206686"/>
            </a:xfrm>
            <a:prstGeom prst="hexagon">
              <a:avLst/>
            </a:prstGeom>
            <a:solidFill>
              <a:srgbClr val="B4461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2" name="Шестиугольник 101"/>
            <p:cNvSpPr>
              <a:spLocks noChangeAspect="1"/>
            </p:cNvSpPr>
            <p:nvPr/>
          </p:nvSpPr>
          <p:spPr>
            <a:xfrm rot="16200000" flipH="1">
              <a:off x="5483317" y="258445"/>
              <a:ext cx="234130" cy="206686"/>
            </a:xfrm>
            <a:prstGeom prst="hexagon">
              <a:avLst/>
            </a:prstGeom>
            <a:solidFill>
              <a:srgbClr val="B4461E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3" name="Шестиугольник 102"/>
            <p:cNvSpPr>
              <a:spLocks noChangeAspect="1"/>
            </p:cNvSpPr>
            <p:nvPr/>
          </p:nvSpPr>
          <p:spPr>
            <a:xfrm rot="16200000" flipH="1">
              <a:off x="5802297" y="258445"/>
              <a:ext cx="234130" cy="206686"/>
            </a:xfrm>
            <a:prstGeom prst="hexagon">
              <a:avLst/>
            </a:prstGeom>
            <a:solidFill>
              <a:srgbClr val="B4461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4" name="Шестиугольник 103"/>
            <p:cNvSpPr>
              <a:spLocks noChangeAspect="1"/>
            </p:cNvSpPr>
            <p:nvPr/>
          </p:nvSpPr>
          <p:spPr>
            <a:xfrm rot="16200000" flipH="1">
              <a:off x="4526372" y="561842"/>
              <a:ext cx="234130" cy="206686"/>
            </a:xfrm>
            <a:prstGeom prst="hexagon">
              <a:avLst/>
            </a:prstGeom>
            <a:solidFill>
              <a:srgbClr val="B4461E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5" name="Шестиугольник 104"/>
            <p:cNvSpPr>
              <a:spLocks noChangeAspect="1"/>
            </p:cNvSpPr>
            <p:nvPr/>
          </p:nvSpPr>
          <p:spPr>
            <a:xfrm rot="16200000" flipH="1">
              <a:off x="4526372" y="260898"/>
              <a:ext cx="234130" cy="206686"/>
            </a:xfrm>
            <a:prstGeom prst="hexagon">
              <a:avLst/>
            </a:prstGeom>
            <a:solidFill>
              <a:srgbClr val="B4461E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7810381"/>
              </p:ext>
            </p:extLst>
          </p:nvPr>
        </p:nvGraphicFramePr>
        <p:xfrm>
          <a:off x="719138" y="2505730"/>
          <a:ext cx="7712375" cy="3352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49941">
                  <a:extLst>
                    <a:ext uri="{9D8B030D-6E8A-4147-A177-3AD203B41FA5}">
                      <a16:colId xmlns:a16="http://schemas.microsoft.com/office/drawing/2014/main" val="2900642355"/>
                    </a:ext>
                  </a:extLst>
                </a:gridCol>
                <a:gridCol w="2831217">
                  <a:extLst>
                    <a:ext uri="{9D8B030D-6E8A-4147-A177-3AD203B41FA5}">
                      <a16:colId xmlns:a16="http://schemas.microsoft.com/office/drawing/2014/main" val="3047448101"/>
                    </a:ext>
                  </a:extLst>
                </a:gridCol>
                <a:gridCol w="2831217">
                  <a:extLst>
                    <a:ext uri="{9D8B030D-6E8A-4147-A177-3AD203B41FA5}">
                      <a16:colId xmlns:a16="http://schemas.microsoft.com/office/drawing/2014/main" val="206384417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2000" smtClean="0"/>
                        <a:t>Основание</a:t>
                      </a:r>
                      <a:endParaRPr lang="ru-RU" sz="20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B446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46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461E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2000" smtClean="0"/>
                        <a:t>Разделы психологии</a:t>
                      </a:r>
                    </a:p>
                  </a:txBody>
                  <a:tcPr anchor="ctr">
                    <a:lnR w="12700" cap="flat" cmpd="sng" algn="ctr">
                      <a:solidFill>
                        <a:srgbClr val="B446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46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B446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461E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627234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smtClean="0"/>
                        <a:t>Человек </a:t>
                      </a:r>
                      <a:br>
                        <a:rPr lang="ru-RU" sz="1600" b="1" smtClean="0"/>
                      </a:br>
                      <a:r>
                        <a:rPr lang="ru-RU" sz="1600" b="1" smtClean="0"/>
                        <a:t>как индивид </a:t>
                      </a:r>
                      <a:br>
                        <a:rPr lang="ru-RU" sz="1600" b="1" smtClean="0"/>
                      </a:br>
                      <a:r>
                        <a:rPr lang="ru-RU" sz="1600" b="1" smtClean="0"/>
                        <a:t>и его онтогенез</a:t>
                      </a:r>
                      <a:endParaRPr lang="ru-RU" sz="1600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46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47675" indent="-196850">
                        <a:buClrTx/>
                        <a:buSzPct val="105000"/>
                        <a:buFont typeface="Calibri" panose="020F0502020204030204" pitchFamily="34" charset="0"/>
                        <a:buChar char="̶"/>
                      </a:pPr>
                      <a:r>
                        <a:rPr lang="ru-RU" sz="1600" smtClean="0"/>
                        <a:t>общая психология;</a:t>
                      </a:r>
                    </a:p>
                    <a:p>
                      <a:pPr marL="447675" indent="-196850">
                        <a:buClrTx/>
                        <a:buSzPct val="105000"/>
                        <a:buFont typeface="Calibri" panose="020F0502020204030204" pitchFamily="34" charset="0"/>
                        <a:buChar char="̶"/>
                      </a:pPr>
                      <a:r>
                        <a:rPr lang="ru-RU" sz="1600" smtClean="0"/>
                        <a:t>дифференциальная психология;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46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47675" indent="-196850">
                        <a:buClrTx/>
                        <a:buSzPct val="105000"/>
                        <a:buFont typeface="Calibri" panose="020F0502020204030204" pitchFamily="34" charset="0"/>
                        <a:buChar char="̶"/>
                      </a:pPr>
                      <a:r>
                        <a:rPr lang="ru-RU" sz="1600" smtClean="0"/>
                        <a:t>возрастная психология;</a:t>
                      </a:r>
                    </a:p>
                    <a:p>
                      <a:pPr marL="447675" indent="-196850">
                        <a:buClrTx/>
                        <a:buSzPct val="105000"/>
                        <a:buFont typeface="Calibri" panose="020F0502020204030204" pitchFamily="34" charset="0"/>
                        <a:buChar char="̶"/>
                      </a:pPr>
                      <a:r>
                        <a:rPr lang="ru-RU" sz="1600" smtClean="0"/>
                        <a:t>психофизиология;</a:t>
                      </a:r>
                    </a:p>
                    <a:p>
                      <a:pPr marL="447675" indent="-196850">
                        <a:buClrTx/>
                        <a:buSzPct val="105000"/>
                        <a:buFont typeface="Calibri" panose="020F0502020204030204" pitchFamily="34" charset="0"/>
                        <a:buChar char="̶"/>
                      </a:pPr>
                      <a:r>
                        <a:rPr lang="ru-RU" sz="1600" smtClean="0"/>
                        <a:t>онтопсихофизиология.</a:t>
                      </a:r>
                      <a:endParaRPr lang="ru-RU" sz="1600"/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B4461E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100972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smtClean="0"/>
                        <a:t>Личность и её жизненный путь</a:t>
                      </a:r>
                      <a:endParaRPr lang="ru-RU" sz="1600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47675" indent="-196850" algn="l" defTabSz="914400" rtl="0" eaLnBrk="1" latinLnBrk="0" hangingPunct="1">
                        <a:buClrTx/>
                        <a:buSzPct val="105000"/>
                        <a:buFont typeface="Calibri" panose="020F0502020204030204" pitchFamily="34" charset="0"/>
                        <a:buChar char="̶"/>
                      </a:pPr>
                      <a:r>
                        <a:rPr lang="ru-RU" sz="16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общая психология;</a:t>
                      </a:r>
                    </a:p>
                    <a:p>
                      <a:pPr marL="447675" indent="-196850" algn="l" defTabSz="914400" rtl="0" eaLnBrk="1" latinLnBrk="0" hangingPunct="1">
                        <a:buClrTx/>
                        <a:buSzPct val="105000"/>
                        <a:buFont typeface="Calibri" panose="020F0502020204030204" pitchFamily="34" charset="0"/>
                        <a:buChar char="̶"/>
                      </a:pPr>
                      <a:r>
                        <a:rPr lang="ru-RU" sz="16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дифференциальная психология;</a:t>
                      </a:r>
                    </a:p>
                    <a:p>
                      <a:pPr marL="447675" indent="-196850" algn="l" defTabSz="914400" rtl="0" eaLnBrk="1" latinLnBrk="0" hangingPunct="1">
                        <a:buClrTx/>
                        <a:buSzPct val="105000"/>
                        <a:buFont typeface="Calibri" panose="020F0502020204030204" pitchFamily="34" charset="0"/>
                        <a:buChar char="̶"/>
                      </a:pPr>
                      <a:r>
                        <a:rPr lang="ru-RU" sz="16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сравнительная психология;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47675" indent="-196850" algn="l" defTabSz="914400" rtl="0" eaLnBrk="1" latinLnBrk="0" hangingPunct="1">
                        <a:buClrTx/>
                        <a:buSzPct val="105000"/>
                        <a:buFont typeface="Calibri" panose="020F0502020204030204" pitchFamily="34" charset="0"/>
                        <a:buChar char="̶"/>
                      </a:pPr>
                      <a:r>
                        <a:rPr lang="ru-RU" sz="16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психолингвистика;</a:t>
                      </a:r>
                    </a:p>
                    <a:p>
                      <a:pPr marL="447675" indent="-196850" algn="l" defTabSz="914400" rtl="0" eaLnBrk="1" latinLnBrk="0" hangingPunct="1">
                        <a:buClrTx/>
                        <a:buSzPct val="105000"/>
                        <a:buFont typeface="Calibri" panose="020F0502020204030204" pitchFamily="34" charset="0"/>
                        <a:buChar char="̶"/>
                      </a:pPr>
                      <a:r>
                        <a:rPr lang="ru-RU" sz="16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психология отношений;</a:t>
                      </a:r>
                    </a:p>
                    <a:p>
                      <a:pPr marL="447675" indent="-196850" algn="l" defTabSz="914400" rtl="0" eaLnBrk="1" latinLnBrk="0" hangingPunct="1">
                        <a:buClrTx/>
                        <a:buSzPct val="105000"/>
                        <a:buFont typeface="Calibri" panose="020F0502020204030204" pitchFamily="34" charset="0"/>
                        <a:buChar char="̶"/>
                      </a:pPr>
                      <a:r>
                        <a:rPr lang="ru-RU" sz="16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психологическое учение о мотивации.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52759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z="1600" b="1" smtClean="0"/>
                        <a:t>Человек как субъект деятельности</a:t>
                      </a:r>
                      <a:endParaRPr lang="ru-RU" sz="1600" b="1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47675" indent="-196850" algn="l" defTabSz="914400" rtl="0" eaLnBrk="1" latinLnBrk="0" hangingPunct="1">
                        <a:buClrTx/>
                        <a:buSzPct val="105000"/>
                        <a:buFont typeface="Calibri" panose="020F0502020204030204" pitchFamily="34" charset="0"/>
                        <a:buChar char="̶"/>
                      </a:pPr>
                      <a:r>
                        <a:rPr lang="ru-RU" sz="16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психология познания;</a:t>
                      </a:r>
                    </a:p>
                    <a:p>
                      <a:pPr marL="447675" indent="-196850" algn="l" defTabSz="914400" rtl="0" eaLnBrk="1" latinLnBrk="0" hangingPunct="1">
                        <a:buClrTx/>
                        <a:buSzPct val="105000"/>
                        <a:buFont typeface="Calibri" panose="020F0502020204030204" pitchFamily="34" charset="0"/>
                        <a:buChar char="̶"/>
                      </a:pPr>
                      <a:r>
                        <a:rPr lang="ru-RU" sz="16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психология творчества;</a:t>
                      </a:r>
                    </a:p>
                    <a:p>
                      <a:pPr marL="447675" indent="-196850" algn="l" defTabSz="914400" rtl="0" eaLnBrk="1" latinLnBrk="0" hangingPunct="1">
                        <a:buClrTx/>
                        <a:buSzPct val="105000"/>
                        <a:buFont typeface="Calibri" panose="020F0502020204030204" pitchFamily="34" charset="0"/>
                        <a:buChar char="̶"/>
                      </a:pPr>
                      <a:r>
                        <a:rPr lang="ru-RU" sz="16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психология труда;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447675" indent="-196850" algn="l" defTabSz="914400" rtl="0" eaLnBrk="1" latinLnBrk="0" hangingPunct="1">
                        <a:buClrTx/>
                        <a:buSzPct val="105000"/>
                        <a:buFont typeface="Calibri" panose="020F0502020204030204" pitchFamily="34" charset="0"/>
                        <a:buChar char="̶"/>
                      </a:pPr>
                      <a:r>
                        <a:rPr lang="ru-RU" sz="16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общая психология;</a:t>
                      </a:r>
                    </a:p>
                    <a:p>
                      <a:pPr marL="447675" indent="-196850" algn="l" defTabSz="914400" rtl="0" eaLnBrk="1" latinLnBrk="0" hangingPunct="1">
                        <a:buClrTx/>
                        <a:buSzPct val="105000"/>
                        <a:buFont typeface="Calibri" panose="020F0502020204030204" pitchFamily="34" charset="0"/>
                        <a:buChar char="̶"/>
                      </a:pPr>
                      <a:r>
                        <a:rPr lang="ru-RU" sz="1600" kern="120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генетическая психология</a:t>
                      </a:r>
                    </a:p>
                  </a:txBody>
                  <a:tcPr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242248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1781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09416" y="2251816"/>
            <a:ext cx="3610171" cy="1035170"/>
          </a:xfrm>
          <a:prstGeom prst="roundRect">
            <a:avLst>
              <a:gd name="adj" fmla="val 17516"/>
            </a:avLst>
          </a:prstGeom>
          <a:solidFill>
            <a:srgbClr val="B4461E"/>
          </a:solidFill>
          <a:ln w="28575">
            <a:solidFill>
              <a:srgbClr val="B446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36000" rtlCol="0" anchor="ctr"/>
          <a:lstStyle/>
          <a:p>
            <a:pPr>
              <a:lnSpc>
                <a:spcPct val="110000"/>
              </a:lnSpc>
            </a:pPr>
            <a:r>
              <a:rPr lang="ru-RU" altLang="ru-RU" sz="2000" b="1"/>
              <a:t>Артур Владимирович Петровский </a:t>
            </a:r>
            <a:r>
              <a:rPr lang="ru-RU" sz="2000" b="1"/>
              <a:t>(</a:t>
            </a:r>
            <a:r>
              <a:rPr lang="ru-RU" sz="2000" b="1" smtClean="0"/>
              <a:t>1924–2006</a:t>
            </a:r>
            <a:r>
              <a:rPr lang="ru-RU" sz="2000" b="1"/>
              <a:t>)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643437" y="2251818"/>
            <a:ext cx="3788075" cy="2496000"/>
          </a:xfrm>
          <a:prstGeom prst="roundRect">
            <a:avLst>
              <a:gd name="adj" fmla="val 4739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80000" rIns="36000" rtlCol="0" anchor="t"/>
          <a:lstStyle/>
          <a:p>
            <a:pPr marL="176213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SzPct val="105000"/>
            </a:pPr>
            <a:r>
              <a:rPr lang="ru-RU" sz="2200" b="1" spc="-20" smtClean="0">
                <a:solidFill>
                  <a:schemeClr val="bg1"/>
                </a:solidFill>
              </a:rPr>
              <a:t>Предложил выделить </a:t>
            </a:r>
            <a:br>
              <a:rPr lang="ru-RU" sz="2200" b="1" spc="-20" smtClean="0">
                <a:solidFill>
                  <a:schemeClr val="bg1"/>
                </a:solidFill>
              </a:rPr>
            </a:br>
            <a:r>
              <a:rPr lang="ru-RU" sz="2200" b="1" spc="-20" smtClean="0">
                <a:solidFill>
                  <a:schemeClr val="bg1"/>
                </a:solidFill>
              </a:rPr>
              <a:t>две </a:t>
            </a:r>
            <a:r>
              <a:rPr lang="ru-RU" sz="2200" b="1" spc="-20">
                <a:solidFill>
                  <a:schemeClr val="bg1"/>
                </a:solidFill>
              </a:rPr>
              <a:t>группы отраслей психологии: </a:t>
            </a:r>
          </a:p>
          <a:p>
            <a:pPr marL="176213" indent="-176213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200" spc="-20">
                <a:solidFill>
                  <a:schemeClr val="bg1"/>
                </a:solidFill>
              </a:rPr>
              <a:t>фундаментальную </a:t>
            </a:r>
            <a:r>
              <a:rPr lang="ru-RU" sz="2200" spc="-20" smtClean="0">
                <a:solidFill>
                  <a:schemeClr val="bg1"/>
                </a:solidFill>
              </a:rPr>
              <a:t/>
            </a:r>
            <a:br>
              <a:rPr lang="ru-RU" sz="2200" spc="-20" smtClean="0">
                <a:solidFill>
                  <a:schemeClr val="bg1"/>
                </a:solidFill>
              </a:rPr>
            </a:br>
            <a:r>
              <a:rPr lang="ru-RU" sz="2200" spc="-20" smtClean="0">
                <a:solidFill>
                  <a:schemeClr val="bg1"/>
                </a:solidFill>
              </a:rPr>
              <a:t>(</a:t>
            </a:r>
            <a:r>
              <a:rPr lang="ru-RU" sz="2200" spc="-20">
                <a:solidFill>
                  <a:schemeClr val="bg1"/>
                </a:solidFill>
              </a:rPr>
              <a:t>общую психологию);</a:t>
            </a:r>
          </a:p>
          <a:p>
            <a:pPr marL="176213" indent="-176213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200" spc="-20" smtClean="0">
                <a:solidFill>
                  <a:schemeClr val="bg1"/>
                </a:solidFill>
              </a:rPr>
              <a:t>специальные. </a:t>
            </a:r>
            <a:endParaRPr lang="ru-RU" sz="2200" spc="-20">
              <a:solidFill>
                <a:schemeClr val="bg1"/>
              </a:solidFill>
            </a:endParaRPr>
          </a:p>
        </p:txBody>
      </p:sp>
      <p:sp>
        <p:nvSpPr>
          <p:cNvPr id="35" name="Freeform 20"/>
          <p:cNvSpPr/>
          <p:nvPr/>
        </p:nvSpPr>
        <p:spPr>
          <a:xfrm rot="5400000">
            <a:off x="7963828" y="201880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3" name="Скругленный прямоугольник 42"/>
          <p:cNvSpPr/>
          <p:nvPr/>
        </p:nvSpPr>
        <p:spPr>
          <a:xfrm>
            <a:off x="719137" y="3507159"/>
            <a:ext cx="3600449" cy="2735383"/>
          </a:xfrm>
          <a:prstGeom prst="roundRect">
            <a:avLst>
              <a:gd name="adj" fmla="val 5967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sp>
        <p:nvSpPr>
          <p:cNvPr id="46" name="Freeform 20"/>
          <p:cNvSpPr/>
          <p:nvPr/>
        </p:nvSpPr>
        <p:spPr>
          <a:xfrm rot="5400000">
            <a:off x="3799047" y="199417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609586" y="907865"/>
            <a:ext cx="7821926" cy="1094046"/>
          </a:xfrm>
        </p:spPr>
        <p:txBody>
          <a:bodyPr>
            <a:noAutofit/>
          </a:bodyPr>
          <a:lstStyle/>
          <a:p>
            <a:r>
              <a:rPr lang="ru-RU" altLang="ru-RU" sz="3600" spc="-50"/>
              <a:t>Основания для выделения отраслей психологии по </a:t>
            </a:r>
            <a:r>
              <a:rPr lang="ru-RU" altLang="ru-RU" sz="3600" spc="-50" smtClean="0"/>
              <a:t>А. В. Петровскому</a:t>
            </a:r>
            <a:endParaRPr lang="ru-RU" sz="3600" spc="-50"/>
          </a:p>
        </p:txBody>
      </p:sp>
      <p:sp>
        <p:nvSpPr>
          <p:cNvPr id="36" name="Freeform 21"/>
          <p:cNvSpPr/>
          <p:nvPr/>
        </p:nvSpPr>
        <p:spPr>
          <a:xfrm rot="5400000">
            <a:off x="3808768" y="326934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67" name="Объект 5"/>
          <p:cNvSpPr txBox="1">
            <a:spLocks/>
          </p:cNvSpPr>
          <p:nvPr/>
        </p:nvSpPr>
        <p:spPr>
          <a:xfrm>
            <a:off x="719138" y="170997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76" name="Объект 5"/>
          <p:cNvSpPr txBox="1">
            <a:spLocks/>
          </p:cNvSpPr>
          <p:nvPr/>
        </p:nvSpPr>
        <p:spPr>
          <a:xfrm>
            <a:off x="1438329" y="170250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85" name="Объект 5"/>
          <p:cNvSpPr txBox="1">
            <a:spLocks/>
          </p:cNvSpPr>
          <p:nvPr/>
        </p:nvSpPr>
        <p:spPr>
          <a:xfrm>
            <a:off x="2157520" y="170250"/>
            <a:ext cx="612000" cy="612000"/>
          </a:xfrm>
          <a:prstGeom prst="roundRect">
            <a:avLst/>
          </a:prstGeom>
          <a:solidFill>
            <a:srgbClr val="B4461E"/>
          </a:solidFill>
          <a:ln w="28575">
            <a:solidFill>
              <a:srgbClr val="B4461E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None/>
              <a:defRPr sz="28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Clr>
                <a:srgbClr val="B4461E"/>
              </a:buClr>
              <a:buSzPct val="105000"/>
              <a:buFont typeface="Wingdings" panose="05000000000000000000" pitchFamily="2" charset="2"/>
              <a:buChar char="§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3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4650087" y="244722"/>
            <a:ext cx="3781425" cy="549784"/>
            <a:chOff x="4540094" y="244722"/>
            <a:chExt cx="3697129" cy="537528"/>
          </a:xfrm>
        </p:grpSpPr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16200000" flipH="1">
              <a:off x="6120218" y="559388"/>
              <a:ext cx="234130" cy="206686"/>
            </a:xfrm>
            <a:prstGeom prst="hexagon">
              <a:avLst/>
            </a:prstGeom>
            <a:solidFill>
              <a:srgbClr val="B4461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16200000" flipH="1">
              <a:off x="6434876" y="559388"/>
              <a:ext cx="234130" cy="206686"/>
            </a:xfrm>
            <a:prstGeom prst="hexagon">
              <a:avLst/>
            </a:prstGeom>
            <a:solidFill>
              <a:srgbClr val="B4461E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16200000" flipH="1">
              <a:off x="6749535" y="559388"/>
              <a:ext cx="234130" cy="20668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16200000" flipH="1">
              <a:off x="7064192" y="559388"/>
              <a:ext cx="234130" cy="206686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16200000" flipH="1">
              <a:off x="7697835" y="559388"/>
              <a:ext cx="234130" cy="206686"/>
            </a:xfrm>
            <a:prstGeom prst="hexagon">
              <a:avLst/>
            </a:prstGeom>
            <a:solidFill>
              <a:srgbClr val="B4461E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16200000" flipH="1">
              <a:off x="7378852" y="559388"/>
              <a:ext cx="234130" cy="206686"/>
            </a:xfrm>
            <a:prstGeom prst="hexagon">
              <a:avLst/>
            </a:prstGeom>
            <a:solidFill>
              <a:srgbClr val="B4461E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16200000" flipH="1">
              <a:off x="8016815" y="559388"/>
              <a:ext cx="234130" cy="206686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7" name="Шестиугольник 76"/>
            <p:cNvSpPr>
              <a:spLocks noChangeAspect="1"/>
            </p:cNvSpPr>
            <p:nvPr/>
          </p:nvSpPr>
          <p:spPr>
            <a:xfrm rot="16200000" flipH="1">
              <a:off x="6120218" y="258444"/>
              <a:ext cx="234130" cy="206686"/>
            </a:xfrm>
            <a:prstGeom prst="hexagon">
              <a:avLst/>
            </a:prstGeom>
            <a:solidFill>
              <a:srgbClr val="B4461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16200000" flipH="1">
              <a:off x="6434876" y="258444"/>
              <a:ext cx="234130" cy="206686"/>
            </a:xfrm>
            <a:prstGeom prst="hexagon">
              <a:avLst/>
            </a:prstGeom>
            <a:solidFill>
              <a:srgbClr val="B4461E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9" name="Шестиугольник 78"/>
            <p:cNvSpPr>
              <a:spLocks noChangeAspect="1"/>
            </p:cNvSpPr>
            <p:nvPr/>
          </p:nvSpPr>
          <p:spPr>
            <a:xfrm rot="16200000" flipH="1">
              <a:off x="6749535" y="258444"/>
              <a:ext cx="234130" cy="206686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0" name="Шестиугольник 79"/>
            <p:cNvSpPr>
              <a:spLocks noChangeAspect="1"/>
            </p:cNvSpPr>
            <p:nvPr/>
          </p:nvSpPr>
          <p:spPr>
            <a:xfrm rot="16200000" flipH="1">
              <a:off x="7064192" y="258444"/>
              <a:ext cx="234130" cy="206686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1" name="Шестиугольник 80"/>
            <p:cNvSpPr>
              <a:spLocks noChangeAspect="1"/>
            </p:cNvSpPr>
            <p:nvPr/>
          </p:nvSpPr>
          <p:spPr>
            <a:xfrm rot="16200000" flipH="1">
              <a:off x="7697835" y="258444"/>
              <a:ext cx="234130" cy="206686"/>
            </a:xfrm>
            <a:prstGeom prst="hexagon">
              <a:avLst/>
            </a:prstGeom>
            <a:solidFill>
              <a:srgbClr val="B4461E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2" name="Шестиугольник 81"/>
            <p:cNvSpPr>
              <a:spLocks noChangeAspect="1"/>
            </p:cNvSpPr>
            <p:nvPr/>
          </p:nvSpPr>
          <p:spPr>
            <a:xfrm rot="16200000" flipH="1">
              <a:off x="7378852" y="258444"/>
              <a:ext cx="234130" cy="206686"/>
            </a:xfrm>
            <a:prstGeom prst="hexagon">
              <a:avLst/>
            </a:prstGeom>
            <a:solidFill>
              <a:srgbClr val="B4461E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3" name="Шестиугольник 82"/>
            <p:cNvSpPr>
              <a:spLocks noChangeAspect="1"/>
            </p:cNvSpPr>
            <p:nvPr/>
          </p:nvSpPr>
          <p:spPr>
            <a:xfrm rot="16200000" flipH="1">
              <a:off x="8016815" y="258444"/>
              <a:ext cx="234130" cy="206686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6" name="Шестиугольник 95"/>
            <p:cNvSpPr>
              <a:spLocks noChangeAspect="1"/>
            </p:cNvSpPr>
            <p:nvPr/>
          </p:nvSpPr>
          <p:spPr>
            <a:xfrm rot="16200000" flipH="1">
              <a:off x="5164335" y="559389"/>
              <a:ext cx="234130" cy="206686"/>
            </a:xfrm>
            <a:prstGeom prst="hexagon">
              <a:avLst/>
            </a:prstGeom>
            <a:solidFill>
              <a:srgbClr val="B4461E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7" name="Шестиугольник 96"/>
            <p:cNvSpPr>
              <a:spLocks noChangeAspect="1"/>
            </p:cNvSpPr>
            <p:nvPr/>
          </p:nvSpPr>
          <p:spPr>
            <a:xfrm rot="16200000" flipH="1">
              <a:off x="4845354" y="559389"/>
              <a:ext cx="234130" cy="206686"/>
            </a:xfrm>
            <a:prstGeom prst="hexagon">
              <a:avLst/>
            </a:prstGeom>
            <a:solidFill>
              <a:srgbClr val="B4461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8" name="Шестиугольник 97"/>
            <p:cNvSpPr>
              <a:spLocks noChangeAspect="1"/>
            </p:cNvSpPr>
            <p:nvPr/>
          </p:nvSpPr>
          <p:spPr>
            <a:xfrm rot="16200000" flipH="1">
              <a:off x="5483317" y="559389"/>
              <a:ext cx="234130" cy="206686"/>
            </a:xfrm>
            <a:prstGeom prst="hexagon">
              <a:avLst/>
            </a:prstGeom>
            <a:solidFill>
              <a:srgbClr val="B4461E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9" name="Шестиугольник 98"/>
            <p:cNvSpPr>
              <a:spLocks noChangeAspect="1"/>
            </p:cNvSpPr>
            <p:nvPr/>
          </p:nvSpPr>
          <p:spPr>
            <a:xfrm rot="16200000" flipH="1">
              <a:off x="5802297" y="559389"/>
              <a:ext cx="234130" cy="206686"/>
            </a:xfrm>
            <a:prstGeom prst="hexagon">
              <a:avLst/>
            </a:prstGeom>
            <a:solidFill>
              <a:srgbClr val="B4461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0" name="Шестиугольник 99"/>
            <p:cNvSpPr>
              <a:spLocks noChangeAspect="1"/>
            </p:cNvSpPr>
            <p:nvPr/>
          </p:nvSpPr>
          <p:spPr>
            <a:xfrm rot="16200000" flipH="1">
              <a:off x="5164335" y="258445"/>
              <a:ext cx="234130" cy="206686"/>
            </a:xfrm>
            <a:prstGeom prst="hexagon">
              <a:avLst/>
            </a:prstGeom>
            <a:solidFill>
              <a:srgbClr val="B4461E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1" name="Шестиугольник 100"/>
            <p:cNvSpPr>
              <a:spLocks noChangeAspect="1"/>
            </p:cNvSpPr>
            <p:nvPr/>
          </p:nvSpPr>
          <p:spPr>
            <a:xfrm rot="16200000" flipH="1">
              <a:off x="4845354" y="258445"/>
              <a:ext cx="234130" cy="206686"/>
            </a:xfrm>
            <a:prstGeom prst="hexagon">
              <a:avLst/>
            </a:prstGeom>
            <a:solidFill>
              <a:srgbClr val="B4461E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2" name="Шестиугольник 101"/>
            <p:cNvSpPr>
              <a:spLocks noChangeAspect="1"/>
            </p:cNvSpPr>
            <p:nvPr/>
          </p:nvSpPr>
          <p:spPr>
            <a:xfrm rot="16200000" flipH="1">
              <a:off x="5483317" y="258445"/>
              <a:ext cx="234130" cy="206686"/>
            </a:xfrm>
            <a:prstGeom prst="hexagon">
              <a:avLst/>
            </a:prstGeom>
            <a:solidFill>
              <a:srgbClr val="B4461E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3" name="Шестиугольник 102"/>
            <p:cNvSpPr>
              <a:spLocks noChangeAspect="1"/>
            </p:cNvSpPr>
            <p:nvPr/>
          </p:nvSpPr>
          <p:spPr>
            <a:xfrm rot="16200000" flipH="1">
              <a:off x="5802297" y="258445"/>
              <a:ext cx="234130" cy="206686"/>
            </a:xfrm>
            <a:prstGeom prst="hexagon">
              <a:avLst/>
            </a:prstGeom>
            <a:solidFill>
              <a:srgbClr val="B4461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4" name="Шестиугольник 103"/>
            <p:cNvSpPr>
              <a:spLocks noChangeAspect="1"/>
            </p:cNvSpPr>
            <p:nvPr/>
          </p:nvSpPr>
          <p:spPr>
            <a:xfrm rot="16200000" flipH="1">
              <a:off x="4526372" y="561842"/>
              <a:ext cx="234130" cy="206686"/>
            </a:xfrm>
            <a:prstGeom prst="hexagon">
              <a:avLst/>
            </a:prstGeom>
            <a:solidFill>
              <a:srgbClr val="B4461E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5" name="Шестиугольник 104"/>
            <p:cNvSpPr>
              <a:spLocks noChangeAspect="1"/>
            </p:cNvSpPr>
            <p:nvPr/>
          </p:nvSpPr>
          <p:spPr>
            <a:xfrm rot="16200000" flipH="1">
              <a:off x="4526372" y="260898"/>
              <a:ext cx="234130" cy="206686"/>
            </a:xfrm>
            <a:prstGeom prst="hexagon">
              <a:avLst/>
            </a:prstGeom>
            <a:solidFill>
              <a:srgbClr val="B4461E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50" name="Рисунок 49" descr="petrovsky (1).gif"/>
          <p:cNvPicPr>
            <a:picLocks noChangeAspect="1"/>
          </p:cNvPicPr>
          <p:nvPr/>
        </p:nvPicPr>
        <p:blipFill rotWithShape="1">
          <a:blip r:embed="rId6"/>
          <a:srcRect b="13153"/>
          <a:stretch/>
        </p:blipFill>
        <p:spPr>
          <a:xfrm>
            <a:off x="1046285" y="3581426"/>
            <a:ext cx="2169609" cy="2595537"/>
          </a:xfrm>
          <a:custGeom>
            <a:avLst/>
            <a:gdLst>
              <a:gd name="connsiteX0" fmla="*/ 207066 w 2826073"/>
              <a:gd name="connsiteY0" fmla="*/ 0 h 3892917"/>
              <a:gd name="connsiteX1" fmla="*/ 2619007 w 2826073"/>
              <a:gd name="connsiteY1" fmla="*/ 0 h 3892917"/>
              <a:gd name="connsiteX2" fmla="*/ 2826073 w 2826073"/>
              <a:gd name="connsiteY2" fmla="*/ 207066 h 3892917"/>
              <a:gd name="connsiteX3" fmla="*/ 2826073 w 2826073"/>
              <a:gd name="connsiteY3" fmla="*/ 3685851 h 3892917"/>
              <a:gd name="connsiteX4" fmla="*/ 2619007 w 2826073"/>
              <a:gd name="connsiteY4" fmla="*/ 3892917 h 3892917"/>
              <a:gd name="connsiteX5" fmla="*/ 207066 w 2826073"/>
              <a:gd name="connsiteY5" fmla="*/ 3892917 h 3892917"/>
              <a:gd name="connsiteX6" fmla="*/ 0 w 2826073"/>
              <a:gd name="connsiteY6" fmla="*/ 3685851 h 3892917"/>
              <a:gd name="connsiteX7" fmla="*/ 0 w 2826073"/>
              <a:gd name="connsiteY7" fmla="*/ 207066 h 3892917"/>
              <a:gd name="connsiteX8" fmla="*/ 207066 w 2826073"/>
              <a:gd name="connsiteY8" fmla="*/ 0 h 38929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6073" h="3892917">
                <a:moveTo>
                  <a:pt x="207066" y="0"/>
                </a:moveTo>
                <a:lnTo>
                  <a:pt x="2619007" y="0"/>
                </a:lnTo>
                <a:cubicBezTo>
                  <a:pt x="2733366" y="0"/>
                  <a:pt x="2826073" y="92707"/>
                  <a:pt x="2826073" y="207066"/>
                </a:cubicBezTo>
                <a:lnTo>
                  <a:pt x="2826073" y="3685851"/>
                </a:lnTo>
                <a:cubicBezTo>
                  <a:pt x="2826073" y="3800210"/>
                  <a:pt x="2733366" y="3892917"/>
                  <a:pt x="2619007" y="3892917"/>
                </a:cubicBezTo>
                <a:lnTo>
                  <a:pt x="207066" y="3892917"/>
                </a:lnTo>
                <a:cubicBezTo>
                  <a:pt x="92707" y="3892917"/>
                  <a:pt x="0" y="3800210"/>
                  <a:pt x="0" y="3685851"/>
                </a:cubicBezTo>
                <a:lnTo>
                  <a:pt x="0" y="207066"/>
                </a:lnTo>
                <a:cubicBezTo>
                  <a:pt x="0" y="92707"/>
                  <a:pt x="92707" y="0"/>
                  <a:pt x="207066" y="0"/>
                </a:cubicBezTo>
                <a:close/>
              </a:path>
            </a:pathLst>
          </a:custGeom>
        </p:spPr>
      </p:pic>
      <p:grpSp>
        <p:nvGrpSpPr>
          <p:cNvPr id="6" name="Группа 5"/>
          <p:cNvGrpSpPr/>
          <p:nvPr/>
        </p:nvGrpSpPr>
        <p:grpSpPr>
          <a:xfrm>
            <a:off x="3534368" y="3876879"/>
            <a:ext cx="466743" cy="2251412"/>
            <a:chOff x="6434850" y="5136650"/>
            <a:chExt cx="519206" cy="2504478"/>
          </a:xfrm>
        </p:grpSpPr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16200000" flipH="1">
              <a:off x="6420817" y="5475854"/>
              <a:ext cx="239468" cy="211399"/>
            </a:xfrm>
            <a:prstGeom prst="hexagon">
              <a:avLst/>
            </a:prstGeom>
            <a:solidFill>
              <a:srgbClr val="B4461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3" name="Шестиугольник 52"/>
            <p:cNvSpPr>
              <a:spLocks noChangeAspect="1"/>
            </p:cNvSpPr>
            <p:nvPr/>
          </p:nvSpPr>
          <p:spPr>
            <a:xfrm rot="16200000" flipH="1">
              <a:off x="6420817" y="5797686"/>
              <a:ext cx="239468" cy="211399"/>
            </a:xfrm>
            <a:prstGeom prst="hexagon">
              <a:avLst/>
            </a:prstGeom>
            <a:solidFill>
              <a:srgbClr val="B4461E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16200000" flipH="1">
              <a:off x="6420817" y="6119519"/>
              <a:ext cx="239468" cy="211399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16200000" flipH="1">
              <a:off x="6420817" y="6441351"/>
              <a:ext cx="239468" cy="211399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16200000" flipH="1">
              <a:off x="6420817" y="7089441"/>
              <a:ext cx="239468" cy="211399"/>
            </a:xfrm>
            <a:prstGeom prst="hexagon">
              <a:avLst/>
            </a:prstGeom>
            <a:solidFill>
              <a:srgbClr val="B4461E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16200000" flipH="1">
              <a:off x="6420817" y="6763185"/>
              <a:ext cx="239468" cy="211399"/>
            </a:xfrm>
            <a:prstGeom prst="hexagon">
              <a:avLst/>
            </a:prstGeom>
            <a:solidFill>
              <a:srgbClr val="B4461E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16200000" flipH="1">
              <a:off x="6420817" y="7415694"/>
              <a:ext cx="239468" cy="211399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16200000" flipH="1">
              <a:off x="6728623" y="5475854"/>
              <a:ext cx="239468" cy="211399"/>
            </a:xfrm>
            <a:prstGeom prst="hexagon">
              <a:avLst/>
            </a:prstGeom>
            <a:solidFill>
              <a:srgbClr val="B4461E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16200000" flipH="1">
              <a:off x="6728623" y="5797686"/>
              <a:ext cx="239468" cy="211399"/>
            </a:xfrm>
            <a:prstGeom prst="hexagon">
              <a:avLst/>
            </a:prstGeom>
            <a:solidFill>
              <a:srgbClr val="B4461E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16200000" flipH="1">
              <a:off x="6728623" y="6119519"/>
              <a:ext cx="239468" cy="211399"/>
            </a:xfrm>
            <a:prstGeom prst="hexagon">
              <a:avLst/>
            </a:prstGeom>
            <a:solidFill>
              <a:srgbClr val="B4461E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16200000" flipH="1">
              <a:off x="6728623" y="6441351"/>
              <a:ext cx="239468" cy="211399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16200000" flipH="1">
              <a:off x="6728623" y="7089441"/>
              <a:ext cx="239468" cy="211399"/>
            </a:xfrm>
            <a:prstGeom prst="hexagon">
              <a:avLst/>
            </a:prstGeom>
            <a:solidFill>
              <a:srgbClr val="B4461E">
                <a:alpha val="8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16200000" flipH="1">
              <a:off x="6728623" y="6763185"/>
              <a:ext cx="239468" cy="211399"/>
            </a:xfrm>
            <a:prstGeom prst="hexagon">
              <a:avLst/>
            </a:prstGeom>
            <a:solidFill>
              <a:srgbClr val="B4461E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4" name="Шестиугольник 73"/>
            <p:cNvSpPr>
              <a:spLocks noChangeAspect="1"/>
            </p:cNvSpPr>
            <p:nvPr/>
          </p:nvSpPr>
          <p:spPr>
            <a:xfrm rot="16200000" flipH="1">
              <a:off x="6728623" y="7415694"/>
              <a:ext cx="239468" cy="211399"/>
            </a:xfrm>
            <a:prstGeom prst="hexagon">
              <a:avLst/>
            </a:prstGeom>
            <a:solidFill>
              <a:srgbClr val="B4461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7" name="Шестиугольник 86"/>
            <p:cNvSpPr>
              <a:spLocks noChangeAspect="1"/>
            </p:cNvSpPr>
            <p:nvPr/>
          </p:nvSpPr>
          <p:spPr>
            <a:xfrm rot="16200000" flipH="1">
              <a:off x="6420816" y="5150684"/>
              <a:ext cx="239468" cy="211399"/>
            </a:xfrm>
            <a:prstGeom prst="hexagon">
              <a:avLst/>
            </a:prstGeom>
            <a:solidFill>
              <a:srgbClr val="B4461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1" name="Шестиугольник 90"/>
            <p:cNvSpPr>
              <a:spLocks noChangeAspect="1"/>
            </p:cNvSpPr>
            <p:nvPr/>
          </p:nvSpPr>
          <p:spPr>
            <a:xfrm rot="16200000" flipH="1">
              <a:off x="6728622" y="5150684"/>
              <a:ext cx="239468" cy="211399"/>
            </a:xfrm>
            <a:prstGeom prst="hexagon">
              <a:avLst/>
            </a:prstGeom>
            <a:solidFill>
              <a:srgbClr val="B4461E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7493" y="4906384"/>
            <a:ext cx="1547952" cy="1547952"/>
          </a:xfrm>
          <a:prstGeom prst="rect">
            <a:avLst/>
          </a:prstGeom>
        </p:spPr>
      </p:pic>
      <p:grpSp>
        <p:nvGrpSpPr>
          <p:cNvPr id="7" name="Группа 6"/>
          <p:cNvGrpSpPr/>
          <p:nvPr/>
        </p:nvGrpSpPr>
        <p:grpSpPr>
          <a:xfrm>
            <a:off x="5136013" y="4905550"/>
            <a:ext cx="922522" cy="1356676"/>
            <a:chOff x="5136013" y="4905550"/>
            <a:chExt cx="922522" cy="1356676"/>
          </a:xfrm>
        </p:grpSpPr>
        <p:grpSp>
          <p:nvGrpSpPr>
            <p:cNvPr id="94" name="Группа 93"/>
            <p:cNvGrpSpPr/>
            <p:nvPr/>
          </p:nvGrpSpPr>
          <p:grpSpPr>
            <a:xfrm>
              <a:off x="5136013" y="4906384"/>
              <a:ext cx="573052" cy="1355842"/>
              <a:chOff x="4706790" y="4295833"/>
              <a:chExt cx="643899" cy="1523466"/>
            </a:xfrm>
            <a:solidFill>
              <a:srgbClr val="B4461E">
                <a:alpha val="70000"/>
              </a:srgbClr>
            </a:solidFill>
          </p:grpSpPr>
          <p:sp>
            <p:nvSpPr>
              <p:cNvPr id="95" name="Шестиугольник 94"/>
              <p:cNvSpPr>
                <a:spLocks noChangeAspect="1"/>
              </p:cNvSpPr>
              <p:nvPr/>
            </p:nvSpPr>
            <p:spPr>
              <a:xfrm rot="5400000">
                <a:off x="5080708" y="5549317"/>
                <a:ext cx="286790" cy="253173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6" name="Шестиугольник 105"/>
              <p:cNvSpPr>
                <a:spLocks noChangeAspect="1"/>
              </p:cNvSpPr>
              <p:nvPr/>
            </p:nvSpPr>
            <p:spPr>
              <a:xfrm rot="5400000">
                <a:off x="4689982" y="5549317"/>
                <a:ext cx="286790" cy="253173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6" name="Шестиугольник 115"/>
              <p:cNvSpPr>
                <a:spLocks noChangeAspect="1"/>
              </p:cNvSpPr>
              <p:nvPr/>
            </p:nvSpPr>
            <p:spPr>
              <a:xfrm rot="5400000">
                <a:off x="5080708" y="5138150"/>
                <a:ext cx="286790" cy="253173"/>
              </a:xfrm>
              <a:prstGeom prst="hexagon">
                <a:avLst/>
              </a:prstGeom>
              <a:solidFill>
                <a:srgbClr val="B4461E">
                  <a:alpha val="3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7" name="Шестиугольник 116"/>
              <p:cNvSpPr>
                <a:spLocks noChangeAspect="1"/>
              </p:cNvSpPr>
              <p:nvPr/>
            </p:nvSpPr>
            <p:spPr>
              <a:xfrm rot="5400000">
                <a:off x="4689982" y="5138150"/>
                <a:ext cx="286790" cy="253173"/>
              </a:xfrm>
              <a:prstGeom prst="hexagon">
                <a:avLst/>
              </a:prstGeom>
              <a:solidFill>
                <a:srgbClr val="B4461E">
                  <a:alpha val="3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8" name="Шестиугольник 117"/>
              <p:cNvSpPr>
                <a:spLocks noChangeAspect="1"/>
              </p:cNvSpPr>
              <p:nvPr/>
            </p:nvSpPr>
            <p:spPr>
              <a:xfrm rot="5400000">
                <a:off x="5080708" y="4723660"/>
                <a:ext cx="286790" cy="253173"/>
              </a:xfrm>
              <a:prstGeom prst="hexagon">
                <a:avLst/>
              </a:prstGeom>
              <a:solidFill>
                <a:srgbClr val="B4461E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9" name="Шестиугольник 118"/>
              <p:cNvSpPr>
                <a:spLocks noChangeAspect="1"/>
              </p:cNvSpPr>
              <p:nvPr/>
            </p:nvSpPr>
            <p:spPr>
              <a:xfrm rot="5400000">
                <a:off x="4689982" y="4723660"/>
                <a:ext cx="286790" cy="253173"/>
              </a:xfrm>
              <a:prstGeom prst="hexagon">
                <a:avLst/>
              </a:prstGeom>
              <a:solidFill>
                <a:srgbClr val="B4461E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20" name="Шестиугольник 119"/>
              <p:cNvSpPr>
                <a:spLocks noChangeAspect="1"/>
              </p:cNvSpPr>
              <p:nvPr/>
            </p:nvSpPr>
            <p:spPr>
              <a:xfrm rot="5400000">
                <a:off x="5080708" y="4312641"/>
                <a:ext cx="286790" cy="253173"/>
              </a:xfrm>
              <a:prstGeom prst="hexagon">
                <a:avLst/>
              </a:prstGeom>
              <a:solidFill>
                <a:srgbClr val="B4461E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21" name="Шестиугольник 120"/>
              <p:cNvSpPr>
                <a:spLocks noChangeAspect="1"/>
              </p:cNvSpPr>
              <p:nvPr/>
            </p:nvSpPr>
            <p:spPr>
              <a:xfrm rot="5400000">
                <a:off x="4689982" y="4312641"/>
                <a:ext cx="286790" cy="253173"/>
              </a:xfrm>
              <a:prstGeom prst="hexagon">
                <a:avLst/>
              </a:prstGeom>
              <a:solidFill>
                <a:srgbClr val="B4461E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grpSp>
          <p:nvGrpSpPr>
            <p:cNvPr id="75" name="Группа 74"/>
            <p:cNvGrpSpPr/>
            <p:nvPr/>
          </p:nvGrpSpPr>
          <p:grpSpPr>
            <a:xfrm>
              <a:off x="5833218" y="4905550"/>
              <a:ext cx="225317" cy="1355842"/>
              <a:chOff x="4706790" y="4295833"/>
              <a:chExt cx="253173" cy="1523466"/>
            </a:xfrm>
            <a:solidFill>
              <a:srgbClr val="B4461E">
                <a:alpha val="70000"/>
              </a:srgbClr>
            </a:solidFill>
          </p:grpSpPr>
          <p:sp>
            <p:nvSpPr>
              <p:cNvPr id="86" name="Шестиугольник 85"/>
              <p:cNvSpPr>
                <a:spLocks noChangeAspect="1"/>
              </p:cNvSpPr>
              <p:nvPr/>
            </p:nvSpPr>
            <p:spPr>
              <a:xfrm rot="5400000">
                <a:off x="4689982" y="5549317"/>
                <a:ext cx="286790" cy="253173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9" name="Шестиугольник 88"/>
              <p:cNvSpPr>
                <a:spLocks noChangeAspect="1"/>
              </p:cNvSpPr>
              <p:nvPr/>
            </p:nvSpPr>
            <p:spPr>
              <a:xfrm rot="5400000">
                <a:off x="4689982" y="5138150"/>
                <a:ext cx="286790" cy="253173"/>
              </a:xfrm>
              <a:prstGeom prst="hexagon">
                <a:avLst/>
              </a:prstGeom>
              <a:solidFill>
                <a:srgbClr val="B4461E">
                  <a:alpha val="38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2" name="Шестиугольник 91"/>
              <p:cNvSpPr>
                <a:spLocks noChangeAspect="1"/>
              </p:cNvSpPr>
              <p:nvPr/>
            </p:nvSpPr>
            <p:spPr>
              <a:xfrm rot="5400000">
                <a:off x="4689982" y="4723660"/>
                <a:ext cx="286790" cy="253173"/>
              </a:xfrm>
              <a:prstGeom prst="hexagon">
                <a:avLst/>
              </a:prstGeom>
              <a:solidFill>
                <a:srgbClr val="B4461E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7" name="Шестиугольник 106"/>
              <p:cNvSpPr>
                <a:spLocks noChangeAspect="1"/>
              </p:cNvSpPr>
              <p:nvPr/>
            </p:nvSpPr>
            <p:spPr>
              <a:xfrm rot="5400000">
                <a:off x="4689982" y="4312641"/>
                <a:ext cx="286790" cy="253173"/>
              </a:xfrm>
              <a:prstGeom prst="hexagon">
                <a:avLst/>
              </a:prstGeom>
              <a:solidFill>
                <a:srgbClr val="B4461E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54047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367553"/>
            <a:ext cx="5637290" cy="1264070"/>
          </a:xfrm>
        </p:spPr>
        <p:txBody>
          <a:bodyPr>
            <a:noAutofit/>
          </a:bodyPr>
          <a:lstStyle/>
          <a:p>
            <a:r>
              <a:rPr lang="ru-RU" altLang="ru-RU"/>
              <a:t>Общая </a:t>
            </a:r>
            <a:r>
              <a:rPr lang="ru-RU" altLang="ru-RU" smtClean="0"/>
              <a:t>психология: </a:t>
            </a:r>
            <a:r>
              <a:rPr lang="ru-RU" altLang="ru-RU"/>
              <a:t>назначение и роль</a:t>
            </a:r>
            <a:endParaRPr lang="ru-RU" altLang="ru-RU" smtClean="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19138" y="5035019"/>
            <a:ext cx="7704300" cy="1303030"/>
          </a:xfrm>
          <a:prstGeom prst="roundRect">
            <a:avLst>
              <a:gd name="adj" fmla="val 12859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tIns="72000" rtlCol="0" anchor="t"/>
          <a:lstStyle/>
          <a:p>
            <a:pPr>
              <a:spcAft>
                <a:spcPts val="1200"/>
              </a:spcAft>
            </a:pPr>
            <a:r>
              <a:rPr lang="ru-RU" altLang="ru-RU" sz="2200"/>
              <a:t>Результаты исследований в области общей психологии – </a:t>
            </a:r>
            <a:r>
              <a:rPr lang="ru-RU" altLang="ru-RU" sz="2200" b="1"/>
              <a:t>фундаментальная основа </a:t>
            </a:r>
            <a:r>
              <a:rPr lang="ru-RU" altLang="ru-RU" sz="2200"/>
              <a:t>развития всех отраслей психологической науки.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643438" y="1981796"/>
            <a:ext cx="3780000" cy="2928737"/>
          </a:xfrm>
          <a:prstGeom prst="roundRect">
            <a:avLst>
              <a:gd name="adj" fmla="val 5833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36000" bIns="36000" rtlCol="0" anchor="t"/>
          <a:lstStyle/>
          <a:p>
            <a:pPr marL="268288">
              <a:spcAft>
                <a:spcPts val="400"/>
              </a:spcAft>
            </a:pPr>
            <a:r>
              <a:rPr lang="ru-RU" sz="2000" b="1">
                <a:solidFill>
                  <a:schemeClr val="tx1"/>
                </a:solidFill>
              </a:rPr>
              <a:t>Задачи</a:t>
            </a:r>
            <a:r>
              <a:rPr lang="ru-RU" sz="2000" b="1" smtClean="0">
                <a:solidFill>
                  <a:schemeClr val="tx1"/>
                </a:solidFill>
              </a:rPr>
              <a:t>:</a:t>
            </a:r>
          </a:p>
          <a:p>
            <a:pPr marL="268288" indent="-196850">
              <a:spcAft>
                <a:spcPts val="400"/>
              </a:spcAft>
              <a:buSzPct val="105000"/>
              <a:buFont typeface="Calibri" panose="020F0502020204030204" pitchFamily="34" charset="0"/>
              <a:buChar char="̶"/>
            </a:pPr>
            <a:r>
              <a:rPr lang="ru-RU" smtClean="0">
                <a:solidFill>
                  <a:schemeClr val="dk1"/>
                </a:solidFill>
              </a:rPr>
              <a:t>разработка </a:t>
            </a:r>
            <a:r>
              <a:rPr lang="ru-RU">
                <a:solidFill>
                  <a:schemeClr val="dk1"/>
                </a:solidFill>
              </a:rPr>
              <a:t>проблем методологии и истории психологии;</a:t>
            </a:r>
          </a:p>
          <a:p>
            <a:pPr marL="268288" indent="-196850">
              <a:spcAft>
                <a:spcPts val="400"/>
              </a:spcAft>
              <a:buSzPct val="105000"/>
              <a:buFont typeface="Calibri" panose="020F0502020204030204" pitchFamily="34" charset="0"/>
              <a:buChar char="̶"/>
            </a:pPr>
            <a:r>
              <a:rPr lang="ru-RU" smtClean="0">
                <a:solidFill>
                  <a:schemeClr val="dk1"/>
                </a:solidFill>
              </a:rPr>
              <a:t>исследование </a:t>
            </a:r>
            <a:r>
              <a:rPr lang="ru-RU">
                <a:solidFill>
                  <a:schemeClr val="dk1"/>
                </a:solidFill>
              </a:rPr>
              <a:t>наиболее общих законов возникновения, развития и бытия психических явлений.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7912620" y="477563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21"/>
          <p:cNvSpPr/>
          <p:nvPr/>
        </p:nvSpPr>
        <p:spPr>
          <a:xfrm rot="5400000">
            <a:off x="7912620" y="172638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" name="Скругленный прямоугольник 3"/>
          <p:cNvSpPr/>
          <p:nvPr/>
        </p:nvSpPr>
        <p:spPr>
          <a:xfrm>
            <a:off x="719138" y="1981798"/>
            <a:ext cx="3781425" cy="2928736"/>
          </a:xfrm>
          <a:prstGeom prst="roundRect">
            <a:avLst>
              <a:gd name="adj" fmla="val 6477"/>
            </a:avLst>
          </a:prstGeom>
          <a:solidFill>
            <a:srgbClr val="B4461E"/>
          </a:solidFill>
          <a:ln w="28575">
            <a:solidFill>
              <a:srgbClr val="B446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rtlCol="0" anchor="t"/>
          <a:lstStyle/>
          <a:p>
            <a:pPr marL="268288">
              <a:spcAft>
                <a:spcPts val="600"/>
              </a:spcAft>
            </a:pPr>
            <a:r>
              <a:rPr lang="ru-RU" sz="2000" b="1" smtClean="0"/>
              <a:t>Общая психология </a:t>
            </a:r>
            <a:r>
              <a:rPr lang="ru-RU" sz="2000" smtClean="0"/>
              <a:t>– </a:t>
            </a:r>
            <a:br>
              <a:rPr lang="ru-RU" sz="2000" smtClean="0"/>
            </a:br>
            <a:r>
              <a:rPr lang="ru-RU" sz="2000" smtClean="0"/>
              <a:t>особое наименование </a:t>
            </a:r>
            <a:br>
              <a:rPr lang="ru-RU" sz="2000" smtClean="0"/>
            </a:br>
            <a:r>
              <a:rPr lang="ru-RU" sz="2000" smtClean="0"/>
              <a:t>для характеристики:</a:t>
            </a:r>
          </a:p>
          <a:p>
            <a:pPr marL="268288" indent="-196850"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mtClean="0">
                <a:solidFill>
                  <a:schemeClr val="bg1"/>
                </a:solidFill>
              </a:rPr>
              <a:t>наиболее общих закономерностей психологии;</a:t>
            </a:r>
          </a:p>
          <a:p>
            <a:pPr marL="268288" indent="-196850"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mtClean="0">
                <a:solidFill>
                  <a:schemeClr val="bg1"/>
                </a:solidFill>
              </a:rPr>
              <a:t>её методов;</a:t>
            </a:r>
          </a:p>
          <a:p>
            <a:pPr marL="268288" indent="-196850"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mtClean="0">
                <a:solidFill>
                  <a:schemeClr val="bg1"/>
                </a:solidFill>
              </a:rPr>
              <a:t>теоретических принципов;</a:t>
            </a:r>
          </a:p>
          <a:p>
            <a:pPr marL="268288" indent="-196850"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mtClean="0">
                <a:solidFill>
                  <a:schemeClr val="bg1"/>
                </a:solidFill>
              </a:rPr>
              <a:t>основных </a:t>
            </a:r>
            <a:r>
              <a:rPr lang="ru-RU">
                <a:solidFill>
                  <a:schemeClr val="bg1"/>
                </a:solidFill>
              </a:rPr>
              <a:t>научных понятий.</a:t>
            </a:r>
          </a:p>
        </p:txBody>
      </p:sp>
      <p:sp>
        <p:nvSpPr>
          <p:cNvPr id="46" name="Freeform 20"/>
          <p:cNvSpPr/>
          <p:nvPr/>
        </p:nvSpPr>
        <p:spPr>
          <a:xfrm rot="5400000">
            <a:off x="3989745" y="172241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23" name="Группа 22"/>
          <p:cNvGrpSpPr/>
          <p:nvPr/>
        </p:nvGrpSpPr>
        <p:grpSpPr>
          <a:xfrm>
            <a:off x="5284459" y="5973733"/>
            <a:ext cx="2497957" cy="193270"/>
            <a:chOff x="914827" y="3257796"/>
            <a:chExt cx="2212765" cy="171204"/>
          </a:xfrm>
        </p:grpSpPr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904913" y="3267710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1137138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1364477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1591817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1819156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2276960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2046497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2507423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2737885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5400000">
              <a:off x="2968348" y="3269756"/>
              <a:ext cx="169158" cy="1493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40" name="Группа 39"/>
          <p:cNvGrpSpPr/>
          <p:nvPr/>
        </p:nvGrpSpPr>
        <p:grpSpPr>
          <a:xfrm>
            <a:off x="6183904" y="433397"/>
            <a:ext cx="2240959" cy="1132382"/>
            <a:chOff x="7594653" y="227472"/>
            <a:chExt cx="1298522" cy="656158"/>
          </a:xfrm>
          <a:solidFill>
            <a:srgbClr val="B4461E"/>
          </a:solidFill>
        </p:grpSpPr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7584739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7812080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>
              <a:off x="7584739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7812080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5400000">
              <a:off x="7584739" y="724386"/>
              <a:ext cx="169158" cy="14933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4" name="Шестиугольник 73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5" name="Шестиугольник 74"/>
            <p:cNvSpPr>
              <a:spLocks noChangeAspect="1"/>
            </p:cNvSpPr>
            <p:nvPr/>
          </p:nvSpPr>
          <p:spPr>
            <a:xfrm rot="5400000">
              <a:off x="7812080" y="724386"/>
              <a:ext cx="169158" cy="14933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6" name="Шестиугольник 75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7" name="Шестиугольник 76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9" name="Шестиугольник 78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0" name="Шестиугольник 79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1" name="Шестиугольник 80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2" name="Шестиугольник 81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3015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3" y="458548"/>
            <a:ext cx="4490914" cy="1366650"/>
          </a:xfrm>
        </p:spPr>
        <p:txBody>
          <a:bodyPr>
            <a:normAutofit/>
          </a:bodyPr>
          <a:lstStyle/>
          <a:p>
            <a:r>
              <a:rPr lang="ru-RU"/>
              <a:t>Предмет общей психологии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  <p:sp>
        <p:nvSpPr>
          <p:cNvPr id="99" name="Объект 3"/>
          <p:cNvSpPr>
            <a:spLocks noGrp="1"/>
          </p:cNvSpPr>
          <p:nvPr>
            <p:ph sz="quarter" idx="2"/>
          </p:nvPr>
        </p:nvSpPr>
        <p:spPr>
          <a:xfrm>
            <a:off x="719137" y="3754200"/>
            <a:ext cx="7705725" cy="2497120"/>
          </a:xfrm>
          <a:prstGeom prst="roundRect">
            <a:avLst>
              <a:gd name="adj" fmla="val 6948"/>
            </a:avLst>
          </a:prstGeom>
          <a:ln w="28575">
            <a:solidFill>
              <a:schemeClr val="tx1"/>
            </a:solidFill>
          </a:ln>
        </p:spPr>
        <p:txBody>
          <a:bodyPr vert="horz" lIns="144000" tIns="792000" rIns="180000" bIns="45720" rtlCol="0">
            <a:noAutofit/>
          </a:bodyPr>
          <a:lstStyle/>
          <a:p>
            <a:pPr marL="273050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 smtClean="0"/>
              <a:t>психика </a:t>
            </a:r>
            <a:r>
              <a:rPr lang="ru-RU" sz="2000"/>
              <a:t>здорового взрослого человека;</a:t>
            </a:r>
          </a:p>
          <a:p>
            <a:pPr marL="273050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 smtClean="0"/>
              <a:t>среднего </a:t>
            </a:r>
            <a:r>
              <a:rPr lang="ru-RU" sz="2000"/>
              <a:t>возраста;</a:t>
            </a:r>
          </a:p>
          <a:p>
            <a:pPr marL="273050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 smtClean="0"/>
              <a:t>без </a:t>
            </a:r>
            <a:r>
              <a:rPr lang="ru-RU" sz="2000"/>
              <a:t>учёта пола;</a:t>
            </a:r>
          </a:p>
          <a:p>
            <a:pPr marL="273050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 smtClean="0"/>
              <a:t>в </a:t>
            </a:r>
            <a:r>
              <a:rPr lang="ru-RU" sz="2000"/>
              <a:t>инвариантных (неизменных, типичных) условиях жизни </a:t>
            </a:r>
            <a:r>
              <a:rPr lang="ru-RU" sz="2000" smtClean="0"/>
              <a:t/>
            </a:r>
            <a:br>
              <a:rPr lang="ru-RU" sz="2000" smtClean="0"/>
            </a:br>
            <a:r>
              <a:rPr lang="ru-RU" sz="2000" smtClean="0"/>
              <a:t>и </a:t>
            </a:r>
            <a:r>
              <a:rPr lang="ru-RU" sz="2000"/>
              <a:t>деятельности.</a:t>
            </a:r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900114" y="3919423"/>
            <a:ext cx="2366364" cy="540000"/>
          </a:xfrm>
          <a:prstGeom prst="roundRect">
            <a:avLst>
              <a:gd name="adj" fmla="val 25364"/>
            </a:avLst>
          </a:prstGeom>
          <a:solidFill>
            <a:srgbClr val="B4461E"/>
          </a:solidFill>
          <a:ln>
            <a:solidFill>
              <a:srgbClr val="B446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36000" rIns="36000" rtlCol="0" anchor="t"/>
          <a:lstStyle/>
          <a:p>
            <a:r>
              <a:rPr lang="ru-RU" sz="2400" b="1" spc="50" smtClean="0"/>
              <a:t>Предмет:</a:t>
            </a:r>
            <a:endParaRPr lang="ru-RU" sz="2400" b="1" spc="50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719138" y="2147454"/>
            <a:ext cx="7702729" cy="1412546"/>
          </a:xfrm>
          <a:prstGeom prst="roundRect">
            <a:avLst>
              <a:gd name="adj" fmla="val 12487"/>
            </a:avLst>
          </a:prstGeom>
          <a:solidFill>
            <a:srgbClr val="B4461E"/>
          </a:solidFill>
          <a:ln>
            <a:solidFill>
              <a:srgbClr val="B446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36000" rtlCol="0" anchor="t"/>
          <a:lstStyle/>
          <a:p>
            <a:r>
              <a:rPr lang="ru-RU" sz="2400" b="1" spc="50"/>
              <a:t>Общая психология </a:t>
            </a:r>
            <a:r>
              <a:rPr lang="ru-RU" sz="2400" spc="50"/>
              <a:t>исследует психику </a:t>
            </a:r>
            <a:r>
              <a:rPr lang="ru-RU" sz="2400" spc="50" smtClean="0"/>
              <a:t/>
            </a:r>
            <a:br>
              <a:rPr lang="ru-RU" sz="2400" spc="50" smtClean="0"/>
            </a:br>
            <a:r>
              <a:rPr lang="ru-RU" sz="2400" spc="50" smtClean="0"/>
              <a:t>в </a:t>
            </a:r>
            <a:r>
              <a:rPr lang="ru-RU" sz="2400" spc="50"/>
              <a:t>максимально обобщённом и отвлечённом виде («философия психологии»).</a:t>
            </a:r>
          </a:p>
        </p:txBody>
      </p:sp>
      <p:sp>
        <p:nvSpPr>
          <p:cNvPr id="101" name="Freeform 20"/>
          <p:cNvSpPr/>
          <p:nvPr/>
        </p:nvSpPr>
        <p:spPr>
          <a:xfrm rot="5400000">
            <a:off x="7914045" y="349879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102" name="Freeform 20"/>
          <p:cNvSpPr/>
          <p:nvPr/>
        </p:nvSpPr>
        <p:spPr>
          <a:xfrm rot="5400000">
            <a:off x="7914045" y="1909365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=""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Группа 3"/>
          <p:cNvGrpSpPr/>
          <p:nvPr/>
        </p:nvGrpSpPr>
        <p:grpSpPr>
          <a:xfrm>
            <a:off x="3568188" y="4085868"/>
            <a:ext cx="4345857" cy="207110"/>
            <a:chOff x="3634222" y="4522684"/>
            <a:chExt cx="4345857" cy="207110"/>
          </a:xfrm>
        </p:grpSpPr>
        <p:grpSp>
          <p:nvGrpSpPr>
            <p:cNvPr id="67" name="Группа 66"/>
            <p:cNvGrpSpPr/>
            <p:nvPr/>
          </p:nvGrpSpPr>
          <p:grpSpPr>
            <a:xfrm>
              <a:off x="5303229" y="4522684"/>
              <a:ext cx="2676850" cy="207110"/>
              <a:chOff x="5608723" y="5322632"/>
              <a:chExt cx="2954594" cy="228600"/>
            </a:xfrm>
          </p:grpSpPr>
          <p:sp>
            <p:nvSpPr>
              <p:cNvPr id="68" name="Шестиугольник 67"/>
              <p:cNvSpPr>
                <a:spLocks noChangeAspect="1"/>
              </p:cNvSpPr>
              <p:nvPr/>
            </p:nvSpPr>
            <p:spPr>
              <a:xfrm rot="5400000">
                <a:off x="5595486" y="5335869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9" name="Шестиугольник 68"/>
              <p:cNvSpPr>
                <a:spLocks noChangeAspect="1"/>
              </p:cNvSpPr>
              <p:nvPr/>
            </p:nvSpPr>
            <p:spPr>
              <a:xfrm rot="5400000">
                <a:off x="5905565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0" name="Шестиугольник 69"/>
              <p:cNvSpPr>
                <a:spLocks noChangeAspect="1"/>
              </p:cNvSpPr>
              <p:nvPr/>
            </p:nvSpPr>
            <p:spPr>
              <a:xfrm rot="5400000">
                <a:off x="6209119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1" name="Шестиугольник 70"/>
              <p:cNvSpPr>
                <a:spLocks noChangeAspect="1"/>
              </p:cNvSpPr>
              <p:nvPr/>
            </p:nvSpPr>
            <p:spPr>
              <a:xfrm rot="5400000">
                <a:off x="6512674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2" name="Шестиугольник 71"/>
              <p:cNvSpPr>
                <a:spLocks noChangeAspect="1"/>
              </p:cNvSpPr>
              <p:nvPr/>
            </p:nvSpPr>
            <p:spPr>
              <a:xfrm rot="5400000">
                <a:off x="6816229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3" name="Шестиугольник 72"/>
              <p:cNvSpPr>
                <a:spLocks noChangeAspect="1"/>
              </p:cNvSpPr>
              <p:nvPr/>
            </p:nvSpPr>
            <p:spPr>
              <a:xfrm rot="5400000">
                <a:off x="7427511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5" name="Шестиугольник 94"/>
              <p:cNvSpPr>
                <a:spLocks noChangeAspect="1"/>
              </p:cNvSpPr>
              <p:nvPr/>
            </p:nvSpPr>
            <p:spPr>
              <a:xfrm rot="5400000">
                <a:off x="7119786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6" name="Шестиугольник 95"/>
              <p:cNvSpPr>
                <a:spLocks noChangeAspect="1"/>
              </p:cNvSpPr>
              <p:nvPr/>
            </p:nvSpPr>
            <p:spPr>
              <a:xfrm rot="5400000">
                <a:off x="7735237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7" name="Шестиугольник 96"/>
              <p:cNvSpPr>
                <a:spLocks noChangeAspect="1"/>
              </p:cNvSpPr>
              <p:nvPr/>
            </p:nvSpPr>
            <p:spPr>
              <a:xfrm rot="5400000">
                <a:off x="8042961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8" name="Шестиугольник 97"/>
              <p:cNvSpPr>
                <a:spLocks noChangeAspect="1"/>
              </p:cNvSpPr>
              <p:nvPr/>
            </p:nvSpPr>
            <p:spPr>
              <a:xfrm rot="5400000">
                <a:off x="8350687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grpSp>
          <p:nvGrpSpPr>
            <p:cNvPr id="74" name="Группа 73"/>
            <p:cNvGrpSpPr/>
            <p:nvPr/>
          </p:nvGrpSpPr>
          <p:grpSpPr>
            <a:xfrm>
              <a:off x="3634222" y="4522687"/>
              <a:ext cx="1570862" cy="204635"/>
              <a:chOff x="6829466" y="5325364"/>
              <a:chExt cx="1733851" cy="225868"/>
            </a:xfrm>
          </p:grpSpPr>
          <p:sp>
            <p:nvSpPr>
              <p:cNvPr id="79" name="Шестиугольник 78"/>
              <p:cNvSpPr>
                <a:spLocks noChangeAspect="1"/>
              </p:cNvSpPr>
              <p:nvPr/>
            </p:nvSpPr>
            <p:spPr>
              <a:xfrm rot="5400000">
                <a:off x="6816229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0" name="Шестиугольник 79"/>
              <p:cNvSpPr>
                <a:spLocks noChangeAspect="1"/>
              </p:cNvSpPr>
              <p:nvPr/>
            </p:nvSpPr>
            <p:spPr>
              <a:xfrm rot="5400000">
                <a:off x="7427511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1" name="Шестиугольник 80"/>
              <p:cNvSpPr>
                <a:spLocks noChangeAspect="1"/>
              </p:cNvSpPr>
              <p:nvPr/>
            </p:nvSpPr>
            <p:spPr>
              <a:xfrm rot="5400000">
                <a:off x="7119786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2" name="Шестиугольник 81"/>
              <p:cNvSpPr>
                <a:spLocks noChangeAspect="1"/>
              </p:cNvSpPr>
              <p:nvPr/>
            </p:nvSpPr>
            <p:spPr>
              <a:xfrm rot="5400000">
                <a:off x="7735237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3" name="Шестиугольник 82"/>
              <p:cNvSpPr>
                <a:spLocks noChangeAspect="1"/>
              </p:cNvSpPr>
              <p:nvPr/>
            </p:nvSpPr>
            <p:spPr>
              <a:xfrm rot="5400000">
                <a:off x="8042961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4" name="Шестиугольник 83"/>
              <p:cNvSpPr>
                <a:spLocks noChangeAspect="1"/>
              </p:cNvSpPr>
              <p:nvPr/>
            </p:nvSpPr>
            <p:spPr>
              <a:xfrm rot="5400000">
                <a:off x="8350687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</p:grpSp>
      <p:grpSp>
        <p:nvGrpSpPr>
          <p:cNvPr id="54" name="Группа 53"/>
          <p:cNvGrpSpPr/>
          <p:nvPr/>
        </p:nvGrpSpPr>
        <p:grpSpPr>
          <a:xfrm>
            <a:off x="6183904" y="575682"/>
            <a:ext cx="2240959" cy="1132382"/>
            <a:chOff x="7594653" y="227472"/>
            <a:chExt cx="1298522" cy="656158"/>
          </a:xfrm>
          <a:solidFill>
            <a:srgbClr val="B4461E"/>
          </a:solidFill>
        </p:grpSpPr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>
              <a:off x="7584739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7812080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5400000">
              <a:off x="7584739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7812080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>
              <a:off x="7584739" y="724386"/>
              <a:ext cx="169158" cy="14933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7812080" y="724386"/>
              <a:ext cx="169158" cy="14933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5" name="Шестиугольник 74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6" name="Шестиугольник 75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7" name="Шестиугольник 76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B4461E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5" name="Шестиугольник 84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6" name="Шестиугольник 85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B4461E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0435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4471</TotalTime>
  <Words>1070</Words>
  <Application>Microsoft Office PowerPoint</Application>
  <PresentationFormat>Экран (4:3)</PresentationFormat>
  <Paragraphs>244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Arial</vt:lpstr>
      <vt:lpstr>Calibri</vt:lpstr>
      <vt:lpstr>Wingdings</vt:lpstr>
      <vt:lpstr>Тема Office</vt:lpstr>
      <vt:lpstr>Лекция 4 Объект и предмет общей психологии, ее принципы, задачи и методы</vt:lpstr>
      <vt:lpstr>Система психологической науки и основания  для выделения ее отраслей  (Б. Г. Ананьев, А. В. Петровский, К. К. Платонов)</vt:lpstr>
      <vt:lpstr>Основания для выделения отраслей психологии  </vt:lpstr>
      <vt:lpstr>Основания для выделения отраслей психологии по К. К. Платонову</vt:lpstr>
      <vt:lpstr>Классификация К. К. Платонова</vt:lpstr>
      <vt:lpstr>Основания для выделения отраслей психологии по Б. Г. Ананьеву</vt:lpstr>
      <vt:lpstr>Основания для выделения отраслей психологии по А. В. Петровскому</vt:lpstr>
      <vt:lpstr>Общая психология: назначение и роль</vt:lpstr>
      <vt:lpstr>Предмет общей психологии</vt:lpstr>
      <vt:lpstr>Основные понятия общей психологии</vt:lpstr>
      <vt:lpstr>Классификация специальных отраслей психологии по А. В. Петровскому</vt:lpstr>
      <vt:lpstr>Внешний и внутренний критерии построения системы. Отрасли психологии, выделяемые по внутреннему  и внешнему критерию</vt:lpstr>
      <vt:lpstr>Классификация отраслей психологии по внутреннему критерию</vt:lpstr>
      <vt:lpstr>Зоопсихология  (сравнительная психология) </vt:lpstr>
      <vt:lpstr>Возрастная психология </vt:lpstr>
      <vt:lpstr>Психофизиология</vt:lpstr>
      <vt:lpstr>Дифференциальная психология</vt:lpstr>
      <vt:lpstr>Гендерная психология</vt:lpstr>
      <vt:lpstr>Классификация отраслей психологии по внешнему критерию</vt:lpstr>
      <vt:lpstr>Психология труда  (исторически первое название – психотехника) </vt:lpstr>
      <vt:lpstr>Психолингвистика </vt:lpstr>
      <vt:lpstr>Экстремальная психология  </vt:lpstr>
      <vt:lpstr>Социальная психология  как отрасль психологии.  Тенденции и проблемы развития современной психологии</vt:lpstr>
      <vt:lpstr>Социальная психология  как особая отрасль психологии</vt:lpstr>
      <vt:lpstr>Современная социальная психология </vt:lpstr>
      <vt:lpstr>Развитие социальной психологии: новые отрасли психологии</vt:lpstr>
      <vt:lpstr>Тенденции развития современной отечественной психологии</vt:lpstr>
      <vt:lpstr>Тенденции развития современной отечественной психологии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Рясова Стелла Евгеньевна</dc:creator>
  <cp:lastModifiedBy>Рясова Стелла Евгеньевна</cp:lastModifiedBy>
  <cp:revision>398</cp:revision>
  <dcterms:created xsi:type="dcterms:W3CDTF">2026-02-06T11:12:27Z</dcterms:created>
  <dcterms:modified xsi:type="dcterms:W3CDTF">2026-02-25T07:54:28Z</dcterms:modified>
</cp:coreProperties>
</file>