
<file path=[Content_Types].xml><?xml version="1.0" encoding="utf-8"?>
<Types xmlns="http://schemas.openxmlformats.org/package/2006/content-types">
  <Default Extension="png" ContentType="image/png"/>
  <Default Extension="svg" ContentType="image/svg+xml"/>
  <Default Extension="jpeg" ContentType="image/jpe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sldIdLst>
    <p:sldId id="256" r:id="rId2"/>
    <p:sldId id="257" r:id="rId3"/>
    <p:sldId id="258" r:id="rId4"/>
    <p:sldId id="259" r:id="rId5"/>
    <p:sldId id="260" r:id="rId6"/>
    <p:sldId id="261" r:id="rId7"/>
    <p:sldId id="262" r:id="rId8"/>
    <p:sldId id="263" r:id="rId9"/>
    <p:sldId id="264" r:id="rId10"/>
    <p:sldId id="265" r:id="rId11"/>
    <p:sldId id="266" r:id="rId12"/>
  </p:sldIdLst>
  <p:sldSz cx="18288000" cy="10287000"/>
  <p:notesSz cx="6858000" cy="9144000"/>
  <p:embeddedFontLst>
    <p:embeddedFont>
      <p:font typeface="Open Sauce Bold" panose="020B0604020202020204" charset="0"/>
      <p:regular r:id="rId13"/>
    </p:embeddedFont>
    <p:embeddedFont>
      <p:font typeface="Calibri" panose="020F0502020204030204" pitchFamily="34" charset="0"/>
      <p:regular r:id="rId14"/>
      <p:bold r:id="rId15"/>
      <p:italic r:id="rId16"/>
      <p:boldItalic r:id="rId17"/>
    </p:embeddedFont>
    <p:embeddedFont>
      <p:font typeface="Open Sauce" panose="020B0604020202020204" charset="0"/>
      <p:regular r:id="rId18"/>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1" userDrawn="1">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3C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5976" autoAdjust="0"/>
  </p:normalViewPr>
  <p:slideViewPr>
    <p:cSldViewPr snapToGrid="0">
      <p:cViewPr varScale="1">
        <p:scale>
          <a:sx n="64" d="100"/>
          <a:sy n="64" d="100"/>
        </p:scale>
        <p:origin x="619" y="82"/>
      </p:cViewPr>
      <p:guideLst>
        <p:guide orient="horz" pos="2151"/>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5.fntdata"/><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font" Target="fonts/font3.fntdata"/><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D8BD707-D9CF-40AE-B4C6-C98DA3205C09}" type="datetimeFigureOut">
              <a:rPr lang="en-US" smtClean="0"/>
              <a:pPr/>
              <a:t>2/11/2026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D8BD707-D9CF-40AE-B4C6-C98DA3205C09}" type="datetimeFigureOut">
              <a:rPr lang="en-US" smtClean="0"/>
              <a:pPr/>
              <a:t>2/11/2026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D8BD707-D9CF-40AE-B4C6-C98DA3205C09}" type="datetimeFigureOut">
              <a:rPr lang="en-US" smtClean="0"/>
              <a:pPr/>
              <a:t>2/11/2026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D8BD707-D9CF-40AE-B4C6-C98DA3205C09}" type="datetimeFigureOut">
              <a:rPr lang="en-US" smtClean="0"/>
              <a:pPr/>
              <a:t>2/11/2026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D8BD707-D9CF-40AE-B4C6-C98DA3205C09}" type="datetimeFigureOut">
              <a:rPr lang="en-US" smtClean="0"/>
              <a:pPr/>
              <a:t>2/11/2026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2/11/2026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D8BD707-D9CF-40AE-B4C6-C98DA3205C09}" type="datetimeFigureOut">
              <a:rPr lang="en-US" smtClean="0"/>
              <a:pPr/>
              <a:t>2/11/2026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D8BD707-D9CF-40AE-B4C6-C98DA3205C09}" type="datetimeFigureOut">
              <a:rPr lang="en-US" smtClean="0"/>
              <a:pPr/>
              <a:t>2/11/2026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png"/><Relationship Id="rId1" Type="http://schemas.openxmlformats.org/officeDocument/2006/relationships/slideLayout" Target="../slideLayouts/slideLayout7.xml"/><Relationship Id="rId6" Type="http://schemas.openxmlformats.org/officeDocument/2006/relationships/image" Target="../media/image5.svg"/><Relationship Id="rId5" Type="http://schemas.openxmlformats.org/officeDocument/2006/relationships/image" Target="../media/image3.png"/><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8" Type="http://schemas.openxmlformats.org/officeDocument/2006/relationships/image" Target="../media/image42.svg"/><Relationship Id="rId3" Type="http://schemas.openxmlformats.org/officeDocument/2006/relationships/image" Target="../media/image5.svg"/><Relationship Id="rId7" Type="http://schemas.openxmlformats.org/officeDocument/2006/relationships/image" Target="../media/image25.pn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40.svg"/><Relationship Id="rId5" Type="http://schemas.openxmlformats.org/officeDocument/2006/relationships/image" Target="../media/image24.png"/><Relationship Id="rId10" Type="http://schemas.openxmlformats.org/officeDocument/2006/relationships/image" Target="../media/image44.svg"/><Relationship Id="rId4" Type="http://schemas.openxmlformats.org/officeDocument/2006/relationships/image" Target="../media/image23.jpeg"/><Relationship Id="rId9" Type="http://schemas.openxmlformats.org/officeDocument/2006/relationships/image" Target="../media/image26.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8.svg"/><Relationship Id="rId5" Type="http://schemas.openxmlformats.org/officeDocument/2006/relationships/image" Target="../media/image5.png"/><Relationship Id="rId4" Type="http://schemas.openxmlformats.org/officeDocument/2006/relationships/image" Target="../media/image4.jpeg"/></Relationships>
</file>

<file path=ppt/slides/_rels/slide3.xml.rels><?xml version="1.0" encoding="UTF-8" standalone="yes"?>
<Relationships xmlns="http://schemas.openxmlformats.org/package/2006/relationships"><Relationship Id="rId8" Type="http://schemas.openxmlformats.org/officeDocument/2006/relationships/image" Target="../media/image9.png"/><Relationship Id="rId3" Type="http://schemas.openxmlformats.org/officeDocument/2006/relationships/image" Target="../media/image5.svg"/><Relationship Id="rId7" Type="http://schemas.openxmlformats.org/officeDocument/2006/relationships/image" Target="../media/image8.jpe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7.jpeg"/><Relationship Id="rId5" Type="http://schemas.openxmlformats.org/officeDocument/2006/relationships/image" Target="../media/image10.svg"/><Relationship Id="rId4" Type="http://schemas.openxmlformats.org/officeDocument/2006/relationships/image" Target="../media/image6.png"/><Relationship Id="rId9" Type="http://schemas.openxmlformats.org/officeDocument/2006/relationships/image" Target="../media/image14.sv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5.svg"/><Relationship Id="rId7" Type="http://schemas.openxmlformats.org/officeDocument/2006/relationships/image" Target="../media/image18.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11.png"/><Relationship Id="rId5" Type="http://schemas.openxmlformats.org/officeDocument/2006/relationships/image" Target="../media/image16.svg"/><Relationship Id="rId4" Type="http://schemas.openxmlformats.org/officeDocument/2006/relationships/image" Target="../media/image10.png"/><Relationship Id="rId9" Type="http://schemas.openxmlformats.org/officeDocument/2006/relationships/image" Target="../media/image20.svg"/></Relationships>
</file>

<file path=ppt/slides/_rels/slide5.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2.svg"/><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image" Target="../media/image5.svg"/><Relationship Id="rId7" Type="http://schemas.openxmlformats.org/officeDocument/2006/relationships/image" Target="../media/image16.png"/><Relationship Id="rId12" Type="http://schemas.openxmlformats.org/officeDocument/2006/relationships/image" Target="../media/image31.svg"/><Relationship Id="rId2" Type="http://schemas.openxmlformats.org/officeDocument/2006/relationships/image" Target="../media/image3.png"/><Relationship Id="rId1" Type="http://schemas.openxmlformats.org/officeDocument/2006/relationships/slideLayout" Target="../slideLayouts/slideLayout7.xml"/><Relationship Id="rId6" Type="http://schemas.openxmlformats.org/officeDocument/2006/relationships/image" Target="../media/image25.svg"/><Relationship Id="rId11" Type="http://schemas.openxmlformats.org/officeDocument/2006/relationships/image" Target="../media/image18.png"/><Relationship Id="rId5" Type="http://schemas.openxmlformats.org/officeDocument/2006/relationships/image" Target="../media/image15.png"/><Relationship Id="rId10" Type="http://schemas.openxmlformats.org/officeDocument/2006/relationships/image" Target="../media/image29.svg"/><Relationship Id="rId4" Type="http://schemas.openxmlformats.org/officeDocument/2006/relationships/image" Target="../media/image14.jpeg"/><Relationship Id="rId9" Type="http://schemas.openxmlformats.org/officeDocument/2006/relationships/image" Target="../media/image17.png"/></Relationships>
</file>

<file path=ppt/slides/_rels/slide7.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3.svg"/><Relationship Id="rId4" Type="http://schemas.openxmlformats.org/officeDocument/2006/relationships/image" Target="../media/image19.png"/></Relationships>
</file>

<file path=ppt/slides/_rels/slide8.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35.svg"/><Relationship Id="rId4" Type="http://schemas.openxmlformats.org/officeDocument/2006/relationships/image" Target="../media/image20.png"/></Relationships>
</file>

<file path=ppt/slides/_rels/slide9.xml.rels><?xml version="1.0" encoding="UTF-8" standalone="yes"?>
<Relationships xmlns="http://schemas.openxmlformats.org/package/2006/relationships"><Relationship Id="rId3" Type="http://schemas.openxmlformats.org/officeDocument/2006/relationships/image" Target="../media/image5.svg"/><Relationship Id="rId2" Type="http://schemas.openxmlformats.org/officeDocument/2006/relationships/image" Target="../media/image3.png"/><Relationship Id="rId1" Type="http://schemas.openxmlformats.org/officeDocument/2006/relationships/slideLayout" Target="../slideLayouts/slideLayout7.xml"/><Relationship Id="rId5" Type="http://schemas.openxmlformats.org/officeDocument/2006/relationships/image" Target="../media/image22.jpeg"/><Relationship Id="rId4" Type="http://schemas.openxmlformats.org/officeDocument/2006/relationships/image" Target="../media/image21.jpe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2021834" y="1028700"/>
            <a:ext cx="15237466" cy="959241"/>
            <a:chOff x="0" y="0"/>
            <a:chExt cx="4013160" cy="252640"/>
          </a:xfrm>
        </p:grpSpPr>
        <p:sp>
          <p:nvSpPr>
            <p:cNvPr id="3" name="Freeform 3"/>
            <p:cNvSpPr/>
            <p:nvPr/>
          </p:nvSpPr>
          <p:spPr>
            <a:xfrm>
              <a:off x="0" y="0"/>
              <a:ext cx="4013160" cy="252640"/>
            </a:xfrm>
            <a:custGeom>
              <a:avLst/>
              <a:gdLst/>
              <a:ahLst/>
              <a:cxnLst/>
              <a:rect l="l" t="t" r="r" b="b"/>
              <a:pathLst>
                <a:path w="4013160" h="252640">
                  <a:moveTo>
                    <a:pt x="25912" y="0"/>
                  </a:moveTo>
                  <a:lnTo>
                    <a:pt x="3987247" y="0"/>
                  </a:lnTo>
                  <a:cubicBezTo>
                    <a:pt x="4001558" y="0"/>
                    <a:pt x="4013160" y="11601"/>
                    <a:pt x="4013160" y="25912"/>
                  </a:cubicBezTo>
                  <a:lnTo>
                    <a:pt x="4013160" y="226727"/>
                  </a:lnTo>
                  <a:cubicBezTo>
                    <a:pt x="4013160" y="233600"/>
                    <a:pt x="4010430" y="240191"/>
                    <a:pt x="4005570" y="245050"/>
                  </a:cubicBezTo>
                  <a:cubicBezTo>
                    <a:pt x="4000711" y="249910"/>
                    <a:pt x="3994120" y="252640"/>
                    <a:pt x="3987247" y="252640"/>
                  </a:cubicBezTo>
                  <a:lnTo>
                    <a:pt x="25912" y="252640"/>
                  </a:lnTo>
                  <a:cubicBezTo>
                    <a:pt x="11601" y="252640"/>
                    <a:pt x="0" y="241038"/>
                    <a:pt x="0" y="226727"/>
                  </a:cubicBezTo>
                  <a:lnTo>
                    <a:pt x="0" y="25912"/>
                  </a:lnTo>
                  <a:cubicBezTo>
                    <a:pt x="0" y="19040"/>
                    <a:pt x="2730" y="12449"/>
                    <a:pt x="7590" y="7590"/>
                  </a:cubicBezTo>
                  <a:cubicBezTo>
                    <a:pt x="12449" y="2730"/>
                    <a:pt x="19040" y="0"/>
                    <a:pt x="25912" y="0"/>
                  </a:cubicBezTo>
                  <a:close/>
                </a:path>
              </a:pathLst>
            </a:custGeom>
            <a:solidFill>
              <a:srgbClr val="F8FCFF"/>
            </a:solidFill>
            <a:ln w="38100" cap="rnd">
              <a:solidFill>
                <a:srgbClr val="0063C2"/>
              </a:solidFill>
              <a:prstDash val="solid"/>
              <a:round/>
            </a:ln>
          </p:spPr>
        </p:sp>
        <p:sp>
          <p:nvSpPr>
            <p:cNvPr id="4" name="TextBox 4"/>
            <p:cNvSpPr txBox="1"/>
            <p:nvPr/>
          </p:nvSpPr>
          <p:spPr>
            <a:xfrm>
              <a:off x="0" y="-38100"/>
              <a:ext cx="4013160" cy="29074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28700" y="1009413"/>
            <a:ext cx="4405296" cy="998385"/>
            <a:chOff x="0" y="0"/>
            <a:chExt cx="1160243" cy="252640"/>
          </a:xfrm>
        </p:grpSpPr>
        <p:sp>
          <p:nvSpPr>
            <p:cNvPr id="6" name="Freeform 6"/>
            <p:cNvSpPr/>
            <p:nvPr/>
          </p:nvSpPr>
          <p:spPr>
            <a:xfrm>
              <a:off x="0" y="0"/>
              <a:ext cx="1160243" cy="252640"/>
            </a:xfrm>
            <a:custGeom>
              <a:avLst/>
              <a:gdLst/>
              <a:ahLst/>
              <a:cxnLst/>
              <a:rect l="l" t="t" r="r" b="b"/>
              <a:pathLst>
                <a:path w="1160243" h="252640">
                  <a:moveTo>
                    <a:pt x="89628" y="0"/>
                  </a:moveTo>
                  <a:lnTo>
                    <a:pt x="1070614" y="0"/>
                  </a:lnTo>
                  <a:cubicBezTo>
                    <a:pt x="1120115" y="0"/>
                    <a:pt x="1160243" y="40128"/>
                    <a:pt x="1160243" y="89628"/>
                  </a:cubicBezTo>
                  <a:lnTo>
                    <a:pt x="1160243" y="163012"/>
                  </a:lnTo>
                  <a:cubicBezTo>
                    <a:pt x="1160243" y="186783"/>
                    <a:pt x="1150800" y="209580"/>
                    <a:pt x="1133991" y="226388"/>
                  </a:cubicBezTo>
                  <a:cubicBezTo>
                    <a:pt x="1117183" y="243197"/>
                    <a:pt x="1094385" y="252640"/>
                    <a:pt x="1070614" y="252640"/>
                  </a:cubicBezTo>
                  <a:lnTo>
                    <a:pt x="89628" y="252640"/>
                  </a:lnTo>
                  <a:cubicBezTo>
                    <a:pt x="65857" y="252640"/>
                    <a:pt x="43060" y="243197"/>
                    <a:pt x="26251" y="226388"/>
                  </a:cubicBezTo>
                  <a:cubicBezTo>
                    <a:pt x="9443" y="209580"/>
                    <a:pt x="0" y="186783"/>
                    <a:pt x="0" y="163012"/>
                  </a:cubicBezTo>
                  <a:lnTo>
                    <a:pt x="0" y="89628"/>
                  </a:lnTo>
                  <a:cubicBezTo>
                    <a:pt x="0" y="65857"/>
                    <a:pt x="9443" y="43060"/>
                    <a:pt x="26251" y="26251"/>
                  </a:cubicBezTo>
                  <a:cubicBezTo>
                    <a:pt x="43060" y="9443"/>
                    <a:pt x="65857" y="0"/>
                    <a:pt x="89628" y="0"/>
                  </a:cubicBezTo>
                  <a:close/>
                </a:path>
              </a:pathLst>
            </a:custGeom>
            <a:solidFill>
              <a:srgbClr val="0063C2"/>
            </a:solidFill>
          </p:spPr>
        </p:sp>
        <p:sp>
          <p:nvSpPr>
            <p:cNvPr id="7" name="TextBox 7"/>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13399233" y="4020562"/>
            <a:ext cx="3593937" cy="3593937"/>
          </a:xfrm>
          <a:custGeom>
            <a:avLst/>
            <a:gdLst/>
            <a:ahLst/>
            <a:cxnLst/>
            <a:rect l="l" t="t" r="r" b="b"/>
            <a:pathLst>
              <a:path w="3593937" h="3593937">
                <a:moveTo>
                  <a:pt x="0" y="0"/>
                </a:moveTo>
                <a:lnTo>
                  <a:pt x="3593937" y="0"/>
                </a:lnTo>
                <a:lnTo>
                  <a:pt x="3593937" y="3593936"/>
                </a:lnTo>
                <a:lnTo>
                  <a:pt x="0" y="3593936"/>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9" name="Group 9"/>
          <p:cNvGrpSpPr/>
          <p:nvPr/>
        </p:nvGrpSpPr>
        <p:grpSpPr>
          <a:xfrm>
            <a:off x="10340479" y="2868805"/>
            <a:ext cx="5116154" cy="5913285"/>
            <a:chOff x="0" y="0"/>
            <a:chExt cx="792626" cy="916123"/>
          </a:xfrm>
        </p:grpSpPr>
        <p:sp>
          <p:nvSpPr>
            <p:cNvPr id="10" name="Freeform 10"/>
            <p:cNvSpPr/>
            <p:nvPr/>
          </p:nvSpPr>
          <p:spPr>
            <a:xfrm>
              <a:off x="0" y="0"/>
              <a:ext cx="792626" cy="916123"/>
            </a:xfrm>
            <a:custGeom>
              <a:avLst/>
              <a:gdLst/>
              <a:ahLst/>
              <a:cxnLst/>
              <a:rect l="l" t="t" r="r" b="b"/>
              <a:pathLst>
                <a:path w="792626" h="916123">
                  <a:moveTo>
                    <a:pt x="57503" y="0"/>
                  </a:moveTo>
                  <a:lnTo>
                    <a:pt x="735123" y="0"/>
                  </a:lnTo>
                  <a:cubicBezTo>
                    <a:pt x="766881" y="0"/>
                    <a:pt x="792626" y="25745"/>
                    <a:pt x="792626" y="57503"/>
                  </a:cubicBezTo>
                  <a:lnTo>
                    <a:pt x="792626" y="858620"/>
                  </a:lnTo>
                  <a:cubicBezTo>
                    <a:pt x="792626" y="890378"/>
                    <a:pt x="766881" y="916123"/>
                    <a:pt x="735123" y="916123"/>
                  </a:cubicBezTo>
                  <a:lnTo>
                    <a:pt x="57503" y="916123"/>
                  </a:lnTo>
                  <a:cubicBezTo>
                    <a:pt x="25745" y="916123"/>
                    <a:pt x="0" y="890378"/>
                    <a:pt x="0" y="858620"/>
                  </a:cubicBezTo>
                  <a:lnTo>
                    <a:pt x="0" y="57503"/>
                  </a:lnTo>
                  <a:cubicBezTo>
                    <a:pt x="0" y="25745"/>
                    <a:pt x="25745" y="0"/>
                    <a:pt x="57503" y="0"/>
                  </a:cubicBezTo>
                  <a:close/>
                </a:path>
              </a:pathLst>
            </a:custGeom>
            <a:blipFill>
              <a:blip r:embed="rId4"/>
              <a:stretch>
                <a:fillRect t="-11832" r="-2387" b="-20880"/>
              </a:stretch>
            </a:blipFill>
          </p:spPr>
        </p:sp>
      </p:grpSp>
      <p:grpSp>
        <p:nvGrpSpPr>
          <p:cNvPr id="11" name="Group 11"/>
          <p:cNvGrpSpPr/>
          <p:nvPr/>
        </p:nvGrpSpPr>
        <p:grpSpPr>
          <a:xfrm>
            <a:off x="0" y="9662954"/>
            <a:ext cx="18288000" cy="624046"/>
            <a:chOff x="0" y="0"/>
            <a:chExt cx="4816593" cy="164358"/>
          </a:xfrm>
        </p:grpSpPr>
        <p:sp>
          <p:nvSpPr>
            <p:cNvPr id="12" name="Freeform 12"/>
            <p:cNvSpPr/>
            <p:nvPr/>
          </p:nvSpPr>
          <p:spPr>
            <a:xfrm>
              <a:off x="0" y="0"/>
              <a:ext cx="4816592" cy="164358"/>
            </a:xfrm>
            <a:custGeom>
              <a:avLst/>
              <a:gdLst/>
              <a:ahLst/>
              <a:cxnLst/>
              <a:rect l="l" t="t" r="r" b="b"/>
              <a:pathLst>
                <a:path w="4816592" h="164358">
                  <a:moveTo>
                    <a:pt x="0" y="0"/>
                  </a:moveTo>
                  <a:lnTo>
                    <a:pt x="4816592" y="0"/>
                  </a:lnTo>
                  <a:lnTo>
                    <a:pt x="4816592" y="164358"/>
                  </a:lnTo>
                  <a:lnTo>
                    <a:pt x="0" y="164358"/>
                  </a:lnTo>
                  <a:close/>
                </a:path>
              </a:pathLst>
            </a:custGeom>
            <a:gradFill rotWithShape="1">
              <a:gsLst>
                <a:gs pos="0">
                  <a:srgbClr val="00172C">
                    <a:alpha val="100000"/>
                  </a:srgbClr>
                </a:gs>
                <a:gs pos="100000">
                  <a:srgbClr val="2961BC">
                    <a:alpha val="100000"/>
                  </a:srgbClr>
                </a:gs>
              </a:gsLst>
              <a:lin ang="0"/>
            </a:gradFill>
          </p:spPr>
        </p:sp>
        <p:sp>
          <p:nvSpPr>
            <p:cNvPr id="13" name="TextBox 13"/>
            <p:cNvSpPr txBox="1"/>
            <p:nvPr/>
          </p:nvSpPr>
          <p:spPr>
            <a:xfrm>
              <a:off x="0" y="9525"/>
              <a:ext cx="4816593" cy="154833"/>
            </a:xfrm>
            <a:prstGeom prst="rect">
              <a:avLst/>
            </a:prstGeom>
          </p:spPr>
          <p:txBody>
            <a:bodyPr lIns="50800" tIns="50800" rIns="50800" bIns="50800" rtlCol="0" anchor="ctr"/>
            <a:lstStyle/>
            <a:p>
              <a:pPr algn="ctr">
                <a:lnSpc>
                  <a:spcPts val="2372"/>
                </a:lnSpc>
              </a:pPr>
              <a:endParaRPr/>
            </a:p>
          </p:txBody>
        </p:sp>
      </p:grpSp>
      <p:grpSp>
        <p:nvGrpSpPr>
          <p:cNvPr id="14" name="Group 14"/>
          <p:cNvGrpSpPr/>
          <p:nvPr/>
        </p:nvGrpSpPr>
        <p:grpSpPr>
          <a:xfrm>
            <a:off x="5928375" y="7302511"/>
            <a:ext cx="2908337" cy="623974"/>
            <a:chOff x="0" y="0"/>
            <a:chExt cx="765982" cy="164339"/>
          </a:xfrm>
        </p:grpSpPr>
        <p:sp>
          <p:nvSpPr>
            <p:cNvPr id="15" name="Freeform 15"/>
            <p:cNvSpPr/>
            <p:nvPr/>
          </p:nvSpPr>
          <p:spPr>
            <a:xfrm>
              <a:off x="0" y="0"/>
              <a:ext cx="765982" cy="164339"/>
            </a:xfrm>
            <a:custGeom>
              <a:avLst/>
              <a:gdLst/>
              <a:ahLst/>
              <a:cxnLst/>
              <a:rect l="l" t="t" r="r" b="b"/>
              <a:pathLst>
                <a:path w="765982" h="164339">
                  <a:moveTo>
                    <a:pt x="82169" y="0"/>
                  </a:moveTo>
                  <a:lnTo>
                    <a:pt x="683812" y="0"/>
                  </a:lnTo>
                  <a:cubicBezTo>
                    <a:pt x="705605" y="0"/>
                    <a:pt x="726505" y="8657"/>
                    <a:pt x="741915" y="24067"/>
                  </a:cubicBezTo>
                  <a:cubicBezTo>
                    <a:pt x="757325" y="39477"/>
                    <a:pt x="765982" y="60377"/>
                    <a:pt x="765982" y="82169"/>
                  </a:cubicBezTo>
                  <a:lnTo>
                    <a:pt x="765982" y="82169"/>
                  </a:lnTo>
                  <a:cubicBezTo>
                    <a:pt x="765982" y="127550"/>
                    <a:pt x="729193" y="164339"/>
                    <a:pt x="683812" y="164339"/>
                  </a:cubicBezTo>
                  <a:lnTo>
                    <a:pt x="82169" y="164339"/>
                  </a:lnTo>
                  <a:cubicBezTo>
                    <a:pt x="36788" y="164339"/>
                    <a:pt x="0" y="127550"/>
                    <a:pt x="0" y="82169"/>
                  </a:cubicBezTo>
                  <a:lnTo>
                    <a:pt x="0" y="82169"/>
                  </a:lnTo>
                  <a:cubicBezTo>
                    <a:pt x="0" y="36788"/>
                    <a:pt x="36788" y="0"/>
                    <a:pt x="82169" y="0"/>
                  </a:cubicBezTo>
                  <a:close/>
                </a:path>
              </a:pathLst>
            </a:custGeom>
            <a:solidFill>
              <a:srgbClr val="0063C2"/>
            </a:solidFill>
          </p:spPr>
        </p:sp>
        <p:sp>
          <p:nvSpPr>
            <p:cNvPr id="16" name="TextBox 16"/>
            <p:cNvSpPr txBox="1"/>
            <p:nvPr/>
          </p:nvSpPr>
          <p:spPr>
            <a:xfrm>
              <a:off x="0" y="-38100"/>
              <a:ext cx="765982" cy="202439"/>
            </a:xfrm>
            <a:prstGeom prst="rect">
              <a:avLst/>
            </a:prstGeom>
          </p:spPr>
          <p:txBody>
            <a:bodyPr lIns="50800" tIns="50800" rIns="50800" bIns="50800" rtlCol="0" anchor="ctr"/>
            <a:lstStyle/>
            <a:p>
              <a:pPr algn="ctr">
                <a:lnSpc>
                  <a:spcPts val="2659"/>
                </a:lnSpc>
                <a:spcBef>
                  <a:spcPct val="0"/>
                </a:spcBef>
              </a:pPr>
              <a:endParaRPr/>
            </a:p>
          </p:txBody>
        </p:sp>
      </p:grpSp>
      <p:sp>
        <p:nvSpPr>
          <p:cNvPr id="17" name="Freeform 17"/>
          <p:cNvSpPr/>
          <p:nvPr/>
        </p:nvSpPr>
        <p:spPr>
          <a:xfrm>
            <a:off x="1766590" y="1253076"/>
            <a:ext cx="510489" cy="510489"/>
          </a:xfrm>
          <a:custGeom>
            <a:avLst/>
            <a:gdLst/>
            <a:ahLst/>
            <a:cxnLst/>
            <a:rect l="l" t="t" r="r" b="b"/>
            <a:pathLst>
              <a:path w="510489" h="510489">
                <a:moveTo>
                  <a:pt x="0" y="0"/>
                </a:moveTo>
                <a:lnTo>
                  <a:pt x="510489" y="0"/>
                </a:lnTo>
                <a:lnTo>
                  <a:pt x="510489" y="510489"/>
                </a:lnTo>
                <a:lnTo>
                  <a:pt x="0" y="510489"/>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8" name="TextBox 18"/>
          <p:cNvSpPr txBox="1"/>
          <p:nvPr/>
        </p:nvSpPr>
        <p:spPr>
          <a:xfrm>
            <a:off x="1766590" y="3463233"/>
            <a:ext cx="7770278" cy="2519817"/>
          </a:xfrm>
          <a:prstGeom prst="rect">
            <a:avLst/>
          </a:prstGeom>
        </p:spPr>
        <p:txBody>
          <a:bodyPr lIns="0" tIns="0" rIns="0" bIns="0" rtlCol="0" anchor="t">
            <a:spAutoFit/>
          </a:bodyPr>
          <a:lstStyle/>
          <a:p>
            <a:pPr algn="l">
              <a:lnSpc>
                <a:spcPts val="9815"/>
              </a:lnSpc>
            </a:pPr>
            <a:r>
              <a:rPr lang="en-US" sz="8686" b="1" spc="-321">
                <a:solidFill>
                  <a:srgbClr val="00172C"/>
                </a:solidFill>
                <a:latin typeface="Open Sauce Bold"/>
                <a:ea typeface="Open Sauce Bold"/>
                <a:cs typeface="Open Sauce Bold"/>
                <a:sym typeface="Open Sauce Bold"/>
              </a:rPr>
              <a:t>TECHNOLOGY CONSULTING</a:t>
            </a:r>
          </a:p>
        </p:txBody>
      </p:sp>
      <p:sp>
        <p:nvSpPr>
          <p:cNvPr id="19" name="TextBox 19"/>
          <p:cNvSpPr txBox="1"/>
          <p:nvPr/>
        </p:nvSpPr>
        <p:spPr>
          <a:xfrm>
            <a:off x="1766590" y="6021150"/>
            <a:ext cx="7334813" cy="690372"/>
          </a:xfrm>
          <a:prstGeom prst="rect">
            <a:avLst/>
          </a:prstGeom>
        </p:spPr>
        <p:txBody>
          <a:bodyPr lIns="0" tIns="0" rIns="0" bIns="0" rtlCol="0" anchor="t">
            <a:spAutoFit/>
          </a:bodyPr>
          <a:lstStyle/>
          <a:p>
            <a:pPr algn="l">
              <a:lnSpc>
                <a:spcPts val="5423"/>
              </a:lnSpc>
            </a:pPr>
            <a:r>
              <a:rPr lang="en-US" sz="4800" b="1" spc="-177">
                <a:solidFill>
                  <a:srgbClr val="0063C2"/>
                </a:solidFill>
                <a:latin typeface="Open Sauce Bold"/>
                <a:ea typeface="Open Sauce Bold"/>
                <a:cs typeface="Open Sauce Bold"/>
                <a:sym typeface="Open Sauce Bold"/>
              </a:rPr>
              <a:t>Empowering Innovation</a:t>
            </a:r>
          </a:p>
        </p:txBody>
      </p:sp>
      <p:sp>
        <p:nvSpPr>
          <p:cNvPr id="20" name="TextBox 20"/>
          <p:cNvSpPr txBox="1"/>
          <p:nvPr/>
        </p:nvSpPr>
        <p:spPr>
          <a:xfrm>
            <a:off x="1766590" y="7312036"/>
            <a:ext cx="3885139" cy="599694"/>
          </a:xfrm>
          <a:prstGeom prst="rect">
            <a:avLst/>
          </a:prstGeom>
        </p:spPr>
        <p:txBody>
          <a:bodyPr lIns="0" tIns="0" rIns="0" bIns="0" rtlCol="0" anchor="t">
            <a:spAutoFit/>
          </a:bodyPr>
          <a:lstStyle/>
          <a:p>
            <a:pPr algn="l">
              <a:lnSpc>
                <a:spcPts val="2372"/>
              </a:lnSpc>
            </a:pPr>
            <a:r>
              <a:rPr lang="en-US" sz="2100" spc="33">
                <a:solidFill>
                  <a:srgbClr val="00172C"/>
                </a:solidFill>
                <a:latin typeface="Open Sauce"/>
                <a:ea typeface="Open Sauce"/>
                <a:cs typeface="Open Sauce"/>
                <a:sym typeface="Open Sauce"/>
              </a:rPr>
              <a:t>Driving Digital Transformation for Sustainable Growth</a:t>
            </a:r>
          </a:p>
        </p:txBody>
      </p:sp>
      <p:sp>
        <p:nvSpPr>
          <p:cNvPr id="21" name="TextBox 21"/>
          <p:cNvSpPr txBox="1"/>
          <p:nvPr/>
        </p:nvSpPr>
        <p:spPr>
          <a:xfrm>
            <a:off x="6059513" y="7467051"/>
            <a:ext cx="2646062" cy="304419"/>
          </a:xfrm>
          <a:prstGeom prst="rect">
            <a:avLst/>
          </a:prstGeom>
        </p:spPr>
        <p:txBody>
          <a:bodyPr lIns="0" tIns="0" rIns="0" bIns="0" rtlCol="0" anchor="t">
            <a:spAutoFit/>
          </a:bodyPr>
          <a:lstStyle/>
          <a:p>
            <a:pPr algn="ctr">
              <a:lnSpc>
                <a:spcPts val="2372"/>
              </a:lnSpc>
            </a:pPr>
            <a:r>
              <a:rPr lang="en-US" sz="2100" spc="33">
                <a:solidFill>
                  <a:srgbClr val="F8FCFF"/>
                </a:solidFill>
                <a:latin typeface="Open Sauce"/>
                <a:ea typeface="Open Sauce"/>
                <a:cs typeface="Open Sauce"/>
                <a:sym typeface="Open Sauce"/>
              </a:rPr>
              <a:t>start presentation</a:t>
            </a:r>
          </a:p>
        </p:txBody>
      </p:sp>
      <p:sp>
        <p:nvSpPr>
          <p:cNvPr id="22" name="TextBox 22"/>
          <p:cNvSpPr txBox="1"/>
          <p:nvPr/>
        </p:nvSpPr>
        <p:spPr>
          <a:xfrm>
            <a:off x="2551673" y="1360874"/>
            <a:ext cx="2510030" cy="304419"/>
          </a:xfrm>
          <a:prstGeom prst="rect">
            <a:avLst/>
          </a:prstGeom>
        </p:spPr>
        <p:txBody>
          <a:bodyPr lIns="0" tIns="0" rIns="0" bIns="0" rtlCol="0" anchor="t">
            <a:spAutoFit/>
          </a:bodyPr>
          <a:lstStyle/>
          <a:p>
            <a:pPr algn="l">
              <a:lnSpc>
                <a:spcPts val="2372"/>
              </a:lnSpc>
            </a:pPr>
            <a:r>
              <a:rPr lang="en-US" sz="2100" b="1" spc="33">
                <a:solidFill>
                  <a:srgbClr val="F8FCFF"/>
                </a:solidFill>
                <a:latin typeface="Open Sauce Bold"/>
                <a:ea typeface="Open Sauce Bold"/>
                <a:cs typeface="Open Sauce Bold"/>
                <a:sym typeface="Open Sauce Bold"/>
              </a:rPr>
              <a:t>BORCELLE TECH</a:t>
            </a:r>
          </a:p>
        </p:txBody>
      </p:sp>
      <p:sp>
        <p:nvSpPr>
          <p:cNvPr id="23" name="TextBox 23"/>
          <p:cNvSpPr txBox="1"/>
          <p:nvPr/>
        </p:nvSpPr>
        <p:spPr>
          <a:xfrm>
            <a:off x="10340479" y="1363153"/>
            <a:ext cx="2005110" cy="304419"/>
          </a:xfrm>
          <a:prstGeom prst="rect">
            <a:avLst/>
          </a:prstGeom>
        </p:spPr>
        <p:txBody>
          <a:bodyPr lIns="0" tIns="0" rIns="0" bIns="0" rtlCol="0" anchor="t">
            <a:spAutoFit/>
          </a:bodyPr>
          <a:lstStyle/>
          <a:p>
            <a:pPr algn="ctr">
              <a:lnSpc>
                <a:spcPts val="2372"/>
              </a:lnSpc>
            </a:pPr>
            <a:r>
              <a:rPr lang="en-US" sz="2100" spc="33">
                <a:solidFill>
                  <a:srgbClr val="00172C"/>
                </a:solidFill>
                <a:latin typeface="Open Sauce"/>
                <a:ea typeface="Open Sauce"/>
                <a:cs typeface="Open Sauce"/>
                <a:sym typeface="Open Sauce"/>
              </a:rPr>
              <a:t>About Us</a:t>
            </a:r>
          </a:p>
        </p:txBody>
      </p:sp>
      <p:sp>
        <p:nvSpPr>
          <p:cNvPr id="24" name="TextBox 24"/>
          <p:cNvSpPr txBox="1"/>
          <p:nvPr/>
        </p:nvSpPr>
        <p:spPr>
          <a:xfrm>
            <a:off x="12404314" y="1363153"/>
            <a:ext cx="2005110" cy="304419"/>
          </a:xfrm>
          <a:prstGeom prst="rect">
            <a:avLst/>
          </a:prstGeom>
        </p:spPr>
        <p:txBody>
          <a:bodyPr lIns="0" tIns="0" rIns="0" bIns="0" rtlCol="0" anchor="t">
            <a:spAutoFit/>
          </a:bodyPr>
          <a:lstStyle/>
          <a:p>
            <a:pPr algn="ctr">
              <a:lnSpc>
                <a:spcPts val="2372"/>
              </a:lnSpc>
            </a:pPr>
            <a:r>
              <a:rPr lang="en-US" sz="2100" spc="33">
                <a:solidFill>
                  <a:srgbClr val="00172C"/>
                </a:solidFill>
                <a:latin typeface="Open Sauce"/>
                <a:ea typeface="Open Sauce"/>
                <a:cs typeface="Open Sauce"/>
                <a:sym typeface="Open Sauce"/>
              </a:rPr>
              <a:t>Product</a:t>
            </a:r>
          </a:p>
        </p:txBody>
      </p:sp>
      <p:sp>
        <p:nvSpPr>
          <p:cNvPr id="25" name="TextBox 25"/>
          <p:cNvSpPr txBox="1"/>
          <p:nvPr/>
        </p:nvSpPr>
        <p:spPr>
          <a:xfrm>
            <a:off x="14439516" y="1363153"/>
            <a:ext cx="2005110" cy="304419"/>
          </a:xfrm>
          <a:prstGeom prst="rect">
            <a:avLst/>
          </a:prstGeom>
        </p:spPr>
        <p:txBody>
          <a:bodyPr lIns="0" tIns="0" rIns="0" bIns="0" rtlCol="0" anchor="t">
            <a:spAutoFit/>
          </a:bodyPr>
          <a:lstStyle/>
          <a:p>
            <a:pPr algn="ctr">
              <a:lnSpc>
                <a:spcPts val="2372"/>
              </a:lnSpc>
            </a:pPr>
            <a:r>
              <a:rPr lang="en-US" sz="2100" spc="33">
                <a:solidFill>
                  <a:srgbClr val="00172C"/>
                </a:solidFill>
                <a:latin typeface="Open Sauce"/>
                <a:ea typeface="Open Sauce"/>
                <a:cs typeface="Open Sauce"/>
                <a:sym typeface="Open Sauce"/>
              </a:rPr>
              <a:t>Contact</a:t>
            </a: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2021834" y="1028700"/>
            <a:ext cx="15237466" cy="959241"/>
            <a:chOff x="0" y="0"/>
            <a:chExt cx="4013160" cy="252640"/>
          </a:xfrm>
        </p:grpSpPr>
        <p:sp>
          <p:nvSpPr>
            <p:cNvPr id="3" name="Freeform 3"/>
            <p:cNvSpPr/>
            <p:nvPr/>
          </p:nvSpPr>
          <p:spPr>
            <a:xfrm>
              <a:off x="0" y="0"/>
              <a:ext cx="4013160" cy="252640"/>
            </a:xfrm>
            <a:custGeom>
              <a:avLst/>
              <a:gdLst/>
              <a:ahLst/>
              <a:cxnLst/>
              <a:rect l="l" t="t" r="r" b="b"/>
              <a:pathLst>
                <a:path w="4013160" h="252640">
                  <a:moveTo>
                    <a:pt x="25912" y="0"/>
                  </a:moveTo>
                  <a:lnTo>
                    <a:pt x="3987247" y="0"/>
                  </a:lnTo>
                  <a:cubicBezTo>
                    <a:pt x="4001558" y="0"/>
                    <a:pt x="4013160" y="11601"/>
                    <a:pt x="4013160" y="25912"/>
                  </a:cubicBezTo>
                  <a:lnTo>
                    <a:pt x="4013160" y="226727"/>
                  </a:lnTo>
                  <a:cubicBezTo>
                    <a:pt x="4013160" y="233600"/>
                    <a:pt x="4010430" y="240191"/>
                    <a:pt x="4005570" y="245050"/>
                  </a:cubicBezTo>
                  <a:cubicBezTo>
                    <a:pt x="4000711" y="249910"/>
                    <a:pt x="3994120" y="252640"/>
                    <a:pt x="3987247" y="252640"/>
                  </a:cubicBezTo>
                  <a:lnTo>
                    <a:pt x="25912" y="252640"/>
                  </a:lnTo>
                  <a:cubicBezTo>
                    <a:pt x="11601" y="252640"/>
                    <a:pt x="0" y="241038"/>
                    <a:pt x="0" y="226727"/>
                  </a:cubicBezTo>
                  <a:lnTo>
                    <a:pt x="0" y="25912"/>
                  </a:lnTo>
                  <a:cubicBezTo>
                    <a:pt x="0" y="19040"/>
                    <a:pt x="2730" y="12449"/>
                    <a:pt x="7590" y="7590"/>
                  </a:cubicBezTo>
                  <a:cubicBezTo>
                    <a:pt x="12449" y="2730"/>
                    <a:pt x="19040" y="0"/>
                    <a:pt x="25912" y="0"/>
                  </a:cubicBezTo>
                  <a:close/>
                </a:path>
              </a:pathLst>
            </a:custGeom>
            <a:solidFill>
              <a:srgbClr val="F8FCFF"/>
            </a:solidFill>
            <a:ln w="38100" cap="rnd">
              <a:solidFill>
                <a:srgbClr val="0063C2"/>
              </a:solidFill>
              <a:prstDash val="solid"/>
              <a:round/>
            </a:ln>
          </p:spPr>
        </p:sp>
        <p:sp>
          <p:nvSpPr>
            <p:cNvPr id="4" name="TextBox 4"/>
            <p:cNvSpPr txBox="1"/>
            <p:nvPr/>
          </p:nvSpPr>
          <p:spPr>
            <a:xfrm>
              <a:off x="0" y="-38100"/>
              <a:ext cx="4013160" cy="290740"/>
            </a:xfrm>
            <a:prstGeom prst="rect">
              <a:avLst/>
            </a:prstGeom>
          </p:spPr>
          <p:txBody>
            <a:bodyPr lIns="50800" tIns="50800" rIns="50800" bIns="50800" rtlCol="0" anchor="ctr"/>
            <a:lstStyle/>
            <a:p>
              <a:pPr algn="ctr">
                <a:lnSpc>
                  <a:spcPts val="2659"/>
                </a:lnSpc>
                <a:spcBef>
                  <a:spcPct val="0"/>
                </a:spcBef>
              </a:pPr>
              <a:endParaRPr/>
            </a:p>
          </p:txBody>
        </p:sp>
      </p:grpSp>
      <p:grpSp>
        <p:nvGrpSpPr>
          <p:cNvPr id="5" name="Group 5"/>
          <p:cNvGrpSpPr/>
          <p:nvPr/>
        </p:nvGrpSpPr>
        <p:grpSpPr>
          <a:xfrm>
            <a:off x="1028700" y="1028700"/>
            <a:ext cx="4405296" cy="959241"/>
            <a:chOff x="0" y="0"/>
            <a:chExt cx="1160243" cy="252640"/>
          </a:xfrm>
        </p:grpSpPr>
        <p:sp>
          <p:nvSpPr>
            <p:cNvPr id="6" name="Freeform 6"/>
            <p:cNvSpPr/>
            <p:nvPr/>
          </p:nvSpPr>
          <p:spPr>
            <a:xfrm>
              <a:off x="0" y="0"/>
              <a:ext cx="1160243" cy="252640"/>
            </a:xfrm>
            <a:custGeom>
              <a:avLst/>
              <a:gdLst/>
              <a:ahLst/>
              <a:cxnLst/>
              <a:rect l="l" t="t" r="r" b="b"/>
              <a:pathLst>
                <a:path w="1160243" h="252640">
                  <a:moveTo>
                    <a:pt x="89628" y="0"/>
                  </a:moveTo>
                  <a:lnTo>
                    <a:pt x="1070614" y="0"/>
                  </a:lnTo>
                  <a:cubicBezTo>
                    <a:pt x="1120115" y="0"/>
                    <a:pt x="1160243" y="40128"/>
                    <a:pt x="1160243" y="89628"/>
                  </a:cubicBezTo>
                  <a:lnTo>
                    <a:pt x="1160243" y="163012"/>
                  </a:lnTo>
                  <a:cubicBezTo>
                    <a:pt x="1160243" y="186783"/>
                    <a:pt x="1150800" y="209580"/>
                    <a:pt x="1133991" y="226388"/>
                  </a:cubicBezTo>
                  <a:cubicBezTo>
                    <a:pt x="1117183" y="243197"/>
                    <a:pt x="1094385" y="252640"/>
                    <a:pt x="1070614" y="252640"/>
                  </a:cubicBezTo>
                  <a:lnTo>
                    <a:pt x="89628" y="252640"/>
                  </a:lnTo>
                  <a:cubicBezTo>
                    <a:pt x="65857" y="252640"/>
                    <a:pt x="43060" y="243197"/>
                    <a:pt x="26251" y="226388"/>
                  </a:cubicBezTo>
                  <a:cubicBezTo>
                    <a:pt x="9443" y="209580"/>
                    <a:pt x="0" y="186783"/>
                    <a:pt x="0" y="163012"/>
                  </a:cubicBezTo>
                  <a:lnTo>
                    <a:pt x="0" y="89628"/>
                  </a:lnTo>
                  <a:cubicBezTo>
                    <a:pt x="0" y="65857"/>
                    <a:pt x="9443" y="43060"/>
                    <a:pt x="26251" y="26251"/>
                  </a:cubicBezTo>
                  <a:cubicBezTo>
                    <a:pt x="43060" y="9443"/>
                    <a:pt x="65857" y="0"/>
                    <a:pt x="89628" y="0"/>
                  </a:cubicBezTo>
                  <a:close/>
                </a:path>
              </a:pathLst>
            </a:custGeom>
            <a:solidFill>
              <a:srgbClr val="0063C2"/>
            </a:solidFill>
          </p:spPr>
        </p:sp>
        <p:sp>
          <p:nvSpPr>
            <p:cNvPr id="7" name="TextBox 7"/>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1766590" y="1253076"/>
            <a:ext cx="510489" cy="510489"/>
          </a:xfrm>
          <a:custGeom>
            <a:avLst/>
            <a:gdLst/>
            <a:ahLst/>
            <a:cxnLst/>
            <a:rect l="l" t="t" r="r" b="b"/>
            <a:pathLst>
              <a:path w="510489" h="510489">
                <a:moveTo>
                  <a:pt x="0" y="0"/>
                </a:moveTo>
                <a:lnTo>
                  <a:pt x="510489" y="0"/>
                </a:lnTo>
                <a:lnTo>
                  <a:pt x="510489" y="510489"/>
                </a:lnTo>
                <a:lnTo>
                  <a:pt x="0" y="510489"/>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9" name="Group 9"/>
          <p:cNvGrpSpPr/>
          <p:nvPr/>
        </p:nvGrpSpPr>
        <p:grpSpPr>
          <a:xfrm>
            <a:off x="1028700" y="2406293"/>
            <a:ext cx="7939097" cy="6852007"/>
            <a:chOff x="0" y="0"/>
            <a:chExt cx="2016998" cy="1740813"/>
          </a:xfrm>
        </p:grpSpPr>
        <p:sp>
          <p:nvSpPr>
            <p:cNvPr id="10" name="Freeform 10"/>
            <p:cNvSpPr/>
            <p:nvPr/>
          </p:nvSpPr>
          <p:spPr>
            <a:xfrm>
              <a:off x="0" y="0"/>
              <a:ext cx="2016998" cy="1740813"/>
            </a:xfrm>
            <a:custGeom>
              <a:avLst/>
              <a:gdLst/>
              <a:ahLst/>
              <a:cxnLst/>
              <a:rect l="l" t="t" r="r" b="b"/>
              <a:pathLst>
                <a:path w="2016998" h="1740813">
                  <a:moveTo>
                    <a:pt x="37056" y="0"/>
                  </a:moveTo>
                  <a:lnTo>
                    <a:pt x="1979942" y="0"/>
                  </a:lnTo>
                  <a:cubicBezTo>
                    <a:pt x="1989769" y="0"/>
                    <a:pt x="1999195" y="3904"/>
                    <a:pt x="2006144" y="10854"/>
                  </a:cubicBezTo>
                  <a:cubicBezTo>
                    <a:pt x="2013094" y="17803"/>
                    <a:pt x="2016998" y="27228"/>
                    <a:pt x="2016998" y="37056"/>
                  </a:cubicBezTo>
                  <a:lnTo>
                    <a:pt x="2016998" y="1703757"/>
                  </a:lnTo>
                  <a:cubicBezTo>
                    <a:pt x="2016998" y="1713585"/>
                    <a:pt x="2013094" y="1723010"/>
                    <a:pt x="2006144" y="1729959"/>
                  </a:cubicBezTo>
                  <a:cubicBezTo>
                    <a:pt x="1999195" y="1736909"/>
                    <a:pt x="1989769" y="1740813"/>
                    <a:pt x="1979942" y="1740813"/>
                  </a:cubicBezTo>
                  <a:lnTo>
                    <a:pt x="37056" y="1740813"/>
                  </a:lnTo>
                  <a:cubicBezTo>
                    <a:pt x="27228" y="1740813"/>
                    <a:pt x="17803" y="1736909"/>
                    <a:pt x="10854" y="1729959"/>
                  </a:cubicBezTo>
                  <a:cubicBezTo>
                    <a:pt x="3904" y="1723010"/>
                    <a:pt x="0" y="1713585"/>
                    <a:pt x="0" y="1703757"/>
                  </a:cubicBezTo>
                  <a:lnTo>
                    <a:pt x="0" y="37056"/>
                  </a:lnTo>
                  <a:cubicBezTo>
                    <a:pt x="0" y="27228"/>
                    <a:pt x="3904" y="17803"/>
                    <a:pt x="10854" y="10854"/>
                  </a:cubicBezTo>
                  <a:cubicBezTo>
                    <a:pt x="17803" y="3904"/>
                    <a:pt x="27228" y="0"/>
                    <a:pt x="37056" y="0"/>
                  </a:cubicBezTo>
                  <a:close/>
                </a:path>
              </a:pathLst>
            </a:custGeom>
            <a:blipFill>
              <a:blip r:embed="rId4"/>
              <a:stretch>
                <a:fillRect t="-35614" b="-35614"/>
              </a:stretch>
            </a:blipFill>
          </p:spPr>
        </p:sp>
      </p:grpSp>
      <p:grpSp>
        <p:nvGrpSpPr>
          <p:cNvPr id="11" name="Group 11"/>
          <p:cNvGrpSpPr/>
          <p:nvPr/>
        </p:nvGrpSpPr>
        <p:grpSpPr>
          <a:xfrm>
            <a:off x="9144000" y="2415614"/>
            <a:ext cx="8115300" cy="6842686"/>
            <a:chOff x="0" y="0"/>
            <a:chExt cx="2137363" cy="1802189"/>
          </a:xfrm>
        </p:grpSpPr>
        <p:sp>
          <p:nvSpPr>
            <p:cNvPr id="12" name="Freeform 12"/>
            <p:cNvSpPr/>
            <p:nvPr/>
          </p:nvSpPr>
          <p:spPr>
            <a:xfrm>
              <a:off x="0" y="0"/>
              <a:ext cx="2137363" cy="1802189"/>
            </a:xfrm>
            <a:custGeom>
              <a:avLst/>
              <a:gdLst/>
              <a:ahLst/>
              <a:cxnLst/>
              <a:rect l="l" t="t" r="r" b="b"/>
              <a:pathLst>
                <a:path w="2137363" h="1802189">
                  <a:moveTo>
                    <a:pt x="34344" y="0"/>
                  </a:moveTo>
                  <a:lnTo>
                    <a:pt x="2103019" y="0"/>
                  </a:lnTo>
                  <a:cubicBezTo>
                    <a:pt x="2112128" y="0"/>
                    <a:pt x="2120863" y="3618"/>
                    <a:pt x="2127304" y="10059"/>
                  </a:cubicBezTo>
                  <a:cubicBezTo>
                    <a:pt x="2133745" y="16500"/>
                    <a:pt x="2137363" y="25235"/>
                    <a:pt x="2137363" y="34344"/>
                  </a:cubicBezTo>
                  <a:lnTo>
                    <a:pt x="2137363" y="1767845"/>
                  </a:lnTo>
                  <a:cubicBezTo>
                    <a:pt x="2137363" y="1776954"/>
                    <a:pt x="2133745" y="1785689"/>
                    <a:pt x="2127304" y="1792130"/>
                  </a:cubicBezTo>
                  <a:cubicBezTo>
                    <a:pt x="2120863" y="1798570"/>
                    <a:pt x="2112128" y="1802189"/>
                    <a:pt x="2103019" y="1802189"/>
                  </a:cubicBezTo>
                  <a:lnTo>
                    <a:pt x="34344" y="1802189"/>
                  </a:lnTo>
                  <a:cubicBezTo>
                    <a:pt x="25235" y="1802189"/>
                    <a:pt x="16500" y="1798570"/>
                    <a:pt x="10059" y="1792130"/>
                  </a:cubicBezTo>
                  <a:cubicBezTo>
                    <a:pt x="3618" y="1785689"/>
                    <a:pt x="0" y="1776954"/>
                    <a:pt x="0" y="1767845"/>
                  </a:cubicBezTo>
                  <a:lnTo>
                    <a:pt x="0" y="34344"/>
                  </a:lnTo>
                  <a:cubicBezTo>
                    <a:pt x="0" y="25235"/>
                    <a:pt x="3618" y="16500"/>
                    <a:pt x="10059" y="10059"/>
                  </a:cubicBezTo>
                  <a:cubicBezTo>
                    <a:pt x="16500" y="3618"/>
                    <a:pt x="25235" y="0"/>
                    <a:pt x="34344" y="0"/>
                  </a:cubicBezTo>
                  <a:close/>
                </a:path>
              </a:pathLst>
            </a:custGeom>
            <a:solidFill>
              <a:srgbClr val="0063C2"/>
            </a:solidFill>
          </p:spPr>
        </p:sp>
        <p:sp>
          <p:nvSpPr>
            <p:cNvPr id="13" name="TextBox 13"/>
            <p:cNvSpPr txBox="1"/>
            <p:nvPr/>
          </p:nvSpPr>
          <p:spPr>
            <a:xfrm>
              <a:off x="0" y="9525"/>
              <a:ext cx="2137363" cy="1792664"/>
            </a:xfrm>
            <a:prstGeom prst="rect">
              <a:avLst/>
            </a:prstGeom>
          </p:spPr>
          <p:txBody>
            <a:bodyPr lIns="50800" tIns="50800" rIns="50800" bIns="50800" rtlCol="0" anchor="ctr"/>
            <a:lstStyle/>
            <a:p>
              <a:pPr algn="ctr">
                <a:lnSpc>
                  <a:spcPts val="2372"/>
                </a:lnSpc>
              </a:pPr>
              <a:endParaRPr/>
            </a:p>
          </p:txBody>
        </p:sp>
      </p:grpSp>
      <p:grpSp>
        <p:nvGrpSpPr>
          <p:cNvPr id="14" name="Group 14"/>
          <p:cNvGrpSpPr/>
          <p:nvPr/>
        </p:nvGrpSpPr>
        <p:grpSpPr>
          <a:xfrm>
            <a:off x="9680096" y="5596628"/>
            <a:ext cx="6981465" cy="3151596"/>
            <a:chOff x="0" y="0"/>
            <a:chExt cx="1838740" cy="830050"/>
          </a:xfrm>
        </p:grpSpPr>
        <p:sp>
          <p:nvSpPr>
            <p:cNvPr id="15" name="Freeform 15"/>
            <p:cNvSpPr/>
            <p:nvPr/>
          </p:nvSpPr>
          <p:spPr>
            <a:xfrm>
              <a:off x="0" y="0"/>
              <a:ext cx="1838740" cy="830050"/>
            </a:xfrm>
            <a:custGeom>
              <a:avLst/>
              <a:gdLst/>
              <a:ahLst/>
              <a:cxnLst/>
              <a:rect l="l" t="t" r="r" b="b"/>
              <a:pathLst>
                <a:path w="1838740" h="830050">
                  <a:moveTo>
                    <a:pt x="39921" y="0"/>
                  </a:moveTo>
                  <a:lnTo>
                    <a:pt x="1798818" y="0"/>
                  </a:lnTo>
                  <a:cubicBezTo>
                    <a:pt x="1809406" y="0"/>
                    <a:pt x="1819560" y="4206"/>
                    <a:pt x="1827047" y="11693"/>
                  </a:cubicBezTo>
                  <a:cubicBezTo>
                    <a:pt x="1834534" y="19179"/>
                    <a:pt x="1838740" y="29334"/>
                    <a:pt x="1838740" y="39921"/>
                  </a:cubicBezTo>
                  <a:lnTo>
                    <a:pt x="1838740" y="790129"/>
                  </a:lnTo>
                  <a:cubicBezTo>
                    <a:pt x="1838740" y="812177"/>
                    <a:pt x="1820866" y="830050"/>
                    <a:pt x="1798818" y="830050"/>
                  </a:cubicBezTo>
                  <a:lnTo>
                    <a:pt x="39921" y="830050"/>
                  </a:lnTo>
                  <a:cubicBezTo>
                    <a:pt x="17873" y="830050"/>
                    <a:pt x="0" y="812177"/>
                    <a:pt x="0" y="790129"/>
                  </a:cubicBezTo>
                  <a:lnTo>
                    <a:pt x="0" y="39921"/>
                  </a:lnTo>
                  <a:cubicBezTo>
                    <a:pt x="0" y="17873"/>
                    <a:pt x="17873" y="0"/>
                    <a:pt x="39921" y="0"/>
                  </a:cubicBezTo>
                  <a:close/>
                </a:path>
              </a:pathLst>
            </a:custGeom>
            <a:solidFill>
              <a:srgbClr val="00172C"/>
            </a:solidFill>
          </p:spPr>
        </p:sp>
        <p:sp>
          <p:nvSpPr>
            <p:cNvPr id="16" name="TextBox 16"/>
            <p:cNvSpPr txBox="1"/>
            <p:nvPr/>
          </p:nvSpPr>
          <p:spPr>
            <a:xfrm>
              <a:off x="0" y="9525"/>
              <a:ext cx="1838740" cy="820525"/>
            </a:xfrm>
            <a:prstGeom prst="rect">
              <a:avLst/>
            </a:prstGeom>
          </p:spPr>
          <p:txBody>
            <a:bodyPr lIns="50800" tIns="50800" rIns="50800" bIns="50800" rtlCol="0" anchor="ctr"/>
            <a:lstStyle/>
            <a:p>
              <a:pPr algn="ctr">
                <a:lnSpc>
                  <a:spcPts val="2372"/>
                </a:lnSpc>
              </a:pPr>
              <a:endParaRPr/>
            </a:p>
          </p:txBody>
        </p:sp>
      </p:grpSp>
      <p:sp>
        <p:nvSpPr>
          <p:cNvPr id="17" name="Freeform 17"/>
          <p:cNvSpPr/>
          <p:nvPr/>
        </p:nvSpPr>
        <p:spPr>
          <a:xfrm>
            <a:off x="10516951" y="6165589"/>
            <a:ext cx="511205" cy="511205"/>
          </a:xfrm>
          <a:custGeom>
            <a:avLst/>
            <a:gdLst/>
            <a:ahLst/>
            <a:cxnLst/>
            <a:rect l="l" t="t" r="r" b="b"/>
            <a:pathLst>
              <a:path w="511205" h="511205">
                <a:moveTo>
                  <a:pt x="0" y="0"/>
                </a:moveTo>
                <a:lnTo>
                  <a:pt x="511205" y="0"/>
                </a:lnTo>
                <a:lnTo>
                  <a:pt x="511205" y="511205"/>
                </a:lnTo>
                <a:lnTo>
                  <a:pt x="0" y="51120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8" name="Freeform 18"/>
          <p:cNvSpPr/>
          <p:nvPr/>
        </p:nvSpPr>
        <p:spPr>
          <a:xfrm>
            <a:off x="10516951" y="6923298"/>
            <a:ext cx="511205" cy="511205"/>
          </a:xfrm>
          <a:custGeom>
            <a:avLst/>
            <a:gdLst/>
            <a:ahLst/>
            <a:cxnLst/>
            <a:rect l="l" t="t" r="r" b="b"/>
            <a:pathLst>
              <a:path w="511205" h="511205">
                <a:moveTo>
                  <a:pt x="0" y="0"/>
                </a:moveTo>
                <a:lnTo>
                  <a:pt x="511205" y="0"/>
                </a:lnTo>
                <a:lnTo>
                  <a:pt x="511205" y="511205"/>
                </a:lnTo>
                <a:lnTo>
                  <a:pt x="0" y="511205"/>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19" name="Freeform 19"/>
          <p:cNvSpPr/>
          <p:nvPr/>
        </p:nvSpPr>
        <p:spPr>
          <a:xfrm>
            <a:off x="10516951" y="7682153"/>
            <a:ext cx="511205" cy="511205"/>
          </a:xfrm>
          <a:custGeom>
            <a:avLst/>
            <a:gdLst/>
            <a:ahLst/>
            <a:cxnLst/>
            <a:rect l="l" t="t" r="r" b="b"/>
            <a:pathLst>
              <a:path w="511205" h="511205">
                <a:moveTo>
                  <a:pt x="0" y="0"/>
                </a:moveTo>
                <a:lnTo>
                  <a:pt x="511205" y="0"/>
                </a:lnTo>
                <a:lnTo>
                  <a:pt x="511205" y="511205"/>
                </a:lnTo>
                <a:lnTo>
                  <a:pt x="0" y="511205"/>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20" name="TextBox 20"/>
          <p:cNvSpPr txBox="1"/>
          <p:nvPr/>
        </p:nvSpPr>
        <p:spPr>
          <a:xfrm>
            <a:off x="2551673" y="1360874"/>
            <a:ext cx="2510030" cy="304419"/>
          </a:xfrm>
          <a:prstGeom prst="rect">
            <a:avLst/>
          </a:prstGeom>
        </p:spPr>
        <p:txBody>
          <a:bodyPr lIns="0" tIns="0" rIns="0" bIns="0" rtlCol="0" anchor="t">
            <a:spAutoFit/>
          </a:bodyPr>
          <a:lstStyle/>
          <a:p>
            <a:pPr algn="l">
              <a:lnSpc>
                <a:spcPts val="2372"/>
              </a:lnSpc>
            </a:pPr>
            <a:r>
              <a:rPr lang="en-US" sz="2100" b="1" spc="33">
                <a:solidFill>
                  <a:srgbClr val="F8FCFF"/>
                </a:solidFill>
                <a:latin typeface="Open Sauce Bold"/>
                <a:ea typeface="Open Sauce Bold"/>
                <a:cs typeface="Open Sauce Bold"/>
                <a:sym typeface="Open Sauce Bold"/>
              </a:rPr>
              <a:t>BORCELLE TECH</a:t>
            </a:r>
          </a:p>
        </p:txBody>
      </p:sp>
      <p:sp>
        <p:nvSpPr>
          <p:cNvPr id="21" name="TextBox 21"/>
          <p:cNvSpPr txBox="1"/>
          <p:nvPr/>
        </p:nvSpPr>
        <p:spPr>
          <a:xfrm>
            <a:off x="10340479" y="1363153"/>
            <a:ext cx="2005110" cy="304419"/>
          </a:xfrm>
          <a:prstGeom prst="rect">
            <a:avLst/>
          </a:prstGeom>
        </p:spPr>
        <p:txBody>
          <a:bodyPr lIns="0" tIns="0" rIns="0" bIns="0" rtlCol="0" anchor="t">
            <a:spAutoFit/>
          </a:bodyPr>
          <a:lstStyle/>
          <a:p>
            <a:pPr algn="ctr">
              <a:lnSpc>
                <a:spcPts val="2372"/>
              </a:lnSpc>
            </a:pPr>
            <a:r>
              <a:rPr lang="en-US" sz="2100" spc="33">
                <a:solidFill>
                  <a:srgbClr val="00172C"/>
                </a:solidFill>
                <a:latin typeface="Open Sauce"/>
                <a:ea typeface="Open Sauce"/>
                <a:cs typeface="Open Sauce"/>
                <a:sym typeface="Open Sauce"/>
              </a:rPr>
              <a:t>About Us</a:t>
            </a:r>
          </a:p>
        </p:txBody>
      </p:sp>
      <p:sp>
        <p:nvSpPr>
          <p:cNvPr id="22" name="TextBox 22"/>
          <p:cNvSpPr txBox="1"/>
          <p:nvPr/>
        </p:nvSpPr>
        <p:spPr>
          <a:xfrm>
            <a:off x="12404314" y="1363153"/>
            <a:ext cx="2005110" cy="304419"/>
          </a:xfrm>
          <a:prstGeom prst="rect">
            <a:avLst/>
          </a:prstGeom>
        </p:spPr>
        <p:txBody>
          <a:bodyPr lIns="0" tIns="0" rIns="0" bIns="0" rtlCol="0" anchor="t">
            <a:spAutoFit/>
          </a:bodyPr>
          <a:lstStyle/>
          <a:p>
            <a:pPr algn="ctr">
              <a:lnSpc>
                <a:spcPts val="2372"/>
              </a:lnSpc>
            </a:pPr>
            <a:r>
              <a:rPr lang="en-US" sz="2100" spc="33">
                <a:solidFill>
                  <a:srgbClr val="00172C"/>
                </a:solidFill>
                <a:latin typeface="Open Sauce"/>
                <a:ea typeface="Open Sauce"/>
                <a:cs typeface="Open Sauce"/>
                <a:sym typeface="Open Sauce"/>
              </a:rPr>
              <a:t>Product</a:t>
            </a:r>
          </a:p>
        </p:txBody>
      </p:sp>
      <p:sp>
        <p:nvSpPr>
          <p:cNvPr id="23" name="TextBox 23"/>
          <p:cNvSpPr txBox="1"/>
          <p:nvPr/>
        </p:nvSpPr>
        <p:spPr>
          <a:xfrm>
            <a:off x="14439516" y="1363153"/>
            <a:ext cx="2005110" cy="304419"/>
          </a:xfrm>
          <a:prstGeom prst="rect">
            <a:avLst/>
          </a:prstGeom>
        </p:spPr>
        <p:txBody>
          <a:bodyPr lIns="0" tIns="0" rIns="0" bIns="0" rtlCol="0" anchor="t">
            <a:spAutoFit/>
          </a:bodyPr>
          <a:lstStyle/>
          <a:p>
            <a:pPr algn="ctr">
              <a:lnSpc>
                <a:spcPts val="2372"/>
              </a:lnSpc>
            </a:pPr>
            <a:r>
              <a:rPr lang="en-US" sz="2100" spc="33">
                <a:solidFill>
                  <a:srgbClr val="00172C"/>
                </a:solidFill>
                <a:latin typeface="Open Sauce"/>
                <a:ea typeface="Open Sauce"/>
                <a:cs typeface="Open Sauce"/>
                <a:sym typeface="Open Sauce"/>
              </a:rPr>
              <a:t>Contact</a:t>
            </a:r>
          </a:p>
        </p:txBody>
      </p:sp>
      <p:sp>
        <p:nvSpPr>
          <p:cNvPr id="24" name="TextBox 24"/>
          <p:cNvSpPr txBox="1"/>
          <p:nvPr/>
        </p:nvSpPr>
        <p:spPr>
          <a:xfrm>
            <a:off x="10516951" y="3312728"/>
            <a:ext cx="5566658" cy="1940999"/>
          </a:xfrm>
          <a:prstGeom prst="rect">
            <a:avLst/>
          </a:prstGeom>
        </p:spPr>
        <p:txBody>
          <a:bodyPr lIns="0" tIns="0" rIns="0" bIns="0" rtlCol="0" anchor="t">
            <a:spAutoFit/>
          </a:bodyPr>
          <a:lstStyle/>
          <a:p>
            <a:pPr algn="l">
              <a:lnSpc>
                <a:spcPts val="7566"/>
              </a:lnSpc>
            </a:pPr>
            <a:r>
              <a:rPr lang="en-US" sz="6695" b="1" spc="-247">
                <a:solidFill>
                  <a:srgbClr val="F8FCFF"/>
                </a:solidFill>
                <a:latin typeface="Open Sauce Bold"/>
                <a:ea typeface="Open Sauce Bold"/>
                <a:cs typeface="Open Sauce Bold"/>
                <a:sym typeface="Open Sauce Bold"/>
              </a:rPr>
              <a:t>LET’S WORK TOGETHER</a:t>
            </a:r>
          </a:p>
        </p:txBody>
      </p:sp>
      <p:sp>
        <p:nvSpPr>
          <p:cNvPr id="25" name="TextBox 25"/>
          <p:cNvSpPr txBox="1"/>
          <p:nvPr/>
        </p:nvSpPr>
        <p:spPr>
          <a:xfrm>
            <a:off x="11283700" y="6214499"/>
            <a:ext cx="2322768" cy="36576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+123-456-7890</a:t>
            </a:r>
          </a:p>
        </p:txBody>
      </p:sp>
      <p:sp>
        <p:nvSpPr>
          <p:cNvPr id="26" name="TextBox 26"/>
          <p:cNvSpPr txBox="1"/>
          <p:nvPr/>
        </p:nvSpPr>
        <p:spPr>
          <a:xfrm>
            <a:off x="11310956" y="6972208"/>
            <a:ext cx="3560633" cy="36576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www.reallygreatsite.com</a:t>
            </a:r>
          </a:p>
        </p:txBody>
      </p:sp>
      <p:sp>
        <p:nvSpPr>
          <p:cNvPr id="27" name="TextBox 27"/>
          <p:cNvSpPr txBox="1"/>
          <p:nvPr/>
        </p:nvSpPr>
        <p:spPr>
          <a:xfrm>
            <a:off x="11283700" y="7731063"/>
            <a:ext cx="3560633" cy="365760"/>
          </a:xfrm>
          <a:prstGeom prst="rect">
            <a:avLst/>
          </a:prstGeom>
        </p:spPr>
        <p:txBody>
          <a:bodyPr lIns="0" tIns="0" rIns="0" bIns="0" rtlCol="0" anchor="t">
            <a:spAutoFit/>
          </a:bodyPr>
          <a:lstStyle/>
          <a:p>
            <a:pPr marL="0" lvl="0" indent="0" algn="l">
              <a:lnSpc>
                <a:spcPts val="2940"/>
              </a:lnSpc>
              <a:spcBef>
                <a:spcPct val="0"/>
              </a:spcBef>
            </a:pPr>
            <a:r>
              <a:rPr lang="en-US" sz="2100" strike="noStrike" spc="33">
                <a:solidFill>
                  <a:srgbClr val="F8FCFF"/>
                </a:solidFill>
                <a:latin typeface="Open Sauce"/>
                <a:ea typeface="Open Sauce"/>
                <a:cs typeface="Open Sauce"/>
                <a:sym typeface="Open Sauce"/>
              </a:rPr>
              <a:t>hello@reallygreatsite.com</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Прямоугольник 4"/>
          <p:cNvSpPr/>
          <p:nvPr/>
        </p:nvSpPr>
        <p:spPr>
          <a:xfrm>
            <a:off x="11822499" y="-45560"/>
            <a:ext cx="4231257" cy="834876"/>
          </a:xfrm>
          <a:prstGeom prst="rect">
            <a:avLst/>
          </a:prstGeom>
          <a:solidFill>
            <a:srgbClr val="0063C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ru-RU" sz="2700"/>
          </a:p>
        </p:txBody>
      </p:sp>
      <p:sp>
        <p:nvSpPr>
          <p:cNvPr id="6" name="Прямоугольник 5"/>
          <p:cNvSpPr/>
          <p:nvPr/>
        </p:nvSpPr>
        <p:spPr>
          <a:xfrm>
            <a:off x="11033516" y="384755"/>
            <a:ext cx="4644000" cy="546314"/>
          </a:xfrm>
          <a:prstGeom prst="rect">
            <a:avLst/>
          </a:prstGeom>
          <a:solidFill>
            <a:srgbClr val="0063C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ru-RU" sz="2700"/>
          </a:p>
        </p:txBody>
      </p:sp>
      <p:sp>
        <p:nvSpPr>
          <p:cNvPr id="7" name="Прямоугольник 6"/>
          <p:cNvSpPr/>
          <p:nvPr/>
        </p:nvSpPr>
        <p:spPr>
          <a:xfrm>
            <a:off x="11693103" y="710084"/>
            <a:ext cx="4360653" cy="432000"/>
          </a:xfrm>
          <a:prstGeom prst="rect">
            <a:avLst/>
          </a:prstGeom>
          <a:solidFill>
            <a:srgbClr val="0063C2"/>
          </a:solidFill>
          <a:ln w="381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ru-RU" sz="2700"/>
          </a:p>
        </p:txBody>
      </p:sp>
      <p:sp>
        <p:nvSpPr>
          <p:cNvPr id="8" name="Прямоугольник 7"/>
          <p:cNvSpPr/>
          <p:nvPr/>
        </p:nvSpPr>
        <p:spPr>
          <a:xfrm>
            <a:off x="11731926" y="1168215"/>
            <a:ext cx="4374000" cy="37800"/>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ru-RU" sz="2700"/>
          </a:p>
        </p:txBody>
      </p:sp>
      <p:sp>
        <p:nvSpPr>
          <p:cNvPr id="9" name="Прямоугольник 8"/>
          <p:cNvSpPr/>
          <p:nvPr/>
        </p:nvSpPr>
        <p:spPr>
          <a:xfrm>
            <a:off x="11222978" y="1248015"/>
            <a:ext cx="5022000" cy="37800"/>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ru-RU" sz="2700"/>
          </a:p>
        </p:txBody>
      </p:sp>
      <p:sp>
        <p:nvSpPr>
          <p:cNvPr id="10" name="Прямоугольник 9"/>
          <p:cNvSpPr/>
          <p:nvPr/>
        </p:nvSpPr>
        <p:spPr>
          <a:xfrm>
            <a:off x="12189126" y="1327815"/>
            <a:ext cx="4374000" cy="37800"/>
          </a:xfrm>
          <a:prstGeom prst="rect">
            <a:avLst/>
          </a:prstGeom>
          <a:solidFill>
            <a:schemeClr val="tx1"/>
          </a:solidFill>
          <a:ln w="285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37160" tIns="68580" rIns="137160" bIns="68580" numCol="1" spcCol="0" rtlCol="0" fromWordArt="0" anchor="ctr" anchorCtr="0" forceAA="0" compatLnSpc="1">
            <a:prstTxWarp prst="textNoShape">
              <a:avLst/>
            </a:prstTxWarp>
            <a:noAutofit/>
          </a:bodyPr>
          <a:lstStyle/>
          <a:p>
            <a:pPr algn="ctr"/>
            <a:endParaRPr lang="ru-RU" sz="2700"/>
          </a:p>
        </p:txBody>
      </p:sp>
      <p:grpSp>
        <p:nvGrpSpPr>
          <p:cNvPr id="3" name="Группа 2"/>
          <p:cNvGrpSpPr/>
          <p:nvPr/>
        </p:nvGrpSpPr>
        <p:grpSpPr>
          <a:xfrm>
            <a:off x="12207977" y="2665410"/>
            <a:ext cx="2085752" cy="1075530"/>
            <a:chOff x="12207977" y="2665410"/>
            <a:chExt cx="2085752" cy="1075530"/>
          </a:xfrm>
        </p:grpSpPr>
        <p:sp>
          <p:nvSpPr>
            <p:cNvPr id="63" name="Шестиугольник 62"/>
            <p:cNvSpPr>
              <a:spLocks noChangeAspect="1"/>
            </p:cNvSpPr>
            <p:nvPr/>
          </p:nvSpPr>
          <p:spPr>
            <a:xfrm rot="5400000">
              <a:off x="12198632" y="2674755"/>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64" name="Шестиугольник 63"/>
            <p:cNvSpPr>
              <a:spLocks noChangeAspect="1"/>
            </p:cNvSpPr>
            <p:nvPr/>
          </p:nvSpPr>
          <p:spPr>
            <a:xfrm rot="5400000">
              <a:off x="12417527" y="26766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65" name="Шестиугольник 64"/>
            <p:cNvSpPr>
              <a:spLocks noChangeAspect="1"/>
            </p:cNvSpPr>
            <p:nvPr/>
          </p:nvSpPr>
          <p:spPr>
            <a:xfrm rot="5400000">
              <a:off x="12631817" y="26766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66" name="Шестиугольник 65"/>
            <p:cNvSpPr>
              <a:spLocks noChangeAspect="1"/>
            </p:cNvSpPr>
            <p:nvPr/>
          </p:nvSpPr>
          <p:spPr>
            <a:xfrm rot="5400000">
              <a:off x="12846107" y="26766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67" name="Шестиугольник 66"/>
            <p:cNvSpPr>
              <a:spLocks noChangeAspect="1"/>
            </p:cNvSpPr>
            <p:nvPr/>
          </p:nvSpPr>
          <p:spPr>
            <a:xfrm rot="5400000">
              <a:off x="13060397" y="26766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68" name="Шестиугольник 67"/>
            <p:cNvSpPr>
              <a:spLocks noChangeAspect="1"/>
            </p:cNvSpPr>
            <p:nvPr/>
          </p:nvSpPr>
          <p:spPr>
            <a:xfrm rot="5400000">
              <a:off x="13491923" y="26766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69" name="Шестиугольник 68"/>
            <p:cNvSpPr>
              <a:spLocks noChangeAspect="1"/>
            </p:cNvSpPr>
            <p:nvPr/>
          </p:nvSpPr>
          <p:spPr>
            <a:xfrm rot="5400000">
              <a:off x="13274689" y="26766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0" name="Шестиугольник 69"/>
            <p:cNvSpPr>
              <a:spLocks noChangeAspect="1"/>
            </p:cNvSpPr>
            <p:nvPr/>
          </p:nvSpPr>
          <p:spPr>
            <a:xfrm rot="5400000">
              <a:off x="13709158" y="26766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1" name="Шестиугольник 70"/>
            <p:cNvSpPr>
              <a:spLocks noChangeAspect="1"/>
            </p:cNvSpPr>
            <p:nvPr/>
          </p:nvSpPr>
          <p:spPr>
            <a:xfrm rot="5400000">
              <a:off x="12198632" y="2903355"/>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2" name="Шестиугольник 71"/>
            <p:cNvSpPr>
              <a:spLocks noChangeAspect="1"/>
            </p:cNvSpPr>
            <p:nvPr/>
          </p:nvSpPr>
          <p:spPr>
            <a:xfrm rot="5400000">
              <a:off x="12417527" y="29052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3" name="Шестиугольник 72"/>
            <p:cNvSpPr>
              <a:spLocks noChangeAspect="1"/>
            </p:cNvSpPr>
            <p:nvPr/>
          </p:nvSpPr>
          <p:spPr>
            <a:xfrm rot="5400000">
              <a:off x="12631817" y="29052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4" name="Шестиугольник 73"/>
            <p:cNvSpPr>
              <a:spLocks noChangeAspect="1"/>
            </p:cNvSpPr>
            <p:nvPr/>
          </p:nvSpPr>
          <p:spPr>
            <a:xfrm rot="5400000">
              <a:off x="12846107" y="29052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5" name="Шестиугольник 74"/>
            <p:cNvSpPr>
              <a:spLocks noChangeAspect="1"/>
            </p:cNvSpPr>
            <p:nvPr/>
          </p:nvSpPr>
          <p:spPr>
            <a:xfrm rot="5400000">
              <a:off x="13060397" y="29052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6" name="Шестиугольник 75"/>
            <p:cNvSpPr>
              <a:spLocks noChangeAspect="1"/>
            </p:cNvSpPr>
            <p:nvPr/>
          </p:nvSpPr>
          <p:spPr>
            <a:xfrm rot="5400000">
              <a:off x="13491923" y="29052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7" name="Шестиугольник 76"/>
            <p:cNvSpPr>
              <a:spLocks noChangeAspect="1"/>
            </p:cNvSpPr>
            <p:nvPr/>
          </p:nvSpPr>
          <p:spPr>
            <a:xfrm rot="5400000">
              <a:off x="13274689" y="29052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8" name="Шестиугольник 77"/>
            <p:cNvSpPr>
              <a:spLocks noChangeAspect="1"/>
            </p:cNvSpPr>
            <p:nvPr/>
          </p:nvSpPr>
          <p:spPr>
            <a:xfrm rot="5400000">
              <a:off x="13709158" y="29052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79" name="Шестиугольник 78"/>
            <p:cNvSpPr>
              <a:spLocks noChangeAspect="1"/>
            </p:cNvSpPr>
            <p:nvPr/>
          </p:nvSpPr>
          <p:spPr>
            <a:xfrm rot="5400000">
              <a:off x="12198632" y="3133801"/>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0" name="Шестиугольник 79"/>
            <p:cNvSpPr>
              <a:spLocks noChangeAspect="1"/>
            </p:cNvSpPr>
            <p:nvPr/>
          </p:nvSpPr>
          <p:spPr>
            <a:xfrm rot="5400000">
              <a:off x="12417527" y="3135730"/>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1" name="Шестиугольник 80"/>
            <p:cNvSpPr>
              <a:spLocks noChangeAspect="1"/>
            </p:cNvSpPr>
            <p:nvPr/>
          </p:nvSpPr>
          <p:spPr>
            <a:xfrm rot="5400000">
              <a:off x="12631817" y="3135730"/>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2" name="Шестиугольник 81"/>
            <p:cNvSpPr>
              <a:spLocks noChangeAspect="1"/>
            </p:cNvSpPr>
            <p:nvPr/>
          </p:nvSpPr>
          <p:spPr>
            <a:xfrm rot="5400000">
              <a:off x="12846107" y="3135730"/>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3" name="Шестиугольник 82"/>
            <p:cNvSpPr>
              <a:spLocks noChangeAspect="1"/>
            </p:cNvSpPr>
            <p:nvPr/>
          </p:nvSpPr>
          <p:spPr>
            <a:xfrm rot="5400000">
              <a:off x="13060397" y="3135730"/>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4" name="Шестиугольник 83"/>
            <p:cNvSpPr>
              <a:spLocks noChangeAspect="1"/>
            </p:cNvSpPr>
            <p:nvPr/>
          </p:nvSpPr>
          <p:spPr>
            <a:xfrm rot="5400000">
              <a:off x="13491923" y="3135730"/>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5" name="Шестиугольник 84"/>
            <p:cNvSpPr>
              <a:spLocks noChangeAspect="1"/>
            </p:cNvSpPr>
            <p:nvPr/>
          </p:nvSpPr>
          <p:spPr>
            <a:xfrm rot="5400000">
              <a:off x="13274689" y="3135730"/>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6" name="Шестиугольник 85"/>
            <p:cNvSpPr>
              <a:spLocks noChangeAspect="1"/>
            </p:cNvSpPr>
            <p:nvPr/>
          </p:nvSpPr>
          <p:spPr>
            <a:xfrm rot="5400000">
              <a:off x="13709158" y="3135730"/>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7" name="Шестиугольник 86"/>
            <p:cNvSpPr>
              <a:spLocks noChangeAspect="1"/>
            </p:cNvSpPr>
            <p:nvPr/>
          </p:nvSpPr>
          <p:spPr>
            <a:xfrm rot="5400000">
              <a:off x="12198632" y="3362319"/>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8" name="Шестиугольник 87"/>
            <p:cNvSpPr>
              <a:spLocks noChangeAspect="1"/>
            </p:cNvSpPr>
            <p:nvPr/>
          </p:nvSpPr>
          <p:spPr>
            <a:xfrm rot="5400000">
              <a:off x="12417527" y="3364248"/>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89" name="Шестиугольник 88"/>
            <p:cNvSpPr>
              <a:spLocks noChangeAspect="1"/>
            </p:cNvSpPr>
            <p:nvPr/>
          </p:nvSpPr>
          <p:spPr>
            <a:xfrm rot="5400000">
              <a:off x="12631817" y="3364248"/>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0" name="Шестиугольник 89"/>
            <p:cNvSpPr>
              <a:spLocks noChangeAspect="1"/>
            </p:cNvSpPr>
            <p:nvPr/>
          </p:nvSpPr>
          <p:spPr>
            <a:xfrm rot="5400000">
              <a:off x="12846107" y="3364248"/>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1" name="Шестиугольник 90"/>
            <p:cNvSpPr>
              <a:spLocks noChangeAspect="1"/>
            </p:cNvSpPr>
            <p:nvPr/>
          </p:nvSpPr>
          <p:spPr>
            <a:xfrm rot="5400000">
              <a:off x="13060397" y="3364248"/>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2" name="Шестиугольник 91"/>
            <p:cNvSpPr>
              <a:spLocks noChangeAspect="1"/>
            </p:cNvSpPr>
            <p:nvPr/>
          </p:nvSpPr>
          <p:spPr>
            <a:xfrm rot="5400000">
              <a:off x="13491923" y="3364248"/>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3" name="Шестиугольник 92"/>
            <p:cNvSpPr>
              <a:spLocks noChangeAspect="1"/>
            </p:cNvSpPr>
            <p:nvPr/>
          </p:nvSpPr>
          <p:spPr>
            <a:xfrm rot="5400000">
              <a:off x="13274689" y="3364248"/>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4" name="Шестиугольник 93"/>
            <p:cNvSpPr>
              <a:spLocks noChangeAspect="1"/>
            </p:cNvSpPr>
            <p:nvPr/>
          </p:nvSpPr>
          <p:spPr>
            <a:xfrm rot="5400000">
              <a:off x="13709158" y="3364248"/>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5" name="Шестиугольник 94"/>
            <p:cNvSpPr>
              <a:spLocks noChangeAspect="1"/>
            </p:cNvSpPr>
            <p:nvPr/>
          </p:nvSpPr>
          <p:spPr>
            <a:xfrm rot="5400000">
              <a:off x="13926391" y="26766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6" name="Шестиугольник 95"/>
            <p:cNvSpPr>
              <a:spLocks noChangeAspect="1"/>
            </p:cNvSpPr>
            <p:nvPr/>
          </p:nvSpPr>
          <p:spPr>
            <a:xfrm rot="5400000">
              <a:off x="14143625" y="26766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7" name="Шестиугольник 96"/>
            <p:cNvSpPr>
              <a:spLocks noChangeAspect="1"/>
            </p:cNvSpPr>
            <p:nvPr/>
          </p:nvSpPr>
          <p:spPr>
            <a:xfrm rot="5400000">
              <a:off x="13926391" y="29052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8" name="Шестиугольник 97"/>
            <p:cNvSpPr>
              <a:spLocks noChangeAspect="1"/>
            </p:cNvSpPr>
            <p:nvPr/>
          </p:nvSpPr>
          <p:spPr>
            <a:xfrm rot="5400000">
              <a:off x="14143625" y="2905284"/>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99" name="Шестиугольник 98"/>
            <p:cNvSpPr>
              <a:spLocks noChangeAspect="1"/>
            </p:cNvSpPr>
            <p:nvPr/>
          </p:nvSpPr>
          <p:spPr>
            <a:xfrm rot="5400000">
              <a:off x="13926391" y="3135730"/>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0" name="Шестиугольник 99"/>
            <p:cNvSpPr>
              <a:spLocks noChangeAspect="1"/>
            </p:cNvSpPr>
            <p:nvPr/>
          </p:nvSpPr>
          <p:spPr>
            <a:xfrm rot="5400000">
              <a:off x="14143625" y="3135730"/>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1" name="Шестиугольник 100"/>
            <p:cNvSpPr>
              <a:spLocks noChangeAspect="1"/>
            </p:cNvSpPr>
            <p:nvPr/>
          </p:nvSpPr>
          <p:spPr>
            <a:xfrm rot="5400000">
              <a:off x="13926391" y="3364248"/>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2" name="Шестиугольник 101"/>
            <p:cNvSpPr>
              <a:spLocks noChangeAspect="1"/>
            </p:cNvSpPr>
            <p:nvPr/>
          </p:nvSpPr>
          <p:spPr>
            <a:xfrm rot="5400000">
              <a:off x="14143625" y="3364248"/>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3" name="Шестиугольник 102"/>
            <p:cNvSpPr>
              <a:spLocks noChangeAspect="1"/>
            </p:cNvSpPr>
            <p:nvPr/>
          </p:nvSpPr>
          <p:spPr>
            <a:xfrm rot="5400000">
              <a:off x="12198632" y="3588907"/>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4" name="Шестиугольник 103"/>
            <p:cNvSpPr>
              <a:spLocks noChangeAspect="1"/>
            </p:cNvSpPr>
            <p:nvPr/>
          </p:nvSpPr>
          <p:spPr>
            <a:xfrm rot="5400000">
              <a:off x="12417527" y="3590836"/>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5" name="Шестиугольник 104"/>
            <p:cNvSpPr>
              <a:spLocks noChangeAspect="1"/>
            </p:cNvSpPr>
            <p:nvPr/>
          </p:nvSpPr>
          <p:spPr>
            <a:xfrm rot="5400000">
              <a:off x="12631817" y="3590836"/>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6" name="Шестиугольник 105"/>
            <p:cNvSpPr>
              <a:spLocks noChangeAspect="1"/>
            </p:cNvSpPr>
            <p:nvPr/>
          </p:nvSpPr>
          <p:spPr>
            <a:xfrm rot="5400000">
              <a:off x="12846107" y="3590836"/>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7" name="Шестиугольник 106"/>
            <p:cNvSpPr>
              <a:spLocks noChangeAspect="1"/>
            </p:cNvSpPr>
            <p:nvPr/>
          </p:nvSpPr>
          <p:spPr>
            <a:xfrm rot="5400000">
              <a:off x="13060397" y="3590836"/>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8" name="Шестиугольник 107"/>
            <p:cNvSpPr>
              <a:spLocks noChangeAspect="1"/>
            </p:cNvSpPr>
            <p:nvPr/>
          </p:nvSpPr>
          <p:spPr>
            <a:xfrm rot="5400000">
              <a:off x="13491923" y="3590836"/>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09" name="Шестиугольник 108"/>
            <p:cNvSpPr>
              <a:spLocks noChangeAspect="1"/>
            </p:cNvSpPr>
            <p:nvPr/>
          </p:nvSpPr>
          <p:spPr>
            <a:xfrm rot="5400000">
              <a:off x="13274689" y="3590836"/>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10" name="Шестиугольник 109"/>
            <p:cNvSpPr>
              <a:spLocks noChangeAspect="1"/>
            </p:cNvSpPr>
            <p:nvPr/>
          </p:nvSpPr>
          <p:spPr>
            <a:xfrm rot="5400000">
              <a:off x="13709158" y="3590836"/>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11" name="Шестиугольник 110"/>
            <p:cNvSpPr>
              <a:spLocks noChangeAspect="1"/>
            </p:cNvSpPr>
            <p:nvPr/>
          </p:nvSpPr>
          <p:spPr>
            <a:xfrm rot="5400000">
              <a:off x="13926391" y="3590836"/>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12" name="Шестиугольник 111"/>
            <p:cNvSpPr>
              <a:spLocks noChangeAspect="1"/>
            </p:cNvSpPr>
            <p:nvPr/>
          </p:nvSpPr>
          <p:spPr>
            <a:xfrm rot="5400000">
              <a:off x="14143625" y="3590836"/>
              <a:ext cx="159449" cy="140759"/>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grpSp>
      <p:grpSp>
        <p:nvGrpSpPr>
          <p:cNvPr id="2" name="Группа 1"/>
          <p:cNvGrpSpPr/>
          <p:nvPr/>
        </p:nvGrpSpPr>
        <p:grpSpPr>
          <a:xfrm>
            <a:off x="11222978" y="4605734"/>
            <a:ext cx="3319148" cy="1711538"/>
            <a:chOff x="11222978" y="4605734"/>
            <a:chExt cx="3319148" cy="1711538"/>
          </a:xfrm>
        </p:grpSpPr>
        <p:sp>
          <p:nvSpPr>
            <p:cNvPr id="114" name="Шестиугольник 113"/>
            <p:cNvSpPr>
              <a:spLocks noChangeAspect="1"/>
            </p:cNvSpPr>
            <p:nvPr/>
          </p:nvSpPr>
          <p:spPr>
            <a:xfrm rot="5400000">
              <a:off x="11208107" y="462060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15" name="Шестиугольник 114"/>
            <p:cNvSpPr>
              <a:spLocks noChangeAspect="1"/>
            </p:cNvSpPr>
            <p:nvPr/>
          </p:nvSpPr>
          <p:spPr>
            <a:xfrm rot="5400000">
              <a:off x="11556444" y="462367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16" name="Шестиугольник 115"/>
            <p:cNvSpPr>
              <a:spLocks noChangeAspect="1"/>
            </p:cNvSpPr>
            <p:nvPr/>
          </p:nvSpPr>
          <p:spPr>
            <a:xfrm rot="5400000">
              <a:off x="11897453" y="462367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17" name="Шестиугольник 116"/>
            <p:cNvSpPr>
              <a:spLocks noChangeAspect="1"/>
            </p:cNvSpPr>
            <p:nvPr/>
          </p:nvSpPr>
          <p:spPr>
            <a:xfrm rot="5400000">
              <a:off x="12238462" y="462367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18" name="Шестиугольник 117"/>
            <p:cNvSpPr>
              <a:spLocks noChangeAspect="1"/>
            </p:cNvSpPr>
            <p:nvPr/>
          </p:nvSpPr>
          <p:spPr>
            <a:xfrm rot="5400000">
              <a:off x="12579471" y="462367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19" name="Шестиугольник 118"/>
            <p:cNvSpPr>
              <a:spLocks noChangeAspect="1"/>
            </p:cNvSpPr>
            <p:nvPr/>
          </p:nvSpPr>
          <p:spPr>
            <a:xfrm rot="5400000">
              <a:off x="13266178" y="462367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0" name="Шестиугольник 119"/>
            <p:cNvSpPr>
              <a:spLocks noChangeAspect="1"/>
            </p:cNvSpPr>
            <p:nvPr/>
          </p:nvSpPr>
          <p:spPr>
            <a:xfrm rot="5400000">
              <a:off x="12920483" y="462367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1" name="Шестиугольник 120"/>
            <p:cNvSpPr>
              <a:spLocks noChangeAspect="1"/>
            </p:cNvSpPr>
            <p:nvPr/>
          </p:nvSpPr>
          <p:spPr>
            <a:xfrm rot="5400000">
              <a:off x="13611872" y="462367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2" name="Шестиугольник 121"/>
            <p:cNvSpPr>
              <a:spLocks noChangeAspect="1"/>
            </p:cNvSpPr>
            <p:nvPr/>
          </p:nvSpPr>
          <p:spPr>
            <a:xfrm rot="5400000">
              <a:off x="11208107" y="498438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3" name="Шестиугольник 122"/>
            <p:cNvSpPr>
              <a:spLocks noChangeAspect="1"/>
            </p:cNvSpPr>
            <p:nvPr/>
          </p:nvSpPr>
          <p:spPr>
            <a:xfrm rot="5400000">
              <a:off x="11556444" y="49874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4" name="Шестиугольник 123"/>
            <p:cNvSpPr>
              <a:spLocks noChangeAspect="1"/>
            </p:cNvSpPr>
            <p:nvPr/>
          </p:nvSpPr>
          <p:spPr>
            <a:xfrm rot="5400000">
              <a:off x="11897453" y="49874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5" name="Шестиугольник 124"/>
            <p:cNvSpPr>
              <a:spLocks noChangeAspect="1"/>
            </p:cNvSpPr>
            <p:nvPr/>
          </p:nvSpPr>
          <p:spPr>
            <a:xfrm rot="5400000">
              <a:off x="12238462" y="49874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6" name="Шестиугольник 125"/>
            <p:cNvSpPr>
              <a:spLocks noChangeAspect="1"/>
            </p:cNvSpPr>
            <p:nvPr/>
          </p:nvSpPr>
          <p:spPr>
            <a:xfrm rot="5400000">
              <a:off x="12579471" y="49874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7" name="Шестиугольник 126"/>
            <p:cNvSpPr>
              <a:spLocks noChangeAspect="1"/>
            </p:cNvSpPr>
            <p:nvPr/>
          </p:nvSpPr>
          <p:spPr>
            <a:xfrm rot="5400000">
              <a:off x="13266178" y="49874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8" name="Шестиугольник 127"/>
            <p:cNvSpPr>
              <a:spLocks noChangeAspect="1"/>
            </p:cNvSpPr>
            <p:nvPr/>
          </p:nvSpPr>
          <p:spPr>
            <a:xfrm rot="5400000">
              <a:off x="12920483" y="49874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29" name="Шестиугольник 128"/>
            <p:cNvSpPr>
              <a:spLocks noChangeAspect="1"/>
            </p:cNvSpPr>
            <p:nvPr/>
          </p:nvSpPr>
          <p:spPr>
            <a:xfrm rot="5400000">
              <a:off x="13611872" y="49874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0" name="Шестиугольник 129"/>
            <p:cNvSpPr>
              <a:spLocks noChangeAspect="1"/>
            </p:cNvSpPr>
            <p:nvPr/>
          </p:nvSpPr>
          <p:spPr>
            <a:xfrm rot="5400000">
              <a:off x="11208107" y="53511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1" name="Шестиугольник 130"/>
            <p:cNvSpPr>
              <a:spLocks noChangeAspect="1"/>
            </p:cNvSpPr>
            <p:nvPr/>
          </p:nvSpPr>
          <p:spPr>
            <a:xfrm rot="5400000">
              <a:off x="11556444" y="535417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2" name="Шестиугольник 131"/>
            <p:cNvSpPr>
              <a:spLocks noChangeAspect="1"/>
            </p:cNvSpPr>
            <p:nvPr/>
          </p:nvSpPr>
          <p:spPr>
            <a:xfrm rot="5400000">
              <a:off x="11897453" y="535417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3" name="Шестиугольник 132"/>
            <p:cNvSpPr>
              <a:spLocks noChangeAspect="1"/>
            </p:cNvSpPr>
            <p:nvPr/>
          </p:nvSpPr>
          <p:spPr>
            <a:xfrm rot="5400000">
              <a:off x="12238462" y="535417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4" name="Шестиугольник 133"/>
            <p:cNvSpPr>
              <a:spLocks noChangeAspect="1"/>
            </p:cNvSpPr>
            <p:nvPr/>
          </p:nvSpPr>
          <p:spPr>
            <a:xfrm rot="5400000">
              <a:off x="12579471" y="535417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5" name="Шестиугольник 134"/>
            <p:cNvSpPr>
              <a:spLocks noChangeAspect="1"/>
            </p:cNvSpPr>
            <p:nvPr/>
          </p:nvSpPr>
          <p:spPr>
            <a:xfrm rot="5400000">
              <a:off x="13266178" y="535417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6" name="Шестиугольник 135"/>
            <p:cNvSpPr>
              <a:spLocks noChangeAspect="1"/>
            </p:cNvSpPr>
            <p:nvPr/>
          </p:nvSpPr>
          <p:spPr>
            <a:xfrm rot="5400000">
              <a:off x="12920483" y="535417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7" name="Шестиугольник 136"/>
            <p:cNvSpPr>
              <a:spLocks noChangeAspect="1"/>
            </p:cNvSpPr>
            <p:nvPr/>
          </p:nvSpPr>
          <p:spPr>
            <a:xfrm rot="5400000">
              <a:off x="13611872" y="535417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8" name="Шестиугольник 137"/>
            <p:cNvSpPr>
              <a:spLocks noChangeAspect="1"/>
            </p:cNvSpPr>
            <p:nvPr/>
          </p:nvSpPr>
          <p:spPr>
            <a:xfrm rot="5400000">
              <a:off x="11208107" y="57147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39" name="Шестиугольник 138"/>
            <p:cNvSpPr>
              <a:spLocks noChangeAspect="1"/>
            </p:cNvSpPr>
            <p:nvPr/>
          </p:nvSpPr>
          <p:spPr>
            <a:xfrm rot="5400000">
              <a:off x="11556444" y="571782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0" name="Шестиугольник 139"/>
            <p:cNvSpPr>
              <a:spLocks noChangeAspect="1"/>
            </p:cNvSpPr>
            <p:nvPr/>
          </p:nvSpPr>
          <p:spPr>
            <a:xfrm rot="5400000">
              <a:off x="11897453" y="571782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1" name="Шестиугольник 140"/>
            <p:cNvSpPr>
              <a:spLocks noChangeAspect="1"/>
            </p:cNvSpPr>
            <p:nvPr/>
          </p:nvSpPr>
          <p:spPr>
            <a:xfrm rot="5400000">
              <a:off x="12238462" y="571782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2" name="Шестиугольник 141"/>
            <p:cNvSpPr>
              <a:spLocks noChangeAspect="1"/>
            </p:cNvSpPr>
            <p:nvPr/>
          </p:nvSpPr>
          <p:spPr>
            <a:xfrm rot="5400000">
              <a:off x="12579471" y="571782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3" name="Шестиугольник 142"/>
            <p:cNvSpPr>
              <a:spLocks noChangeAspect="1"/>
            </p:cNvSpPr>
            <p:nvPr/>
          </p:nvSpPr>
          <p:spPr>
            <a:xfrm rot="5400000">
              <a:off x="13266178" y="571782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4" name="Шестиугольник 143"/>
            <p:cNvSpPr>
              <a:spLocks noChangeAspect="1"/>
            </p:cNvSpPr>
            <p:nvPr/>
          </p:nvSpPr>
          <p:spPr>
            <a:xfrm rot="5400000">
              <a:off x="12920483" y="571782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5" name="Шестиугольник 144"/>
            <p:cNvSpPr>
              <a:spLocks noChangeAspect="1"/>
            </p:cNvSpPr>
            <p:nvPr/>
          </p:nvSpPr>
          <p:spPr>
            <a:xfrm rot="5400000">
              <a:off x="13611872" y="571782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6" name="Шестиугольник 145"/>
            <p:cNvSpPr>
              <a:spLocks noChangeAspect="1"/>
            </p:cNvSpPr>
            <p:nvPr/>
          </p:nvSpPr>
          <p:spPr>
            <a:xfrm rot="5400000">
              <a:off x="13957565" y="462367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7" name="Шестиугольник 146"/>
            <p:cNvSpPr>
              <a:spLocks noChangeAspect="1"/>
            </p:cNvSpPr>
            <p:nvPr/>
          </p:nvSpPr>
          <p:spPr>
            <a:xfrm rot="5400000">
              <a:off x="14303260" y="4623675"/>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8" name="Шестиугольник 147"/>
            <p:cNvSpPr>
              <a:spLocks noChangeAspect="1"/>
            </p:cNvSpPr>
            <p:nvPr/>
          </p:nvSpPr>
          <p:spPr>
            <a:xfrm rot="5400000">
              <a:off x="13957565" y="49874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49" name="Шестиугольник 148"/>
            <p:cNvSpPr>
              <a:spLocks noChangeAspect="1"/>
            </p:cNvSpPr>
            <p:nvPr/>
          </p:nvSpPr>
          <p:spPr>
            <a:xfrm rot="5400000">
              <a:off x="14303260" y="498745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0" name="Шестиугольник 149"/>
            <p:cNvSpPr>
              <a:spLocks noChangeAspect="1"/>
            </p:cNvSpPr>
            <p:nvPr/>
          </p:nvSpPr>
          <p:spPr>
            <a:xfrm rot="5400000">
              <a:off x="13957565" y="535417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1" name="Шестиугольник 150"/>
            <p:cNvSpPr>
              <a:spLocks noChangeAspect="1"/>
            </p:cNvSpPr>
            <p:nvPr/>
          </p:nvSpPr>
          <p:spPr>
            <a:xfrm rot="5400000">
              <a:off x="14303260" y="535417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2" name="Шестиугольник 151"/>
            <p:cNvSpPr>
              <a:spLocks noChangeAspect="1"/>
            </p:cNvSpPr>
            <p:nvPr/>
          </p:nvSpPr>
          <p:spPr>
            <a:xfrm rot="5400000">
              <a:off x="13957565" y="571782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3" name="Шестиугольник 152"/>
            <p:cNvSpPr>
              <a:spLocks noChangeAspect="1"/>
            </p:cNvSpPr>
            <p:nvPr/>
          </p:nvSpPr>
          <p:spPr>
            <a:xfrm rot="5400000">
              <a:off x="14303260" y="571782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4" name="Шестиугольник 153"/>
            <p:cNvSpPr>
              <a:spLocks noChangeAspect="1"/>
            </p:cNvSpPr>
            <p:nvPr/>
          </p:nvSpPr>
          <p:spPr>
            <a:xfrm rot="5400000">
              <a:off x="11208107" y="607533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5" name="Шестиугольник 154"/>
            <p:cNvSpPr>
              <a:spLocks noChangeAspect="1"/>
            </p:cNvSpPr>
            <p:nvPr/>
          </p:nvSpPr>
          <p:spPr>
            <a:xfrm rot="5400000">
              <a:off x="11556444" y="60784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6" name="Шестиугольник 155"/>
            <p:cNvSpPr>
              <a:spLocks noChangeAspect="1"/>
            </p:cNvSpPr>
            <p:nvPr/>
          </p:nvSpPr>
          <p:spPr>
            <a:xfrm rot="5400000">
              <a:off x="11897453" y="60784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7" name="Шестиугольник 156"/>
            <p:cNvSpPr>
              <a:spLocks noChangeAspect="1"/>
            </p:cNvSpPr>
            <p:nvPr/>
          </p:nvSpPr>
          <p:spPr>
            <a:xfrm rot="5400000">
              <a:off x="12238462" y="60784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8" name="Шестиугольник 157"/>
            <p:cNvSpPr>
              <a:spLocks noChangeAspect="1"/>
            </p:cNvSpPr>
            <p:nvPr/>
          </p:nvSpPr>
          <p:spPr>
            <a:xfrm rot="5400000">
              <a:off x="12579471" y="60784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59" name="Шестиугольник 158"/>
            <p:cNvSpPr>
              <a:spLocks noChangeAspect="1"/>
            </p:cNvSpPr>
            <p:nvPr/>
          </p:nvSpPr>
          <p:spPr>
            <a:xfrm rot="5400000">
              <a:off x="13266178" y="60784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60" name="Шестиугольник 159"/>
            <p:cNvSpPr>
              <a:spLocks noChangeAspect="1"/>
            </p:cNvSpPr>
            <p:nvPr/>
          </p:nvSpPr>
          <p:spPr>
            <a:xfrm rot="5400000">
              <a:off x="12920483" y="60784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61" name="Шестиугольник 160"/>
            <p:cNvSpPr>
              <a:spLocks noChangeAspect="1"/>
            </p:cNvSpPr>
            <p:nvPr/>
          </p:nvSpPr>
          <p:spPr>
            <a:xfrm rot="5400000">
              <a:off x="13611872" y="60784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62" name="Шестиугольник 161"/>
            <p:cNvSpPr>
              <a:spLocks noChangeAspect="1"/>
            </p:cNvSpPr>
            <p:nvPr/>
          </p:nvSpPr>
          <p:spPr>
            <a:xfrm rot="5400000">
              <a:off x="13957565" y="60784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sp>
          <p:nvSpPr>
            <p:cNvPr id="163" name="Шестиугольник 162"/>
            <p:cNvSpPr>
              <a:spLocks noChangeAspect="1"/>
            </p:cNvSpPr>
            <p:nvPr/>
          </p:nvSpPr>
          <p:spPr>
            <a:xfrm rot="5400000">
              <a:off x="14303260" y="6078406"/>
              <a:ext cx="253737" cy="223995"/>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sz="2700">
                <a:solidFill>
                  <a:srgbClr val="2F67B2"/>
                </a:solidFill>
              </a:endParaRPr>
            </a:p>
          </p:txBody>
        </p:sp>
      </p:grpSp>
      <p:grpSp>
        <p:nvGrpSpPr>
          <p:cNvPr id="188" name="Группа 187"/>
          <p:cNvGrpSpPr/>
          <p:nvPr/>
        </p:nvGrpSpPr>
        <p:grpSpPr>
          <a:xfrm rot="5400000">
            <a:off x="6634144" y="307212"/>
            <a:ext cx="1534796" cy="2259964"/>
            <a:chOff x="8282920" y="227472"/>
            <a:chExt cx="610255" cy="898591"/>
          </a:xfrm>
        </p:grpSpPr>
        <p:sp>
          <p:nvSpPr>
            <p:cNvPr id="189" name="Шестиугольник 188"/>
            <p:cNvSpPr>
              <a:spLocks noChangeAspect="1"/>
            </p:cNvSpPr>
            <p:nvPr/>
          </p:nvSpPr>
          <p:spPr>
            <a:xfrm rot="5400000">
              <a:off x="8273006" y="237386"/>
              <a:ext cx="169158" cy="149330"/>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0" name="Шестиугольник 189"/>
            <p:cNvSpPr>
              <a:spLocks noChangeAspect="1"/>
            </p:cNvSpPr>
            <p:nvPr/>
          </p:nvSpPr>
          <p:spPr>
            <a:xfrm rot="5400000">
              <a:off x="8273006" y="479906"/>
              <a:ext cx="169158" cy="149330"/>
            </a:xfrm>
            <a:prstGeom prst="hexagon">
              <a:avLst/>
            </a:prstGeom>
            <a:solidFill>
              <a:srgbClr val="0063C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1" name="Шестиугольник 190"/>
            <p:cNvSpPr>
              <a:spLocks noChangeAspect="1"/>
            </p:cNvSpPr>
            <p:nvPr/>
          </p:nvSpPr>
          <p:spPr>
            <a:xfrm rot="5400000">
              <a:off x="8273006" y="724386"/>
              <a:ext cx="169158" cy="149330"/>
            </a:xfrm>
            <a:prstGeom prst="hexagon">
              <a:avLst/>
            </a:prstGeom>
            <a:solidFill>
              <a:srgbClr val="0063C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2" name="Шестиугольник 191"/>
            <p:cNvSpPr>
              <a:spLocks noChangeAspect="1"/>
            </p:cNvSpPr>
            <p:nvPr/>
          </p:nvSpPr>
          <p:spPr>
            <a:xfrm rot="5400000">
              <a:off x="8273006" y="966819"/>
              <a:ext cx="169158" cy="149330"/>
            </a:xfrm>
            <a:prstGeom prst="hexagon">
              <a:avLst/>
            </a:prstGeom>
            <a:solidFill>
              <a:srgbClr val="0063C2">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3" name="Шестиугольник 192"/>
            <p:cNvSpPr>
              <a:spLocks noChangeAspect="1"/>
            </p:cNvSpPr>
            <p:nvPr/>
          </p:nvSpPr>
          <p:spPr>
            <a:xfrm rot="5400000">
              <a:off x="8503468" y="237386"/>
              <a:ext cx="169158" cy="149330"/>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4" name="Шестиугольник 193"/>
            <p:cNvSpPr>
              <a:spLocks noChangeAspect="1"/>
            </p:cNvSpPr>
            <p:nvPr/>
          </p:nvSpPr>
          <p:spPr>
            <a:xfrm rot="5400000">
              <a:off x="8733931" y="237386"/>
              <a:ext cx="169158" cy="149330"/>
            </a:xfrm>
            <a:prstGeom prst="hexagon">
              <a:avLst/>
            </a:prstGeom>
            <a:solidFill>
              <a:srgbClr val="0063C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5" name="Шестиугольник 194"/>
            <p:cNvSpPr>
              <a:spLocks noChangeAspect="1"/>
            </p:cNvSpPr>
            <p:nvPr/>
          </p:nvSpPr>
          <p:spPr>
            <a:xfrm rot="5400000">
              <a:off x="8503468" y="479906"/>
              <a:ext cx="169158" cy="149330"/>
            </a:xfrm>
            <a:prstGeom prst="hexagon">
              <a:avLst/>
            </a:prstGeom>
            <a:solidFill>
              <a:srgbClr val="0063C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6" name="Шестиугольник 195"/>
            <p:cNvSpPr>
              <a:spLocks noChangeAspect="1"/>
            </p:cNvSpPr>
            <p:nvPr/>
          </p:nvSpPr>
          <p:spPr>
            <a:xfrm rot="5400000">
              <a:off x="8733931" y="479906"/>
              <a:ext cx="169158" cy="149330"/>
            </a:xfrm>
            <a:prstGeom prst="hexagon">
              <a:avLst/>
            </a:prstGeom>
            <a:solidFill>
              <a:srgbClr val="0063C2">
                <a:alpha val="6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7" name="Шестиугольник 196"/>
            <p:cNvSpPr>
              <a:spLocks noChangeAspect="1"/>
            </p:cNvSpPr>
            <p:nvPr/>
          </p:nvSpPr>
          <p:spPr>
            <a:xfrm rot="5400000">
              <a:off x="8503468" y="724386"/>
              <a:ext cx="169158" cy="149330"/>
            </a:xfrm>
            <a:prstGeom prst="hexagon">
              <a:avLst/>
            </a:prstGeom>
            <a:solidFill>
              <a:srgbClr val="0063C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8" name="Шестиугольник 197"/>
            <p:cNvSpPr>
              <a:spLocks noChangeAspect="1"/>
            </p:cNvSpPr>
            <p:nvPr/>
          </p:nvSpPr>
          <p:spPr>
            <a:xfrm rot="5400000">
              <a:off x="8733931" y="724386"/>
              <a:ext cx="169158" cy="149330"/>
            </a:xfrm>
            <a:prstGeom prst="hexagon">
              <a:avLst/>
            </a:prstGeom>
            <a:solidFill>
              <a:srgbClr val="0063C2">
                <a:alpha val="3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199" name="Шестиугольник 198"/>
            <p:cNvSpPr>
              <a:spLocks noChangeAspect="1"/>
            </p:cNvSpPr>
            <p:nvPr/>
          </p:nvSpPr>
          <p:spPr>
            <a:xfrm rot="5400000">
              <a:off x="8503468" y="966819"/>
              <a:ext cx="169158" cy="149330"/>
            </a:xfrm>
            <a:prstGeom prst="hexagon">
              <a:avLst/>
            </a:prstGeom>
            <a:solidFill>
              <a:srgbClr val="0063C2">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sp>
          <p:nvSpPr>
            <p:cNvPr id="200" name="Шестиугольник 199"/>
            <p:cNvSpPr>
              <a:spLocks noChangeAspect="1"/>
            </p:cNvSpPr>
            <p:nvPr/>
          </p:nvSpPr>
          <p:spPr>
            <a:xfrm rot="5400000">
              <a:off x="8733931" y="966819"/>
              <a:ext cx="169158" cy="149330"/>
            </a:xfrm>
            <a:prstGeom prst="hexagon">
              <a:avLst/>
            </a:prstGeom>
            <a:solidFill>
              <a:srgbClr val="0063C2">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solidFill>
                  <a:srgbClr val="2F67B2"/>
                </a:solidFill>
              </a:endParaRPr>
            </a:p>
          </p:txBody>
        </p:sp>
      </p:grpSp>
      <p:sp>
        <p:nvSpPr>
          <p:cNvPr id="164" name="Скругленный прямоугольник 163"/>
          <p:cNvSpPr/>
          <p:nvPr/>
        </p:nvSpPr>
        <p:spPr>
          <a:xfrm>
            <a:off x="5782255" y="3429000"/>
            <a:ext cx="3260953" cy="3299346"/>
          </a:xfrm>
          <a:prstGeom prst="roundRect">
            <a:avLst>
              <a:gd name="adj" fmla="val 12063"/>
            </a:avLst>
          </a:prstGeom>
          <a:solidFill>
            <a:srgbClr val="D7E4F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extLst>
      <p:ext uri="{BB962C8B-B14F-4D97-AF65-F5344CB8AC3E}">
        <p14:creationId xmlns:p14="http://schemas.microsoft.com/office/powerpoint/2010/main" val="3702736744"/>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693183"/>
            <a:ext cx="3081706" cy="671033"/>
            <a:chOff x="0" y="0"/>
            <a:chExt cx="1160243" cy="252640"/>
          </a:xfrm>
        </p:grpSpPr>
        <p:sp>
          <p:nvSpPr>
            <p:cNvPr id="3" name="Freeform 3"/>
            <p:cNvSpPr/>
            <p:nvPr/>
          </p:nvSpPr>
          <p:spPr>
            <a:xfrm>
              <a:off x="0" y="0"/>
              <a:ext cx="1160243" cy="252640"/>
            </a:xfrm>
            <a:custGeom>
              <a:avLst/>
              <a:gdLst/>
              <a:ahLst/>
              <a:cxnLst/>
              <a:rect l="l" t="t" r="r" b="b"/>
              <a:pathLst>
                <a:path w="1160243" h="252640">
                  <a:moveTo>
                    <a:pt x="126320" y="0"/>
                  </a:moveTo>
                  <a:lnTo>
                    <a:pt x="1033923" y="0"/>
                  </a:lnTo>
                  <a:cubicBezTo>
                    <a:pt x="1103687" y="0"/>
                    <a:pt x="1160243" y="56555"/>
                    <a:pt x="1160243" y="126320"/>
                  </a:cubicBezTo>
                  <a:lnTo>
                    <a:pt x="1160243" y="126320"/>
                  </a:lnTo>
                  <a:cubicBezTo>
                    <a:pt x="1160243" y="196084"/>
                    <a:pt x="1103687" y="252640"/>
                    <a:pt x="1033923" y="252640"/>
                  </a:cubicBezTo>
                  <a:lnTo>
                    <a:pt x="126320" y="252640"/>
                  </a:lnTo>
                  <a:cubicBezTo>
                    <a:pt x="56555" y="252640"/>
                    <a:pt x="0" y="196084"/>
                    <a:pt x="0" y="126320"/>
                  </a:cubicBezTo>
                  <a:lnTo>
                    <a:pt x="0" y="126320"/>
                  </a:lnTo>
                  <a:cubicBezTo>
                    <a:pt x="0" y="56555"/>
                    <a:pt x="56555" y="0"/>
                    <a:pt x="126320" y="0"/>
                  </a:cubicBezTo>
                  <a:close/>
                </a:path>
              </a:pathLst>
            </a:custGeom>
            <a:solidFill>
              <a:srgbClr val="0063C2"/>
            </a:solidFill>
          </p:spPr>
        </p:sp>
        <p:sp>
          <p:nvSpPr>
            <p:cNvPr id="4" name="TextBox 4"/>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1544888" y="850145"/>
            <a:ext cx="357111" cy="357111"/>
          </a:xfrm>
          <a:custGeom>
            <a:avLst/>
            <a:gdLst/>
            <a:ahLst/>
            <a:cxnLst/>
            <a:rect l="l" t="t" r="r" b="b"/>
            <a:pathLst>
              <a:path w="357111" h="357111">
                <a:moveTo>
                  <a:pt x="0" y="0"/>
                </a:moveTo>
                <a:lnTo>
                  <a:pt x="357110" y="0"/>
                </a:lnTo>
                <a:lnTo>
                  <a:pt x="357110" y="357110"/>
                </a:lnTo>
                <a:lnTo>
                  <a:pt x="0" y="35711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6" name="Group 6"/>
          <p:cNvGrpSpPr/>
          <p:nvPr/>
        </p:nvGrpSpPr>
        <p:grpSpPr>
          <a:xfrm>
            <a:off x="7613302" y="1028700"/>
            <a:ext cx="9645998" cy="8229600"/>
            <a:chOff x="0" y="0"/>
            <a:chExt cx="2540510" cy="2167467"/>
          </a:xfrm>
        </p:grpSpPr>
        <p:sp>
          <p:nvSpPr>
            <p:cNvPr id="7" name="Freeform 7"/>
            <p:cNvSpPr/>
            <p:nvPr/>
          </p:nvSpPr>
          <p:spPr>
            <a:xfrm>
              <a:off x="0" y="0"/>
              <a:ext cx="2540510" cy="2167467"/>
            </a:xfrm>
            <a:custGeom>
              <a:avLst/>
              <a:gdLst/>
              <a:ahLst/>
              <a:cxnLst/>
              <a:rect l="l" t="t" r="r" b="b"/>
              <a:pathLst>
                <a:path w="2540510" h="2167467">
                  <a:moveTo>
                    <a:pt x="28894" y="0"/>
                  </a:moveTo>
                  <a:lnTo>
                    <a:pt x="2511616" y="0"/>
                  </a:lnTo>
                  <a:cubicBezTo>
                    <a:pt x="2527574" y="0"/>
                    <a:pt x="2540510" y="12936"/>
                    <a:pt x="2540510" y="28894"/>
                  </a:cubicBezTo>
                  <a:lnTo>
                    <a:pt x="2540510" y="2138573"/>
                  </a:lnTo>
                  <a:cubicBezTo>
                    <a:pt x="2540510" y="2146236"/>
                    <a:pt x="2537466" y="2153585"/>
                    <a:pt x="2532047" y="2159004"/>
                  </a:cubicBezTo>
                  <a:cubicBezTo>
                    <a:pt x="2526629" y="2164423"/>
                    <a:pt x="2519279" y="2167467"/>
                    <a:pt x="2511616" y="2167467"/>
                  </a:cubicBezTo>
                  <a:lnTo>
                    <a:pt x="28894" y="2167467"/>
                  </a:lnTo>
                  <a:cubicBezTo>
                    <a:pt x="21231" y="2167467"/>
                    <a:pt x="13881" y="2164423"/>
                    <a:pt x="8463" y="2159004"/>
                  </a:cubicBezTo>
                  <a:cubicBezTo>
                    <a:pt x="3044" y="2153585"/>
                    <a:pt x="0" y="2146236"/>
                    <a:pt x="0" y="2138573"/>
                  </a:cubicBezTo>
                  <a:lnTo>
                    <a:pt x="0" y="28894"/>
                  </a:lnTo>
                  <a:cubicBezTo>
                    <a:pt x="0" y="21231"/>
                    <a:pt x="3044" y="13881"/>
                    <a:pt x="8463" y="8463"/>
                  </a:cubicBezTo>
                  <a:cubicBezTo>
                    <a:pt x="13881" y="3044"/>
                    <a:pt x="21231" y="0"/>
                    <a:pt x="28894" y="0"/>
                  </a:cubicBezTo>
                  <a:close/>
                </a:path>
              </a:pathLst>
            </a:custGeom>
            <a:solidFill>
              <a:srgbClr val="0063C2"/>
            </a:solidFill>
          </p:spPr>
        </p:sp>
        <p:sp>
          <p:nvSpPr>
            <p:cNvPr id="8" name="TextBox 8"/>
            <p:cNvSpPr txBox="1"/>
            <p:nvPr/>
          </p:nvSpPr>
          <p:spPr>
            <a:xfrm>
              <a:off x="0" y="9525"/>
              <a:ext cx="2540510" cy="2157942"/>
            </a:xfrm>
            <a:prstGeom prst="rect">
              <a:avLst/>
            </a:prstGeom>
          </p:spPr>
          <p:txBody>
            <a:bodyPr lIns="50800" tIns="50800" rIns="50800" bIns="50800" rtlCol="0" anchor="ctr"/>
            <a:lstStyle/>
            <a:p>
              <a:pPr algn="ctr">
                <a:lnSpc>
                  <a:spcPts val="2372"/>
                </a:lnSpc>
              </a:pPr>
              <a:endParaRPr/>
            </a:p>
          </p:txBody>
        </p:sp>
      </p:grpSp>
      <p:grpSp>
        <p:nvGrpSpPr>
          <p:cNvPr id="9" name="Group 9"/>
          <p:cNvGrpSpPr/>
          <p:nvPr/>
        </p:nvGrpSpPr>
        <p:grpSpPr>
          <a:xfrm>
            <a:off x="1028700" y="2004440"/>
            <a:ext cx="6208524" cy="7253860"/>
            <a:chOff x="0" y="0"/>
            <a:chExt cx="1577330" cy="1842907"/>
          </a:xfrm>
        </p:grpSpPr>
        <p:sp>
          <p:nvSpPr>
            <p:cNvPr id="10" name="Freeform 10"/>
            <p:cNvSpPr/>
            <p:nvPr/>
          </p:nvSpPr>
          <p:spPr>
            <a:xfrm>
              <a:off x="0" y="0"/>
              <a:ext cx="1577330" cy="1842907"/>
            </a:xfrm>
            <a:custGeom>
              <a:avLst/>
              <a:gdLst/>
              <a:ahLst/>
              <a:cxnLst/>
              <a:rect l="l" t="t" r="r" b="b"/>
              <a:pathLst>
                <a:path w="1577330" h="1842907">
                  <a:moveTo>
                    <a:pt x="47385" y="0"/>
                  </a:moveTo>
                  <a:lnTo>
                    <a:pt x="1529945" y="0"/>
                  </a:lnTo>
                  <a:cubicBezTo>
                    <a:pt x="1542513" y="0"/>
                    <a:pt x="1554565" y="4992"/>
                    <a:pt x="1563452" y="13879"/>
                  </a:cubicBezTo>
                  <a:cubicBezTo>
                    <a:pt x="1572338" y="22765"/>
                    <a:pt x="1577330" y="34818"/>
                    <a:pt x="1577330" y="47385"/>
                  </a:cubicBezTo>
                  <a:lnTo>
                    <a:pt x="1577330" y="1795522"/>
                  </a:lnTo>
                  <a:cubicBezTo>
                    <a:pt x="1577330" y="1808089"/>
                    <a:pt x="1572338" y="1820142"/>
                    <a:pt x="1563452" y="1829028"/>
                  </a:cubicBezTo>
                  <a:cubicBezTo>
                    <a:pt x="1554565" y="1837915"/>
                    <a:pt x="1542513" y="1842907"/>
                    <a:pt x="1529945" y="1842907"/>
                  </a:cubicBezTo>
                  <a:lnTo>
                    <a:pt x="47385" y="1842907"/>
                  </a:lnTo>
                  <a:cubicBezTo>
                    <a:pt x="34818" y="1842907"/>
                    <a:pt x="22765" y="1837915"/>
                    <a:pt x="13879" y="1829028"/>
                  </a:cubicBezTo>
                  <a:cubicBezTo>
                    <a:pt x="4992" y="1820142"/>
                    <a:pt x="0" y="1808089"/>
                    <a:pt x="0" y="1795522"/>
                  </a:cubicBezTo>
                  <a:lnTo>
                    <a:pt x="0" y="47385"/>
                  </a:lnTo>
                  <a:cubicBezTo>
                    <a:pt x="0" y="34818"/>
                    <a:pt x="4992" y="22765"/>
                    <a:pt x="13879" y="13879"/>
                  </a:cubicBezTo>
                  <a:cubicBezTo>
                    <a:pt x="22765" y="4992"/>
                    <a:pt x="34818" y="0"/>
                    <a:pt x="47385" y="0"/>
                  </a:cubicBezTo>
                  <a:close/>
                </a:path>
              </a:pathLst>
            </a:custGeom>
            <a:blipFill>
              <a:blip r:embed="rId4"/>
              <a:stretch>
                <a:fillRect t="-14191" b="-14191"/>
              </a:stretch>
            </a:blipFill>
          </p:spPr>
        </p:sp>
      </p:grpSp>
      <p:sp>
        <p:nvSpPr>
          <p:cNvPr id="11" name="Freeform 11"/>
          <p:cNvSpPr/>
          <p:nvPr/>
        </p:nvSpPr>
        <p:spPr>
          <a:xfrm>
            <a:off x="8551162" y="2004440"/>
            <a:ext cx="2882102" cy="1501095"/>
          </a:xfrm>
          <a:custGeom>
            <a:avLst/>
            <a:gdLst/>
            <a:ahLst/>
            <a:cxnLst/>
            <a:rect l="l" t="t" r="r" b="b"/>
            <a:pathLst>
              <a:path w="2882102" h="1501095">
                <a:moveTo>
                  <a:pt x="0" y="0"/>
                </a:moveTo>
                <a:lnTo>
                  <a:pt x="2882102" y="0"/>
                </a:lnTo>
                <a:lnTo>
                  <a:pt x="2882102" y="1501095"/>
                </a:lnTo>
                <a:lnTo>
                  <a:pt x="0" y="1501095"/>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sp>
        <p:nvSpPr>
          <p:cNvPr id="12" name="TextBox 12"/>
          <p:cNvSpPr txBox="1"/>
          <p:nvPr/>
        </p:nvSpPr>
        <p:spPr>
          <a:xfrm>
            <a:off x="2094089" y="928416"/>
            <a:ext cx="1755880" cy="210093"/>
          </a:xfrm>
          <a:prstGeom prst="rect">
            <a:avLst/>
          </a:prstGeom>
        </p:spPr>
        <p:txBody>
          <a:bodyPr lIns="0" tIns="0" rIns="0" bIns="0" rtlCol="0" anchor="t">
            <a:spAutoFit/>
          </a:bodyPr>
          <a:lstStyle/>
          <a:p>
            <a:pPr algn="l">
              <a:lnSpc>
                <a:spcPts val="1660"/>
              </a:lnSpc>
            </a:pPr>
            <a:r>
              <a:rPr lang="en-US" sz="1469" b="1" spc="23">
                <a:solidFill>
                  <a:srgbClr val="F8FCFF"/>
                </a:solidFill>
                <a:latin typeface="Open Sauce Bold"/>
                <a:ea typeface="Open Sauce Bold"/>
                <a:cs typeface="Open Sauce Bold"/>
                <a:sym typeface="Open Sauce Bold"/>
              </a:rPr>
              <a:t>BORCELLE TECH</a:t>
            </a:r>
          </a:p>
        </p:txBody>
      </p:sp>
      <p:sp>
        <p:nvSpPr>
          <p:cNvPr id="13" name="TextBox 13"/>
          <p:cNvSpPr txBox="1"/>
          <p:nvPr/>
        </p:nvSpPr>
        <p:spPr>
          <a:xfrm>
            <a:off x="8551162" y="4505080"/>
            <a:ext cx="8425296" cy="1274707"/>
          </a:xfrm>
          <a:prstGeom prst="rect">
            <a:avLst/>
          </a:prstGeom>
        </p:spPr>
        <p:txBody>
          <a:bodyPr lIns="0" tIns="0" rIns="0" bIns="0" rtlCol="0" anchor="t">
            <a:spAutoFit/>
          </a:bodyPr>
          <a:lstStyle/>
          <a:p>
            <a:pPr algn="l">
              <a:lnSpc>
                <a:spcPts val="9815"/>
              </a:lnSpc>
            </a:pPr>
            <a:r>
              <a:rPr lang="en-US" sz="8686" b="1" spc="-321">
                <a:solidFill>
                  <a:srgbClr val="F8FCFF"/>
                </a:solidFill>
                <a:latin typeface="Open Sauce Bold"/>
                <a:ea typeface="Open Sauce Bold"/>
                <a:cs typeface="Open Sauce Bold"/>
                <a:sym typeface="Open Sauce Bold"/>
              </a:rPr>
              <a:t>INTRODUCTION</a:t>
            </a:r>
          </a:p>
        </p:txBody>
      </p:sp>
      <p:sp>
        <p:nvSpPr>
          <p:cNvPr id="14" name="TextBox 14"/>
          <p:cNvSpPr txBox="1"/>
          <p:nvPr/>
        </p:nvSpPr>
        <p:spPr>
          <a:xfrm>
            <a:off x="8551162" y="5896060"/>
            <a:ext cx="8005712" cy="259461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Technology consulting is a professional service that helps organizations harness the power of technology to improve efficiency, solve challenges, and achieve strategic objectives. Rather than offering one size fits all solutions, technology consultants work closely with businesses to assess their current systems, identify pain points, and recommend tailored digital strategies.</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693183"/>
            <a:ext cx="3081706" cy="671033"/>
            <a:chOff x="0" y="0"/>
            <a:chExt cx="1160243" cy="252640"/>
          </a:xfrm>
        </p:grpSpPr>
        <p:sp>
          <p:nvSpPr>
            <p:cNvPr id="3" name="Freeform 3"/>
            <p:cNvSpPr/>
            <p:nvPr/>
          </p:nvSpPr>
          <p:spPr>
            <a:xfrm>
              <a:off x="0" y="0"/>
              <a:ext cx="1160243" cy="252640"/>
            </a:xfrm>
            <a:custGeom>
              <a:avLst/>
              <a:gdLst/>
              <a:ahLst/>
              <a:cxnLst/>
              <a:rect l="l" t="t" r="r" b="b"/>
              <a:pathLst>
                <a:path w="1160243" h="252640">
                  <a:moveTo>
                    <a:pt x="126320" y="0"/>
                  </a:moveTo>
                  <a:lnTo>
                    <a:pt x="1033923" y="0"/>
                  </a:lnTo>
                  <a:cubicBezTo>
                    <a:pt x="1103687" y="0"/>
                    <a:pt x="1160243" y="56555"/>
                    <a:pt x="1160243" y="126320"/>
                  </a:cubicBezTo>
                  <a:lnTo>
                    <a:pt x="1160243" y="126320"/>
                  </a:lnTo>
                  <a:cubicBezTo>
                    <a:pt x="1160243" y="196084"/>
                    <a:pt x="1103687" y="252640"/>
                    <a:pt x="1033923" y="252640"/>
                  </a:cubicBezTo>
                  <a:lnTo>
                    <a:pt x="126320" y="252640"/>
                  </a:lnTo>
                  <a:cubicBezTo>
                    <a:pt x="56555" y="252640"/>
                    <a:pt x="0" y="196084"/>
                    <a:pt x="0" y="126320"/>
                  </a:cubicBezTo>
                  <a:lnTo>
                    <a:pt x="0" y="126320"/>
                  </a:lnTo>
                  <a:cubicBezTo>
                    <a:pt x="0" y="56555"/>
                    <a:pt x="56555" y="0"/>
                    <a:pt x="126320" y="0"/>
                  </a:cubicBezTo>
                  <a:close/>
                </a:path>
              </a:pathLst>
            </a:custGeom>
            <a:solidFill>
              <a:srgbClr val="0063C2"/>
            </a:solidFill>
          </p:spPr>
        </p:sp>
        <p:sp>
          <p:nvSpPr>
            <p:cNvPr id="4" name="TextBox 4"/>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1544888" y="850145"/>
            <a:ext cx="357111" cy="357111"/>
          </a:xfrm>
          <a:custGeom>
            <a:avLst/>
            <a:gdLst/>
            <a:ahLst/>
            <a:cxnLst/>
            <a:rect l="l" t="t" r="r" b="b"/>
            <a:pathLst>
              <a:path w="357111" h="357111">
                <a:moveTo>
                  <a:pt x="0" y="0"/>
                </a:moveTo>
                <a:lnTo>
                  <a:pt x="357110" y="0"/>
                </a:lnTo>
                <a:lnTo>
                  <a:pt x="357110" y="357110"/>
                </a:lnTo>
                <a:lnTo>
                  <a:pt x="0" y="35711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AutoShape 6"/>
          <p:cNvSpPr/>
          <p:nvPr/>
        </p:nvSpPr>
        <p:spPr>
          <a:xfrm>
            <a:off x="1016184" y="6270656"/>
            <a:ext cx="7837843" cy="0"/>
          </a:xfrm>
          <a:prstGeom prst="line">
            <a:avLst/>
          </a:prstGeom>
          <a:ln w="38100" cap="flat">
            <a:solidFill>
              <a:srgbClr val="00172C"/>
            </a:solidFill>
            <a:prstDash val="solid"/>
            <a:headEnd type="none" w="sm" len="sm"/>
            <a:tailEnd type="none" w="sm" len="sm"/>
          </a:ln>
        </p:spPr>
      </p:sp>
      <p:sp>
        <p:nvSpPr>
          <p:cNvPr id="7" name="Freeform 7"/>
          <p:cNvSpPr/>
          <p:nvPr/>
        </p:nvSpPr>
        <p:spPr>
          <a:xfrm>
            <a:off x="8003593" y="5638196"/>
            <a:ext cx="436851" cy="436851"/>
          </a:xfrm>
          <a:custGeom>
            <a:avLst/>
            <a:gdLst/>
            <a:ahLst/>
            <a:cxnLst/>
            <a:rect l="l" t="t" r="r" b="b"/>
            <a:pathLst>
              <a:path w="436851" h="436851">
                <a:moveTo>
                  <a:pt x="0" y="0"/>
                </a:moveTo>
                <a:lnTo>
                  <a:pt x="436851" y="0"/>
                </a:lnTo>
                <a:lnTo>
                  <a:pt x="436851" y="436851"/>
                </a:lnTo>
                <a:lnTo>
                  <a:pt x="0" y="43685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8" name="AutoShape 8"/>
          <p:cNvSpPr/>
          <p:nvPr/>
        </p:nvSpPr>
        <p:spPr>
          <a:xfrm>
            <a:off x="1016184" y="7160291"/>
            <a:ext cx="7837843" cy="0"/>
          </a:xfrm>
          <a:prstGeom prst="line">
            <a:avLst/>
          </a:prstGeom>
          <a:ln w="38100" cap="flat">
            <a:solidFill>
              <a:srgbClr val="00172C"/>
            </a:solidFill>
            <a:prstDash val="solid"/>
            <a:headEnd type="none" w="sm" len="sm"/>
            <a:tailEnd type="none" w="sm" len="sm"/>
          </a:ln>
        </p:spPr>
      </p:sp>
      <p:sp>
        <p:nvSpPr>
          <p:cNvPr id="9" name="Freeform 9"/>
          <p:cNvSpPr/>
          <p:nvPr/>
        </p:nvSpPr>
        <p:spPr>
          <a:xfrm>
            <a:off x="8003593" y="6527831"/>
            <a:ext cx="436851" cy="436851"/>
          </a:xfrm>
          <a:custGeom>
            <a:avLst/>
            <a:gdLst/>
            <a:ahLst/>
            <a:cxnLst/>
            <a:rect l="l" t="t" r="r" b="b"/>
            <a:pathLst>
              <a:path w="436851" h="436851">
                <a:moveTo>
                  <a:pt x="0" y="0"/>
                </a:moveTo>
                <a:lnTo>
                  <a:pt x="436851" y="0"/>
                </a:lnTo>
                <a:lnTo>
                  <a:pt x="436851" y="436851"/>
                </a:lnTo>
                <a:lnTo>
                  <a:pt x="0" y="43685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0" name="AutoShape 10"/>
          <p:cNvSpPr/>
          <p:nvPr/>
        </p:nvSpPr>
        <p:spPr>
          <a:xfrm>
            <a:off x="1016184" y="8049926"/>
            <a:ext cx="7837843" cy="0"/>
          </a:xfrm>
          <a:prstGeom prst="line">
            <a:avLst/>
          </a:prstGeom>
          <a:ln w="38100" cap="flat">
            <a:solidFill>
              <a:srgbClr val="00172C"/>
            </a:solidFill>
            <a:prstDash val="solid"/>
            <a:headEnd type="none" w="sm" len="sm"/>
            <a:tailEnd type="none" w="sm" len="sm"/>
          </a:ln>
        </p:spPr>
      </p:sp>
      <p:sp>
        <p:nvSpPr>
          <p:cNvPr id="11" name="Freeform 11"/>
          <p:cNvSpPr/>
          <p:nvPr/>
        </p:nvSpPr>
        <p:spPr>
          <a:xfrm>
            <a:off x="8003593" y="7417466"/>
            <a:ext cx="436851" cy="436851"/>
          </a:xfrm>
          <a:custGeom>
            <a:avLst/>
            <a:gdLst/>
            <a:ahLst/>
            <a:cxnLst/>
            <a:rect l="l" t="t" r="r" b="b"/>
            <a:pathLst>
              <a:path w="436851" h="436851">
                <a:moveTo>
                  <a:pt x="0" y="0"/>
                </a:moveTo>
                <a:lnTo>
                  <a:pt x="436851" y="0"/>
                </a:lnTo>
                <a:lnTo>
                  <a:pt x="436851" y="436851"/>
                </a:lnTo>
                <a:lnTo>
                  <a:pt x="0" y="43685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2" name="AutoShape 12"/>
          <p:cNvSpPr/>
          <p:nvPr/>
        </p:nvSpPr>
        <p:spPr>
          <a:xfrm>
            <a:off x="1016184" y="8939561"/>
            <a:ext cx="7837843" cy="0"/>
          </a:xfrm>
          <a:prstGeom prst="line">
            <a:avLst/>
          </a:prstGeom>
          <a:ln w="38100" cap="flat">
            <a:solidFill>
              <a:srgbClr val="00172C"/>
            </a:solidFill>
            <a:prstDash val="solid"/>
            <a:headEnd type="none" w="sm" len="sm"/>
            <a:tailEnd type="none" w="sm" len="sm"/>
          </a:ln>
        </p:spPr>
      </p:sp>
      <p:sp>
        <p:nvSpPr>
          <p:cNvPr id="13" name="Freeform 13"/>
          <p:cNvSpPr/>
          <p:nvPr/>
        </p:nvSpPr>
        <p:spPr>
          <a:xfrm>
            <a:off x="8003593" y="8307101"/>
            <a:ext cx="436851" cy="436851"/>
          </a:xfrm>
          <a:custGeom>
            <a:avLst/>
            <a:gdLst/>
            <a:ahLst/>
            <a:cxnLst/>
            <a:rect l="l" t="t" r="r" b="b"/>
            <a:pathLst>
              <a:path w="436851" h="436851">
                <a:moveTo>
                  <a:pt x="0" y="0"/>
                </a:moveTo>
                <a:lnTo>
                  <a:pt x="436851" y="0"/>
                </a:lnTo>
                <a:lnTo>
                  <a:pt x="436851" y="436851"/>
                </a:lnTo>
                <a:lnTo>
                  <a:pt x="0" y="43685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14" name="Group 14"/>
          <p:cNvGrpSpPr/>
          <p:nvPr/>
        </p:nvGrpSpPr>
        <p:grpSpPr>
          <a:xfrm>
            <a:off x="10609350" y="5775784"/>
            <a:ext cx="3256966" cy="3367217"/>
            <a:chOff x="0" y="0"/>
            <a:chExt cx="827461" cy="855471"/>
          </a:xfrm>
        </p:grpSpPr>
        <p:sp>
          <p:nvSpPr>
            <p:cNvPr id="15" name="Freeform 15"/>
            <p:cNvSpPr/>
            <p:nvPr/>
          </p:nvSpPr>
          <p:spPr>
            <a:xfrm>
              <a:off x="0" y="0"/>
              <a:ext cx="827461" cy="855471"/>
            </a:xfrm>
            <a:custGeom>
              <a:avLst/>
              <a:gdLst/>
              <a:ahLst/>
              <a:cxnLst/>
              <a:rect l="l" t="t" r="r" b="b"/>
              <a:pathLst>
                <a:path w="827461" h="855471">
                  <a:moveTo>
                    <a:pt x="90327" y="0"/>
                  </a:moveTo>
                  <a:lnTo>
                    <a:pt x="737133" y="0"/>
                  </a:lnTo>
                  <a:cubicBezTo>
                    <a:pt x="761090" y="0"/>
                    <a:pt x="784065" y="9517"/>
                    <a:pt x="801005" y="26456"/>
                  </a:cubicBezTo>
                  <a:cubicBezTo>
                    <a:pt x="817944" y="43396"/>
                    <a:pt x="827461" y="66371"/>
                    <a:pt x="827461" y="90327"/>
                  </a:cubicBezTo>
                  <a:lnTo>
                    <a:pt x="827461" y="765144"/>
                  </a:lnTo>
                  <a:cubicBezTo>
                    <a:pt x="827461" y="789100"/>
                    <a:pt x="817944" y="812075"/>
                    <a:pt x="801005" y="829015"/>
                  </a:cubicBezTo>
                  <a:cubicBezTo>
                    <a:pt x="784065" y="845955"/>
                    <a:pt x="761090" y="855471"/>
                    <a:pt x="737133" y="855471"/>
                  </a:cubicBezTo>
                  <a:lnTo>
                    <a:pt x="90327" y="855471"/>
                  </a:lnTo>
                  <a:cubicBezTo>
                    <a:pt x="66371" y="855471"/>
                    <a:pt x="43396" y="845955"/>
                    <a:pt x="26456" y="829015"/>
                  </a:cubicBezTo>
                  <a:cubicBezTo>
                    <a:pt x="9517" y="812075"/>
                    <a:pt x="0" y="789100"/>
                    <a:pt x="0" y="765144"/>
                  </a:cubicBezTo>
                  <a:lnTo>
                    <a:pt x="0" y="90327"/>
                  </a:lnTo>
                  <a:cubicBezTo>
                    <a:pt x="0" y="66371"/>
                    <a:pt x="9517" y="43396"/>
                    <a:pt x="26456" y="26456"/>
                  </a:cubicBezTo>
                  <a:cubicBezTo>
                    <a:pt x="43396" y="9517"/>
                    <a:pt x="66371" y="0"/>
                    <a:pt x="90327" y="0"/>
                  </a:cubicBezTo>
                  <a:close/>
                </a:path>
              </a:pathLst>
            </a:custGeom>
            <a:blipFill>
              <a:blip r:embed="rId6"/>
              <a:stretch>
                <a:fillRect l="-44513" r="-10661"/>
              </a:stretch>
            </a:blipFill>
          </p:spPr>
        </p:sp>
      </p:grpSp>
      <p:grpSp>
        <p:nvGrpSpPr>
          <p:cNvPr id="16" name="Group 16"/>
          <p:cNvGrpSpPr/>
          <p:nvPr/>
        </p:nvGrpSpPr>
        <p:grpSpPr>
          <a:xfrm>
            <a:off x="14002334" y="5758680"/>
            <a:ext cx="3256966" cy="3401425"/>
            <a:chOff x="0" y="0"/>
            <a:chExt cx="857802" cy="895849"/>
          </a:xfrm>
        </p:grpSpPr>
        <p:sp>
          <p:nvSpPr>
            <p:cNvPr id="17" name="Freeform 17"/>
            <p:cNvSpPr/>
            <p:nvPr/>
          </p:nvSpPr>
          <p:spPr>
            <a:xfrm>
              <a:off x="0" y="0"/>
              <a:ext cx="857802" cy="895849"/>
            </a:xfrm>
            <a:custGeom>
              <a:avLst/>
              <a:gdLst/>
              <a:ahLst/>
              <a:cxnLst/>
              <a:rect l="l" t="t" r="r" b="b"/>
              <a:pathLst>
                <a:path w="857802" h="895849">
                  <a:moveTo>
                    <a:pt x="85573" y="0"/>
                  </a:moveTo>
                  <a:lnTo>
                    <a:pt x="772228" y="0"/>
                  </a:lnTo>
                  <a:cubicBezTo>
                    <a:pt x="819489" y="0"/>
                    <a:pt x="857802" y="38312"/>
                    <a:pt x="857802" y="85573"/>
                  </a:cubicBezTo>
                  <a:lnTo>
                    <a:pt x="857802" y="810275"/>
                  </a:lnTo>
                  <a:cubicBezTo>
                    <a:pt x="857802" y="857536"/>
                    <a:pt x="819489" y="895849"/>
                    <a:pt x="772228" y="895849"/>
                  </a:cubicBezTo>
                  <a:lnTo>
                    <a:pt x="85573" y="895849"/>
                  </a:lnTo>
                  <a:cubicBezTo>
                    <a:pt x="62878" y="895849"/>
                    <a:pt x="41112" y="886833"/>
                    <a:pt x="25064" y="870785"/>
                  </a:cubicBezTo>
                  <a:cubicBezTo>
                    <a:pt x="9016" y="854737"/>
                    <a:pt x="0" y="832971"/>
                    <a:pt x="0" y="810275"/>
                  </a:cubicBezTo>
                  <a:lnTo>
                    <a:pt x="0" y="85573"/>
                  </a:lnTo>
                  <a:cubicBezTo>
                    <a:pt x="0" y="62878"/>
                    <a:pt x="9016" y="41112"/>
                    <a:pt x="25064" y="25064"/>
                  </a:cubicBezTo>
                  <a:cubicBezTo>
                    <a:pt x="41112" y="9016"/>
                    <a:pt x="62878" y="0"/>
                    <a:pt x="85573" y="0"/>
                  </a:cubicBezTo>
                  <a:close/>
                </a:path>
              </a:pathLst>
            </a:custGeom>
            <a:gradFill rotWithShape="1">
              <a:gsLst>
                <a:gs pos="0">
                  <a:srgbClr val="00172C">
                    <a:alpha val="100000"/>
                  </a:srgbClr>
                </a:gs>
                <a:gs pos="100000">
                  <a:srgbClr val="2961BC">
                    <a:alpha val="100000"/>
                  </a:srgbClr>
                </a:gs>
              </a:gsLst>
              <a:lin ang="0"/>
            </a:gradFill>
          </p:spPr>
        </p:sp>
        <p:sp>
          <p:nvSpPr>
            <p:cNvPr id="18" name="TextBox 18"/>
            <p:cNvSpPr txBox="1"/>
            <p:nvPr/>
          </p:nvSpPr>
          <p:spPr>
            <a:xfrm>
              <a:off x="0" y="9525"/>
              <a:ext cx="857802" cy="886324"/>
            </a:xfrm>
            <a:prstGeom prst="rect">
              <a:avLst/>
            </a:prstGeom>
          </p:spPr>
          <p:txBody>
            <a:bodyPr lIns="50800" tIns="50800" rIns="50800" bIns="50800" rtlCol="0" anchor="ctr"/>
            <a:lstStyle/>
            <a:p>
              <a:pPr algn="ctr">
                <a:lnSpc>
                  <a:spcPts val="2372"/>
                </a:lnSpc>
              </a:pPr>
              <a:endParaRPr/>
            </a:p>
          </p:txBody>
        </p:sp>
      </p:grpSp>
      <p:grpSp>
        <p:nvGrpSpPr>
          <p:cNvPr id="19" name="Group 19"/>
          <p:cNvGrpSpPr/>
          <p:nvPr/>
        </p:nvGrpSpPr>
        <p:grpSpPr>
          <a:xfrm>
            <a:off x="14002334" y="2221467"/>
            <a:ext cx="3256966" cy="3367217"/>
            <a:chOff x="0" y="0"/>
            <a:chExt cx="827461" cy="855471"/>
          </a:xfrm>
        </p:grpSpPr>
        <p:sp>
          <p:nvSpPr>
            <p:cNvPr id="20" name="Freeform 20"/>
            <p:cNvSpPr/>
            <p:nvPr/>
          </p:nvSpPr>
          <p:spPr>
            <a:xfrm>
              <a:off x="0" y="0"/>
              <a:ext cx="827461" cy="855471"/>
            </a:xfrm>
            <a:custGeom>
              <a:avLst/>
              <a:gdLst/>
              <a:ahLst/>
              <a:cxnLst/>
              <a:rect l="l" t="t" r="r" b="b"/>
              <a:pathLst>
                <a:path w="827461" h="855471">
                  <a:moveTo>
                    <a:pt x="90327" y="0"/>
                  </a:moveTo>
                  <a:lnTo>
                    <a:pt x="737133" y="0"/>
                  </a:lnTo>
                  <a:cubicBezTo>
                    <a:pt x="761090" y="0"/>
                    <a:pt x="784065" y="9517"/>
                    <a:pt x="801005" y="26456"/>
                  </a:cubicBezTo>
                  <a:cubicBezTo>
                    <a:pt x="817944" y="43396"/>
                    <a:pt x="827461" y="66371"/>
                    <a:pt x="827461" y="90327"/>
                  </a:cubicBezTo>
                  <a:lnTo>
                    <a:pt x="827461" y="765144"/>
                  </a:lnTo>
                  <a:cubicBezTo>
                    <a:pt x="827461" y="789100"/>
                    <a:pt x="817944" y="812075"/>
                    <a:pt x="801005" y="829015"/>
                  </a:cubicBezTo>
                  <a:cubicBezTo>
                    <a:pt x="784065" y="845955"/>
                    <a:pt x="761090" y="855471"/>
                    <a:pt x="737133" y="855471"/>
                  </a:cubicBezTo>
                  <a:lnTo>
                    <a:pt x="90327" y="855471"/>
                  </a:lnTo>
                  <a:cubicBezTo>
                    <a:pt x="66371" y="855471"/>
                    <a:pt x="43396" y="845955"/>
                    <a:pt x="26456" y="829015"/>
                  </a:cubicBezTo>
                  <a:cubicBezTo>
                    <a:pt x="9517" y="812075"/>
                    <a:pt x="0" y="789100"/>
                    <a:pt x="0" y="765144"/>
                  </a:cubicBezTo>
                  <a:lnTo>
                    <a:pt x="0" y="90327"/>
                  </a:lnTo>
                  <a:cubicBezTo>
                    <a:pt x="0" y="66371"/>
                    <a:pt x="9517" y="43396"/>
                    <a:pt x="26456" y="26456"/>
                  </a:cubicBezTo>
                  <a:cubicBezTo>
                    <a:pt x="43396" y="9517"/>
                    <a:pt x="66371" y="0"/>
                    <a:pt x="90327" y="0"/>
                  </a:cubicBezTo>
                  <a:close/>
                </a:path>
              </a:pathLst>
            </a:custGeom>
            <a:blipFill>
              <a:blip r:embed="rId7"/>
              <a:stretch>
                <a:fillRect l="-14260" r="-40914"/>
              </a:stretch>
            </a:blipFill>
          </p:spPr>
        </p:sp>
      </p:grpSp>
      <p:sp>
        <p:nvSpPr>
          <p:cNvPr id="21" name="Freeform 21"/>
          <p:cNvSpPr/>
          <p:nvPr/>
        </p:nvSpPr>
        <p:spPr>
          <a:xfrm rot="-2119908">
            <a:off x="14696337" y="6631431"/>
            <a:ext cx="2089866" cy="2002472"/>
          </a:xfrm>
          <a:custGeom>
            <a:avLst/>
            <a:gdLst/>
            <a:ahLst/>
            <a:cxnLst/>
            <a:rect l="l" t="t" r="r" b="b"/>
            <a:pathLst>
              <a:path w="2089866" h="2002472">
                <a:moveTo>
                  <a:pt x="0" y="0"/>
                </a:moveTo>
                <a:lnTo>
                  <a:pt x="2089866" y="0"/>
                </a:lnTo>
                <a:lnTo>
                  <a:pt x="2089866" y="2002472"/>
                </a:lnTo>
                <a:lnTo>
                  <a:pt x="0" y="2002472"/>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2" name="TextBox 22"/>
          <p:cNvSpPr txBox="1"/>
          <p:nvPr/>
        </p:nvSpPr>
        <p:spPr>
          <a:xfrm>
            <a:off x="1028700" y="2415794"/>
            <a:ext cx="7193318" cy="933196"/>
          </a:xfrm>
          <a:prstGeom prst="rect">
            <a:avLst/>
          </a:prstGeom>
        </p:spPr>
        <p:txBody>
          <a:bodyPr lIns="0" tIns="0" rIns="0" bIns="0" rtlCol="0" anchor="t">
            <a:spAutoFit/>
          </a:bodyPr>
          <a:lstStyle/>
          <a:p>
            <a:pPr algn="l">
              <a:lnSpc>
                <a:spcPts val="7231"/>
              </a:lnSpc>
            </a:pPr>
            <a:r>
              <a:rPr lang="en-US" sz="6399" b="1" spc="-236">
                <a:solidFill>
                  <a:srgbClr val="00172C"/>
                </a:solidFill>
                <a:latin typeface="Open Sauce Bold"/>
                <a:ea typeface="Open Sauce Bold"/>
                <a:cs typeface="Open Sauce Bold"/>
                <a:sym typeface="Open Sauce Bold"/>
              </a:rPr>
              <a:t>WHY IT MATTERS</a:t>
            </a:r>
          </a:p>
        </p:txBody>
      </p:sp>
      <p:sp>
        <p:nvSpPr>
          <p:cNvPr id="23" name="TextBox 23"/>
          <p:cNvSpPr txBox="1"/>
          <p:nvPr/>
        </p:nvSpPr>
        <p:spPr>
          <a:xfrm>
            <a:off x="1028700" y="3568065"/>
            <a:ext cx="9580650" cy="1480185"/>
          </a:xfrm>
          <a:prstGeom prst="rect">
            <a:avLst/>
          </a:prstGeom>
        </p:spPr>
        <p:txBody>
          <a:bodyPr lIns="0" tIns="0" rIns="0" bIns="0" rtlCol="0" anchor="t">
            <a:spAutoFit/>
          </a:bodyPr>
          <a:lstStyle/>
          <a:p>
            <a:pPr algn="l">
              <a:lnSpc>
                <a:spcPts val="2940"/>
              </a:lnSpc>
            </a:pPr>
            <a:r>
              <a:rPr lang="en-US" sz="2100" spc="33">
                <a:solidFill>
                  <a:srgbClr val="00172C"/>
                </a:solidFill>
                <a:latin typeface="Open Sauce"/>
                <a:ea typeface="Open Sauce"/>
                <a:cs typeface="Open Sauce"/>
                <a:sym typeface="Open Sauce"/>
              </a:rPr>
              <a:t>In today’s fast-paced digital era, businesses must continuously adapt to remain competitive. Technology consulting provides expert guidance to help organizations navigate complex digital challenges, implement modern solutions, and build a foundation for long-term success.</a:t>
            </a:r>
          </a:p>
        </p:txBody>
      </p:sp>
      <p:sp>
        <p:nvSpPr>
          <p:cNvPr id="24" name="TextBox 24"/>
          <p:cNvSpPr txBox="1"/>
          <p:nvPr/>
        </p:nvSpPr>
        <p:spPr>
          <a:xfrm>
            <a:off x="2094089" y="928416"/>
            <a:ext cx="1755880" cy="210093"/>
          </a:xfrm>
          <a:prstGeom prst="rect">
            <a:avLst/>
          </a:prstGeom>
        </p:spPr>
        <p:txBody>
          <a:bodyPr lIns="0" tIns="0" rIns="0" bIns="0" rtlCol="0" anchor="t">
            <a:spAutoFit/>
          </a:bodyPr>
          <a:lstStyle/>
          <a:p>
            <a:pPr algn="l">
              <a:lnSpc>
                <a:spcPts val="1660"/>
              </a:lnSpc>
            </a:pPr>
            <a:r>
              <a:rPr lang="en-US" sz="1469" b="1" spc="23">
                <a:solidFill>
                  <a:srgbClr val="F8FCFF"/>
                </a:solidFill>
                <a:latin typeface="Open Sauce Bold"/>
                <a:ea typeface="Open Sauce Bold"/>
                <a:cs typeface="Open Sauce Bold"/>
                <a:sym typeface="Open Sauce Bold"/>
              </a:rPr>
              <a:t>BORCELLE TECH</a:t>
            </a:r>
          </a:p>
        </p:txBody>
      </p:sp>
      <p:sp>
        <p:nvSpPr>
          <p:cNvPr id="25" name="TextBox 25"/>
          <p:cNvSpPr txBox="1"/>
          <p:nvPr/>
        </p:nvSpPr>
        <p:spPr>
          <a:xfrm>
            <a:off x="1028700" y="5590571"/>
            <a:ext cx="4232381" cy="365760"/>
          </a:xfrm>
          <a:prstGeom prst="rect">
            <a:avLst/>
          </a:prstGeom>
        </p:spPr>
        <p:txBody>
          <a:bodyPr lIns="0" tIns="0" rIns="0" bIns="0" rtlCol="0" anchor="t">
            <a:spAutoFit/>
          </a:bodyPr>
          <a:lstStyle/>
          <a:p>
            <a:pPr algn="l">
              <a:lnSpc>
                <a:spcPts val="2940"/>
              </a:lnSpc>
            </a:pPr>
            <a:r>
              <a:rPr lang="en-US" sz="2100" b="1">
                <a:solidFill>
                  <a:srgbClr val="0063C2"/>
                </a:solidFill>
                <a:latin typeface="Open Sauce Bold"/>
                <a:ea typeface="Open Sauce Bold"/>
                <a:cs typeface="Open Sauce Bold"/>
                <a:sym typeface="Open Sauce Bold"/>
              </a:rPr>
              <a:t>Digital disruption is constant.</a:t>
            </a:r>
          </a:p>
        </p:txBody>
      </p:sp>
      <p:sp>
        <p:nvSpPr>
          <p:cNvPr id="26" name="TextBox 26"/>
          <p:cNvSpPr txBox="1"/>
          <p:nvPr/>
        </p:nvSpPr>
        <p:spPr>
          <a:xfrm>
            <a:off x="1028700" y="6480206"/>
            <a:ext cx="6229024" cy="365760"/>
          </a:xfrm>
          <a:prstGeom prst="rect">
            <a:avLst/>
          </a:prstGeom>
        </p:spPr>
        <p:txBody>
          <a:bodyPr lIns="0" tIns="0" rIns="0" bIns="0" rtlCol="0" anchor="t">
            <a:spAutoFit/>
          </a:bodyPr>
          <a:lstStyle/>
          <a:p>
            <a:pPr algn="l">
              <a:lnSpc>
                <a:spcPts val="2940"/>
              </a:lnSpc>
            </a:pPr>
            <a:r>
              <a:rPr lang="en-US" sz="2100" b="1">
                <a:solidFill>
                  <a:srgbClr val="0063C2"/>
                </a:solidFill>
                <a:latin typeface="Open Sauce Bold"/>
                <a:ea typeface="Open Sauce Bold"/>
                <a:cs typeface="Open Sauce Bold"/>
                <a:sym typeface="Open Sauce Bold"/>
              </a:rPr>
              <a:t>Technology evolves, so should your business.</a:t>
            </a:r>
          </a:p>
        </p:txBody>
      </p:sp>
      <p:sp>
        <p:nvSpPr>
          <p:cNvPr id="27" name="TextBox 27"/>
          <p:cNvSpPr txBox="1"/>
          <p:nvPr/>
        </p:nvSpPr>
        <p:spPr>
          <a:xfrm>
            <a:off x="1028700" y="7369841"/>
            <a:ext cx="4232381" cy="365760"/>
          </a:xfrm>
          <a:prstGeom prst="rect">
            <a:avLst/>
          </a:prstGeom>
        </p:spPr>
        <p:txBody>
          <a:bodyPr lIns="0" tIns="0" rIns="0" bIns="0" rtlCol="0" anchor="t">
            <a:spAutoFit/>
          </a:bodyPr>
          <a:lstStyle/>
          <a:p>
            <a:pPr algn="l">
              <a:lnSpc>
                <a:spcPts val="2940"/>
              </a:lnSpc>
            </a:pPr>
            <a:r>
              <a:rPr lang="en-US" sz="2100" b="1">
                <a:solidFill>
                  <a:srgbClr val="0063C2"/>
                </a:solidFill>
                <a:latin typeface="Open Sauce Bold"/>
                <a:ea typeface="Open Sauce Bold"/>
                <a:cs typeface="Open Sauce Bold"/>
                <a:sym typeface="Open Sauce Bold"/>
              </a:rPr>
              <a:t>Align tech with your vision.</a:t>
            </a:r>
          </a:p>
        </p:txBody>
      </p:sp>
      <p:sp>
        <p:nvSpPr>
          <p:cNvPr id="28" name="TextBox 28"/>
          <p:cNvSpPr txBox="1"/>
          <p:nvPr/>
        </p:nvSpPr>
        <p:spPr>
          <a:xfrm>
            <a:off x="1028700" y="8259476"/>
            <a:ext cx="6229024" cy="365760"/>
          </a:xfrm>
          <a:prstGeom prst="rect">
            <a:avLst/>
          </a:prstGeom>
        </p:spPr>
        <p:txBody>
          <a:bodyPr lIns="0" tIns="0" rIns="0" bIns="0" rtlCol="0" anchor="t">
            <a:spAutoFit/>
          </a:bodyPr>
          <a:lstStyle/>
          <a:p>
            <a:pPr algn="l">
              <a:lnSpc>
                <a:spcPts val="2940"/>
              </a:lnSpc>
            </a:pPr>
            <a:r>
              <a:rPr lang="en-US" sz="2100" b="1">
                <a:solidFill>
                  <a:srgbClr val="0063C2"/>
                </a:solidFill>
                <a:latin typeface="Open Sauce Bold"/>
                <a:ea typeface="Open Sauce Bold"/>
                <a:cs typeface="Open Sauce Bold"/>
                <a:sym typeface="Open Sauce Bold"/>
              </a:rPr>
              <a:t>Optimize operations and secure your future.</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6886178" y="-2906565"/>
            <a:ext cx="16100130" cy="16100130"/>
            <a:chOff x="0" y="0"/>
            <a:chExt cx="812800" cy="812800"/>
          </a:xfrm>
        </p:grpSpPr>
        <p:sp>
          <p:nvSpPr>
            <p:cNvPr id="3" name="Freeform 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0172C">
                    <a:alpha val="100000"/>
                  </a:srgbClr>
                </a:gs>
                <a:gs pos="100000">
                  <a:srgbClr val="2961BC">
                    <a:alpha val="100000"/>
                  </a:srgbClr>
                </a:gs>
              </a:gsLst>
              <a:lin ang="0"/>
            </a:gradFill>
          </p:spPr>
        </p:sp>
        <p:sp>
          <p:nvSpPr>
            <p:cNvPr id="4" name="TextBox 4"/>
            <p:cNvSpPr txBox="1"/>
            <p:nvPr/>
          </p:nvSpPr>
          <p:spPr>
            <a:xfrm>
              <a:off x="76200" y="85725"/>
              <a:ext cx="660400" cy="650875"/>
            </a:xfrm>
            <a:prstGeom prst="rect">
              <a:avLst/>
            </a:prstGeom>
          </p:spPr>
          <p:txBody>
            <a:bodyPr lIns="50800" tIns="50800" rIns="50800" bIns="50800" rtlCol="0" anchor="ctr"/>
            <a:lstStyle/>
            <a:p>
              <a:pPr algn="ctr">
                <a:lnSpc>
                  <a:spcPts val="2372"/>
                </a:lnSpc>
              </a:pPr>
              <a:endParaRPr/>
            </a:p>
          </p:txBody>
        </p:sp>
      </p:grpSp>
      <p:grpSp>
        <p:nvGrpSpPr>
          <p:cNvPr id="5" name="Group 5"/>
          <p:cNvGrpSpPr/>
          <p:nvPr/>
        </p:nvGrpSpPr>
        <p:grpSpPr>
          <a:xfrm>
            <a:off x="1028700" y="693183"/>
            <a:ext cx="3081706" cy="671033"/>
            <a:chOff x="0" y="0"/>
            <a:chExt cx="1160243" cy="252640"/>
          </a:xfrm>
        </p:grpSpPr>
        <p:sp>
          <p:nvSpPr>
            <p:cNvPr id="6" name="Freeform 6"/>
            <p:cNvSpPr/>
            <p:nvPr/>
          </p:nvSpPr>
          <p:spPr>
            <a:xfrm>
              <a:off x="0" y="0"/>
              <a:ext cx="1160243" cy="252640"/>
            </a:xfrm>
            <a:custGeom>
              <a:avLst/>
              <a:gdLst/>
              <a:ahLst/>
              <a:cxnLst/>
              <a:rect l="l" t="t" r="r" b="b"/>
              <a:pathLst>
                <a:path w="1160243" h="252640">
                  <a:moveTo>
                    <a:pt x="126320" y="0"/>
                  </a:moveTo>
                  <a:lnTo>
                    <a:pt x="1033923" y="0"/>
                  </a:lnTo>
                  <a:cubicBezTo>
                    <a:pt x="1103687" y="0"/>
                    <a:pt x="1160243" y="56555"/>
                    <a:pt x="1160243" y="126320"/>
                  </a:cubicBezTo>
                  <a:lnTo>
                    <a:pt x="1160243" y="126320"/>
                  </a:lnTo>
                  <a:cubicBezTo>
                    <a:pt x="1160243" y="196084"/>
                    <a:pt x="1103687" y="252640"/>
                    <a:pt x="1033923" y="252640"/>
                  </a:cubicBezTo>
                  <a:lnTo>
                    <a:pt x="126320" y="252640"/>
                  </a:lnTo>
                  <a:cubicBezTo>
                    <a:pt x="56555" y="252640"/>
                    <a:pt x="0" y="196084"/>
                    <a:pt x="0" y="126320"/>
                  </a:cubicBezTo>
                  <a:lnTo>
                    <a:pt x="0" y="126320"/>
                  </a:lnTo>
                  <a:cubicBezTo>
                    <a:pt x="0" y="56555"/>
                    <a:pt x="56555" y="0"/>
                    <a:pt x="126320" y="0"/>
                  </a:cubicBezTo>
                  <a:close/>
                </a:path>
              </a:pathLst>
            </a:custGeom>
            <a:solidFill>
              <a:srgbClr val="0063C2"/>
            </a:solidFill>
          </p:spPr>
        </p:sp>
        <p:sp>
          <p:nvSpPr>
            <p:cNvPr id="7" name="TextBox 7"/>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8" name="Freeform 8"/>
          <p:cNvSpPr/>
          <p:nvPr/>
        </p:nvSpPr>
        <p:spPr>
          <a:xfrm>
            <a:off x="1544888" y="850145"/>
            <a:ext cx="357111" cy="357111"/>
          </a:xfrm>
          <a:custGeom>
            <a:avLst/>
            <a:gdLst/>
            <a:ahLst/>
            <a:cxnLst/>
            <a:rect l="l" t="t" r="r" b="b"/>
            <a:pathLst>
              <a:path w="357111" h="357111">
                <a:moveTo>
                  <a:pt x="0" y="0"/>
                </a:moveTo>
                <a:lnTo>
                  <a:pt x="357110" y="0"/>
                </a:lnTo>
                <a:lnTo>
                  <a:pt x="357110" y="357110"/>
                </a:lnTo>
                <a:lnTo>
                  <a:pt x="0" y="35711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9" name="Group 9"/>
          <p:cNvGrpSpPr/>
          <p:nvPr/>
        </p:nvGrpSpPr>
        <p:grpSpPr>
          <a:xfrm>
            <a:off x="8327332" y="4254524"/>
            <a:ext cx="1773242" cy="1773242"/>
            <a:chOff x="0" y="0"/>
            <a:chExt cx="812800" cy="812800"/>
          </a:xfrm>
        </p:grpSpPr>
        <p:sp>
          <p:nvSpPr>
            <p:cNvPr id="10" name="Freeform 10"/>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172C"/>
            </a:solidFill>
          </p:spPr>
        </p:sp>
        <p:sp>
          <p:nvSpPr>
            <p:cNvPr id="11" name="TextBox 11"/>
            <p:cNvSpPr txBox="1"/>
            <p:nvPr/>
          </p:nvSpPr>
          <p:spPr>
            <a:xfrm>
              <a:off x="76200" y="85725"/>
              <a:ext cx="660400" cy="650875"/>
            </a:xfrm>
            <a:prstGeom prst="rect">
              <a:avLst/>
            </a:prstGeom>
          </p:spPr>
          <p:txBody>
            <a:bodyPr lIns="50800" tIns="50800" rIns="50800" bIns="50800" rtlCol="0" anchor="ctr"/>
            <a:lstStyle/>
            <a:p>
              <a:pPr algn="ctr">
                <a:lnSpc>
                  <a:spcPts val="2372"/>
                </a:lnSpc>
              </a:pPr>
              <a:endParaRPr/>
            </a:p>
          </p:txBody>
        </p:sp>
      </p:grpSp>
      <p:grpSp>
        <p:nvGrpSpPr>
          <p:cNvPr id="12" name="Group 12"/>
          <p:cNvGrpSpPr/>
          <p:nvPr/>
        </p:nvGrpSpPr>
        <p:grpSpPr>
          <a:xfrm>
            <a:off x="7635553" y="1743042"/>
            <a:ext cx="1773242" cy="1773242"/>
            <a:chOff x="0" y="0"/>
            <a:chExt cx="812800" cy="812800"/>
          </a:xfrm>
        </p:grpSpPr>
        <p:sp>
          <p:nvSpPr>
            <p:cNvPr id="13" name="Freeform 13"/>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172C"/>
            </a:solidFill>
          </p:spPr>
        </p:sp>
        <p:sp>
          <p:nvSpPr>
            <p:cNvPr id="14" name="TextBox 14"/>
            <p:cNvSpPr txBox="1"/>
            <p:nvPr/>
          </p:nvSpPr>
          <p:spPr>
            <a:xfrm>
              <a:off x="76200" y="85725"/>
              <a:ext cx="660400" cy="650875"/>
            </a:xfrm>
            <a:prstGeom prst="rect">
              <a:avLst/>
            </a:prstGeom>
          </p:spPr>
          <p:txBody>
            <a:bodyPr lIns="50800" tIns="50800" rIns="50800" bIns="50800" rtlCol="0" anchor="ctr"/>
            <a:lstStyle/>
            <a:p>
              <a:pPr algn="ctr">
                <a:lnSpc>
                  <a:spcPts val="2372"/>
                </a:lnSpc>
              </a:pPr>
              <a:endParaRPr/>
            </a:p>
          </p:txBody>
        </p:sp>
      </p:grpSp>
      <p:grpSp>
        <p:nvGrpSpPr>
          <p:cNvPr id="15" name="Group 15"/>
          <p:cNvGrpSpPr/>
          <p:nvPr/>
        </p:nvGrpSpPr>
        <p:grpSpPr>
          <a:xfrm>
            <a:off x="7635553" y="6770716"/>
            <a:ext cx="1773242" cy="1773242"/>
            <a:chOff x="0" y="0"/>
            <a:chExt cx="812800" cy="812800"/>
          </a:xfrm>
        </p:grpSpPr>
        <p:sp>
          <p:nvSpPr>
            <p:cNvPr id="16" name="Freeform 16"/>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solidFill>
              <a:srgbClr val="00172C"/>
            </a:solidFill>
          </p:spPr>
        </p:sp>
        <p:sp>
          <p:nvSpPr>
            <p:cNvPr id="17" name="TextBox 17"/>
            <p:cNvSpPr txBox="1"/>
            <p:nvPr/>
          </p:nvSpPr>
          <p:spPr>
            <a:xfrm>
              <a:off x="76200" y="85725"/>
              <a:ext cx="660400" cy="650875"/>
            </a:xfrm>
            <a:prstGeom prst="rect">
              <a:avLst/>
            </a:prstGeom>
          </p:spPr>
          <p:txBody>
            <a:bodyPr lIns="50800" tIns="50800" rIns="50800" bIns="50800" rtlCol="0" anchor="ctr"/>
            <a:lstStyle/>
            <a:p>
              <a:pPr algn="ctr">
                <a:lnSpc>
                  <a:spcPts val="2372"/>
                </a:lnSpc>
              </a:pPr>
              <a:endParaRPr/>
            </a:p>
          </p:txBody>
        </p:sp>
      </p:grpSp>
      <p:sp>
        <p:nvSpPr>
          <p:cNvPr id="18" name="Freeform 18"/>
          <p:cNvSpPr/>
          <p:nvPr/>
        </p:nvSpPr>
        <p:spPr>
          <a:xfrm>
            <a:off x="8044311" y="7206409"/>
            <a:ext cx="955726" cy="901858"/>
          </a:xfrm>
          <a:custGeom>
            <a:avLst/>
            <a:gdLst/>
            <a:ahLst/>
            <a:cxnLst/>
            <a:rect l="l" t="t" r="r" b="b"/>
            <a:pathLst>
              <a:path w="955726" h="901858">
                <a:moveTo>
                  <a:pt x="0" y="0"/>
                </a:moveTo>
                <a:lnTo>
                  <a:pt x="955726" y="0"/>
                </a:lnTo>
                <a:lnTo>
                  <a:pt x="955726" y="901857"/>
                </a:lnTo>
                <a:lnTo>
                  <a:pt x="0" y="90185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9" name="Freeform 19"/>
          <p:cNvSpPr/>
          <p:nvPr/>
        </p:nvSpPr>
        <p:spPr>
          <a:xfrm>
            <a:off x="7994810" y="2102299"/>
            <a:ext cx="1054728" cy="1054728"/>
          </a:xfrm>
          <a:custGeom>
            <a:avLst/>
            <a:gdLst/>
            <a:ahLst/>
            <a:cxnLst/>
            <a:rect l="l" t="t" r="r" b="b"/>
            <a:pathLst>
              <a:path w="1054728" h="1054728">
                <a:moveTo>
                  <a:pt x="0" y="0"/>
                </a:moveTo>
                <a:lnTo>
                  <a:pt x="1054728" y="0"/>
                </a:lnTo>
                <a:lnTo>
                  <a:pt x="1054728" y="1054728"/>
                </a:lnTo>
                <a:lnTo>
                  <a:pt x="0" y="1054728"/>
                </a:lnTo>
                <a:lnTo>
                  <a:pt x="0" y="0"/>
                </a:lnTo>
                <a:close/>
              </a:path>
            </a:pathLst>
          </a:custGeom>
          <a:blipFill>
            <a:blip r:embed="rId6">
              <a:extLst>
                <a:ext uri="{96DAC541-7B7A-43D3-8B79-37D633B846F1}">
                  <asvg:svgBlip xmlns="" xmlns:asvg="http://schemas.microsoft.com/office/drawing/2016/SVG/main" r:embed="rId7"/>
                </a:ext>
              </a:extLst>
            </a:blip>
            <a:stretch>
              <a:fillRect/>
            </a:stretch>
          </a:blipFill>
        </p:spPr>
      </p:sp>
      <p:sp>
        <p:nvSpPr>
          <p:cNvPr id="20" name="Freeform 20"/>
          <p:cNvSpPr/>
          <p:nvPr/>
        </p:nvSpPr>
        <p:spPr>
          <a:xfrm>
            <a:off x="8711514" y="4688951"/>
            <a:ext cx="1004877" cy="904389"/>
          </a:xfrm>
          <a:custGeom>
            <a:avLst/>
            <a:gdLst/>
            <a:ahLst/>
            <a:cxnLst/>
            <a:rect l="l" t="t" r="r" b="b"/>
            <a:pathLst>
              <a:path w="1004877" h="904389">
                <a:moveTo>
                  <a:pt x="0" y="0"/>
                </a:moveTo>
                <a:lnTo>
                  <a:pt x="1004877" y="0"/>
                </a:lnTo>
                <a:lnTo>
                  <a:pt x="1004877" y="904389"/>
                </a:lnTo>
                <a:lnTo>
                  <a:pt x="0" y="904389"/>
                </a:lnTo>
                <a:lnTo>
                  <a:pt x="0" y="0"/>
                </a:lnTo>
                <a:close/>
              </a:path>
            </a:pathLst>
          </a:custGeom>
          <a:blipFill>
            <a:blip r:embed="rId8">
              <a:extLst>
                <a:ext uri="{96DAC541-7B7A-43D3-8B79-37D633B846F1}">
                  <asvg:svgBlip xmlns="" xmlns:asvg="http://schemas.microsoft.com/office/drawing/2016/SVG/main" r:embed="rId9"/>
                </a:ext>
              </a:extLst>
            </a:blip>
            <a:stretch>
              <a:fillRect/>
            </a:stretch>
          </a:blipFill>
        </p:spPr>
      </p:sp>
      <p:sp>
        <p:nvSpPr>
          <p:cNvPr id="21" name="TextBox 21"/>
          <p:cNvSpPr txBox="1"/>
          <p:nvPr/>
        </p:nvSpPr>
        <p:spPr>
          <a:xfrm>
            <a:off x="1449638" y="3864050"/>
            <a:ext cx="3898878" cy="1847596"/>
          </a:xfrm>
          <a:prstGeom prst="rect">
            <a:avLst/>
          </a:prstGeom>
        </p:spPr>
        <p:txBody>
          <a:bodyPr lIns="0" tIns="0" rIns="0" bIns="0" rtlCol="0" anchor="t">
            <a:spAutoFit/>
          </a:bodyPr>
          <a:lstStyle/>
          <a:p>
            <a:pPr algn="l">
              <a:lnSpc>
                <a:spcPts val="7231"/>
              </a:lnSpc>
            </a:pPr>
            <a:r>
              <a:rPr lang="en-US" sz="6399" b="1" spc="-236">
                <a:solidFill>
                  <a:srgbClr val="F8FCFF"/>
                </a:solidFill>
                <a:latin typeface="Open Sauce Bold"/>
                <a:ea typeface="Open Sauce Bold"/>
                <a:cs typeface="Open Sauce Bold"/>
                <a:sym typeface="Open Sauce Bold"/>
              </a:rPr>
              <a:t>WHAT YOU GAIN</a:t>
            </a:r>
          </a:p>
        </p:txBody>
      </p:sp>
      <p:sp>
        <p:nvSpPr>
          <p:cNvPr id="22" name="TextBox 22"/>
          <p:cNvSpPr txBox="1"/>
          <p:nvPr/>
        </p:nvSpPr>
        <p:spPr>
          <a:xfrm>
            <a:off x="10721292" y="5121472"/>
            <a:ext cx="5912307" cy="737235"/>
          </a:xfrm>
          <a:prstGeom prst="rect">
            <a:avLst/>
          </a:prstGeom>
        </p:spPr>
        <p:txBody>
          <a:bodyPr lIns="0" tIns="0" rIns="0" bIns="0" rtlCol="0" anchor="t">
            <a:spAutoFit/>
          </a:bodyPr>
          <a:lstStyle/>
          <a:p>
            <a:pPr algn="l">
              <a:lnSpc>
                <a:spcPts val="2940"/>
              </a:lnSpc>
            </a:pPr>
            <a:r>
              <a:rPr lang="en-US" sz="2100" spc="33">
                <a:solidFill>
                  <a:srgbClr val="00172C"/>
                </a:solidFill>
                <a:latin typeface="Open Sauce"/>
                <a:ea typeface="Open Sauce"/>
                <a:cs typeface="Open Sauce"/>
                <a:sym typeface="Open Sauce"/>
              </a:rPr>
              <a:t>Optimize workflows and reduce operational friction to improve overall productivity.</a:t>
            </a:r>
          </a:p>
        </p:txBody>
      </p:sp>
      <p:sp>
        <p:nvSpPr>
          <p:cNvPr id="23" name="TextBox 23"/>
          <p:cNvSpPr txBox="1"/>
          <p:nvPr/>
        </p:nvSpPr>
        <p:spPr>
          <a:xfrm>
            <a:off x="2094089" y="928416"/>
            <a:ext cx="1755880" cy="210093"/>
          </a:xfrm>
          <a:prstGeom prst="rect">
            <a:avLst/>
          </a:prstGeom>
        </p:spPr>
        <p:txBody>
          <a:bodyPr lIns="0" tIns="0" rIns="0" bIns="0" rtlCol="0" anchor="t">
            <a:spAutoFit/>
          </a:bodyPr>
          <a:lstStyle/>
          <a:p>
            <a:pPr algn="l">
              <a:lnSpc>
                <a:spcPts val="1660"/>
              </a:lnSpc>
            </a:pPr>
            <a:r>
              <a:rPr lang="en-US" sz="1469" b="1" spc="23">
                <a:solidFill>
                  <a:srgbClr val="F8FCFF"/>
                </a:solidFill>
                <a:latin typeface="Open Sauce Bold"/>
                <a:ea typeface="Open Sauce Bold"/>
                <a:cs typeface="Open Sauce Bold"/>
                <a:sym typeface="Open Sauce Bold"/>
              </a:rPr>
              <a:t>BORCELLE TECH</a:t>
            </a:r>
          </a:p>
        </p:txBody>
      </p:sp>
      <p:sp>
        <p:nvSpPr>
          <p:cNvPr id="24" name="TextBox 24"/>
          <p:cNvSpPr txBox="1"/>
          <p:nvPr/>
        </p:nvSpPr>
        <p:spPr>
          <a:xfrm>
            <a:off x="10721292" y="4604518"/>
            <a:ext cx="5473845" cy="365760"/>
          </a:xfrm>
          <a:prstGeom prst="rect">
            <a:avLst/>
          </a:prstGeom>
        </p:spPr>
        <p:txBody>
          <a:bodyPr lIns="0" tIns="0" rIns="0" bIns="0" rtlCol="0" anchor="t">
            <a:spAutoFit/>
          </a:bodyPr>
          <a:lstStyle/>
          <a:p>
            <a:pPr algn="l">
              <a:lnSpc>
                <a:spcPts val="2940"/>
              </a:lnSpc>
            </a:pPr>
            <a:r>
              <a:rPr lang="en-US" sz="2100" b="1">
                <a:solidFill>
                  <a:srgbClr val="00172C"/>
                </a:solidFill>
                <a:latin typeface="Open Sauce Bold"/>
                <a:ea typeface="Open Sauce Bold"/>
                <a:cs typeface="Open Sauce Bold"/>
                <a:sym typeface="Open Sauce Bold"/>
              </a:rPr>
              <a:t>Increased Efficiency and Performance</a:t>
            </a:r>
          </a:p>
        </p:txBody>
      </p:sp>
      <p:sp>
        <p:nvSpPr>
          <p:cNvPr id="25" name="TextBox 25"/>
          <p:cNvSpPr txBox="1"/>
          <p:nvPr/>
        </p:nvSpPr>
        <p:spPr>
          <a:xfrm>
            <a:off x="1449638" y="5982496"/>
            <a:ext cx="5196120" cy="110871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Technology consulting delivers real, measurable business outcomes that go beyond technical improvements. </a:t>
            </a:r>
          </a:p>
        </p:txBody>
      </p:sp>
      <p:sp>
        <p:nvSpPr>
          <p:cNvPr id="26" name="TextBox 26"/>
          <p:cNvSpPr txBox="1"/>
          <p:nvPr/>
        </p:nvSpPr>
        <p:spPr>
          <a:xfrm>
            <a:off x="10048510" y="7523384"/>
            <a:ext cx="5912307" cy="1108710"/>
          </a:xfrm>
          <a:prstGeom prst="rect">
            <a:avLst/>
          </a:prstGeom>
        </p:spPr>
        <p:txBody>
          <a:bodyPr lIns="0" tIns="0" rIns="0" bIns="0" rtlCol="0" anchor="t">
            <a:spAutoFit/>
          </a:bodyPr>
          <a:lstStyle/>
          <a:p>
            <a:pPr algn="l">
              <a:lnSpc>
                <a:spcPts val="2940"/>
              </a:lnSpc>
            </a:pPr>
            <a:r>
              <a:rPr lang="en-US" sz="2100" spc="33">
                <a:solidFill>
                  <a:srgbClr val="00172C"/>
                </a:solidFill>
                <a:latin typeface="Open Sauce"/>
                <a:ea typeface="Open Sauce"/>
                <a:cs typeface="Open Sauce"/>
                <a:sym typeface="Open Sauce"/>
              </a:rPr>
              <a:t>Improve customer and employee satisfaction through seamless, intuitive digital interactions.</a:t>
            </a:r>
          </a:p>
        </p:txBody>
      </p:sp>
      <p:sp>
        <p:nvSpPr>
          <p:cNvPr id="27" name="TextBox 27"/>
          <p:cNvSpPr txBox="1"/>
          <p:nvPr/>
        </p:nvSpPr>
        <p:spPr>
          <a:xfrm>
            <a:off x="10048510" y="7006431"/>
            <a:ext cx="5473845" cy="365760"/>
          </a:xfrm>
          <a:prstGeom prst="rect">
            <a:avLst/>
          </a:prstGeom>
        </p:spPr>
        <p:txBody>
          <a:bodyPr lIns="0" tIns="0" rIns="0" bIns="0" rtlCol="0" anchor="t">
            <a:spAutoFit/>
          </a:bodyPr>
          <a:lstStyle/>
          <a:p>
            <a:pPr algn="l">
              <a:lnSpc>
                <a:spcPts val="2940"/>
              </a:lnSpc>
            </a:pPr>
            <a:r>
              <a:rPr lang="en-US" sz="2100" b="1">
                <a:solidFill>
                  <a:srgbClr val="00172C"/>
                </a:solidFill>
                <a:latin typeface="Open Sauce Bold"/>
                <a:ea typeface="Open Sauce Bold"/>
                <a:cs typeface="Open Sauce Bold"/>
                <a:sym typeface="Open Sauce Bold"/>
              </a:rPr>
              <a:t>Enhanced User Experience</a:t>
            </a:r>
          </a:p>
        </p:txBody>
      </p:sp>
      <p:sp>
        <p:nvSpPr>
          <p:cNvPr id="28" name="TextBox 28"/>
          <p:cNvSpPr txBox="1"/>
          <p:nvPr/>
        </p:nvSpPr>
        <p:spPr>
          <a:xfrm>
            <a:off x="10048510" y="2488589"/>
            <a:ext cx="6585089" cy="1108710"/>
          </a:xfrm>
          <a:prstGeom prst="rect">
            <a:avLst/>
          </a:prstGeom>
        </p:spPr>
        <p:txBody>
          <a:bodyPr lIns="0" tIns="0" rIns="0" bIns="0" rtlCol="0" anchor="t">
            <a:spAutoFit/>
          </a:bodyPr>
          <a:lstStyle/>
          <a:p>
            <a:pPr algn="l">
              <a:lnSpc>
                <a:spcPts val="2940"/>
              </a:lnSpc>
            </a:pPr>
            <a:r>
              <a:rPr lang="en-US" sz="2100" spc="33">
                <a:solidFill>
                  <a:srgbClr val="00172C"/>
                </a:solidFill>
                <a:latin typeface="Open Sauce"/>
                <a:ea typeface="Open Sauce"/>
                <a:cs typeface="Open Sauce"/>
                <a:sym typeface="Open Sauce"/>
              </a:rPr>
              <a:t>Establish scalable, flexible systems that grow with your business and adapt to new technologies.</a:t>
            </a:r>
          </a:p>
        </p:txBody>
      </p:sp>
      <p:sp>
        <p:nvSpPr>
          <p:cNvPr id="29" name="TextBox 29"/>
          <p:cNvSpPr txBox="1"/>
          <p:nvPr/>
        </p:nvSpPr>
        <p:spPr>
          <a:xfrm>
            <a:off x="10048510" y="1971636"/>
            <a:ext cx="5473845" cy="365760"/>
          </a:xfrm>
          <a:prstGeom prst="rect">
            <a:avLst/>
          </a:prstGeom>
        </p:spPr>
        <p:txBody>
          <a:bodyPr lIns="0" tIns="0" rIns="0" bIns="0" rtlCol="0" anchor="t">
            <a:spAutoFit/>
          </a:bodyPr>
          <a:lstStyle/>
          <a:p>
            <a:pPr algn="l">
              <a:lnSpc>
                <a:spcPts val="2940"/>
              </a:lnSpc>
            </a:pPr>
            <a:r>
              <a:rPr lang="en-US" sz="2100" b="1">
                <a:solidFill>
                  <a:srgbClr val="00172C"/>
                </a:solidFill>
                <a:latin typeface="Open Sauce Bold"/>
                <a:ea typeface="Open Sauce Bold"/>
                <a:cs typeface="Open Sauce Bold"/>
                <a:sym typeface="Open Sauce Bold"/>
              </a:rPr>
              <a:t>Future-Ready Infrastructure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693183"/>
            <a:ext cx="3081706" cy="671033"/>
            <a:chOff x="0" y="0"/>
            <a:chExt cx="1160243" cy="252640"/>
          </a:xfrm>
        </p:grpSpPr>
        <p:sp>
          <p:nvSpPr>
            <p:cNvPr id="3" name="Freeform 3"/>
            <p:cNvSpPr/>
            <p:nvPr/>
          </p:nvSpPr>
          <p:spPr>
            <a:xfrm>
              <a:off x="0" y="0"/>
              <a:ext cx="1160243" cy="252640"/>
            </a:xfrm>
            <a:custGeom>
              <a:avLst/>
              <a:gdLst/>
              <a:ahLst/>
              <a:cxnLst/>
              <a:rect l="l" t="t" r="r" b="b"/>
              <a:pathLst>
                <a:path w="1160243" h="252640">
                  <a:moveTo>
                    <a:pt x="126320" y="0"/>
                  </a:moveTo>
                  <a:lnTo>
                    <a:pt x="1033923" y="0"/>
                  </a:lnTo>
                  <a:cubicBezTo>
                    <a:pt x="1103687" y="0"/>
                    <a:pt x="1160243" y="56555"/>
                    <a:pt x="1160243" y="126320"/>
                  </a:cubicBezTo>
                  <a:lnTo>
                    <a:pt x="1160243" y="126320"/>
                  </a:lnTo>
                  <a:cubicBezTo>
                    <a:pt x="1160243" y="196084"/>
                    <a:pt x="1103687" y="252640"/>
                    <a:pt x="1033923" y="252640"/>
                  </a:cubicBezTo>
                  <a:lnTo>
                    <a:pt x="126320" y="252640"/>
                  </a:lnTo>
                  <a:cubicBezTo>
                    <a:pt x="56555" y="252640"/>
                    <a:pt x="0" y="196084"/>
                    <a:pt x="0" y="126320"/>
                  </a:cubicBezTo>
                  <a:lnTo>
                    <a:pt x="0" y="126320"/>
                  </a:lnTo>
                  <a:cubicBezTo>
                    <a:pt x="0" y="56555"/>
                    <a:pt x="56555" y="0"/>
                    <a:pt x="126320" y="0"/>
                  </a:cubicBezTo>
                  <a:close/>
                </a:path>
              </a:pathLst>
            </a:custGeom>
            <a:solidFill>
              <a:srgbClr val="0063C2"/>
            </a:solidFill>
          </p:spPr>
        </p:sp>
        <p:sp>
          <p:nvSpPr>
            <p:cNvPr id="4" name="TextBox 4"/>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1544888" y="850145"/>
            <a:ext cx="357111" cy="357111"/>
          </a:xfrm>
          <a:custGeom>
            <a:avLst/>
            <a:gdLst/>
            <a:ahLst/>
            <a:cxnLst/>
            <a:rect l="l" t="t" r="r" b="b"/>
            <a:pathLst>
              <a:path w="357111" h="357111">
                <a:moveTo>
                  <a:pt x="0" y="0"/>
                </a:moveTo>
                <a:lnTo>
                  <a:pt x="357110" y="0"/>
                </a:lnTo>
                <a:lnTo>
                  <a:pt x="357110" y="357110"/>
                </a:lnTo>
                <a:lnTo>
                  <a:pt x="0" y="35711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TextBox 6"/>
          <p:cNvSpPr txBox="1"/>
          <p:nvPr/>
        </p:nvSpPr>
        <p:spPr>
          <a:xfrm>
            <a:off x="1028700" y="4321001"/>
            <a:ext cx="4328570" cy="1847596"/>
          </a:xfrm>
          <a:prstGeom prst="rect">
            <a:avLst/>
          </a:prstGeom>
        </p:spPr>
        <p:txBody>
          <a:bodyPr lIns="0" tIns="0" rIns="0" bIns="0" rtlCol="0" anchor="t">
            <a:spAutoFit/>
          </a:bodyPr>
          <a:lstStyle/>
          <a:p>
            <a:pPr algn="l">
              <a:lnSpc>
                <a:spcPts val="7231"/>
              </a:lnSpc>
            </a:pPr>
            <a:r>
              <a:rPr lang="en-US" sz="6399" b="1" spc="-236">
                <a:solidFill>
                  <a:srgbClr val="00172C"/>
                </a:solidFill>
                <a:latin typeface="Open Sauce Bold"/>
                <a:ea typeface="Open Sauce Bold"/>
                <a:cs typeface="Open Sauce Bold"/>
                <a:sym typeface="Open Sauce Bold"/>
              </a:rPr>
              <a:t>OUR SERVICES</a:t>
            </a:r>
          </a:p>
        </p:txBody>
      </p:sp>
      <p:sp>
        <p:nvSpPr>
          <p:cNvPr id="7" name="TextBox 7"/>
          <p:cNvSpPr txBox="1"/>
          <p:nvPr/>
        </p:nvSpPr>
        <p:spPr>
          <a:xfrm>
            <a:off x="5357270" y="2139959"/>
            <a:ext cx="10118077" cy="1480185"/>
          </a:xfrm>
          <a:prstGeom prst="rect">
            <a:avLst/>
          </a:prstGeom>
        </p:spPr>
        <p:txBody>
          <a:bodyPr lIns="0" tIns="0" rIns="0" bIns="0" rtlCol="0" anchor="t">
            <a:spAutoFit/>
          </a:bodyPr>
          <a:lstStyle/>
          <a:p>
            <a:pPr algn="l">
              <a:lnSpc>
                <a:spcPts val="2940"/>
              </a:lnSpc>
            </a:pPr>
            <a:r>
              <a:rPr lang="en-US" sz="2100" spc="33">
                <a:solidFill>
                  <a:srgbClr val="00172C"/>
                </a:solidFill>
                <a:latin typeface="Open Sauce"/>
                <a:ea typeface="Open Sauce"/>
                <a:cs typeface="Open Sauce"/>
                <a:sym typeface="Open Sauce"/>
              </a:rPr>
              <a:t>We offer a range of consulting services designed to help organizations navigate digital transformation with clarity and confidence. Each service is tailored to your business goals, combining strategic insight with technical expertise to deliver measurable results.</a:t>
            </a:r>
          </a:p>
        </p:txBody>
      </p:sp>
      <p:sp>
        <p:nvSpPr>
          <p:cNvPr id="8" name="TextBox 8"/>
          <p:cNvSpPr txBox="1"/>
          <p:nvPr/>
        </p:nvSpPr>
        <p:spPr>
          <a:xfrm>
            <a:off x="2094089" y="928416"/>
            <a:ext cx="1755880" cy="210093"/>
          </a:xfrm>
          <a:prstGeom prst="rect">
            <a:avLst/>
          </a:prstGeom>
        </p:spPr>
        <p:txBody>
          <a:bodyPr lIns="0" tIns="0" rIns="0" bIns="0" rtlCol="0" anchor="t">
            <a:spAutoFit/>
          </a:bodyPr>
          <a:lstStyle/>
          <a:p>
            <a:pPr algn="l">
              <a:lnSpc>
                <a:spcPts val="1660"/>
              </a:lnSpc>
            </a:pPr>
            <a:r>
              <a:rPr lang="en-US" sz="1469" b="1" spc="23">
                <a:solidFill>
                  <a:srgbClr val="F8FCFF"/>
                </a:solidFill>
                <a:latin typeface="Open Sauce Bold"/>
                <a:ea typeface="Open Sauce Bold"/>
                <a:cs typeface="Open Sauce Bold"/>
                <a:sym typeface="Open Sauce Bold"/>
              </a:rPr>
              <a:t>BORCELLE TECH</a:t>
            </a:r>
          </a:p>
        </p:txBody>
      </p:sp>
      <p:grpSp>
        <p:nvGrpSpPr>
          <p:cNvPr id="9" name="Group 9"/>
          <p:cNvGrpSpPr/>
          <p:nvPr/>
        </p:nvGrpSpPr>
        <p:grpSpPr>
          <a:xfrm>
            <a:off x="5182493" y="4282901"/>
            <a:ext cx="3873097" cy="4975399"/>
            <a:chOff x="0" y="0"/>
            <a:chExt cx="1020075" cy="1310393"/>
          </a:xfrm>
        </p:grpSpPr>
        <p:sp>
          <p:nvSpPr>
            <p:cNvPr id="10" name="Freeform 10"/>
            <p:cNvSpPr/>
            <p:nvPr/>
          </p:nvSpPr>
          <p:spPr>
            <a:xfrm>
              <a:off x="0" y="0"/>
              <a:ext cx="1020075" cy="1310393"/>
            </a:xfrm>
            <a:custGeom>
              <a:avLst/>
              <a:gdLst/>
              <a:ahLst/>
              <a:cxnLst/>
              <a:rect l="l" t="t" r="r" b="b"/>
              <a:pathLst>
                <a:path w="1020075" h="1310393">
                  <a:moveTo>
                    <a:pt x="71960" y="0"/>
                  </a:moveTo>
                  <a:lnTo>
                    <a:pt x="948115" y="0"/>
                  </a:lnTo>
                  <a:cubicBezTo>
                    <a:pt x="967200" y="0"/>
                    <a:pt x="985503" y="7582"/>
                    <a:pt x="998998" y="21077"/>
                  </a:cubicBezTo>
                  <a:cubicBezTo>
                    <a:pt x="1012493" y="34572"/>
                    <a:pt x="1020075" y="52875"/>
                    <a:pt x="1020075" y="71960"/>
                  </a:cubicBezTo>
                  <a:lnTo>
                    <a:pt x="1020075" y="1238433"/>
                  </a:lnTo>
                  <a:cubicBezTo>
                    <a:pt x="1020075" y="1278176"/>
                    <a:pt x="987857" y="1310393"/>
                    <a:pt x="948115" y="1310393"/>
                  </a:cubicBezTo>
                  <a:lnTo>
                    <a:pt x="71960" y="1310393"/>
                  </a:lnTo>
                  <a:cubicBezTo>
                    <a:pt x="52875" y="1310393"/>
                    <a:pt x="34572" y="1302812"/>
                    <a:pt x="21077" y="1289317"/>
                  </a:cubicBezTo>
                  <a:cubicBezTo>
                    <a:pt x="7582" y="1275821"/>
                    <a:pt x="0" y="1257518"/>
                    <a:pt x="0" y="1238433"/>
                  </a:cubicBezTo>
                  <a:lnTo>
                    <a:pt x="0" y="71960"/>
                  </a:lnTo>
                  <a:cubicBezTo>
                    <a:pt x="0" y="52875"/>
                    <a:pt x="7582" y="34572"/>
                    <a:pt x="21077" y="21077"/>
                  </a:cubicBezTo>
                  <a:cubicBezTo>
                    <a:pt x="34572" y="7582"/>
                    <a:pt x="52875" y="0"/>
                    <a:pt x="71960" y="0"/>
                  </a:cubicBezTo>
                  <a:close/>
                </a:path>
              </a:pathLst>
            </a:custGeom>
            <a:solidFill>
              <a:srgbClr val="0063C2"/>
            </a:solidFill>
          </p:spPr>
        </p:sp>
        <p:sp>
          <p:nvSpPr>
            <p:cNvPr id="11" name="TextBox 11"/>
            <p:cNvSpPr txBox="1"/>
            <p:nvPr/>
          </p:nvSpPr>
          <p:spPr>
            <a:xfrm>
              <a:off x="0" y="9525"/>
              <a:ext cx="1020075" cy="1300868"/>
            </a:xfrm>
            <a:prstGeom prst="rect">
              <a:avLst/>
            </a:prstGeom>
          </p:spPr>
          <p:txBody>
            <a:bodyPr lIns="50800" tIns="50800" rIns="50800" bIns="50800" rtlCol="0" anchor="ctr"/>
            <a:lstStyle/>
            <a:p>
              <a:pPr algn="ctr">
                <a:lnSpc>
                  <a:spcPts val="2372"/>
                </a:lnSpc>
              </a:pPr>
              <a:endParaRPr/>
            </a:p>
          </p:txBody>
        </p:sp>
      </p:grpSp>
      <p:grpSp>
        <p:nvGrpSpPr>
          <p:cNvPr id="12" name="Group 12"/>
          <p:cNvGrpSpPr/>
          <p:nvPr/>
        </p:nvGrpSpPr>
        <p:grpSpPr>
          <a:xfrm>
            <a:off x="9286569" y="4282901"/>
            <a:ext cx="3873097" cy="4975399"/>
            <a:chOff x="0" y="0"/>
            <a:chExt cx="1020075" cy="1310393"/>
          </a:xfrm>
        </p:grpSpPr>
        <p:sp>
          <p:nvSpPr>
            <p:cNvPr id="13" name="Freeform 13"/>
            <p:cNvSpPr/>
            <p:nvPr/>
          </p:nvSpPr>
          <p:spPr>
            <a:xfrm>
              <a:off x="0" y="0"/>
              <a:ext cx="1020075" cy="1310393"/>
            </a:xfrm>
            <a:custGeom>
              <a:avLst/>
              <a:gdLst/>
              <a:ahLst/>
              <a:cxnLst/>
              <a:rect l="l" t="t" r="r" b="b"/>
              <a:pathLst>
                <a:path w="1020075" h="1310393">
                  <a:moveTo>
                    <a:pt x="71960" y="0"/>
                  </a:moveTo>
                  <a:lnTo>
                    <a:pt x="948115" y="0"/>
                  </a:lnTo>
                  <a:cubicBezTo>
                    <a:pt x="967200" y="0"/>
                    <a:pt x="985503" y="7582"/>
                    <a:pt x="998998" y="21077"/>
                  </a:cubicBezTo>
                  <a:cubicBezTo>
                    <a:pt x="1012493" y="34572"/>
                    <a:pt x="1020075" y="52875"/>
                    <a:pt x="1020075" y="71960"/>
                  </a:cubicBezTo>
                  <a:lnTo>
                    <a:pt x="1020075" y="1238433"/>
                  </a:lnTo>
                  <a:cubicBezTo>
                    <a:pt x="1020075" y="1278176"/>
                    <a:pt x="987857" y="1310393"/>
                    <a:pt x="948115" y="1310393"/>
                  </a:cubicBezTo>
                  <a:lnTo>
                    <a:pt x="71960" y="1310393"/>
                  </a:lnTo>
                  <a:cubicBezTo>
                    <a:pt x="52875" y="1310393"/>
                    <a:pt x="34572" y="1302812"/>
                    <a:pt x="21077" y="1289317"/>
                  </a:cubicBezTo>
                  <a:cubicBezTo>
                    <a:pt x="7582" y="1275821"/>
                    <a:pt x="0" y="1257518"/>
                    <a:pt x="0" y="1238433"/>
                  </a:cubicBezTo>
                  <a:lnTo>
                    <a:pt x="0" y="71960"/>
                  </a:lnTo>
                  <a:cubicBezTo>
                    <a:pt x="0" y="52875"/>
                    <a:pt x="7582" y="34572"/>
                    <a:pt x="21077" y="21077"/>
                  </a:cubicBezTo>
                  <a:cubicBezTo>
                    <a:pt x="34572" y="7582"/>
                    <a:pt x="52875" y="0"/>
                    <a:pt x="71960" y="0"/>
                  </a:cubicBezTo>
                  <a:close/>
                </a:path>
              </a:pathLst>
            </a:custGeom>
            <a:solidFill>
              <a:srgbClr val="F8FCFF"/>
            </a:solidFill>
            <a:ln w="38100" cap="rnd">
              <a:solidFill>
                <a:srgbClr val="00172C"/>
              </a:solidFill>
              <a:prstDash val="solid"/>
              <a:round/>
            </a:ln>
          </p:spPr>
        </p:sp>
        <p:sp>
          <p:nvSpPr>
            <p:cNvPr id="14" name="TextBox 14"/>
            <p:cNvSpPr txBox="1"/>
            <p:nvPr/>
          </p:nvSpPr>
          <p:spPr>
            <a:xfrm>
              <a:off x="0" y="9525"/>
              <a:ext cx="1020075" cy="1300868"/>
            </a:xfrm>
            <a:prstGeom prst="rect">
              <a:avLst/>
            </a:prstGeom>
          </p:spPr>
          <p:txBody>
            <a:bodyPr lIns="50800" tIns="50800" rIns="50800" bIns="50800" rtlCol="0" anchor="ctr"/>
            <a:lstStyle/>
            <a:p>
              <a:pPr algn="ctr">
                <a:lnSpc>
                  <a:spcPts val="2372"/>
                </a:lnSpc>
              </a:pPr>
              <a:endParaRPr/>
            </a:p>
          </p:txBody>
        </p:sp>
      </p:grpSp>
      <p:grpSp>
        <p:nvGrpSpPr>
          <p:cNvPr id="15" name="Group 15"/>
          <p:cNvGrpSpPr/>
          <p:nvPr/>
        </p:nvGrpSpPr>
        <p:grpSpPr>
          <a:xfrm>
            <a:off x="13386203" y="4282901"/>
            <a:ext cx="3873097" cy="4975399"/>
            <a:chOff x="0" y="0"/>
            <a:chExt cx="1020075" cy="1310393"/>
          </a:xfrm>
        </p:grpSpPr>
        <p:sp>
          <p:nvSpPr>
            <p:cNvPr id="16" name="Freeform 16"/>
            <p:cNvSpPr/>
            <p:nvPr/>
          </p:nvSpPr>
          <p:spPr>
            <a:xfrm>
              <a:off x="0" y="0"/>
              <a:ext cx="1020075" cy="1310393"/>
            </a:xfrm>
            <a:custGeom>
              <a:avLst/>
              <a:gdLst/>
              <a:ahLst/>
              <a:cxnLst/>
              <a:rect l="l" t="t" r="r" b="b"/>
              <a:pathLst>
                <a:path w="1020075" h="1310393">
                  <a:moveTo>
                    <a:pt x="71960" y="0"/>
                  </a:moveTo>
                  <a:lnTo>
                    <a:pt x="948115" y="0"/>
                  </a:lnTo>
                  <a:cubicBezTo>
                    <a:pt x="967200" y="0"/>
                    <a:pt x="985503" y="7582"/>
                    <a:pt x="998998" y="21077"/>
                  </a:cubicBezTo>
                  <a:cubicBezTo>
                    <a:pt x="1012493" y="34572"/>
                    <a:pt x="1020075" y="52875"/>
                    <a:pt x="1020075" y="71960"/>
                  </a:cubicBezTo>
                  <a:lnTo>
                    <a:pt x="1020075" y="1238433"/>
                  </a:lnTo>
                  <a:cubicBezTo>
                    <a:pt x="1020075" y="1278176"/>
                    <a:pt x="987857" y="1310393"/>
                    <a:pt x="948115" y="1310393"/>
                  </a:cubicBezTo>
                  <a:lnTo>
                    <a:pt x="71960" y="1310393"/>
                  </a:lnTo>
                  <a:cubicBezTo>
                    <a:pt x="52875" y="1310393"/>
                    <a:pt x="34572" y="1302812"/>
                    <a:pt x="21077" y="1289317"/>
                  </a:cubicBezTo>
                  <a:cubicBezTo>
                    <a:pt x="7582" y="1275821"/>
                    <a:pt x="0" y="1257518"/>
                    <a:pt x="0" y="1238433"/>
                  </a:cubicBezTo>
                  <a:lnTo>
                    <a:pt x="0" y="71960"/>
                  </a:lnTo>
                  <a:cubicBezTo>
                    <a:pt x="0" y="52875"/>
                    <a:pt x="7582" y="34572"/>
                    <a:pt x="21077" y="21077"/>
                  </a:cubicBezTo>
                  <a:cubicBezTo>
                    <a:pt x="34572" y="7582"/>
                    <a:pt x="52875" y="0"/>
                    <a:pt x="71960" y="0"/>
                  </a:cubicBezTo>
                  <a:close/>
                </a:path>
              </a:pathLst>
            </a:custGeom>
            <a:solidFill>
              <a:srgbClr val="00172C"/>
            </a:solidFill>
          </p:spPr>
        </p:sp>
        <p:sp>
          <p:nvSpPr>
            <p:cNvPr id="17" name="TextBox 17"/>
            <p:cNvSpPr txBox="1"/>
            <p:nvPr/>
          </p:nvSpPr>
          <p:spPr>
            <a:xfrm>
              <a:off x="0" y="9525"/>
              <a:ext cx="1020075" cy="1300868"/>
            </a:xfrm>
            <a:prstGeom prst="rect">
              <a:avLst/>
            </a:prstGeom>
          </p:spPr>
          <p:txBody>
            <a:bodyPr lIns="50800" tIns="50800" rIns="50800" bIns="50800" rtlCol="0" anchor="ctr"/>
            <a:lstStyle/>
            <a:p>
              <a:pPr algn="ctr">
                <a:lnSpc>
                  <a:spcPts val="2372"/>
                </a:lnSpc>
              </a:pPr>
              <a:endParaRPr/>
            </a:p>
          </p:txBody>
        </p:sp>
      </p:grpSp>
      <p:sp>
        <p:nvSpPr>
          <p:cNvPr id="18" name="TextBox 18"/>
          <p:cNvSpPr txBox="1"/>
          <p:nvPr/>
        </p:nvSpPr>
        <p:spPr>
          <a:xfrm>
            <a:off x="5773471" y="4968240"/>
            <a:ext cx="2420022" cy="365760"/>
          </a:xfrm>
          <a:prstGeom prst="rect">
            <a:avLst/>
          </a:prstGeom>
        </p:spPr>
        <p:txBody>
          <a:bodyPr lIns="0" tIns="0" rIns="0" bIns="0" rtlCol="0" anchor="t">
            <a:spAutoFit/>
          </a:bodyPr>
          <a:lstStyle/>
          <a:p>
            <a:pPr algn="l">
              <a:lnSpc>
                <a:spcPts val="2940"/>
              </a:lnSpc>
            </a:pPr>
            <a:r>
              <a:rPr lang="en-US" sz="2100" b="1">
                <a:solidFill>
                  <a:srgbClr val="F8FCFF"/>
                </a:solidFill>
                <a:latin typeface="Open Sauce Bold"/>
                <a:ea typeface="Open Sauce Bold"/>
                <a:cs typeface="Open Sauce Bold"/>
                <a:sym typeface="Open Sauce Bold"/>
              </a:rPr>
              <a:t>Digital Strategy</a:t>
            </a:r>
          </a:p>
        </p:txBody>
      </p:sp>
      <p:sp>
        <p:nvSpPr>
          <p:cNvPr id="19" name="Freeform 19"/>
          <p:cNvSpPr/>
          <p:nvPr/>
        </p:nvSpPr>
        <p:spPr>
          <a:xfrm>
            <a:off x="8367099" y="3905894"/>
            <a:ext cx="919471" cy="919471"/>
          </a:xfrm>
          <a:custGeom>
            <a:avLst/>
            <a:gdLst/>
            <a:ahLst/>
            <a:cxnLst/>
            <a:rect l="l" t="t" r="r" b="b"/>
            <a:pathLst>
              <a:path w="919471" h="919471">
                <a:moveTo>
                  <a:pt x="0" y="0"/>
                </a:moveTo>
                <a:lnTo>
                  <a:pt x="919470" y="0"/>
                </a:lnTo>
                <a:lnTo>
                  <a:pt x="919470" y="919471"/>
                </a:lnTo>
                <a:lnTo>
                  <a:pt x="0" y="91947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20" name="Freeform 20"/>
          <p:cNvSpPr/>
          <p:nvPr/>
        </p:nvSpPr>
        <p:spPr>
          <a:xfrm>
            <a:off x="12341470" y="3905894"/>
            <a:ext cx="919471" cy="919471"/>
          </a:xfrm>
          <a:custGeom>
            <a:avLst/>
            <a:gdLst/>
            <a:ahLst/>
            <a:cxnLst/>
            <a:rect l="l" t="t" r="r" b="b"/>
            <a:pathLst>
              <a:path w="919471" h="919471">
                <a:moveTo>
                  <a:pt x="0" y="0"/>
                </a:moveTo>
                <a:lnTo>
                  <a:pt x="919470" y="0"/>
                </a:lnTo>
                <a:lnTo>
                  <a:pt x="919470" y="919471"/>
                </a:lnTo>
                <a:lnTo>
                  <a:pt x="0" y="91947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21" name="Freeform 21"/>
          <p:cNvSpPr/>
          <p:nvPr/>
        </p:nvSpPr>
        <p:spPr>
          <a:xfrm>
            <a:off x="16547065" y="3823165"/>
            <a:ext cx="919471" cy="919471"/>
          </a:xfrm>
          <a:custGeom>
            <a:avLst/>
            <a:gdLst/>
            <a:ahLst/>
            <a:cxnLst/>
            <a:rect l="l" t="t" r="r" b="b"/>
            <a:pathLst>
              <a:path w="919471" h="919471">
                <a:moveTo>
                  <a:pt x="0" y="0"/>
                </a:moveTo>
                <a:lnTo>
                  <a:pt x="919471" y="0"/>
                </a:lnTo>
                <a:lnTo>
                  <a:pt x="919471" y="919471"/>
                </a:lnTo>
                <a:lnTo>
                  <a:pt x="0" y="919471"/>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22" name="TextBox 22"/>
          <p:cNvSpPr txBox="1"/>
          <p:nvPr/>
        </p:nvSpPr>
        <p:spPr>
          <a:xfrm>
            <a:off x="5726842" y="6406722"/>
            <a:ext cx="3099991" cy="185166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We guide businesses through the process of integrating digital technologies into all areas of operation.</a:t>
            </a:r>
          </a:p>
        </p:txBody>
      </p:sp>
      <p:sp>
        <p:nvSpPr>
          <p:cNvPr id="23" name="TextBox 23"/>
          <p:cNvSpPr txBox="1"/>
          <p:nvPr/>
        </p:nvSpPr>
        <p:spPr>
          <a:xfrm>
            <a:off x="13943894" y="4936807"/>
            <a:ext cx="2420022" cy="365760"/>
          </a:xfrm>
          <a:prstGeom prst="rect">
            <a:avLst/>
          </a:prstGeom>
        </p:spPr>
        <p:txBody>
          <a:bodyPr lIns="0" tIns="0" rIns="0" bIns="0" rtlCol="0" anchor="t">
            <a:spAutoFit/>
          </a:bodyPr>
          <a:lstStyle/>
          <a:p>
            <a:pPr algn="l">
              <a:lnSpc>
                <a:spcPts val="2940"/>
              </a:lnSpc>
            </a:pPr>
            <a:r>
              <a:rPr lang="en-US" sz="2100" b="1">
                <a:solidFill>
                  <a:srgbClr val="F8FCFF"/>
                </a:solidFill>
                <a:latin typeface="Open Sauce Bold"/>
                <a:ea typeface="Open Sauce Bold"/>
                <a:cs typeface="Open Sauce Bold"/>
                <a:sym typeface="Open Sauce Bold"/>
              </a:rPr>
              <a:t>Cybersecurity</a:t>
            </a:r>
          </a:p>
        </p:txBody>
      </p:sp>
      <p:sp>
        <p:nvSpPr>
          <p:cNvPr id="24" name="TextBox 24"/>
          <p:cNvSpPr txBox="1"/>
          <p:nvPr/>
        </p:nvSpPr>
        <p:spPr>
          <a:xfrm>
            <a:off x="13943894" y="6406722"/>
            <a:ext cx="3062906" cy="185166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We evaluate your current systems to identify vulnerabilities and implement robust security frameworks.</a:t>
            </a:r>
          </a:p>
        </p:txBody>
      </p:sp>
      <p:sp>
        <p:nvSpPr>
          <p:cNvPr id="25" name="TextBox 25"/>
          <p:cNvSpPr txBox="1"/>
          <p:nvPr/>
        </p:nvSpPr>
        <p:spPr>
          <a:xfrm>
            <a:off x="9817346" y="4968240"/>
            <a:ext cx="2926386" cy="365760"/>
          </a:xfrm>
          <a:prstGeom prst="rect">
            <a:avLst/>
          </a:prstGeom>
        </p:spPr>
        <p:txBody>
          <a:bodyPr lIns="0" tIns="0" rIns="0" bIns="0" rtlCol="0" anchor="t">
            <a:spAutoFit/>
          </a:bodyPr>
          <a:lstStyle/>
          <a:p>
            <a:pPr algn="l">
              <a:lnSpc>
                <a:spcPts val="2940"/>
              </a:lnSpc>
            </a:pPr>
            <a:r>
              <a:rPr lang="en-US" sz="2100" b="1">
                <a:solidFill>
                  <a:srgbClr val="00172C"/>
                </a:solidFill>
                <a:latin typeface="Open Sauce Bold"/>
                <a:ea typeface="Open Sauce Bold"/>
                <a:cs typeface="Open Sauce Bold"/>
                <a:sym typeface="Open Sauce Bold"/>
              </a:rPr>
              <a:t>Cloud Architecture</a:t>
            </a:r>
          </a:p>
        </p:txBody>
      </p:sp>
      <p:sp>
        <p:nvSpPr>
          <p:cNvPr id="26" name="TextBox 26"/>
          <p:cNvSpPr txBox="1"/>
          <p:nvPr/>
        </p:nvSpPr>
        <p:spPr>
          <a:xfrm>
            <a:off x="9817346" y="6406722"/>
            <a:ext cx="2973014" cy="1851660"/>
          </a:xfrm>
          <a:prstGeom prst="rect">
            <a:avLst/>
          </a:prstGeom>
        </p:spPr>
        <p:txBody>
          <a:bodyPr lIns="0" tIns="0" rIns="0" bIns="0" rtlCol="0" anchor="t">
            <a:spAutoFit/>
          </a:bodyPr>
          <a:lstStyle/>
          <a:p>
            <a:pPr algn="l">
              <a:lnSpc>
                <a:spcPts val="2940"/>
              </a:lnSpc>
            </a:pPr>
            <a:r>
              <a:rPr lang="en-US" sz="2100" spc="33">
                <a:solidFill>
                  <a:srgbClr val="00172C"/>
                </a:solidFill>
                <a:latin typeface="Open Sauce"/>
                <a:ea typeface="Open Sauce"/>
                <a:cs typeface="Open Sauce"/>
                <a:sym typeface="Open Sauce"/>
              </a:rPr>
              <a:t>From planning to execution, we help you transition to cloud-based environments.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693183"/>
            <a:ext cx="3081706" cy="671033"/>
            <a:chOff x="0" y="0"/>
            <a:chExt cx="1160243" cy="252640"/>
          </a:xfrm>
        </p:grpSpPr>
        <p:sp>
          <p:nvSpPr>
            <p:cNvPr id="3" name="Freeform 3"/>
            <p:cNvSpPr/>
            <p:nvPr/>
          </p:nvSpPr>
          <p:spPr>
            <a:xfrm>
              <a:off x="0" y="0"/>
              <a:ext cx="1160243" cy="252640"/>
            </a:xfrm>
            <a:custGeom>
              <a:avLst/>
              <a:gdLst/>
              <a:ahLst/>
              <a:cxnLst/>
              <a:rect l="l" t="t" r="r" b="b"/>
              <a:pathLst>
                <a:path w="1160243" h="252640">
                  <a:moveTo>
                    <a:pt x="126320" y="0"/>
                  </a:moveTo>
                  <a:lnTo>
                    <a:pt x="1033923" y="0"/>
                  </a:lnTo>
                  <a:cubicBezTo>
                    <a:pt x="1103687" y="0"/>
                    <a:pt x="1160243" y="56555"/>
                    <a:pt x="1160243" y="126320"/>
                  </a:cubicBezTo>
                  <a:lnTo>
                    <a:pt x="1160243" y="126320"/>
                  </a:lnTo>
                  <a:cubicBezTo>
                    <a:pt x="1160243" y="196084"/>
                    <a:pt x="1103687" y="252640"/>
                    <a:pt x="1033923" y="252640"/>
                  </a:cubicBezTo>
                  <a:lnTo>
                    <a:pt x="126320" y="252640"/>
                  </a:lnTo>
                  <a:cubicBezTo>
                    <a:pt x="56555" y="252640"/>
                    <a:pt x="0" y="196084"/>
                    <a:pt x="0" y="126320"/>
                  </a:cubicBezTo>
                  <a:lnTo>
                    <a:pt x="0" y="126320"/>
                  </a:lnTo>
                  <a:cubicBezTo>
                    <a:pt x="0" y="56555"/>
                    <a:pt x="56555" y="0"/>
                    <a:pt x="126320" y="0"/>
                  </a:cubicBezTo>
                  <a:close/>
                </a:path>
              </a:pathLst>
            </a:custGeom>
            <a:solidFill>
              <a:srgbClr val="0063C2"/>
            </a:solidFill>
          </p:spPr>
        </p:sp>
        <p:sp>
          <p:nvSpPr>
            <p:cNvPr id="4" name="TextBox 4"/>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1544888" y="850145"/>
            <a:ext cx="357111" cy="357111"/>
          </a:xfrm>
          <a:custGeom>
            <a:avLst/>
            <a:gdLst/>
            <a:ahLst/>
            <a:cxnLst/>
            <a:rect l="l" t="t" r="r" b="b"/>
            <a:pathLst>
              <a:path w="357111" h="357111">
                <a:moveTo>
                  <a:pt x="0" y="0"/>
                </a:moveTo>
                <a:lnTo>
                  <a:pt x="357110" y="0"/>
                </a:lnTo>
                <a:lnTo>
                  <a:pt x="357110" y="357110"/>
                </a:lnTo>
                <a:lnTo>
                  <a:pt x="0" y="35711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6" name="Group 6"/>
          <p:cNvGrpSpPr/>
          <p:nvPr/>
        </p:nvGrpSpPr>
        <p:grpSpPr>
          <a:xfrm>
            <a:off x="12102862" y="1874083"/>
            <a:ext cx="5156438" cy="3624028"/>
            <a:chOff x="0" y="0"/>
            <a:chExt cx="1358074" cy="954477"/>
          </a:xfrm>
        </p:grpSpPr>
        <p:sp>
          <p:nvSpPr>
            <p:cNvPr id="7" name="Freeform 7"/>
            <p:cNvSpPr/>
            <p:nvPr/>
          </p:nvSpPr>
          <p:spPr>
            <a:xfrm>
              <a:off x="0" y="0"/>
              <a:ext cx="1358074" cy="954477"/>
            </a:xfrm>
            <a:custGeom>
              <a:avLst/>
              <a:gdLst/>
              <a:ahLst/>
              <a:cxnLst/>
              <a:rect l="l" t="t" r="r" b="b"/>
              <a:pathLst>
                <a:path w="1358074" h="954477">
                  <a:moveTo>
                    <a:pt x="54051" y="0"/>
                  </a:moveTo>
                  <a:lnTo>
                    <a:pt x="1304024" y="0"/>
                  </a:lnTo>
                  <a:cubicBezTo>
                    <a:pt x="1318359" y="0"/>
                    <a:pt x="1332107" y="5695"/>
                    <a:pt x="1342243" y="15831"/>
                  </a:cubicBezTo>
                  <a:cubicBezTo>
                    <a:pt x="1352380" y="25968"/>
                    <a:pt x="1358074" y="39716"/>
                    <a:pt x="1358074" y="54051"/>
                  </a:cubicBezTo>
                  <a:lnTo>
                    <a:pt x="1358074" y="900426"/>
                  </a:lnTo>
                  <a:cubicBezTo>
                    <a:pt x="1358074" y="914761"/>
                    <a:pt x="1352380" y="928509"/>
                    <a:pt x="1342243" y="938646"/>
                  </a:cubicBezTo>
                  <a:cubicBezTo>
                    <a:pt x="1332107" y="948782"/>
                    <a:pt x="1318359" y="954477"/>
                    <a:pt x="1304024" y="954477"/>
                  </a:cubicBezTo>
                  <a:lnTo>
                    <a:pt x="54051" y="954477"/>
                  </a:lnTo>
                  <a:cubicBezTo>
                    <a:pt x="39716" y="954477"/>
                    <a:pt x="25968" y="948782"/>
                    <a:pt x="15831" y="938646"/>
                  </a:cubicBezTo>
                  <a:cubicBezTo>
                    <a:pt x="5695" y="928509"/>
                    <a:pt x="0" y="914761"/>
                    <a:pt x="0" y="900426"/>
                  </a:cubicBezTo>
                  <a:lnTo>
                    <a:pt x="0" y="54051"/>
                  </a:lnTo>
                  <a:cubicBezTo>
                    <a:pt x="0" y="39716"/>
                    <a:pt x="5695" y="25968"/>
                    <a:pt x="15831" y="15831"/>
                  </a:cubicBezTo>
                  <a:cubicBezTo>
                    <a:pt x="25968" y="5695"/>
                    <a:pt x="39716" y="0"/>
                    <a:pt x="54051" y="0"/>
                  </a:cubicBezTo>
                  <a:close/>
                </a:path>
              </a:pathLst>
            </a:custGeom>
            <a:solidFill>
              <a:srgbClr val="F8FCFF"/>
            </a:solidFill>
            <a:ln w="38100" cap="rnd">
              <a:solidFill>
                <a:srgbClr val="00172C"/>
              </a:solidFill>
              <a:prstDash val="solid"/>
              <a:round/>
            </a:ln>
          </p:spPr>
        </p:sp>
        <p:sp>
          <p:nvSpPr>
            <p:cNvPr id="8" name="TextBox 8"/>
            <p:cNvSpPr txBox="1"/>
            <p:nvPr/>
          </p:nvSpPr>
          <p:spPr>
            <a:xfrm>
              <a:off x="0" y="9525"/>
              <a:ext cx="1358074" cy="944952"/>
            </a:xfrm>
            <a:prstGeom prst="rect">
              <a:avLst/>
            </a:prstGeom>
          </p:spPr>
          <p:txBody>
            <a:bodyPr lIns="50800" tIns="50800" rIns="50800" bIns="50800" rtlCol="0" anchor="ctr"/>
            <a:lstStyle/>
            <a:p>
              <a:pPr algn="ctr">
                <a:lnSpc>
                  <a:spcPts val="2372"/>
                </a:lnSpc>
              </a:pPr>
              <a:endParaRPr/>
            </a:p>
          </p:txBody>
        </p:sp>
      </p:grpSp>
      <p:grpSp>
        <p:nvGrpSpPr>
          <p:cNvPr id="9" name="Group 9"/>
          <p:cNvGrpSpPr/>
          <p:nvPr/>
        </p:nvGrpSpPr>
        <p:grpSpPr>
          <a:xfrm>
            <a:off x="6786422" y="1874083"/>
            <a:ext cx="5156438" cy="3624028"/>
            <a:chOff x="0" y="0"/>
            <a:chExt cx="1358074" cy="954477"/>
          </a:xfrm>
        </p:grpSpPr>
        <p:sp>
          <p:nvSpPr>
            <p:cNvPr id="10" name="Freeform 10"/>
            <p:cNvSpPr/>
            <p:nvPr/>
          </p:nvSpPr>
          <p:spPr>
            <a:xfrm>
              <a:off x="0" y="0"/>
              <a:ext cx="1358074" cy="954477"/>
            </a:xfrm>
            <a:custGeom>
              <a:avLst/>
              <a:gdLst/>
              <a:ahLst/>
              <a:cxnLst/>
              <a:rect l="l" t="t" r="r" b="b"/>
              <a:pathLst>
                <a:path w="1358074" h="954477">
                  <a:moveTo>
                    <a:pt x="54051" y="0"/>
                  </a:moveTo>
                  <a:lnTo>
                    <a:pt x="1304024" y="0"/>
                  </a:lnTo>
                  <a:cubicBezTo>
                    <a:pt x="1318359" y="0"/>
                    <a:pt x="1332107" y="5695"/>
                    <a:pt x="1342243" y="15831"/>
                  </a:cubicBezTo>
                  <a:cubicBezTo>
                    <a:pt x="1352380" y="25968"/>
                    <a:pt x="1358074" y="39716"/>
                    <a:pt x="1358074" y="54051"/>
                  </a:cubicBezTo>
                  <a:lnTo>
                    <a:pt x="1358074" y="900426"/>
                  </a:lnTo>
                  <a:cubicBezTo>
                    <a:pt x="1358074" y="914761"/>
                    <a:pt x="1352380" y="928509"/>
                    <a:pt x="1342243" y="938646"/>
                  </a:cubicBezTo>
                  <a:cubicBezTo>
                    <a:pt x="1332107" y="948782"/>
                    <a:pt x="1318359" y="954477"/>
                    <a:pt x="1304024" y="954477"/>
                  </a:cubicBezTo>
                  <a:lnTo>
                    <a:pt x="54051" y="954477"/>
                  </a:lnTo>
                  <a:cubicBezTo>
                    <a:pt x="39716" y="954477"/>
                    <a:pt x="25968" y="948782"/>
                    <a:pt x="15831" y="938646"/>
                  </a:cubicBezTo>
                  <a:cubicBezTo>
                    <a:pt x="5695" y="928509"/>
                    <a:pt x="0" y="914761"/>
                    <a:pt x="0" y="900426"/>
                  </a:cubicBezTo>
                  <a:lnTo>
                    <a:pt x="0" y="54051"/>
                  </a:lnTo>
                  <a:cubicBezTo>
                    <a:pt x="0" y="39716"/>
                    <a:pt x="5695" y="25968"/>
                    <a:pt x="15831" y="15831"/>
                  </a:cubicBezTo>
                  <a:cubicBezTo>
                    <a:pt x="25968" y="5695"/>
                    <a:pt x="39716" y="0"/>
                    <a:pt x="54051" y="0"/>
                  </a:cubicBezTo>
                  <a:close/>
                </a:path>
              </a:pathLst>
            </a:custGeom>
            <a:solidFill>
              <a:srgbClr val="F8FCFF"/>
            </a:solidFill>
            <a:ln w="38100" cap="rnd">
              <a:solidFill>
                <a:srgbClr val="00172C"/>
              </a:solidFill>
              <a:prstDash val="solid"/>
              <a:round/>
            </a:ln>
          </p:spPr>
        </p:sp>
        <p:sp>
          <p:nvSpPr>
            <p:cNvPr id="11" name="TextBox 11"/>
            <p:cNvSpPr txBox="1"/>
            <p:nvPr/>
          </p:nvSpPr>
          <p:spPr>
            <a:xfrm>
              <a:off x="0" y="9525"/>
              <a:ext cx="1358074" cy="944952"/>
            </a:xfrm>
            <a:prstGeom prst="rect">
              <a:avLst/>
            </a:prstGeom>
          </p:spPr>
          <p:txBody>
            <a:bodyPr lIns="50800" tIns="50800" rIns="50800" bIns="50800" rtlCol="0" anchor="ctr"/>
            <a:lstStyle/>
            <a:p>
              <a:pPr algn="ctr">
                <a:lnSpc>
                  <a:spcPts val="2372"/>
                </a:lnSpc>
              </a:pPr>
              <a:endParaRPr/>
            </a:p>
          </p:txBody>
        </p:sp>
      </p:grpSp>
      <p:grpSp>
        <p:nvGrpSpPr>
          <p:cNvPr id="12" name="Group 12"/>
          <p:cNvGrpSpPr/>
          <p:nvPr/>
        </p:nvGrpSpPr>
        <p:grpSpPr>
          <a:xfrm>
            <a:off x="12102862" y="5634272"/>
            <a:ext cx="5156438" cy="3624028"/>
            <a:chOff x="0" y="0"/>
            <a:chExt cx="1358074" cy="954477"/>
          </a:xfrm>
        </p:grpSpPr>
        <p:sp>
          <p:nvSpPr>
            <p:cNvPr id="13" name="Freeform 13"/>
            <p:cNvSpPr/>
            <p:nvPr/>
          </p:nvSpPr>
          <p:spPr>
            <a:xfrm>
              <a:off x="0" y="0"/>
              <a:ext cx="1358074" cy="954477"/>
            </a:xfrm>
            <a:custGeom>
              <a:avLst/>
              <a:gdLst/>
              <a:ahLst/>
              <a:cxnLst/>
              <a:rect l="l" t="t" r="r" b="b"/>
              <a:pathLst>
                <a:path w="1358074" h="954477">
                  <a:moveTo>
                    <a:pt x="54051" y="0"/>
                  </a:moveTo>
                  <a:lnTo>
                    <a:pt x="1304024" y="0"/>
                  </a:lnTo>
                  <a:cubicBezTo>
                    <a:pt x="1318359" y="0"/>
                    <a:pt x="1332107" y="5695"/>
                    <a:pt x="1342243" y="15831"/>
                  </a:cubicBezTo>
                  <a:cubicBezTo>
                    <a:pt x="1352380" y="25968"/>
                    <a:pt x="1358074" y="39716"/>
                    <a:pt x="1358074" y="54051"/>
                  </a:cubicBezTo>
                  <a:lnTo>
                    <a:pt x="1358074" y="900426"/>
                  </a:lnTo>
                  <a:cubicBezTo>
                    <a:pt x="1358074" y="914761"/>
                    <a:pt x="1352380" y="928509"/>
                    <a:pt x="1342243" y="938646"/>
                  </a:cubicBezTo>
                  <a:cubicBezTo>
                    <a:pt x="1332107" y="948782"/>
                    <a:pt x="1318359" y="954477"/>
                    <a:pt x="1304024" y="954477"/>
                  </a:cubicBezTo>
                  <a:lnTo>
                    <a:pt x="54051" y="954477"/>
                  </a:lnTo>
                  <a:cubicBezTo>
                    <a:pt x="39716" y="954477"/>
                    <a:pt x="25968" y="948782"/>
                    <a:pt x="15831" y="938646"/>
                  </a:cubicBezTo>
                  <a:cubicBezTo>
                    <a:pt x="5695" y="928509"/>
                    <a:pt x="0" y="914761"/>
                    <a:pt x="0" y="900426"/>
                  </a:cubicBezTo>
                  <a:lnTo>
                    <a:pt x="0" y="54051"/>
                  </a:lnTo>
                  <a:cubicBezTo>
                    <a:pt x="0" y="39716"/>
                    <a:pt x="5695" y="25968"/>
                    <a:pt x="15831" y="15831"/>
                  </a:cubicBezTo>
                  <a:cubicBezTo>
                    <a:pt x="25968" y="5695"/>
                    <a:pt x="39716" y="0"/>
                    <a:pt x="54051" y="0"/>
                  </a:cubicBezTo>
                  <a:close/>
                </a:path>
              </a:pathLst>
            </a:custGeom>
            <a:solidFill>
              <a:srgbClr val="F8FCFF"/>
            </a:solidFill>
            <a:ln w="38100" cap="rnd">
              <a:solidFill>
                <a:srgbClr val="00172C"/>
              </a:solidFill>
              <a:prstDash val="solid"/>
              <a:round/>
            </a:ln>
          </p:spPr>
        </p:sp>
        <p:sp>
          <p:nvSpPr>
            <p:cNvPr id="14" name="TextBox 14"/>
            <p:cNvSpPr txBox="1"/>
            <p:nvPr/>
          </p:nvSpPr>
          <p:spPr>
            <a:xfrm>
              <a:off x="0" y="9525"/>
              <a:ext cx="1358074" cy="944952"/>
            </a:xfrm>
            <a:prstGeom prst="rect">
              <a:avLst/>
            </a:prstGeom>
          </p:spPr>
          <p:txBody>
            <a:bodyPr lIns="50800" tIns="50800" rIns="50800" bIns="50800" rtlCol="0" anchor="ctr"/>
            <a:lstStyle/>
            <a:p>
              <a:pPr algn="ctr">
                <a:lnSpc>
                  <a:spcPts val="2372"/>
                </a:lnSpc>
              </a:pPr>
              <a:endParaRPr/>
            </a:p>
          </p:txBody>
        </p:sp>
      </p:grpSp>
      <p:grpSp>
        <p:nvGrpSpPr>
          <p:cNvPr id="15" name="Group 15"/>
          <p:cNvGrpSpPr/>
          <p:nvPr/>
        </p:nvGrpSpPr>
        <p:grpSpPr>
          <a:xfrm>
            <a:off x="6786422" y="5634272"/>
            <a:ext cx="5156438" cy="3624028"/>
            <a:chOff x="0" y="0"/>
            <a:chExt cx="1358074" cy="954477"/>
          </a:xfrm>
        </p:grpSpPr>
        <p:sp>
          <p:nvSpPr>
            <p:cNvPr id="16" name="Freeform 16"/>
            <p:cNvSpPr/>
            <p:nvPr/>
          </p:nvSpPr>
          <p:spPr>
            <a:xfrm>
              <a:off x="0" y="0"/>
              <a:ext cx="1358074" cy="954477"/>
            </a:xfrm>
            <a:custGeom>
              <a:avLst/>
              <a:gdLst/>
              <a:ahLst/>
              <a:cxnLst/>
              <a:rect l="l" t="t" r="r" b="b"/>
              <a:pathLst>
                <a:path w="1358074" h="954477">
                  <a:moveTo>
                    <a:pt x="54051" y="0"/>
                  </a:moveTo>
                  <a:lnTo>
                    <a:pt x="1304024" y="0"/>
                  </a:lnTo>
                  <a:cubicBezTo>
                    <a:pt x="1318359" y="0"/>
                    <a:pt x="1332107" y="5695"/>
                    <a:pt x="1342243" y="15831"/>
                  </a:cubicBezTo>
                  <a:cubicBezTo>
                    <a:pt x="1352380" y="25968"/>
                    <a:pt x="1358074" y="39716"/>
                    <a:pt x="1358074" y="54051"/>
                  </a:cubicBezTo>
                  <a:lnTo>
                    <a:pt x="1358074" y="900426"/>
                  </a:lnTo>
                  <a:cubicBezTo>
                    <a:pt x="1358074" y="914761"/>
                    <a:pt x="1352380" y="928509"/>
                    <a:pt x="1342243" y="938646"/>
                  </a:cubicBezTo>
                  <a:cubicBezTo>
                    <a:pt x="1332107" y="948782"/>
                    <a:pt x="1318359" y="954477"/>
                    <a:pt x="1304024" y="954477"/>
                  </a:cubicBezTo>
                  <a:lnTo>
                    <a:pt x="54051" y="954477"/>
                  </a:lnTo>
                  <a:cubicBezTo>
                    <a:pt x="39716" y="954477"/>
                    <a:pt x="25968" y="948782"/>
                    <a:pt x="15831" y="938646"/>
                  </a:cubicBezTo>
                  <a:cubicBezTo>
                    <a:pt x="5695" y="928509"/>
                    <a:pt x="0" y="914761"/>
                    <a:pt x="0" y="900426"/>
                  </a:cubicBezTo>
                  <a:lnTo>
                    <a:pt x="0" y="54051"/>
                  </a:lnTo>
                  <a:cubicBezTo>
                    <a:pt x="0" y="39716"/>
                    <a:pt x="5695" y="25968"/>
                    <a:pt x="15831" y="15831"/>
                  </a:cubicBezTo>
                  <a:cubicBezTo>
                    <a:pt x="25968" y="5695"/>
                    <a:pt x="39716" y="0"/>
                    <a:pt x="54051" y="0"/>
                  </a:cubicBezTo>
                  <a:close/>
                </a:path>
              </a:pathLst>
            </a:custGeom>
            <a:solidFill>
              <a:srgbClr val="F8FCFF"/>
            </a:solidFill>
            <a:ln w="38100" cap="rnd">
              <a:solidFill>
                <a:srgbClr val="00172C"/>
              </a:solidFill>
              <a:prstDash val="solid"/>
              <a:round/>
            </a:ln>
          </p:spPr>
        </p:sp>
        <p:sp>
          <p:nvSpPr>
            <p:cNvPr id="17" name="TextBox 17"/>
            <p:cNvSpPr txBox="1"/>
            <p:nvPr/>
          </p:nvSpPr>
          <p:spPr>
            <a:xfrm>
              <a:off x="0" y="9525"/>
              <a:ext cx="1358074" cy="944952"/>
            </a:xfrm>
            <a:prstGeom prst="rect">
              <a:avLst/>
            </a:prstGeom>
          </p:spPr>
          <p:txBody>
            <a:bodyPr lIns="50800" tIns="50800" rIns="50800" bIns="50800" rtlCol="0" anchor="ctr"/>
            <a:lstStyle/>
            <a:p>
              <a:pPr algn="ctr">
                <a:lnSpc>
                  <a:spcPts val="2372"/>
                </a:lnSpc>
              </a:pPr>
              <a:endParaRPr/>
            </a:p>
          </p:txBody>
        </p:sp>
      </p:grpSp>
      <p:grpSp>
        <p:nvGrpSpPr>
          <p:cNvPr id="18" name="Group 18"/>
          <p:cNvGrpSpPr/>
          <p:nvPr/>
        </p:nvGrpSpPr>
        <p:grpSpPr>
          <a:xfrm>
            <a:off x="1028700" y="4168282"/>
            <a:ext cx="5595797" cy="5090018"/>
            <a:chOff x="0" y="0"/>
            <a:chExt cx="1421662" cy="1293164"/>
          </a:xfrm>
        </p:grpSpPr>
        <p:sp>
          <p:nvSpPr>
            <p:cNvPr id="19" name="Freeform 19"/>
            <p:cNvSpPr/>
            <p:nvPr/>
          </p:nvSpPr>
          <p:spPr>
            <a:xfrm>
              <a:off x="0" y="0"/>
              <a:ext cx="1421662" cy="1293164"/>
            </a:xfrm>
            <a:custGeom>
              <a:avLst/>
              <a:gdLst/>
              <a:ahLst/>
              <a:cxnLst/>
              <a:rect l="l" t="t" r="r" b="b"/>
              <a:pathLst>
                <a:path w="1421662" h="1293164">
                  <a:moveTo>
                    <a:pt x="52574" y="0"/>
                  </a:moveTo>
                  <a:lnTo>
                    <a:pt x="1369088" y="0"/>
                  </a:lnTo>
                  <a:cubicBezTo>
                    <a:pt x="1398124" y="0"/>
                    <a:pt x="1421662" y="23538"/>
                    <a:pt x="1421662" y="52574"/>
                  </a:cubicBezTo>
                  <a:lnTo>
                    <a:pt x="1421662" y="1240590"/>
                  </a:lnTo>
                  <a:cubicBezTo>
                    <a:pt x="1421662" y="1254534"/>
                    <a:pt x="1416123" y="1267906"/>
                    <a:pt x="1406263" y="1277766"/>
                  </a:cubicBezTo>
                  <a:cubicBezTo>
                    <a:pt x="1396404" y="1287625"/>
                    <a:pt x="1383031" y="1293164"/>
                    <a:pt x="1369088" y="1293164"/>
                  </a:cubicBezTo>
                  <a:lnTo>
                    <a:pt x="52574" y="1293164"/>
                  </a:lnTo>
                  <a:cubicBezTo>
                    <a:pt x="38630" y="1293164"/>
                    <a:pt x="25258" y="1287625"/>
                    <a:pt x="15399" y="1277766"/>
                  </a:cubicBezTo>
                  <a:cubicBezTo>
                    <a:pt x="5539" y="1267906"/>
                    <a:pt x="0" y="1254534"/>
                    <a:pt x="0" y="1240590"/>
                  </a:cubicBezTo>
                  <a:lnTo>
                    <a:pt x="0" y="52574"/>
                  </a:lnTo>
                  <a:cubicBezTo>
                    <a:pt x="0" y="23538"/>
                    <a:pt x="23538" y="0"/>
                    <a:pt x="52574" y="0"/>
                  </a:cubicBezTo>
                  <a:close/>
                </a:path>
              </a:pathLst>
            </a:custGeom>
            <a:blipFill>
              <a:blip r:embed="rId4"/>
              <a:stretch>
                <a:fillRect l="-18263" r="-18263"/>
              </a:stretch>
            </a:blipFill>
          </p:spPr>
        </p:sp>
      </p:grpSp>
      <p:sp>
        <p:nvSpPr>
          <p:cNvPr id="20" name="Freeform 20"/>
          <p:cNvSpPr/>
          <p:nvPr/>
        </p:nvSpPr>
        <p:spPr>
          <a:xfrm>
            <a:off x="10267140" y="2450099"/>
            <a:ext cx="1087678" cy="1235998"/>
          </a:xfrm>
          <a:custGeom>
            <a:avLst/>
            <a:gdLst/>
            <a:ahLst/>
            <a:cxnLst/>
            <a:rect l="l" t="t" r="r" b="b"/>
            <a:pathLst>
              <a:path w="1087678" h="1235998">
                <a:moveTo>
                  <a:pt x="0" y="0"/>
                </a:moveTo>
                <a:lnTo>
                  <a:pt x="1087678" y="0"/>
                </a:lnTo>
                <a:lnTo>
                  <a:pt x="1087678" y="1235998"/>
                </a:lnTo>
                <a:lnTo>
                  <a:pt x="0" y="1235998"/>
                </a:lnTo>
                <a:lnTo>
                  <a:pt x="0" y="0"/>
                </a:lnTo>
                <a:close/>
              </a:path>
            </a:pathLst>
          </a:custGeom>
          <a:blipFill>
            <a:blip r:embed="rId5">
              <a:extLst>
                <a:ext uri="{96DAC541-7B7A-43D3-8B79-37D633B846F1}">
                  <asvg:svgBlip xmlns="" xmlns:asvg="http://schemas.microsoft.com/office/drawing/2016/SVG/main" r:embed="rId6"/>
                </a:ext>
              </a:extLst>
            </a:blip>
            <a:stretch>
              <a:fillRect/>
            </a:stretch>
          </a:blipFill>
        </p:spPr>
      </p:sp>
      <p:grpSp>
        <p:nvGrpSpPr>
          <p:cNvPr id="21" name="Group 21"/>
          <p:cNvGrpSpPr/>
          <p:nvPr/>
        </p:nvGrpSpPr>
        <p:grpSpPr>
          <a:xfrm>
            <a:off x="7256459" y="4419015"/>
            <a:ext cx="3554521" cy="704616"/>
            <a:chOff x="0" y="0"/>
            <a:chExt cx="936170" cy="185578"/>
          </a:xfrm>
        </p:grpSpPr>
        <p:sp>
          <p:nvSpPr>
            <p:cNvPr id="22" name="Freeform 22"/>
            <p:cNvSpPr/>
            <p:nvPr/>
          </p:nvSpPr>
          <p:spPr>
            <a:xfrm>
              <a:off x="0" y="0"/>
              <a:ext cx="936170" cy="185578"/>
            </a:xfrm>
            <a:custGeom>
              <a:avLst/>
              <a:gdLst/>
              <a:ahLst/>
              <a:cxnLst/>
              <a:rect l="l" t="t" r="r" b="b"/>
              <a:pathLst>
                <a:path w="936170" h="185578">
                  <a:moveTo>
                    <a:pt x="92789" y="0"/>
                  </a:moveTo>
                  <a:lnTo>
                    <a:pt x="843381" y="0"/>
                  </a:lnTo>
                  <a:cubicBezTo>
                    <a:pt x="894627" y="0"/>
                    <a:pt x="936170" y="41543"/>
                    <a:pt x="936170" y="92789"/>
                  </a:cubicBezTo>
                  <a:lnTo>
                    <a:pt x="936170" y="92789"/>
                  </a:lnTo>
                  <a:cubicBezTo>
                    <a:pt x="936170" y="144035"/>
                    <a:pt x="894627" y="185578"/>
                    <a:pt x="843381" y="185578"/>
                  </a:cubicBezTo>
                  <a:lnTo>
                    <a:pt x="92789" y="185578"/>
                  </a:lnTo>
                  <a:cubicBezTo>
                    <a:pt x="41543" y="185578"/>
                    <a:pt x="0" y="144035"/>
                    <a:pt x="0" y="92789"/>
                  </a:cubicBezTo>
                  <a:lnTo>
                    <a:pt x="0" y="92789"/>
                  </a:lnTo>
                  <a:cubicBezTo>
                    <a:pt x="0" y="41543"/>
                    <a:pt x="41543" y="0"/>
                    <a:pt x="92789" y="0"/>
                  </a:cubicBezTo>
                  <a:close/>
                </a:path>
              </a:pathLst>
            </a:custGeom>
            <a:solidFill>
              <a:srgbClr val="00172C"/>
            </a:solidFill>
            <a:ln w="38100" cap="rnd">
              <a:solidFill>
                <a:srgbClr val="00172C"/>
              </a:solidFill>
              <a:prstDash val="solid"/>
              <a:round/>
            </a:ln>
          </p:spPr>
        </p:sp>
        <p:sp>
          <p:nvSpPr>
            <p:cNvPr id="23" name="TextBox 23"/>
            <p:cNvSpPr txBox="1"/>
            <p:nvPr/>
          </p:nvSpPr>
          <p:spPr>
            <a:xfrm>
              <a:off x="0" y="9525"/>
              <a:ext cx="936170" cy="176053"/>
            </a:xfrm>
            <a:prstGeom prst="rect">
              <a:avLst/>
            </a:prstGeom>
          </p:spPr>
          <p:txBody>
            <a:bodyPr lIns="50800" tIns="50800" rIns="50800" bIns="50800" rtlCol="0" anchor="ctr"/>
            <a:lstStyle/>
            <a:p>
              <a:pPr algn="ctr">
                <a:lnSpc>
                  <a:spcPts val="2372"/>
                </a:lnSpc>
              </a:pPr>
              <a:endParaRPr/>
            </a:p>
          </p:txBody>
        </p:sp>
      </p:grpSp>
      <p:grpSp>
        <p:nvGrpSpPr>
          <p:cNvPr id="24" name="Group 24"/>
          <p:cNvGrpSpPr/>
          <p:nvPr/>
        </p:nvGrpSpPr>
        <p:grpSpPr>
          <a:xfrm>
            <a:off x="12571510" y="4333163"/>
            <a:ext cx="3738385" cy="704616"/>
            <a:chOff x="0" y="0"/>
            <a:chExt cx="984595" cy="185578"/>
          </a:xfrm>
        </p:grpSpPr>
        <p:sp>
          <p:nvSpPr>
            <p:cNvPr id="25" name="Freeform 25"/>
            <p:cNvSpPr/>
            <p:nvPr/>
          </p:nvSpPr>
          <p:spPr>
            <a:xfrm>
              <a:off x="0" y="0"/>
              <a:ext cx="984595" cy="185578"/>
            </a:xfrm>
            <a:custGeom>
              <a:avLst/>
              <a:gdLst/>
              <a:ahLst/>
              <a:cxnLst/>
              <a:rect l="l" t="t" r="r" b="b"/>
              <a:pathLst>
                <a:path w="984595" h="185578">
                  <a:moveTo>
                    <a:pt x="92789" y="0"/>
                  </a:moveTo>
                  <a:lnTo>
                    <a:pt x="891806" y="0"/>
                  </a:lnTo>
                  <a:cubicBezTo>
                    <a:pt x="943052" y="0"/>
                    <a:pt x="984595" y="41543"/>
                    <a:pt x="984595" y="92789"/>
                  </a:cubicBezTo>
                  <a:lnTo>
                    <a:pt x="984595" y="92789"/>
                  </a:lnTo>
                  <a:cubicBezTo>
                    <a:pt x="984595" y="144035"/>
                    <a:pt x="943052" y="185578"/>
                    <a:pt x="891806" y="185578"/>
                  </a:cubicBezTo>
                  <a:lnTo>
                    <a:pt x="92789" y="185578"/>
                  </a:lnTo>
                  <a:cubicBezTo>
                    <a:pt x="41543" y="185578"/>
                    <a:pt x="0" y="144035"/>
                    <a:pt x="0" y="92789"/>
                  </a:cubicBezTo>
                  <a:lnTo>
                    <a:pt x="0" y="92789"/>
                  </a:lnTo>
                  <a:cubicBezTo>
                    <a:pt x="0" y="41543"/>
                    <a:pt x="41543" y="0"/>
                    <a:pt x="92789" y="0"/>
                  </a:cubicBezTo>
                  <a:close/>
                </a:path>
              </a:pathLst>
            </a:custGeom>
            <a:solidFill>
              <a:srgbClr val="00172C"/>
            </a:solidFill>
            <a:ln w="38100" cap="rnd">
              <a:solidFill>
                <a:srgbClr val="00172C"/>
              </a:solidFill>
              <a:prstDash val="solid"/>
              <a:round/>
            </a:ln>
          </p:spPr>
        </p:sp>
        <p:sp>
          <p:nvSpPr>
            <p:cNvPr id="26" name="TextBox 26"/>
            <p:cNvSpPr txBox="1"/>
            <p:nvPr/>
          </p:nvSpPr>
          <p:spPr>
            <a:xfrm>
              <a:off x="0" y="9525"/>
              <a:ext cx="984595" cy="176053"/>
            </a:xfrm>
            <a:prstGeom prst="rect">
              <a:avLst/>
            </a:prstGeom>
          </p:spPr>
          <p:txBody>
            <a:bodyPr lIns="50800" tIns="50800" rIns="50800" bIns="50800" rtlCol="0" anchor="ctr"/>
            <a:lstStyle/>
            <a:p>
              <a:pPr algn="ctr">
                <a:lnSpc>
                  <a:spcPts val="2372"/>
                </a:lnSpc>
              </a:pPr>
              <a:endParaRPr/>
            </a:p>
          </p:txBody>
        </p:sp>
      </p:grpSp>
      <p:grpSp>
        <p:nvGrpSpPr>
          <p:cNvPr id="27" name="Group 27"/>
          <p:cNvGrpSpPr/>
          <p:nvPr/>
        </p:nvGrpSpPr>
        <p:grpSpPr>
          <a:xfrm>
            <a:off x="7256459" y="8078436"/>
            <a:ext cx="3554521" cy="704616"/>
            <a:chOff x="0" y="0"/>
            <a:chExt cx="936170" cy="185578"/>
          </a:xfrm>
        </p:grpSpPr>
        <p:sp>
          <p:nvSpPr>
            <p:cNvPr id="28" name="Freeform 28"/>
            <p:cNvSpPr/>
            <p:nvPr/>
          </p:nvSpPr>
          <p:spPr>
            <a:xfrm>
              <a:off x="0" y="0"/>
              <a:ext cx="936170" cy="185578"/>
            </a:xfrm>
            <a:custGeom>
              <a:avLst/>
              <a:gdLst/>
              <a:ahLst/>
              <a:cxnLst/>
              <a:rect l="l" t="t" r="r" b="b"/>
              <a:pathLst>
                <a:path w="936170" h="185578">
                  <a:moveTo>
                    <a:pt x="92789" y="0"/>
                  </a:moveTo>
                  <a:lnTo>
                    <a:pt x="843381" y="0"/>
                  </a:lnTo>
                  <a:cubicBezTo>
                    <a:pt x="894627" y="0"/>
                    <a:pt x="936170" y="41543"/>
                    <a:pt x="936170" y="92789"/>
                  </a:cubicBezTo>
                  <a:lnTo>
                    <a:pt x="936170" y="92789"/>
                  </a:lnTo>
                  <a:cubicBezTo>
                    <a:pt x="936170" y="144035"/>
                    <a:pt x="894627" y="185578"/>
                    <a:pt x="843381" y="185578"/>
                  </a:cubicBezTo>
                  <a:lnTo>
                    <a:pt x="92789" y="185578"/>
                  </a:lnTo>
                  <a:cubicBezTo>
                    <a:pt x="41543" y="185578"/>
                    <a:pt x="0" y="144035"/>
                    <a:pt x="0" y="92789"/>
                  </a:cubicBezTo>
                  <a:lnTo>
                    <a:pt x="0" y="92789"/>
                  </a:lnTo>
                  <a:cubicBezTo>
                    <a:pt x="0" y="41543"/>
                    <a:pt x="41543" y="0"/>
                    <a:pt x="92789" y="0"/>
                  </a:cubicBezTo>
                  <a:close/>
                </a:path>
              </a:pathLst>
            </a:custGeom>
            <a:solidFill>
              <a:srgbClr val="00172C"/>
            </a:solidFill>
            <a:ln w="38100" cap="rnd">
              <a:solidFill>
                <a:srgbClr val="00172C"/>
              </a:solidFill>
              <a:prstDash val="solid"/>
              <a:round/>
            </a:ln>
          </p:spPr>
        </p:sp>
        <p:sp>
          <p:nvSpPr>
            <p:cNvPr id="29" name="TextBox 29"/>
            <p:cNvSpPr txBox="1"/>
            <p:nvPr/>
          </p:nvSpPr>
          <p:spPr>
            <a:xfrm>
              <a:off x="0" y="9525"/>
              <a:ext cx="936170" cy="176053"/>
            </a:xfrm>
            <a:prstGeom prst="rect">
              <a:avLst/>
            </a:prstGeom>
          </p:spPr>
          <p:txBody>
            <a:bodyPr lIns="50800" tIns="50800" rIns="50800" bIns="50800" rtlCol="0" anchor="ctr"/>
            <a:lstStyle/>
            <a:p>
              <a:pPr algn="ctr">
                <a:lnSpc>
                  <a:spcPts val="2372"/>
                </a:lnSpc>
              </a:pPr>
              <a:endParaRPr/>
            </a:p>
          </p:txBody>
        </p:sp>
      </p:grpSp>
      <p:grpSp>
        <p:nvGrpSpPr>
          <p:cNvPr id="30" name="Group 30"/>
          <p:cNvGrpSpPr/>
          <p:nvPr/>
        </p:nvGrpSpPr>
        <p:grpSpPr>
          <a:xfrm>
            <a:off x="12571510" y="7992584"/>
            <a:ext cx="3738385" cy="704616"/>
            <a:chOff x="0" y="0"/>
            <a:chExt cx="984595" cy="185578"/>
          </a:xfrm>
        </p:grpSpPr>
        <p:sp>
          <p:nvSpPr>
            <p:cNvPr id="31" name="Freeform 31"/>
            <p:cNvSpPr/>
            <p:nvPr/>
          </p:nvSpPr>
          <p:spPr>
            <a:xfrm>
              <a:off x="0" y="0"/>
              <a:ext cx="984595" cy="185578"/>
            </a:xfrm>
            <a:custGeom>
              <a:avLst/>
              <a:gdLst/>
              <a:ahLst/>
              <a:cxnLst/>
              <a:rect l="l" t="t" r="r" b="b"/>
              <a:pathLst>
                <a:path w="984595" h="185578">
                  <a:moveTo>
                    <a:pt x="92789" y="0"/>
                  </a:moveTo>
                  <a:lnTo>
                    <a:pt x="891806" y="0"/>
                  </a:lnTo>
                  <a:cubicBezTo>
                    <a:pt x="943052" y="0"/>
                    <a:pt x="984595" y="41543"/>
                    <a:pt x="984595" y="92789"/>
                  </a:cubicBezTo>
                  <a:lnTo>
                    <a:pt x="984595" y="92789"/>
                  </a:lnTo>
                  <a:cubicBezTo>
                    <a:pt x="984595" y="144035"/>
                    <a:pt x="943052" y="185578"/>
                    <a:pt x="891806" y="185578"/>
                  </a:cubicBezTo>
                  <a:lnTo>
                    <a:pt x="92789" y="185578"/>
                  </a:lnTo>
                  <a:cubicBezTo>
                    <a:pt x="41543" y="185578"/>
                    <a:pt x="0" y="144035"/>
                    <a:pt x="0" y="92789"/>
                  </a:cubicBezTo>
                  <a:lnTo>
                    <a:pt x="0" y="92789"/>
                  </a:lnTo>
                  <a:cubicBezTo>
                    <a:pt x="0" y="41543"/>
                    <a:pt x="41543" y="0"/>
                    <a:pt x="92789" y="0"/>
                  </a:cubicBezTo>
                  <a:close/>
                </a:path>
              </a:pathLst>
            </a:custGeom>
            <a:solidFill>
              <a:srgbClr val="00172C"/>
            </a:solidFill>
            <a:ln w="38100" cap="rnd">
              <a:solidFill>
                <a:srgbClr val="00172C"/>
              </a:solidFill>
              <a:prstDash val="solid"/>
              <a:round/>
            </a:ln>
          </p:spPr>
        </p:sp>
        <p:sp>
          <p:nvSpPr>
            <p:cNvPr id="32" name="TextBox 32"/>
            <p:cNvSpPr txBox="1"/>
            <p:nvPr/>
          </p:nvSpPr>
          <p:spPr>
            <a:xfrm>
              <a:off x="0" y="9525"/>
              <a:ext cx="984595" cy="176053"/>
            </a:xfrm>
            <a:prstGeom prst="rect">
              <a:avLst/>
            </a:prstGeom>
          </p:spPr>
          <p:txBody>
            <a:bodyPr lIns="50800" tIns="50800" rIns="50800" bIns="50800" rtlCol="0" anchor="ctr"/>
            <a:lstStyle/>
            <a:p>
              <a:pPr algn="ctr">
                <a:lnSpc>
                  <a:spcPts val="2372"/>
                </a:lnSpc>
              </a:pPr>
              <a:endParaRPr/>
            </a:p>
          </p:txBody>
        </p:sp>
      </p:grpSp>
      <p:sp>
        <p:nvSpPr>
          <p:cNvPr id="33" name="Freeform 33"/>
          <p:cNvSpPr/>
          <p:nvPr/>
        </p:nvSpPr>
        <p:spPr>
          <a:xfrm>
            <a:off x="15378603" y="2450099"/>
            <a:ext cx="1351489" cy="1235998"/>
          </a:xfrm>
          <a:custGeom>
            <a:avLst/>
            <a:gdLst/>
            <a:ahLst/>
            <a:cxnLst/>
            <a:rect l="l" t="t" r="r" b="b"/>
            <a:pathLst>
              <a:path w="1351489" h="1235998">
                <a:moveTo>
                  <a:pt x="0" y="0"/>
                </a:moveTo>
                <a:lnTo>
                  <a:pt x="1351488" y="0"/>
                </a:lnTo>
                <a:lnTo>
                  <a:pt x="1351488" y="1235998"/>
                </a:lnTo>
                <a:lnTo>
                  <a:pt x="0" y="1235998"/>
                </a:lnTo>
                <a:lnTo>
                  <a:pt x="0" y="0"/>
                </a:lnTo>
                <a:close/>
              </a:path>
            </a:pathLst>
          </a:custGeom>
          <a:blipFill>
            <a:blip r:embed="rId7">
              <a:extLst>
                <a:ext uri="{96DAC541-7B7A-43D3-8B79-37D633B846F1}">
                  <asvg:svgBlip xmlns="" xmlns:asvg="http://schemas.microsoft.com/office/drawing/2016/SVG/main" r:embed="rId8"/>
                </a:ext>
              </a:extLst>
            </a:blip>
            <a:stretch>
              <a:fillRect/>
            </a:stretch>
          </a:blipFill>
        </p:spPr>
      </p:sp>
      <p:sp>
        <p:nvSpPr>
          <p:cNvPr id="34" name="Freeform 34"/>
          <p:cNvSpPr/>
          <p:nvPr/>
        </p:nvSpPr>
        <p:spPr>
          <a:xfrm>
            <a:off x="10267140" y="6095127"/>
            <a:ext cx="1087678" cy="1105773"/>
          </a:xfrm>
          <a:custGeom>
            <a:avLst/>
            <a:gdLst/>
            <a:ahLst/>
            <a:cxnLst/>
            <a:rect l="l" t="t" r="r" b="b"/>
            <a:pathLst>
              <a:path w="1087678" h="1105773">
                <a:moveTo>
                  <a:pt x="0" y="0"/>
                </a:moveTo>
                <a:lnTo>
                  <a:pt x="1087678" y="0"/>
                </a:lnTo>
                <a:lnTo>
                  <a:pt x="1087678" y="1105773"/>
                </a:lnTo>
                <a:lnTo>
                  <a:pt x="0" y="1105773"/>
                </a:lnTo>
                <a:lnTo>
                  <a:pt x="0" y="0"/>
                </a:lnTo>
                <a:close/>
              </a:path>
            </a:pathLst>
          </a:custGeom>
          <a:blipFill>
            <a:blip r:embed="rId9">
              <a:extLst>
                <a:ext uri="{96DAC541-7B7A-43D3-8B79-37D633B846F1}">
                  <asvg:svgBlip xmlns="" xmlns:asvg="http://schemas.microsoft.com/office/drawing/2016/SVG/main" r:embed="rId10"/>
                </a:ext>
              </a:extLst>
            </a:blip>
            <a:stretch>
              <a:fillRect/>
            </a:stretch>
          </a:blipFill>
        </p:spPr>
      </p:sp>
      <p:sp>
        <p:nvSpPr>
          <p:cNvPr id="35" name="Freeform 35"/>
          <p:cNvSpPr/>
          <p:nvPr/>
        </p:nvSpPr>
        <p:spPr>
          <a:xfrm>
            <a:off x="15378603" y="6095127"/>
            <a:ext cx="1124168" cy="1105773"/>
          </a:xfrm>
          <a:custGeom>
            <a:avLst/>
            <a:gdLst/>
            <a:ahLst/>
            <a:cxnLst/>
            <a:rect l="l" t="t" r="r" b="b"/>
            <a:pathLst>
              <a:path w="1124168" h="1105773">
                <a:moveTo>
                  <a:pt x="0" y="0"/>
                </a:moveTo>
                <a:lnTo>
                  <a:pt x="1124168" y="0"/>
                </a:lnTo>
                <a:lnTo>
                  <a:pt x="1124168" y="1105773"/>
                </a:lnTo>
                <a:lnTo>
                  <a:pt x="0" y="1105773"/>
                </a:lnTo>
                <a:lnTo>
                  <a:pt x="0" y="0"/>
                </a:lnTo>
                <a:close/>
              </a:path>
            </a:pathLst>
          </a:custGeom>
          <a:blipFill>
            <a:blip r:embed="rId11">
              <a:extLst>
                <a:ext uri="{96DAC541-7B7A-43D3-8B79-37D633B846F1}">
                  <asvg:svgBlip xmlns="" xmlns:asvg="http://schemas.microsoft.com/office/drawing/2016/SVG/main" r:embed="rId12"/>
                </a:ext>
              </a:extLst>
            </a:blip>
            <a:stretch>
              <a:fillRect/>
            </a:stretch>
          </a:blipFill>
        </p:spPr>
      </p:sp>
      <p:sp>
        <p:nvSpPr>
          <p:cNvPr id="36" name="TextBox 36"/>
          <p:cNvSpPr txBox="1"/>
          <p:nvPr/>
        </p:nvSpPr>
        <p:spPr>
          <a:xfrm>
            <a:off x="2094089" y="928416"/>
            <a:ext cx="1755880" cy="210093"/>
          </a:xfrm>
          <a:prstGeom prst="rect">
            <a:avLst/>
          </a:prstGeom>
        </p:spPr>
        <p:txBody>
          <a:bodyPr lIns="0" tIns="0" rIns="0" bIns="0" rtlCol="0" anchor="t">
            <a:spAutoFit/>
          </a:bodyPr>
          <a:lstStyle/>
          <a:p>
            <a:pPr algn="l">
              <a:lnSpc>
                <a:spcPts val="1660"/>
              </a:lnSpc>
            </a:pPr>
            <a:r>
              <a:rPr lang="en-US" sz="1469" b="1" spc="23">
                <a:solidFill>
                  <a:srgbClr val="F8FCFF"/>
                </a:solidFill>
                <a:latin typeface="Open Sauce Bold"/>
                <a:ea typeface="Open Sauce Bold"/>
                <a:cs typeface="Open Sauce Bold"/>
                <a:sym typeface="Open Sauce Bold"/>
              </a:rPr>
              <a:t>BORCELLE TECH</a:t>
            </a:r>
          </a:p>
        </p:txBody>
      </p:sp>
      <p:sp>
        <p:nvSpPr>
          <p:cNvPr id="37" name="TextBox 37"/>
          <p:cNvSpPr txBox="1"/>
          <p:nvPr/>
        </p:nvSpPr>
        <p:spPr>
          <a:xfrm>
            <a:off x="1105302" y="1958736"/>
            <a:ext cx="4328570" cy="1847596"/>
          </a:xfrm>
          <a:prstGeom prst="rect">
            <a:avLst/>
          </a:prstGeom>
        </p:spPr>
        <p:txBody>
          <a:bodyPr lIns="0" tIns="0" rIns="0" bIns="0" rtlCol="0" anchor="t">
            <a:spAutoFit/>
          </a:bodyPr>
          <a:lstStyle/>
          <a:p>
            <a:pPr algn="l">
              <a:lnSpc>
                <a:spcPts val="7231"/>
              </a:lnSpc>
            </a:pPr>
            <a:r>
              <a:rPr lang="en-US" sz="6399" b="1" spc="-236">
                <a:solidFill>
                  <a:srgbClr val="00172C"/>
                </a:solidFill>
                <a:latin typeface="Open Sauce Bold"/>
                <a:ea typeface="Open Sauce Bold"/>
                <a:cs typeface="Open Sauce Bold"/>
                <a:sym typeface="Open Sauce Bold"/>
              </a:rPr>
              <a:t>OUR PROCESS</a:t>
            </a:r>
          </a:p>
        </p:txBody>
      </p:sp>
      <p:sp>
        <p:nvSpPr>
          <p:cNvPr id="38" name="TextBox 38"/>
          <p:cNvSpPr txBox="1"/>
          <p:nvPr/>
        </p:nvSpPr>
        <p:spPr>
          <a:xfrm>
            <a:off x="7393347" y="2488326"/>
            <a:ext cx="2057019" cy="365760"/>
          </a:xfrm>
          <a:prstGeom prst="rect">
            <a:avLst/>
          </a:prstGeom>
        </p:spPr>
        <p:txBody>
          <a:bodyPr lIns="0" tIns="0" rIns="0" bIns="0" rtlCol="0" anchor="t">
            <a:spAutoFit/>
          </a:bodyPr>
          <a:lstStyle/>
          <a:p>
            <a:pPr algn="l">
              <a:lnSpc>
                <a:spcPts val="2940"/>
              </a:lnSpc>
            </a:pPr>
            <a:r>
              <a:rPr lang="en-US" sz="2100" b="1">
                <a:solidFill>
                  <a:srgbClr val="00172C"/>
                </a:solidFill>
                <a:latin typeface="Open Sauce Bold"/>
                <a:ea typeface="Open Sauce Bold"/>
                <a:cs typeface="Open Sauce Bold"/>
                <a:sym typeface="Open Sauce Bold"/>
              </a:rPr>
              <a:t>DISCOVER</a:t>
            </a:r>
          </a:p>
        </p:txBody>
      </p:sp>
      <p:sp>
        <p:nvSpPr>
          <p:cNvPr id="39" name="TextBox 39"/>
          <p:cNvSpPr txBox="1"/>
          <p:nvPr/>
        </p:nvSpPr>
        <p:spPr>
          <a:xfrm>
            <a:off x="7583847" y="4584649"/>
            <a:ext cx="3307975" cy="313690"/>
          </a:xfrm>
          <a:prstGeom prst="rect">
            <a:avLst/>
          </a:prstGeom>
        </p:spPr>
        <p:txBody>
          <a:bodyPr lIns="0" tIns="0" rIns="0" bIns="0" rtlCol="0" anchor="t">
            <a:spAutoFit/>
          </a:bodyPr>
          <a:lstStyle/>
          <a:p>
            <a:pPr algn="l">
              <a:lnSpc>
                <a:spcPts val="2660"/>
              </a:lnSpc>
            </a:pPr>
            <a:r>
              <a:rPr lang="en-US" sz="1900" spc="30">
                <a:solidFill>
                  <a:srgbClr val="F8FCFF"/>
                </a:solidFill>
                <a:latin typeface="Open Sauce"/>
                <a:ea typeface="Open Sauce"/>
                <a:cs typeface="Open Sauce"/>
                <a:sym typeface="Open Sauce"/>
              </a:rPr>
              <a:t>Understand your needs</a:t>
            </a:r>
          </a:p>
        </p:txBody>
      </p:sp>
      <p:sp>
        <p:nvSpPr>
          <p:cNvPr id="40" name="TextBox 40"/>
          <p:cNvSpPr txBox="1"/>
          <p:nvPr/>
        </p:nvSpPr>
        <p:spPr>
          <a:xfrm>
            <a:off x="12708398" y="2402474"/>
            <a:ext cx="2057019" cy="365760"/>
          </a:xfrm>
          <a:prstGeom prst="rect">
            <a:avLst/>
          </a:prstGeom>
        </p:spPr>
        <p:txBody>
          <a:bodyPr lIns="0" tIns="0" rIns="0" bIns="0" rtlCol="0" anchor="t">
            <a:spAutoFit/>
          </a:bodyPr>
          <a:lstStyle/>
          <a:p>
            <a:pPr algn="l">
              <a:lnSpc>
                <a:spcPts val="2940"/>
              </a:lnSpc>
            </a:pPr>
            <a:r>
              <a:rPr lang="en-US" sz="2100" b="1">
                <a:solidFill>
                  <a:srgbClr val="00172C"/>
                </a:solidFill>
                <a:latin typeface="Open Sauce Bold"/>
                <a:ea typeface="Open Sauce Bold"/>
                <a:cs typeface="Open Sauce Bold"/>
                <a:sym typeface="Open Sauce Bold"/>
              </a:rPr>
              <a:t>PLAN</a:t>
            </a:r>
          </a:p>
        </p:txBody>
      </p:sp>
      <p:sp>
        <p:nvSpPr>
          <p:cNvPr id="41" name="TextBox 41"/>
          <p:cNvSpPr txBox="1"/>
          <p:nvPr/>
        </p:nvSpPr>
        <p:spPr>
          <a:xfrm>
            <a:off x="12898898" y="4498797"/>
            <a:ext cx="3307975" cy="313690"/>
          </a:xfrm>
          <a:prstGeom prst="rect">
            <a:avLst/>
          </a:prstGeom>
        </p:spPr>
        <p:txBody>
          <a:bodyPr lIns="0" tIns="0" rIns="0" bIns="0" rtlCol="0" anchor="t">
            <a:spAutoFit/>
          </a:bodyPr>
          <a:lstStyle/>
          <a:p>
            <a:pPr algn="l">
              <a:lnSpc>
                <a:spcPts val="2660"/>
              </a:lnSpc>
            </a:pPr>
            <a:r>
              <a:rPr lang="en-US" sz="1900" spc="30">
                <a:solidFill>
                  <a:srgbClr val="F8FCFF"/>
                </a:solidFill>
                <a:latin typeface="Open Sauce"/>
                <a:ea typeface="Open Sauce"/>
                <a:cs typeface="Open Sauce"/>
                <a:sym typeface="Open Sauce"/>
              </a:rPr>
              <a:t>Design scalable solutions</a:t>
            </a:r>
          </a:p>
        </p:txBody>
      </p:sp>
      <p:sp>
        <p:nvSpPr>
          <p:cNvPr id="42" name="TextBox 42"/>
          <p:cNvSpPr txBox="1"/>
          <p:nvPr/>
        </p:nvSpPr>
        <p:spPr>
          <a:xfrm>
            <a:off x="7393347" y="6147747"/>
            <a:ext cx="2057019" cy="365760"/>
          </a:xfrm>
          <a:prstGeom prst="rect">
            <a:avLst/>
          </a:prstGeom>
        </p:spPr>
        <p:txBody>
          <a:bodyPr lIns="0" tIns="0" rIns="0" bIns="0" rtlCol="0" anchor="t">
            <a:spAutoFit/>
          </a:bodyPr>
          <a:lstStyle/>
          <a:p>
            <a:pPr algn="l">
              <a:lnSpc>
                <a:spcPts val="2940"/>
              </a:lnSpc>
            </a:pPr>
            <a:r>
              <a:rPr lang="en-US" sz="2100" b="1">
                <a:solidFill>
                  <a:srgbClr val="00172C"/>
                </a:solidFill>
                <a:latin typeface="Open Sauce Bold"/>
                <a:ea typeface="Open Sauce Bold"/>
                <a:cs typeface="Open Sauce Bold"/>
                <a:sym typeface="Open Sauce Bold"/>
              </a:rPr>
              <a:t>BUILD</a:t>
            </a:r>
          </a:p>
        </p:txBody>
      </p:sp>
      <p:sp>
        <p:nvSpPr>
          <p:cNvPr id="43" name="TextBox 43"/>
          <p:cNvSpPr txBox="1"/>
          <p:nvPr/>
        </p:nvSpPr>
        <p:spPr>
          <a:xfrm>
            <a:off x="7583847" y="8244070"/>
            <a:ext cx="3307975" cy="313690"/>
          </a:xfrm>
          <a:prstGeom prst="rect">
            <a:avLst/>
          </a:prstGeom>
        </p:spPr>
        <p:txBody>
          <a:bodyPr lIns="0" tIns="0" rIns="0" bIns="0" rtlCol="0" anchor="t">
            <a:spAutoFit/>
          </a:bodyPr>
          <a:lstStyle/>
          <a:p>
            <a:pPr algn="l">
              <a:lnSpc>
                <a:spcPts val="2660"/>
              </a:lnSpc>
            </a:pPr>
            <a:r>
              <a:rPr lang="en-US" sz="1900" spc="30">
                <a:solidFill>
                  <a:srgbClr val="F8FCFF"/>
                </a:solidFill>
                <a:latin typeface="Open Sauce"/>
                <a:ea typeface="Open Sauce"/>
                <a:cs typeface="Open Sauce"/>
                <a:sym typeface="Open Sauce"/>
              </a:rPr>
              <a:t>Implement technology </a:t>
            </a:r>
          </a:p>
        </p:txBody>
      </p:sp>
      <p:sp>
        <p:nvSpPr>
          <p:cNvPr id="44" name="TextBox 44"/>
          <p:cNvSpPr txBox="1"/>
          <p:nvPr/>
        </p:nvSpPr>
        <p:spPr>
          <a:xfrm>
            <a:off x="12708398" y="6061895"/>
            <a:ext cx="2057019" cy="365760"/>
          </a:xfrm>
          <a:prstGeom prst="rect">
            <a:avLst/>
          </a:prstGeom>
        </p:spPr>
        <p:txBody>
          <a:bodyPr lIns="0" tIns="0" rIns="0" bIns="0" rtlCol="0" anchor="t">
            <a:spAutoFit/>
          </a:bodyPr>
          <a:lstStyle/>
          <a:p>
            <a:pPr algn="l">
              <a:lnSpc>
                <a:spcPts val="2940"/>
              </a:lnSpc>
            </a:pPr>
            <a:r>
              <a:rPr lang="en-US" sz="2100" b="1">
                <a:solidFill>
                  <a:srgbClr val="00172C"/>
                </a:solidFill>
                <a:latin typeface="Open Sauce Bold"/>
                <a:ea typeface="Open Sauce Bold"/>
                <a:cs typeface="Open Sauce Bold"/>
                <a:sym typeface="Open Sauce Bold"/>
              </a:rPr>
              <a:t>EVOLVE</a:t>
            </a:r>
          </a:p>
        </p:txBody>
      </p:sp>
      <p:sp>
        <p:nvSpPr>
          <p:cNvPr id="45" name="TextBox 45"/>
          <p:cNvSpPr txBox="1"/>
          <p:nvPr/>
        </p:nvSpPr>
        <p:spPr>
          <a:xfrm>
            <a:off x="12898898" y="8158218"/>
            <a:ext cx="3307975" cy="313690"/>
          </a:xfrm>
          <a:prstGeom prst="rect">
            <a:avLst/>
          </a:prstGeom>
        </p:spPr>
        <p:txBody>
          <a:bodyPr lIns="0" tIns="0" rIns="0" bIns="0" rtlCol="0" anchor="t">
            <a:spAutoFit/>
          </a:bodyPr>
          <a:lstStyle/>
          <a:p>
            <a:pPr algn="l">
              <a:lnSpc>
                <a:spcPts val="2660"/>
              </a:lnSpc>
            </a:pPr>
            <a:r>
              <a:rPr lang="en-US" sz="1900" spc="30">
                <a:solidFill>
                  <a:srgbClr val="F8FCFF"/>
                </a:solidFill>
                <a:latin typeface="Open Sauce"/>
                <a:ea typeface="Open Sauce"/>
                <a:cs typeface="Open Sauce"/>
                <a:sym typeface="Open Sauce"/>
              </a:rPr>
              <a:t>Continuous improvement</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693183"/>
            <a:ext cx="3081706" cy="671033"/>
            <a:chOff x="0" y="0"/>
            <a:chExt cx="1160243" cy="252640"/>
          </a:xfrm>
        </p:grpSpPr>
        <p:sp>
          <p:nvSpPr>
            <p:cNvPr id="3" name="Freeform 3"/>
            <p:cNvSpPr/>
            <p:nvPr/>
          </p:nvSpPr>
          <p:spPr>
            <a:xfrm>
              <a:off x="0" y="0"/>
              <a:ext cx="1160243" cy="252640"/>
            </a:xfrm>
            <a:custGeom>
              <a:avLst/>
              <a:gdLst/>
              <a:ahLst/>
              <a:cxnLst/>
              <a:rect l="l" t="t" r="r" b="b"/>
              <a:pathLst>
                <a:path w="1160243" h="252640">
                  <a:moveTo>
                    <a:pt x="126320" y="0"/>
                  </a:moveTo>
                  <a:lnTo>
                    <a:pt x="1033923" y="0"/>
                  </a:lnTo>
                  <a:cubicBezTo>
                    <a:pt x="1103687" y="0"/>
                    <a:pt x="1160243" y="56555"/>
                    <a:pt x="1160243" y="126320"/>
                  </a:cubicBezTo>
                  <a:lnTo>
                    <a:pt x="1160243" y="126320"/>
                  </a:lnTo>
                  <a:cubicBezTo>
                    <a:pt x="1160243" y="196084"/>
                    <a:pt x="1103687" y="252640"/>
                    <a:pt x="1033923" y="252640"/>
                  </a:cubicBezTo>
                  <a:lnTo>
                    <a:pt x="126320" y="252640"/>
                  </a:lnTo>
                  <a:cubicBezTo>
                    <a:pt x="56555" y="252640"/>
                    <a:pt x="0" y="196084"/>
                    <a:pt x="0" y="126320"/>
                  </a:cubicBezTo>
                  <a:lnTo>
                    <a:pt x="0" y="126320"/>
                  </a:lnTo>
                  <a:cubicBezTo>
                    <a:pt x="0" y="56555"/>
                    <a:pt x="56555" y="0"/>
                    <a:pt x="126320" y="0"/>
                  </a:cubicBezTo>
                  <a:close/>
                </a:path>
              </a:pathLst>
            </a:custGeom>
            <a:solidFill>
              <a:srgbClr val="0063C2"/>
            </a:solidFill>
          </p:spPr>
        </p:sp>
        <p:sp>
          <p:nvSpPr>
            <p:cNvPr id="4" name="TextBox 4"/>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1544888" y="850145"/>
            <a:ext cx="357111" cy="357111"/>
          </a:xfrm>
          <a:custGeom>
            <a:avLst/>
            <a:gdLst/>
            <a:ahLst/>
            <a:cxnLst/>
            <a:rect l="l" t="t" r="r" b="b"/>
            <a:pathLst>
              <a:path w="357111" h="357111">
                <a:moveTo>
                  <a:pt x="0" y="0"/>
                </a:moveTo>
                <a:lnTo>
                  <a:pt x="357110" y="0"/>
                </a:lnTo>
                <a:lnTo>
                  <a:pt x="357110" y="357110"/>
                </a:lnTo>
                <a:lnTo>
                  <a:pt x="0" y="35711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sp>
        <p:nvSpPr>
          <p:cNvPr id="6" name="TextBox 6"/>
          <p:cNvSpPr txBox="1"/>
          <p:nvPr/>
        </p:nvSpPr>
        <p:spPr>
          <a:xfrm>
            <a:off x="1028700" y="2028254"/>
            <a:ext cx="8964773" cy="933196"/>
          </a:xfrm>
          <a:prstGeom prst="rect">
            <a:avLst/>
          </a:prstGeom>
        </p:spPr>
        <p:txBody>
          <a:bodyPr lIns="0" tIns="0" rIns="0" bIns="0" rtlCol="0" anchor="t">
            <a:spAutoFit/>
          </a:bodyPr>
          <a:lstStyle/>
          <a:p>
            <a:pPr algn="l">
              <a:lnSpc>
                <a:spcPts val="7231"/>
              </a:lnSpc>
            </a:pPr>
            <a:r>
              <a:rPr lang="en-US" sz="6399" b="1" spc="-236">
                <a:solidFill>
                  <a:srgbClr val="00172C"/>
                </a:solidFill>
                <a:latin typeface="Open Sauce Bold"/>
                <a:ea typeface="Open Sauce Bold"/>
                <a:cs typeface="Open Sauce Bold"/>
                <a:sym typeface="Open Sauce Bold"/>
              </a:rPr>
              <a:t>INDUSTRIES WE HELP</a:t>
            </a:r>
          </a:p>
        </p:txBody>
      </p:sp>
      <p:sp>
        <p:nvSpPr>
          <p:cNvPr id="7" name="TextBox 7"/>
          <p:cNvSpPr txBox="1"/>
          <p:nvPr/>
        </p:nvSpPr>
        <p:spPr>
          <a:xfrm>
            <a:off x="1122714" y="3253438"/>
            <a:ext cx="5341820" cy="1480185"/>
          </a:xfrm>
          <a:prstGeom prst="rect">
            <a:avLst/>
          </a:prstGeom>
        </p:spPr>
        <p:txBody>
          <a:bodyPr lIns="0" tIns="0" rIns="0" bIns="0" rtlCol="0" anchor="t">
            <a:spAutoFit/>
          </a:bodyPr>
          <a:lstStyle/>
          <a:p>
            <a:pPr algn="l">
              <a:lnSpc>
                <a:spcPts val="2940"/>
              </a:lnSpc>
            </a:pPr>
            <a:r>
              <a:rPr lang="en-US" sz="2100" spc="33">
                <a:solidFill>
                  <a:srgbClr val="00172C"/>
                </a:solidFill>
                <a:latin typeface="Open Sauce"/>
                <a:ea typeface="Open Sauce"/>
                <a:cs typeface="Open Sauce"/>
                <a:sym typeface="Open Sauce"/>
              </a:rPr>
              <a:t>Our technology consulting services span a wide range of industries, each with its own distinct challenges and opportunities.</a:t>
            </a:r>
          </a:p>
        </p:txBody>
      </p:sp>
      <p:sp>
        <p:nvSpPr>
          <p:cNvPr id="8" name="TextBox 8"/>
          <p:cNvSpPr txBox="1"/>
          <p:nvPr/>
        </p:nvSpPr>
        <p:spPr>
          <a:xfrm>
            <a:off x="2094089" y="928416"/>
            <a:ext cx="1755880" cy="210093"/>
          </a:xfrm>
          <a:prstGeom prst="rect">
            <a:avLst/>
          </a:prstGeom>
        </p:spPr>
        <p:txBody>
          <a:bodyPr lIns="0" tIns="0" rIns="0" bIns="0" rtlCol="0" anchor="t">
            <a:spAutoFit/>
          </a:bodyPr>
          <a:lstStyle/>
          <a:p>
            <a:pPr algn="l">
              <a:lnSpc>
                <a:spcPts val="1660"/>
              </a:lnSpc>
            </a:pPr>
            <a:r>
              <a:rPr lang="en-US" sz="1469" b="1" spc="23">
                <a:solidFill>
                  <a:srgbClr val="F8FCFF"/>
                </a:solidFill>
                <a:latin typeface="Open Sauce Bold"/>
                <a:ea typeface="Open Sauce Bold"/>
                <a:cs typeface="Open Sauce Bold"/>
                <a:sym typeface="Open Sauce Bold"/>
              </a:rPr>
              <a:t>BORCELLE TECH</a:t>
            </a:r>
          </a:p>
        </p:txBody>
      </p:sp>
      <p:grpSp>
        <p:nvGrpSpPr>
          <p:cNvPr id="9" name="Group 9"/>
          <p:cNvGrpSpPr/>
          <p:nvPr/>
        </p:nvGrpSpPr>
        <p:grpSpPr>
          <a:xfrm>
            <a:off x="12108626" y="1082573"/>
            <a:ext cx="5150674" cy="8175727"/>
            <a:chOff x="0" y="0"/>
            <a:chExt cx="1356556" cy="2153278"/>
          </a:xfrm>
        </p:grpSpPr>
        <p:sp>
          <p:nvSpPr>
            <p:cNvPr id="10" name="Freeform 10"/>
            <p:cNvSpPr/>
            <p:nvPr/>
          </p:nvSpPr>
          <p:spPr>
            <a:xfrm>
              <a:off x="0" y="0"/>
              <a:ext cx="1356556" cy="2153278"/>
            </a:xfrm>
            <a:custGeom>
              <a:avLst/>
              <a:gdLst/>
              <a:ahLst/>
              <a:cxnLst/>
              <a:rect l="l" t="t" r="r" b="b"/>
              <a:pathLst>
                <a:path w="1356556" h="2153278">
                  <a:moveTo>
                    <a:pt x="54111" y="0"/>
                  </a:moveTo>
                  <a:lnTo>
                    <a:pt x="1302445" y="0"/>
                  </a:lnTo>
                  <a:cubicBezTo>
                    <a:pt x="1316796" y="0"/>
                    <a:pt x="1330560" y="5701"/>
                    <a:pt x="1340707" y="15849"/>
                  </a:cubicBezTo>
                  <a:cubicBezTo>
                    <a:pt x="1350855" y="25997"/>
                    <a:pt x="1356556" y="39760"/>
                    <a:pt x="1356556" y="54111"/>
                  </a:cubicBezTo>
                  <a:lnTo>
                    <a:pt x="1356556" y="2099167"/>
                  </a:lnTo>
                  <a:cubicBezTo>
                    <a:pt x="1356556" y="2113518"/>
                    <a:pt x="1350855" y="2127281"/>
                    <a:pt x="1340707" y="2137429"/>
                  </a:cubicBezTo>
                  <a:cubicBezTo>
                    <a:pt x="1330560" y="2147577"/>
                    <a:pt x="1316796" y="2153278"/>
                    <a:pt x="1302445" y="2153278"/>
                  </a:cubicBezTo>
                  <a:lnTo>
                    <a:pt x="54111" y="2153278"/>
                  </a:lnTo>
                  <a:cubicBezTo>
                    <a:pt x="39760" y="2153278"/>
                    <a:pt x="25997" y="2147577"/>
                    <a:pt x="15849" y="2137429"/>
                  </a:cubicBezTo>
                  <a:cubicBezTo>
                    <a:pt x="5701" y="2127281"/>
                    <a:pt x="0" y="2113518"/>
                    <a:pt x="0" y="2099167"/>
                  </a:cubicBezTo>
                  <a:lnTo>
                    <a:pt x="0" y="54111"/>
                  </a:lnTo>
                  <a:cubicBezTo>
                    <a:pt x="0" y="39760"/>
                    <a:pt x="5701" y="25997"/>
                    <a:pt x="15849" y="15849"/>
                  </a:cubicBezTo>
                  <a:cubicBezTo>
                    <a:pt x="25997" y="5701"/>
                    <a:pt x="39760" y="0"/>
                    <a:pt x="54111" y="0"/>
                  </a:cubicBezTo>
                  <a:close/>
                </a:path>
              </a:pathLst>
            </a:custGeom>
            <a:solidFill>
              <a:srgbClr val="0063C2"/>
            </a:solidFill>
          </p:spPr>
        </p:sp>
        <p:sp>
          <p:nvSpPr>
            <p:cNvPr id="11" name="TextBox 11"/>
            <p:cNvSpPr txBox="1"/>
            <p:nvPr/>
          </p:nvSpPr>
          <p:spPr>
            <a:xfrm>
              <a:off x="0" y="9525"/>
              <a:ext cx="1356556" cy="2143753"/>
            </a:xfrm>
            <a:prstGeom prst="rect">
              <a:avLst/>
            </a:prstGeom>
          </p:spPr>
          <p:txBody>
            <a:bodyPr lIns="50800" tIns="50800" rIns="50800" bIns="50800" rtlCol="0" anchor="ctr"/>
            <a:lstStyle/>
            <a:p>
              <a:pPr algn="ctr">
                <a:lnSpc>
                  <a:spcPts val="2372"/>
                </a:lnSpc>
              </a:pPr>
              <a:endParaRPr/>
            </a:p>
          </p:txBody>
        </p:sp>
      </p:grpSp>
      <p:sp>
        <p:nvSpPr>
          <p:cNvPr id="12" name="TextBox 12"/>
          <p:cNvSpPr txBox="1"/>
          <p:nvPr/>
        </p:nvSpPr>
        <p:spPr>
          <a:xfrm>
            <a:off x="12685687" y="5417534"/>
            <a:ext cx="2420022" cy="365760"/>
          </a:xfrm>
          <a:prstGeom prst="rect">
            <a:avLst/>
          </a:prstGeom>
        </p:spPr>
        <p:txBody>
          <a:bodyPr lIns="0" tIns="0" rIns="0" bIns="0" rtlCol="0" anchor="t">
            <a:spAutoFit/>
          </a:bodyPr>
          <a:lstStyle/>
          <a:p>
            <a:pPr algn="l">
              <a:lnSpc>
                <a:spcPts val="2940"/>
              </a:lnSpc>
            </a:pPr>
            <a:r>
              <a:rPr lang="en-US" sz="2100" b="1">
                <a:solidFill>
                  <a:srgbClr val="F8FCFF"/>
                </a:solidFill>
                <a:latin typeface="Open Sauce Bold"/>
                <a:ea typeface="Open Sauce Bold"/>
                <a:cs typeface="Open Sauce Bold"/>
                <a:sym typeface="Open Sauce Bold"/>
              </a:rPr>
              <a:t>Education</a:t>
            </a:r>
          </a:p>
        </p:txBody>
      </p:sp>
      <p:sp>
        <p:nvSpPr>
          <p:cNvPr id="13" name="TextBox 13"/>
          <p:cNvSpPr txBox="1"/>
          <p:nvPr/>
        </p:nvSpPr>
        <p:spPr>
          <a:xfrm>
            <a:off x="12685687" y="6266085"/>
            <a:ext cx="4312239" cy="2223135"/>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We support schools, universities, and online learning platforms with smart classroom tools, Learning Management Systems (LMS), and data driven curriculum insights.</a:t>
            </a:r>
          </a:p>
        </p:txBody>
      </p:sp>
      <p:grpSp>
        <p:nvGrpSpPr>
          <p:cNvPr id="14" name="Group 14"/>
          <p:cNvGrpSpPr/>
          <p:nvPr/>
        </p:nvGrpSpPr>
        <p:grpSpPr>
          <a:xfrm>
            <a:off x="6664236" y="3831605"/>
            <a:ext cx="5150674" cy="5426695"/>
            <a:chOff x="0" y="0"/>
            <a:chExt cx="1356556" cy="1429253"/>
          </a:xfrm>
        </p:grpSpPr>
        <p:sp>
          <p:nvSpPr>
            <p:cNvPr id="15" name="Freeform 15"/>
            <p:cNvSpPr/>
            <p:nvPr/>
          </p:nvSpPr>
          <p:spPr>
            <a:xfrm>
              <a:off x="0" y="0"/>
              <a:ext cx="1356556" cy="1429253"/>
            </a:xfrm>
            <a:custGeom>
              <a:avLst/>
              <a:gdLst/>
              <a:ahLst/>
              <a:cxnLst/>
              <a:rect l="l" t="t" r="r" b="b"/>
              <a:pathLst>
                <a:path w="1356556" h="1429253">
                  <a:moveTo>
                    <a:pt x="54111" y="0"/>
                  </a:moveTo>
                  <a:lnTo>
                    <a:pt x="1302445" y="0"/>
                  </a:lnTo>
                  <a:cubicBezTo>
                    <a:pt x="1316796" y="0"/>
                    <a:pt x="1330560" y="5701"/>
                    <a:pt x="1340707" y="15849"/>
                  </a:cubicBezTo>
                  <a:cubicBezTo>
                    <a:pt x="1350855" y="25997"/>
                    <a:pt x="1356556" y="39760"/>
                    <a:pt x="1356556" y="54111"/>
                  </a:cubicBezTo>
                  <a:lnTo>
                    <a:pt x="1356556" y="1375142"/>
                  </a:lnTo>
                  <a:cubicBezTo>
                    <a:pt x="1356556" y="1389493"/>
                    <a:pt x="1350855" y="1403256"/>
                    <a:pt x="1340707" y="1413404"/>
                  </a:cubicBezTo>
                  <a:cubicBezTo>
                    <a:pt x="1330560" y="1423552"/>
                    <a:pt x="1316796" y="1429253"/>
                    <a:pt x="1302445" y="1429253"/>
                  </a:cubicBezTo>
                  <a:lnTo>
                    <a:pt x="54111" y="1429253"/>
                  </a:lnTo>
                  <a:cubicBezTo>
                    <a:pt x="39760" y="1429253"/>
                    <a:pt x="25997" y="1423552"/>
                    <a:pt x="15849" y="1413404"/>
                  </a:cubicBezTo>
                  <a:cubicBezTo>
                    <a:pt x="5701" y="1403256"/>
                    <a:pt x="0" y="1389493"/>
                    <a:pt x="0" y="1375142"/>
                  </a:cubicBezTo>
                  <a:lnTo>
                    <a:pt x="0" y="54111"/>
                  </a:lnTo>
                  <a:cubicBezTo>
                    <a:pt x="0" y="39760"/>
                    <a:pt x="5701" y="25997"/>
                    <a:pt x="15849" y="15849"/>
                  </a:cubicBezTo>
                  <a:cubicBezTo>
                    <a:pt x="25997" y="5701"/>
                    <a:pt x="39760" y="0"/>
                    <a:pt x="54111" y="0"/>
                  </a:cubicBezTo>
                  <a:close/>
                </a:path>
              </a:pathLst>
            </a:custGeom>
            <a:solidFill>
              <a:srgbClr val="00172C"/>
            </a:solidFill>
          </p:spPr>
        </p:sp>
        <p:sp>
          <p:nvSpPr>
            <p:cNvPr id="16" name="TextBox 16"/>
            <p:cNvSpPr txBox="1"/>
            <p:nvPr/>
          </p:nvSpPr>
          <p:spPr>
            <a:xfrm>
              <a:off x="0" y="9525"/>
              <a:ext cx="1356556" cy="1419728"/>
            </a:xfrm>
            <a:prstGeom prst="rect">
              <a:avLst/>
            </a:prstGeom>
          </p:spPr>
          <p:txBody>
            <a:bodyPr lIns="50800" tIns="50800" rIns="50800" bIns="50800" rtlCol="0" anchor="ctr"/>
            <a:lstStyle/>
            <a:p>
              <a:pPr algn="ctr">
                <a:lnSpc>
                  <a:spcPts val="2372"/>
                </a:lnSpc>
              </a:pPr>
              <a:endParaRPr/>
            </a:p>
          </p:txBody>
        </p:sp>
      </p:grpSp>
      <p:grpSp>
        <p:nvGrpSpPr>
          <p:cNvPr id="17" name="Group 17"/>
          <p:cNvGrpSpPr/>
          <p:nvPr/>
        </p:nvGrpSpPr>
        <p:grpSpPr>
          <a:xfrm>
            <a:off x="1122714" y="5060293"/>
            <a:ext cx="5150674" cy="4095570"/>
            <a:chOff x="0" y="0"/>
            <a:chExt cx="1356556" cy="1078669"/>
          </a:xfrm>
        </p:grpSpPr>
        <p:sp>
          <p:nvSpPr>
            <p:cNvPr id="18" name="Freeform 18"/>
            <p:cNvSpPr/>
            <p:nvPr/>
          </p:nvSpPr>
          <p:spPr>
            <a:xfrm>
              <a:off x="0" y="0"/>
              <a:ext cx="1356556" cy="1078669"/>
            </a:xfrm>
            <a:custGeom>
              <a:avLst/>
              <a:gdLst/>
              <a:ahLst/>
              <a:cxnLst/>
              <a:rect l="l" t="t" r="r" b="b"/>
              <a:pathLst>
                <a:path w="1356556" h="1078669">
                  <a:moveTo>
                    <a:pt x="54111" y="0"/>
                  </a:moveTo>
                  <a:lnTo>
                    <a:pt x="1302445" y="0"/>
                  </a:lnTo>
                  <a:cubicBezTo>
                    <a:pt x="1316796" y="0"/>
                    <a:pt x="1330560" y="5701"/>
                    <a:pt x="1340707" y="15849"/>
                  </a:cubicBezTo>
                  <a:cubicBezTo>
                    <a:pt x="1350855" y="25997"/>
                    <a:pt x="1356556" y="39760"/>
                    <a:pt x="1356556" y="54111"/>
                  </a:cubicBezTo>
                  <a:lnTo>
                    <a:pt x="1356556" y="1024557"/>
                  </a:lnTo>
                  <a:cubicBezTo>
                    <a:pt x="1356556" y="1038909"/>
                    <a:pt x="1350855" y="1052672"/>
                    <a:pt x="1340707" y="1062820"/>
                  </a:cubicBezTo>
                  <a:cubicBezTo>
                    <a:pt x="1330560" y="1072968"/>
                    <a:pt x="1316796" y="1078669"/>
                    <a:pt x="1302445" y="1078669"/>
                  </a:cubicBezTo>
                  <a:lnTo>
                    <a:pt x="54111" y="1078669"/>
                  </a:lnTo>
                  <a:cubicBezTo>
                    <a:pt x="39760" y="1078669"/>
                    <a:pt x="25997" y="1072968"/>
                    <a:pt x="15849" y="1062820"/>
                  </a:cubicBezTo>
                  <a:cubicBezTo>
                    <a:pt x="5701" y="1052672"/>
                    <a:pt x="0" y="1038909"/>
                    <a:pt x="0" y="1024557"/>
                  </a:cubicBezTo>
                  <a:lnTo>
                    <a:pt x="0" y="54111"/>
                  </a:lnTo>
                  <a:cubicBezTo>
                    <a:pt x="0" y="39760"/>
                    <a:pt x="5701" y="25997"/>
                    <a:pt x="15849" y="15849"/>
                  </a:cubicBezTo>
                  <a:cubicBezTo>
                    <a:pt x="25997" y="5701"/>
                    <a:pt x="39760" y="0"/>
                    <a:pt x="54111" y="0"/>
                  </a:cubicBezTo>
                  <a:close/>
                </a:path>
              </a:pathLst>
            </a:custGeom>
            <a:solidFill>
              <a:srgbClr val="0063C2"/>
            </a:solidFill>
          </p:spPr>
        </p:sp>
        <p:sp>
          <p:nvSpPr>
            <p:cNvPr id="19" name="TextBox 19"/>
            <p:cNvSpPr txBox="1"/>
            <p:nvPr/>
          </p:nvSpPr>
          <p:spPr>
            <a:xfrm>
              <a:off x="0" y="9525"/>
              <a:ext cx="1356556" cy="1069144"/>
            </a:xfrm>
            <a:prstGeom prst="rect">
              <a:avLst/>
            </a:prstGeom>
          </p:spPr>
          <p:txBody>
            <a:bodyPr lIns="50800" tIns="50800" rIns="50800" bIns="50800" rtlCol="0" anchor="ctr"/>
            <a:lstStyle/>
            <a:p>
              <a:pPr algn="ctr">
                <a:lnSpc>
                  <a:spcPts val="2372"/>
                </a:lnSpc>
              </a:pPr>
              <a:endParaRPr/>
            </a:p>
          </p:txBody>
        </p:sp>
      </p:grpSp>
      <p:sp>
        <p:nvSpPr>
          <p:cNvPr id="20" name="TextBox 20"/>
          <p:cNvSpPr txBox="1"/>
          <p:nvPr/>
        </p:nvSpPr>
        <p:spPr>
          <a:xfrm>
            <a:off x="1804866" y="5942692"/>
            <a:ext cx="2420022" cy="365760"/>
          </a:xfrm>
          <a:prstGeom prst="rect">
            <a:avLst/>
          </a:prstGeom>
        </p:spPr>
        <p:txBody>
          <a:bodyPr lIns="0" tIns="0" rIns="0" bIns="0" rtlCol="0" anchor="t">
            <a:spAutoFit/>
          </a:bodyPr>
          <a:lstStyle/>
          <a:p>
            <a:pPr algn="l">
              <a:lnSpc>
                <a:spcPts val="2940"/>
              </a:lnSpc>
            </a:pPr>
            <a:r>
              <a:rPr lang="en-US" sz="2100" b="1">
                <a:solidFill>
                  <a:srgbClr val="F8FCFF"/>
                </a:solidFill>
                <a:latin typeface="Open Sauce Bold"/>
                <a:ea typeface="Open Sauce Bold"/>
                <a:cs typeface="Open Sauce Bold"/>
                <a:sym typeface="Open Sauce Bold"/>
              </a:rPr>
              <a:t>Healthcare</a:t>
            </a:r>
          </a:p>
        </p:txBody>
      </p:sp>
      <p:sp>
        <p:nvSpPr>
          <p:cNvPr id="21" name="TextBox 21"/>
          <p:cNvSpPr txBox="1"/>
          <p:nvPr/>
        </p:nvSpPr>
        <p:spPr>
          <a:xfrm>
            <a:off x="1804866" y="6791242"/>
            <a:ext cx="4213587" cy="1480185"/>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We help healthcare institutions streamline patient data systems, ensure compliance with health regulations.</a:t>
            </a:r>
          </a:p>
        </p:txBody>
      </p:sp>
      <p:sp>
        <p:nvSpPr>
          <p:cNvPr id="22" name="TextBox 22"/>
          <p:cNvSpPr txBox="1"/>
          <p:nvPr/>
        </p:nvSpPr>
        <p:spPr>
          <a:xfrm>
            <a:off x="7430238" y="4938410"/>
            <a:ext cx="2420022" cy="365760"/>
          </a:xfrm>
          <a:prstGeom prst="rect">
            <a:avLst/>
          </a:prstGeom>
        </p:spPr>
        <p:txBody>
          <a:bodyPr lIns="0" tIns="0" rIns="0" bIns="0" rtlCol="0" anchor="t">
            <a:spAutoFit/>
          </a:bodyPr>
          <a:lstStyle/>
          <a:p>
            <a:pPr algn="l">
              <a:lnSpc>
                <a:spcPts val="2940"/>
              </a:lnSpc>
            </a:pPr>
            <a:r>
              <a:rPr lang="en-US" sz="2100" b="1">
                <a:solidFill>
                  <a:srgbClr val="F8FCFF"/>
                </a:solidFill>
                <a:latin typeface="Open Sauce Bold"/>
                <a:ea typeface="Open Sauce Bold"/>
                <a:cs typeface="Open Sauce Bold"/>
                <a:sym typeface="Open Sauce Bold"/>
              </a:rPr>
              <a:t>Finance</a:t>
            </a:r>
          </a:p>
        </p:txBody>
      </p:sp>
      <p:sp>
        <p:nvSpPr>
          <p:cNvPr id="23" name="TextBox 23"/>
          <p:cNvSpPr txBox="1"/>
          <p:nvPr/>
        </p:nvSpPr>
        <p:spPr>
          <a:xfrm>
            <a:off x="7430238" y="5786961"/>
            <a:ext cx="4090520" cy="259461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In the financial sector, we implement secure, scalable systems for digital banking, risk management, fraud detection, and data driven decision making all with high compliance standards.</a:t>
            </a:r>
          </a:p>
        </p:txBody>
      </p:sp>
      <p:sp>
        <p:nvSpPr>
          <p:cNvPr id="24" name="Freeform 24"/>
          <p:cNvSpPr/>
          <p:nvPr/>
        </p:nvSpPr>
        <p:spPr>
          <a:xfrm>
            <a:off x="14645863" y="1858960"/>
            <a:ext cx="1972645" cy="1972645"/>
          </a:xfrm>
          <a:custGeom>
            <a:avLst/>
            <a:gdLst/>
            <a:ahLst/>
            <a:cxnLst/>
            <a:rect l="l" t="t" r="r" b="b"/>
            <a:pathLst>
              <a:path w="1972645" h="1972645">
                <a:moveTo>
                  <a:pt x="0" y="0"/>
                </a:moveTo>
                <a:lnTo>
                  <a:pt x="1972645" y="0"/>
                </a:lnTo>
                <a:lnTo>
                  <a:pt x="1972645" y="1972645"/>
                </a:lnTo>
                <a:lnTo>
                  <a:pt x="0" y="1972645"/>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693183"/>
            <a:ext cx="3081706" cy="671033"/>
            <a:chOff x="0" y="0"/>
            <a:chExt cx="1160243" cy="252640"/>
          </a:xfrm>
        </p:grpSpPr>
        <p:sp>
          <p:nvSpPr>
            <p:cNvPr id="3" name="Freeform 3"/>
            <p:cNvSpPr/>
            <p:nvPr/>
          </p:nvSpPr>
          <p:spPr>
            <a:xfrm>
              <a:off x="0" y="0"/>
              <a:ext cx="1160243" cy="252640"/>
            </a:xfrm>
            <a:custGeom>
              <a:avLst/>
              <a:gdLst/>
              <a:ahLst/>
              <a:cxnLst/>
              <a:rect l="l" t="t" r="r" b="b"/>
              <a:pathLst>
                <a:path w="1160243" h="252640">
                  <a:moveTo>
                    <a:pt x="126320" y="0"/>
                  </a:moveTo>
                  <a:lnTo>
                    <a:pt x="1033923" y="0"/>
                  </a:lnTo>
                  <a:cubicBezTo>
                    <a:pt x="1103687" y="0"/>
                    <a:pt x="1160243" y="56555"/>
                    <a:pt x="1160243" y="126320"/>
                  </a:cubicBezTo>
                  <a:lnTo>
                    <a:pt x="1160243" y="126320"/>
                  </a:lnTo>
                  <a:cubicBezTo>
                    <a:pt x="1160243" y="196084"/>
                    <a:pt x="1103687" y="252640"/>
                    <a:pt x="1033923" y="252640"/>
                  </a:cubicBezTo>
                  <a:lnTo>
                    <a:pt x="126320" y="252640"/>
                  </a:lnTo>
                  <a:cubicBezTo>
                    <a:pt x="56555" y="252640"/>
                    <a:pt x="0" y="196084"/>
                    <a:pt x="0" y="126320"/>
                  </a:cubicBezTo>
                  <a:lnTo>
                    <a:pt x="0" y="126320"/>
                  </a:lnTo>
                  <a:cubicBezTo>
                    <a:pt x="0" y="56555"/>
                    <a:pt x="56555" y="0"/>
                    <a:pt x="126320" y="0"/>
                  </a:cubicBezTo>
                  <a:close/>
                </a:path>
              </a:pathLst>
            </a:custGeom>
            <a:solidFill>
              <a:srgbClr val="0063C2"/>
            </a:solidFill>
          </p:spPr>
        </p:sp>
        <p:sp>
          <p:nvSpPr>
            <p:cNvPr id="4" name="TextBox 4"/>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1544888" y="850145"/>
            <a:ext cx="357111" cy="357111"/>
          </a:xfrm>
          <a:custGeom>
            <a:avLst/>
            <a:gdLst/>
            <a:ahLst/>
            <a:cxnLst/>
            <a:rect l="l" t="t" r="r" b="b"/>
            <a:pathLst>
              <a:path w="357111" h="357111">
                <a:moveTo>
                  <a:pt x="0" y="0"/>
                </a:moveTo>
                <a:lnTo>
                  <a:pt x="357110" y="0"/>
                </a:lnTo>
                <a:lnTo>
                  <a:pt x="357110" y="357110"/>
                </a:lnTo>
                <a:lnTo>
                  <a:pt x="0" y="35711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6" name="Group 6"/>
          <p:cNvGrpSpPr/>
          <p:nvPr/>
        </p:nvGrpSpPr>
        <p:grpSpPr>
          <a:xfrm>
            <a:off x="8325719" y="-1274458"/>
            <a:ext cx="12835916" cy="12835916"/>
            <a:chOff x="0" y="0"/>
            <a:chExt cx="812800" cy="812800"/>
          </a:xfrm>
        </p:grpSpPr>
        <p:sp>
          <p:nvSpPr>
            <p:cNvPr id="7" name="Freeform 7"/>
            <p:cNvSpPr/>
            <p:nvPr/>
          </p:nvSpPr>
          <p:spPr>
            <a:xfrm>
              <a:off x="0" y="0"/>
              <a:ext cx="812800" cy="812800"/>
            </a:xfrm>
            <a:custGeom>
              <a:avLst/>
              <a:gdLst/>
              <a:ahLst/>
              <a:cxnLst/>
              <a:rect l="l" t="t" r="r" b="b"/>
              <a:pathLst>
                <a:path w="812800" h="812800">
                  <a:moveTo>
                    <a:pt x="406400" y="0"/>
                  </a:moveTo>
                  <a:cubicBezTo>
                    <a:pt x="181951" y="0"/>
                    <a:pt x="0" y="181951"/>
                    <a:pt x="0" y="406400"/>
                  </a:cubicBezTo>
                  <a:cubicBezTo>
                    <a:pt x="0" y="630849"/>
                    <a:pt x="181951" y="812800"/>
                    <a:pt x="406400" y="812800"/>
                  </a:cubicBezTo>
                  <a:cubicBezTo>
                    <a:pt x="630849" y="812800"/>
                    <a:pt x="812800" y="630849"/>
                    <a:pt x="812800" y="406400"/>
                  </a:cubicBezTo>
                  <a:cubicBezTo>
                    <a:pt x="812800" y="181951"/>
                    <a:pt x="630849" y="0"/>
                    <a:pt x="406400" y="0"/>
                  </a:cubicBezTo>
                  <a:close/>
                </a:path>
              </a:pathLst>
            </a:custGeom>
            <a:gradFill rotWithShape="1">
              <a:gsLst>
                <a:gs pos="0">
                  <a:srgbClr val="00172C">
                    <a:alpha val="100000"/>
                  </a:srgbClr>
                </a:gs>
                <a:gs pos="100000">
                  <a:srgbClr val="2961BC">
                    <a:alpha val="100000"/>
                  </a:srgbClr>
                </a:gs>
              </a:gsLst>
              <a:lin ang="0"/>
            </a:gradFill>
          </p:spPr>
        </p:sp>
        <p:sp>
          <p:nvSpPr>
            <p:cNvPr id="8" name="TextBox 8"/>
            <p:cNvSpPr txBox="1"/>
            <p:nvPr/>
          </p:nvSpPr>
          <p:spPr>
            <a:xfrm>
              <a:off x="76200" y="85725"/>
              <a:ext cx="660400" cy="650875"/>
            </a:xfrm>
            <a:prstGeom prst="rect">
              <a:avLst/>
            </a:prstGeom>
          </p:spPr>
          <p:txBody>
            <a:bodyPr lIns="50800" tIns="50800" rIns="50800" bIns="50800" rtlCol="0" anchor="ctr"/>
            <a:lstStyle/>
            <a:p>
              <a:pPr algn="ctr">
                <a:lnSpc>
                  <a:spcPts val="2372"/>
                </a:lnSpc>
              </a:pPr>
              <a:endParaRPr/>
            </a:p>
          </p:txBody>
        </p:sp>
      </p:grpSp>
      <p:sp>
        <p:nvSpPr>
          <p:cNvPr id="9" name="Freeform 9"/>
          <p:cNvSpPr/>
          <p:nvPr/>
        </p:nvSpPr>
        <p:spPr>
          <a:xfrm rot="10329335">
            <a:off x="10843000" y="2252001"/>
            <a:ext cx="10819474" cy="5812027"/>
          </a:xfrm>
          <a:custGeom>
            <a:avLst/>
            <a:gdLst/>
            <a:ahLst/>
            <a:cxnLst/>
            <a:rect l="l" t="t" r="r" b="b"/>
            <a:pathLst>
              <a:path w="10819474" h="5812027">
                <a:moveTo>
                  <a:pt x="0" y="0"/>
                </a:moveTo>
                <a:lnTo>
                  <a:pt x="10819474" y="0"/>
                </a:lnTo>
                <a:lnTo>
                  <a:pt x="10819474" y="5812027"/>
                </a:lnTo>
                <a:lnTo>
                  <a:pt x="0" y="58120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sp>
        <p:nvSpPr>
          <p:cNvPr id="10" name="TextBox 10"/>
          <p:cNvSpPr txBox="1"/>
          <p:nvPr/>
        </p:nvSpPr>
        <p:spPr>
          <a:xfrm>
            <a:off x="1028700" y="2415794"/>
            <a:ext cx="7619511" cy="933196"/>
          </a:xfrm>
          <a:prstGeom prst="rect">
            <a:avLst/>
          </a:prstGeom>
        </p:spPr>
        <p:txBody>
          <a:bodyPr lIns="0" tIns="0" rIns="0" bIns="0" rtlCol="0" anchor="t">
            <a:spAutoFit/>
          </a:bodyPr>
          <a:lstStyle/>
          <a:p>
            <a:pPr algn="l">
              <a:lnSpc>
                <a:spcPts val="7231"/>
              </a:lnSpc>
            </a:pPr>
            <a:r>
              <a:rPr lang="en-US" sz="6399" b="1" spc="-236">
                <a:solidFill>
                  <a:srgbClr val="00172C"/>
                </a:solidFill>
                <a:latin typeface="Open Sauce Bold"/>
                <a:ea typeface="Open Sauce Bold"/>
                <a:cs typeface="Open Sauce Bold"/>
                <a:sym typeface="Open Sauce Bold"/>
              </a:rPr>
              <a:t>TRANSFORMATION</a:t>
            </a:r>
          </a:p>
        </p:txBody>
      </p:sp>
      <p:sp>
        <p:nvSpPr>
          <p:cNvPr id="11" name="TextBox 11"/>
          <p:cNvSpPr txBox="1"/>
          <p:nvPr/>
        </p:nvSpPr>
        <p:spPr>
          <a:xfrm>
            <a:off x="2094089" y="928416"/>
            <a:ext cx="1755880" cy="210093"/>
          </a:xfrm>
          <a:prstGeom prst="rect">
            <a:avLst/>
          </a:prstGeom>
        </p:spPr>
        <p:txBody>
          <a:bodyPr lIns="0" tIns="0" rIns="0" bIns="0" rtlCol="0" anchor="t">
            <a:spAutoFit/>
          </a:bodyPr>
          <a:lstStyle/>
          <a:p>
            <a:pPr algn="l">
              <a:lnSpc>
                <a:spcPts val="1660"/>
              </a:lnSpc>
            </a:pPr>
            <a:r>
              <a:rPr lang="en-US" sz="1469" b="1" spc="23">
                <a:solidFill>
                  <a:srgbClr val="F8FCFF"/>
                </a:solidFill>
                <a:latin typeface="Open Sauce Bold"/>
                <a:ea typeface="Open Sauce Bold"/>
                <a:cs typeface="Open Sauce Bold"/>
                <a:sym typeface="Open Sauce Bold"/>
              </a:rPr>
              <a:t>BORCELLE TECH</a:t>
            </a:r>
          </a:p>
        </p:txBody>
      </p:sp>
      <p:grpSp>
        <p:nvGrpSpPr>
          <p:cNvPr id="12" name="Group 12"/>
          <p:cNvGrpSpPr/>
          <p:nvPr/>
        </p:nvGrpSpPr>
        <p:grpSpPr>
          <a:xfrm>
            <a:off x="4581959" y="5780860"/>
            <a:ext cx="5008697" cy="3277092"/>
            <a:chOff x="0" y="0"/>
            <a:chExt cx="1319163" cy="863102"/>
          </a:xfrm>
        </p:grpSpPr>
        <p:sp>
          <p:nvSpPr>
            <p:cNvPr id="13" name="Freeform 13"/>
            <p:cNvSpPr/>
            <p:nvPr/>
          </p:nvSpPr>
          <p:spPr>
            <a:xfrm>
              <a:off x="0" y="0"/>
              <a:ext cx="1319163" cy="863102"/>
            </a:xfrm>
            <a:custGeom>
              <a:avLst/>
              <a:gdLst/>
              <a:ahLst/>
              <a:cxnLst/>
              <a:rect l="l" t="t" r="r" b="b"/>
              <a:pathLst>
                <a:path w="1319163" h="863102">
                  <a:moveTo>
                    <a:pt x="55645" y="0"/>
                  </a:moveTo>
                  <a:lnTo>
                    <a:pt x="1263518" y="0"/>
                  </a:lnTo>
                  <a:cubicBezTo>
                    <a:pt x="1278276" y="0"/>
                    <a:pt x="1292429" y="5863"/>
                    <a:pt x="1302865" y="16298"/>
                  </a:cubicBezTo>
                  <a:cubicBezTo>
                    <a:pt x="1313300" y="26734"/>
                    <a:pt x="1319163" y="40887"/>
                    <a:pt x="1319163" y="55645"/>
                  </a:cubicBezTo>
                  <a:lnTo>
                    <a:pt x="1319163" y="807457"/>
                  </a:lnTo>
                  <a:cubicBezTo>
                    <a:pt x="1319163" y="822215"/>
                    <a:pt x="1313300" y="836369"/>
                    <a:pt x="1302865" y="846804"/>
                  </a:cubicBezTo>
                  <a:cubicBezTo>
                    <a:pt x="1292429" y="857240"/>
                    <a:pt x="1278276" y="863102"/>
                    <a:pt x="1263518" y="863102"/>
                  </a:cubicBezTo>
                  <a:lnTo>
                    <a:pt x="55645" y="863102"/>
                  </a:lnTo>
                  <a:cubicBezTo>
                    <a:pt x="40887" y="863102"/>
                    <a:pt x="26734" y="857240"/>
                    <a:pt x="16298" y="846804"/>
                  </a:cubicBezTo>
                  <a:cubicBezTo>
                    <a:pt x="5863" y="836369"/>
                    <a:pt x="0" y="822215"/>
                    <a:pt x="0" y="807457"/>
                  </a:cubicBezTo>
                  <a:lnTo>
                    <a:pt x="0" y="55645"/>
                  </a:lnTo>
                  <a:cubicBezTo>
                    <a:pt x="0" y="40887"/>
                    <a:pt x="5863" y="26734"/>
                    <a:pt x="16298" y="16298"/>
                  </a:cubicBezTo>
                  <a:cubicBezTo>
                    <a:pt x="26734" y="5863"/>
                    <a:pt x="40887" y="0"/>
                    <a:pt x="55645" y="0"/>
                  </a:cubicBezTo>
                  <a:close/>
                </a:path>
              </a:pathLst>
            </a:custGeom>
            <a:solidFill>
              <a:srgbClr val="0063C2">
                <a:alpha val="80000"/>
              </a:srgbClr>
            </a:solidFill>
            <a:ln w="47625" cap="rnd">
              <a:solidFill>
                <a:srgbClr val="00172C">
                  <a:alpha val="80000"/>
                </a:srgbClr>
              </a:solidFill>
              <a:prstDash val="solid"/>
              <a:round/>
            </a:ln>
          </p:spPr>
        </p:sp>
        <p:sp>
          <p:nvSpPr>
            <p:cNvPr id="14" name="TextBox 14"/>
            <p:cNvSpPr txBox="1"/>
            <p:nvPr/>
          </p:nvSpPr>
          <p:spPr>
            <a:xfrm>
              <a:off x="0" y="9525"/>
              <a:ext cx="1319163" cy="853577"/>
            </a:xfrm>
            <a:prstGeom prst="rect">
              <a:avLst/>
            </a:prstGeom>
          </p:spPr>
          <p:txBody>
            <a:bodyPr lIns="50800" tIns="50800" rIns="50800" bIns="50800" rtlCol="0" anchor="ctr"/>
            <a:lstStyle/>
            <a:p>
              <a:pPr algn="ctr">
                <a:lnSpc>
                  <a:spcPts val="2372"/>
                </a:lnSpc>
              </a:pPr>
              <a:endParaRPr/>
            </a:p>
          </p:txBody>
        </p:sp>
      </p:grpSp>
      <p:sp>
        <p:nvSpPr>
          <p:cNvPr id="15" name="TextBox 15"/>
          <p:cNvSpPr txBox="1"/>
          <p:nvPr/>
        </p:nvSpPr>
        <p:spPr>
          <a:xfrm>
            <a:off x="5206730" y="6248663"/>
            <a:ext cx="2592958" cy="1516380"/>
          </a:xfrm>
          <a:prstGeom prst="rect">
            <a:avLst/>
          </a:prstGeom>
        </p:spPr>
        <p:txBody>
          <a:bodyPr lIns="0" tIns="0" rIns="0" bIns="0" rtlCol="0" anchor="t">
            <a:spAutoFit/>
          </a:bodyPr>
          <a:lstStyle/>
          <a:p>
            <a:pPr algn="just">
              <a:lnSpc>
                <a:spcPts val="12494"/>
              </a:lnSpc>
            </a:pPr>
            <a:r>
              <a:rPr lang="en-US" sz="8925">
                <a:solidFill>
                  <a:srgbClr val="F8FCFF"/>
                </a:solidFill>
                <a:latin typeface="Open Sauce"/>
                <a:ea typeface="Open Sauce"/>
                <a:cs typeface="Open Sauce"/>
                <a:sym typeface="Open Sauce"/>
              </a:rPr>
              <a:t>90%</a:t>
            </a:r>
          </a:p>
        </p:txBody>
      </p:sp>
      <p:sp>
        <p:nvSpPr>
          <p:cNvPr id="16" name="TextBox 16"/>
          <p:cNvSpPr txBox="1"/>
          <p:nvPr/>
        </p:nvSpPr>
        <p:spPr>
          <a:xfrm>
            <a:off x="5206730" y="7935185"/>
            <a:ext cx="3919124" cy="36576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of processes now automated</a:t>
            </a:r>
          </a:p>
        </p:txBody>
      </p:sp>
      <p:sp>
        <p:nvSpPr>
          <p:cNvPr id="17" name="TextBox 17"/>
          <p:cNvSpPr txBox="1"/>
          <p:nvPr/>
        </p:nvSpPr>
        <p:spPr>
          <a:xfrm>
            <a:off x="1028700" y="3677830"/>
            <a:ext cx="6770988" cy="1480185"/>
          </a:xfrm>
          <a:prstGeom prst="rect">
            <a:avLst/>
          </a:prstGeom>
        </p:spPr>
        <p:txBody>
          <a:bodyPr lIns="0" tIns="0" rIns="0" bIns="0" rtlCol="0" anchor="t">
            <a:spAutoFit/>
          </a:bodyPr>
          <a:lstStyle/>
          <a:p>
            <a:pPr algn="l">
              <a:lnSpc>
                <a:spcPts val="2940"/>
              </a:lnSpc>
            </a:pPr>
            <a:r>
              <a:rPr lang="en-US" sz="2100" spc="33">
                <a:solidFill>
                  <a:srgbClr val="00172C"/>
                </a:solidFill>
                <a:latin typeface="Open Sauce"/>
                <a:ea typeface="Open Sauce"/>
                <a:cs typeface="Open Sauce"/>
                <a:sym typeface="Open Sauce"/>
              </a:rPr>
              <a:t>This slide illustrates the measurable impact of technology consulting through a comparison of key performance indicators before and after digital transformation.</a:t>
            </a:r>
          </a:p>
        </p:txBody>
      </p:sp>
      <p:sp>
        <p:nvSpPr>
          <p:cNvPr id="18" name="Freeform 18"/>
          <p:cNvSpPr/>
          <p:nvPr/>
        </p:nvSpPr>
        <p:spPr>
          <a:xfrm rot="10329335">
            <a:off x="-6254162" y="6648361"/>
            <a:ext cx="10819474" cy="5812027"/>
          </a:xfrm>
          <a:custGeom>
            <a:avLst/>
            <a:gdLst/>
            <a:ahLst/>
            <a:cxnLst/>
            <a:rect l="l" t="t" r="r" b="b"/>
            <a:pathLst>
              <a:path w="10819474" h="5812027">
                <a:moveTo>
                  <a:pt x="0" y="0"/>
                </a:moveTo>
                <a:lnTo>
                  <a:pt x="10819474" y="0"/>
                </a:lnTo>
                <a:lnTo>
                  <a:pt x="10819474" y="5812027"/>
                </a:lnTo>
                <a:lnTo>
                  <a:pt x="0" y="5812027"/>
                </a:lnTo>
                <a:lnTo>
                  <a:pt x="0" y="0"/>
                </a:lnTo>
                <a:close/>
              </a:path>
            </a:pathLst>
          </a:custGeom>
          <a:blipFill>
            <a:blip r:embed="rId4">
              <a:extLst>
                <a:ext uri="{96DAC541-7B7A-43D3-8B79-37D633B846F1}">
                  <asvg:svgBlip xmlns="" xmlns:asvg="http://schemas.microsoft.com/office/drawing/2016/SVG/main" r:embed="rId5"/>
                </a:ext>
              </a:extLst>
            </a:blip>
            <a:stretch>
              <a:fillRect/>
            </a:stretch>
          </a:blipFill>
        </p:spPr>
      </p:sp>
      <p:grpSp>
        <p:nvGrpSpPr>
          <p:cNvPr id="19" name="Group 19"/>
          <p:cNvGrpSpPr/>
          <p:nvPr/>
        </p:nvGrpSpPr>
        <p:grpSpPr>
          <a:xfrm>
            <a:off x="11671528" y="1364217"/>
            <a:ext cx="5008697" cy="2206383"/>
            <a:chOff x="0" y="0"/>
            <a:chExt cx="1319163" cy="581105"/>
          </a:xfrm>
        </p:grpSpPr>
        <p:sp>
          <p:nvSpPr>
            <p:cNvPr id="20" name="Freeform 20"/>
            <p:cNvSpPr/>
            <p:nvPr/>
          </p:nvSpPr>
          <p:spPr>
            <a:xfrm>
              <a:off x="0" y="0"/>
              <a:ext cx="1319163" cy="581105"/>
            </a:xfrm>
            <a:custGeom>
              <a:avLst/>
              <a:gdLst/>
              <a:ahLst/>
              <a:cxnLst/>
              <a:rect l="l" t="t" r="r" b="b"/>
              <a:pathLst>
                <a:path w="1319163" h="581105">
                  <a:moveTo>
                    <a:pt x="55645" y="0"/>
                  </a:moveTo>
                  <a:lnTo>
                    <a:pt x="1263518" y="0"/>
                  </a:lnTo>
                  <a:cubicBezTo>
                    <a:pt x="1278276" y="0"/>
                    <a:pt x="1292429" y="5863"/>
                    <a:pt x="1302865" y="16298"/>
                  </a:cubicBezTo>
                  <a:cubicBezTo>
                    <a:pt x="1313300" y="26734"/>
                    <a:pt x="1319163" y="40887"/>
                    <a:pt x="1319163" y="55645"/>
                  </a:cubicBezTo>
                  <a:lnTo>
                    <a:pt x="1319163" y="525460"/>
                  </a:lnTo>
                  <a:cubicBezTo>
                    <a:pt x="1319163" y="556192"/>
                    <a:pt x="1294250" y="581105"/>
                    <a:pt x="1263518" y="581105"/>
                  </a:cubicBezTo>
                  <a:lnTo>
                    <a:pt x="55645" y="581105"/>
                  </a:lnTo>
                  <a:cubicBezTo>
                    <a:pt x="40887" y="581105"/>
                    <a:pt x="26734" y="575243"/>
                    <a:pt x="16298" y="564807"/>
                  </a:cubicBezTo>
                  <a:cubicBezTo>
                    <a:pt x="5863" y="554372"/>
                    <a:pt x="0" y="540218"/>
                    <a:pt x="0" y="525460"/>
                  </a:cubicBezTo>
                  <a:lnTo>
                    <a:pt x="0" y="55645"/>
                  </a:lnTo>
                  <a:cubicBezTo>
                    <a:pt x="0" y="40887"/>
                    <a:pt x="5863" y="26734"/>
                    <a:pt x="16298" y="16298"/>
                  </a:cubicBezTo>
                  <a:cubicBezTo>
                    <a:pt x="26734" y="5863"/>
                    <a:pt x="40887" y="0"/>
                    <a:pt x="55645" y="0"/>
                  </a:cubicBezTo>
                  <a:close/>
                </a:path>
              </a:pathLst>
            </a:custGeom>
            <a:solidFill>
              <a:srgbClr val="0063C2">
                <a:alpha val="54902"/>
              </a:srgbClr>
            </a:solidFill>
            <a:ln w="47625" cap="rnd">
              <a:solidFill>
                <a:srgbClr val="00172C">
                  <a:alpha val="54902"/>
                </a:srgbClr>
              </a:solidFill>
              <a:prstDash val="solid"/>
              <a:round/>
            </a:ln>
          </p:spPr>
        </p:sp>
        <p:sp>
          <p:nvSpPr>
            <p:cNvPr id="21" name="TextBox 21"/>
            <p:cNvSpPr txBox="1"/>
            <p:nvPr/>
          </p:nvSpPr>
          <p:spPr>
            <a:xfrm>
              <a:off x="0" y="9525"/>
              <a:ext cx="1319163" cy="571580"/>
            </a:xfrm>
            <a:prstGeom prst="rect">
              <a:avLst/>
            </a:prstGeom>
          </p:spPr>
          <p:txBody>
            <a:bodyPr lIns="50800" tIns="50800" rIns="50800" bIns="50800" rtlCol="0" anchor="ctr"/>
            <a:lstStyle/>
            <a:p>
              <a:pPr algn="ctr">
                <a:lnSpc>
                  <a:spcPts val="2372"/>
                </a:lnSpc>
              </a:pPr>
              <a:endParaRPr/>
            </a:p>
          </p:txBody>
        </p:sp>
      </p:grpSp>
      <p:sp>
        <p:nvSpPr>
          <p:cNvPr id="22" name="TextBox 22"/>
          <p:cNvSpPr txBox="1"/>
          <p:nvPr/>
        </p:nvSpPr>
        <p:spPr>
          <a:xfrm>
            <a:off x="12296299" y="1634892"/>
            <a:ext cx="1560594" cy="1516380"/>
          </a:xfrm>
          <a:prstGeom prst="rect">
            <a:avLst/>
          </a:prstGeom>
        </p:spPr>
        <p:txBody>
          <a:bodyPr lIns="0" tIns="0" rIns="0" bIns="0" rtlCol="0" anchor="t">
            <a:spAutoFit/>
          </a:bodyPr>
          <a:lstStyle/>
          <a:p>
            <a:pPr algn="just">
              <a:lnSpc>
                <a:spcPts val="12494"/>
              </a:lnSpc>
            </a:pPr>
            <a:r>
              <a:rPr lang="en-US" sz="8925">
                <a:solidFill>
                  <a:srgbClr val="F8FCFF"/>
                </a:solidFill>
                <a:latin typeface="Open Sauce"/>
                <a:ea typeface="Open Sauce"/>
                <a:cs typeface="Open Sauce"/>
                <a:sym typeface="Open Sauce"/>
              </a:rPr>
              <a:t>3</a:t>
            </a:r>
          </a:p>
        </p:txBody>
      </p:sp>
      <p:sp>
        <p:nvSpPr>
          <p:cNvPr id="23" name="TextBox 23"/>
          <p:cNvSpPr txBox="1"/>
          <p:nvPr/>
        </p:nvSpPr>
        <p:spPr>
          <a:xfrm>
            <a:off x="13194938" y="2081615"/>
            <a:ext cx="3388638" cy="737235"/>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disconnected legacy systems used daily</a:t>
            </a: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F8FCFF"/>
        </a:solidFill>
        <a:effectLst/>
      </p:bgPr>
    </p:bg>
    <p:spTree>
      <p:nvGrpSpPr>
        <p:cNvPr id="1" name=""/>
        <p:cNvGrpSpPr/>
        <p:nvPr/>
      </p:nvGrpSpPr>
      <p:grpSpPr>
        <a:xfrm>
          <a:off x="0" y="0"/>
          <a:ext cx="0" cy="0"/>
          <a:chOff x="0" y="0"/>
          <a:chExt cx="0" cy="0"/>
        </a:xfrm>
      </p:grpSpPr>
      <p:grpSp>
        <p:nvGrpSpPr>
          <p:cNvPr id="2" name="Group 2"/>
          <p:cNvGrpSpPr/>
          <p:nvPr/>
        </p:nvGrpSpPr>
        <p:grpSpPr>
          <a:xfrm>
            <a:off x="1028700" y="693183"/>
            <a:ext cx="3081706" cy="671033"/>
            <a:chOff x="0" y="0"/>
            <a:chExt cx="1160243" cy="252640"/>
          </a:xfrm>
        </p:grpSpPr>
        <p:sp>
          <p:nvSpPr>
            <p:cNvPr id="3" name="Freeform 3"/>
            <p:cNvSpPr/>
            <p:nvPr/>
          </p:nvSpPr>
          <p:spPr>
            <a:xfrm>
              <a:off x="0" y="0"/>
              <a:ext cx="1160243" cy="252640"/>
            </a:xfrm>
            <a:custGeom>
              <a:avLst/>
              <a:gdLst/>
              <a:ahLst/>
              <a:cxnLst/>
              <a:rect l="l" t="t" r="r" b="b"/>
              <a:pathLst>
                <a:path w="1160243" h="252640">
                  <a:moveTo>
                    <a:pt x="126320" y="0"/>
                  </a:moveTo>
                  <a:lnTo>
                    <a:pt x="1033923" y="0"/>
                  </a:lnTo>
                  <a:cubicBezTo>
                    <a:pt x="1103687" y="0"/>
                    <a:pt x="1160243" y="56555"/>
                    <a:pt x="1160243" y="126320"/>
                  </a:cubicBezTo>
                  <a:lnTo>
                    <a:pt x="1160243" y="126320"/>
                  </a:lnTo>
                  <a:cubicBezTo>
                    <a:pt x="1160243" y="196084"/>
                    <a:pt x="1103687" y="252640"/>
                    <a:pt x="1033923" y="252640"/>
                  </a:cubicBezTo>
                  <a:lnTo>
                    <a:pt x="126320" y="252640"/>
                  </a:lnTo>
                  <a:cubicBezTo>
                    <a:pt x="56555" y="252640"/>
                    <a:pt x="0" y="196084"/>
                    <a:pt x="0" y="126320"/>
                  </a:cubicBezTo>
                  <a:lnTo>
                    <a:pt x="0" y="126320"/>
                  </a:lnTo>
                  <a:cubicBezTo>
                    <a:pt x="0" y="56555"/>
                    <a:pt x="56555" y="0"/>
                    <a:pt x="126320" y="0"/>
                  </a:cubicBezTo>
                  <a:close/>
                </a:path>
              </a:pathLst>
            </a:custGeom>
            <a:solidFill>
              <a:srgbClr val="0063C2"/>
            </a:solidFill>
          </p:spPr>
        </p:sp>
        <p:sp>
          <p:nvSpPr>
            <p:cNvPr id="4" name="TextBox 4"/>
            <p:cNvSpPr txBox="1"/>
            <p:nvPr/>
          </p:nvSpPr>
          <p:spPr>
            <a:xfrm>
              <a:off x="0" y="-38100"/>
              <a:ext cx="1160243" cy="290740"/>
            </a:xfrm>
            <a:prstGeom prst="rect">
              <a:avLst/>
            </a:prstGeom>
          </p:spPr>
          <p:txBody>
            <a:bodyPr lIns="50800" tIns="50800" rIns="50800" bIns="50800" rtlCol="0" anchor="ctr"/>
            <a:lstStyle/>
            <a:p>
              <a:pPr algn="ctr">
                <a:lnSpc>
                  <a:spcPts val="2659"/>
                </a:lnSpc>
                <a:spcBef>
                  <a:spcPct val="0"/>
                </a:spcBef>
              </a:pPr>
              <a:endParaRPr/>
            </a:p>
          </p:txBody>
        </p:sp>
      </p:grpSp>
      <p:sp>
        <p:nvSpPr>
          <p:cNvPr id="5" name="Freeform 5"/>
          <p:cNvSpPr/>
          <p:nvPr/>
        </p:nvSpPr>
        <p:spPr>
          <a:xfrm>
            <a:off x="1544888" y="850145"/>
            <a:ext cx="357111" cy="357111"/>
          </a:xfrm>
          <a:custGeom>
            <a:avLst/>
            <a:gdLst/>
            <a:ahLst/>
            <a:cxnLst/>
            <a:rect l="l" t="t" r="r" b="b"/>
            <a:pathLst>
              <a:path w="357111" h="357111">
                <a:moveTo>
                  <a:pt x="0" y="0"/>
                </a:moveTo>
                <a:lnTo>
                  <a:pt x="357110" y="0"/>
                </a:lnTo>
                <a:lnTo>
                  <a:pt x="357110" y="357110"/>
                </a:lnTo>
                <a:lnTo>
                  <a:pt x="0" y="357110"/>
                </a:lnTo>
                <a:lnTo>
                  <a:pt x="0" y="0"/>
                </a:lnTo>
                <a:close/>
              </a:path>
            </a:pathLst>
          </a:custGeom>
          <a:blipFill>
            <a:blip r:embed="rId2">
              <a:extLst>
                <a:ext uri="{96DAC541-7B7A-43D3-8B79-37D633B846F1}">
                  <asvg:svgBlip xmlns="" xmlns:asvg="http://schemas.microsoft.com/office/drawing/2016/SVG/main" r:embed="rId3"/>
                </a:ext>
              </a:extLst>
            </a:blip>
            <a:stretch>
              <a:fillRect/>
            </a:stretch>
          </a:blipFill>
        </p:spPr>
      </p:sp>
      <p:grpSp>
        <p:nvGrpSpPr>
          <p:cNvPr id="6" name="Group 6"/>
          <p:cNvGrpSpPr/>
          <p:nvPr/>
        </p:nvGrpSpPr>
        <p:grpSpPr>
          <a:xfrm>
            <a:off x="1028700" y="5899531"/>
            <a:ext cx="3873097" cy="3358769"/>
            <a:chOff x="0" y="0"/>
            <a:chExt cx="1020075" cy="884614"/>
          </a:xfrm>
        </p:grpSpPr>
        <p:sp>
          <p:nvSpPr>
            <p:cNvPr id="7" name="Freeform 7"/>
            <p:cNvSpPr/>
            <p:nvPr/>
          </p:nvSpPr>
          <p:spPr>
            <a:xfrm>
              <a:off x="0" y="0"/>
              <a:ext cx="1020075" cy="884614"/>
            </a:xfrm>
            <a:custGeom>
              <a:avLst/>
              <a:gdLst/>
              <a:ahLst/>
              <a:cxnLst/>
              <a:rect l="l" t="t" r="r" b="b"/>
              <a:pathLst>
                <a:path w="1020075" h="884614">
                  <a:moveTo>
                    <a:pt x="71960" y="0"/>
                  </a:moveTo>
                  <a:lnTo>
                    <a:pt x="948115" y="0"/>
                  </a:lnTo>
                  <a:cubicBezTo>
                    <a:pt x="967200" y="0"/>
                    <a:pt x="985503" y="7582"/>
                    <a:pt x="998998" y="21077"/>
                  </a:cubicBezTo>
                  <a:cubicBezTo>
                    <a:pt x="1012493" y="34572"/>
                    <a:pt x="1020075" y="52875"/>
                    <a:pt x="1020075" y="71960"/>
                  </a:cubicBezTo>
                  <a:lnTo>
                    <a:pt x="1020075" y="812654"/>
                  </a:lnTo>
                  <a:cubicBezTo>
                    <a:pt x="1020075" y="831739"/>
                    <a:pt x="1012493" y="850042"/>
                    <a:pt x="998998" y="863537"/>
                  </a:cubicBezTo>
                  <a:cubicBezTo>
                    <a:pt x="985503" y="877033"/>
                    <a:pt x="967200" y="884614"/>
                    <a:pt x="948115" y="884614"/>
                  </a:cubicBezTo>
                  <a:lnTo>
                    <a:pt x="71960" y="884614"/>
                  </a:lnTo>
                  <a:cubicBezTo>
                    <a:pt x="32218" y="884614"/>
                    <a:pt x="0" y="852396"/>
                    <a:pt x="0" y="812654"/>
                  </a:cubicBezTo>
                  <a:lnTo>
                    <a:pt x="0" y="71960"/>
                  </a:lnTo>
                  <a:cubicBezTo>
                    <a:pt x="0" y="52875"/>
                    <a:pt x="7582" y="34572"/>
                    <a:pt x="21077" y="21077"/>
                  </a:cubicBezTo>
                  <a:cubicBezTo>
                    <a:pt x="34572" y="7582"/>
                    <a:pt x="52875" y="0"/>
                    <a:pt x="71960" y="0"/>
                  </a:cubicBezTo>
                  <a:close/>
                </a:path>
              </a:pathLst>
            </a:custGeom>
            <a:solidFill>
              <a:srgbClr val="00172C"/>
            </a:solidFill>
          </p:spPr>
        </p:sp>
        <p:sp>
          <p:nvSpPr>
            <p:cNvPr id="8" name="TextBox 8"/>
            <p:cNvSpPr txBox="1"/>
            <p:nvPr/>
          </p:nvSpPr>
          <p:spPr>
            <a:xfrm>
              <a:off x="0" y="9525"/>
              <a:ext cx="1020075" cy="875089"/>
            </a:xfrm>
            <a:prstGeom prst="rect">
              <a:avLst/>
            </a:prstGeom>
          </p:spPr>
          <p:txBody>
            <a:bodyPr lIns="50800" tIns="50800" rIns="50800" bIns="50800" rtlCol="0" anchor="ctr"/>
            <a:lstStyle/>
            <a:p>
              <a:pPr algn="ctr">
                <a:lnSpc>
                  <a:spcPts val="2372"/>
                </a:lnSpc>
              </a:pPr>
              <a:endParaRPr/>
            </a:p>
          </p:txBody>
        </p:sp>
      </p:grpSp>
      <p:grpSp>
        <p:nvGrpSpPr>
          <p:cNvPr id="9" name="Group 9"/>
          <p:cNvGrpSpPr/>
          <p:nvPr/>
        </p:nvGrpSpPr>
        <p:grpSpPr>
          <a:xfrm>
            <a:off x="1014403" y="2788991"/>
            <a:ext cx="7939097" cy="2912357"/>
            <a:chOff x="0" y="0"/>
            <a:chExt cx="2016998" cy="739910"/>
          </a:xfrm>
        </p:grpSpPr>
        <p:sp>
          <p:nvSpPr>
            <p:cNvPr id="10" name="Freeform 10"/>
            <p:cNvSpPr/>
            <p:nvPr/>
          </p:nvSpPr>
          <p:spPr>
            <a:xfrm>
              <a:off x="0" y="0"/>
              <a:ext cx="2016998" cy="739910"/>
            </a:xfrm>
            <a:custGeom>
              <a:avLst/>
              <a:gdLst/>
              <a:ahLst/>
              <a:cxnLst/>
              <a:rect l="l" t="t" r="r" b="b"/>
              <a:pathLst>
                <a:path w="2016998" h="739910">
                  <a:moveTo>
                    <a:pt x="37056" y="0"/>
                  </a:moveTo>
                  <a:lnTo>
                    <a:pt x="1979942" y="0"/>
                  </a:lnTo>
                  <a:cubicBezTo>
                    <a:pt x="1989769" y="0"/>
                    <a:pt x="1999195" y="3904"/>
                    <a:pt x="2006144" y="10854"/>
                  </a:cubicBezTo>
                  <a:cubicBezTo>
                    <a:pt x="2013094" y="17803"/>
                    <a:pt x="2016998" y="27228"/>
                    <a:pt x="2016998" y="37056"/>
                  </a:cubicBezTo>
                  <a:lnTo>
                    <a:pt x="2016998" y="702854"/>
                  </a:lnTo>
                  <a:cubicBezTo>
                    <a:pt x="2016998" y="712682"/>
                    <a:pt x="2013094" y="722107"/>
                    <a:pt x="2006144" y="729056"/>
                  </a:cubicBezTo>
                  <a:cubicBezTo>
                    <a:pt x="1999195" y="736006"/>
                    <a:pt x="1989769" y="739910"/>
                    <a:pt x="1979942" y="739910"/>
                  </a:cubicBezTo>
                  <a:lnTo>
                    <a:pt x="37056" y="739910"/>
                  </a:lnTo>
                  <a:cubicBezTo>
                    <a:pt x="27228" y="739910"/>
                    <a:pt x="17803" y="736006"/>
                    <a:pt x="10854" y="729056"/>
                  </a:cubicBezTo>
                  <a:cubicBezTo>
                    <a:pt x="3904" y="722107"/>
                    <a:pt x="0" y="712682"/>
                    <a:pt x="0" y="702854"/>
                  </a:cubicBezTo>
                  <a:lnTo>
                    <a:pt x="0" y="37056"/>
                  </a:lnTo>
                  <a:cubicBezTo>
                    <a:pt x="0" y="27228"/>
                    <a:pt x="3904" y="17803"/>
                    <a:pt x="10854" y="10854"/>
                  </a:cubicBezTo>
                  <a:cubicBezTo>
                    <a:pt x="17803" y="3904"/>
                    <a:pt x="27228" y="0"/>
                    <a:pt x="37056" y="0"/>
                  </a:cubicBezTo>
                  <a:close/>
                </a:path>
              </a:pathLst>
            </a:custGeom>
            <a:blipFill>
              <a:blip r:embed="rId4"/>
              <a:stretch>
                <a:fillRect t="-26725" b="-26725"/>
              </a:stretch>
            </a:blipFill>
          </p:spPr>
        </p:sp>
      </p:grpSp>
      <p:sp>
        <p:nvSpPr>
          <p:cNvPr id="11" name="TextBox 11"/>
          <p:cNvSpPr txBox="1"/>
          <p:nvPr/>
        </p:nvSpPr>
        <p:spPr>
          <a:xfrm>
            <a:off x="1573049" y="6406722"/>
            <a:ext cx="2276920" cy="737235"/>
          </a:xfrm>
          <a:prstGeom prst="rect">
            <a:avLst/>
          </a:prstGeom>
        </p:spPr>
        <p:txBody>
          <a:bodyPr lIns="0" tIns="0" rIns="0" bIns="0" rtlCol="0" anchor="t">
            <a:spAutoFit/>
          </a:bodyPr>
          <a:lstStyle/>
          <a:p>
            <a:pPr algn="l">
              <a:lnSpc>
                <a:spcPts val="2940"/>
              </a:lnSpc>
            </a:pPr>
            <a:r>
              <a:rPr lang="en-US" sz="2100" b="1">
                <a:solidFill>
                  <a:srgbClr val="F8FCFF"/>
                </a:solidFill>
                <a:latin typeface="Open Sauce Bold"/>
                <a:ea typeface="Open Sauce Bold"/>
                <a:cs typeface="Open Sauce Bold"/>
                <a:sym typeface="Open Sauce Bold"/>
              </a:rPr>
              <a:t>Customized, Not Generic</a:t>
            </a:r>
          </a:p>
        </p:txBody>
      </p:sp>
      <p:grpSp>
        <p:nvGrpSpPr>
          <p:cNvPr id="12" name="Group 12"/>
          <p:cNvGrpSpPr/>
          <p:nvPr/>
        </p:nvGrpSpPr>
        <p:grpSpPr>
          <a:xfrm>
            <a:off x="5080403" y="5899531"/>
            <a:ext cx="3873097" cy="3358769"/>
            <a:chOff x="0" y="0"/>
            <a:chExt cx="1020075" cy="884614"/>
          </a:xfrm>
        </p:grpSpPr>
        <p:sp>
          <p:nvSpPr>
            <p:cNvPr id="13" name="Freeform 13"/>
            <p:cNvSpPr/>
            <p:nvPr/>
          </p:nvSpPr>
          <p:spPr>
            <a:xfrm>
              <a:off x="0" y="0"/>
              <a:ext cx="1020075" cy="884614"/>
            </a:xfrm>
            <a:custGeom>
              <a:avLst/>
              <a:gdLst/>
              <a:ahLst/>
              <a:cxnLst/>
              <a:rect l="l" t="t" r="r" b="b"/>
              <a:pathLst>
                <a:path w="1020075" h="884614">
                  <a:moveTo>
                    <a:pt x="71960" y="0"/>
                  </a:moveTo>
                  <a:lnTo>
                    <a:pt x="948115" y="0"/>
                  </a:lnTo>
                  <a:cubicBezTo>
                    <a:pt x="967200" y="0"/>
                    <a:pt x="985503" y="7582"/>
                    <a:pt x="998998" y="21077"/>
                  </a:cubicBezTo>
                  <a:cubicBezTo>
                    <a:pt x="1012493" y="34572"/>
                    <a:pt x="1020075" y="52875"/>
                    <a:pt x="1020075" y="71960"/>
                  </a:cubicBezTo>
                  <a:lnTo>
                    <a:pt x="1020075" y="812654"/>
                  </a:lnTo>
                  <a:cubicBezTo>
                    <a:pt x="1020075" y="831739"/>
                    <a:pt x="1012493" y="850042"/>
                    <a:pt x="998998" y="863537"/>
                  </a:cubicBezTo>
                  <a:cubicBezTo>
                    <a:pt x="985503" y="877033"/>
                    <a:pt x="967200" y="884614"/>
                    <a:pt x="948115" y="884614"/>
                  </a:cubicBezTo>
                  <a:lnTo>
                    <a:pt x="71960" y="884614"/>
                  </a:lnTo>
                  <a:cubicBezTo>
                    <a:pt x="32218" y="884614"/>
                    <a:pt x="0" y="852396"/>
                    <a:pt x="0" y="812654"/>
                  </a:cubicBezTo>
                  <a:lnTo>
                    <a:pt x="0" y="71960"/>
                  </a:lnTo>
                  <a:cubicBezTo>
                    <a:pt x="0" y="52875"/>
                    <a:pt x="7582" y="34572"/>
                    <a:pt x="21077" y="21077"/>
                  </a:cubicBezTo>
                  <a:cubicBezTo>
                    <a:pt x="34572" y="7582"/>
                    <a:pt x="52875" y="0"/>
                    <a:pt x="71960" y="0"/>
                  </a:cubicBezTo>
                  <a:close/>
                </a:path>
              </a:pathLst>
            </a:custGeom>
            <a:solidFill>
              <a:srgbClr val="0063C2"/>
            </a:solidFill>
          </p:spPr>
        </p:sp>
        <p:sp>
          <p:nvSpPr>
            <p:cNvPr id="14" name="TextBox 14"/>
            <p:cNvSpPr txBox="1"/>
            <p:nvPr/>
          </p:nvSpPr>
          <p:spPr>
            <a:xfrm>
              <a:off x="0" y="9525"/>
              <a:ext cx="1020075" cy="875089"/>
            </a:xfrm>
            <a:prstGeom prst="rect">
              <a:avLst/>
            </a:prstGeom>
          </p:spPr>
          <p:txBody>
            <a:bodyPr lIns="50800" tIns="50800" rIns="50800" bIns="50800" rtlCol="0" anchor="ctr"/>
            <a:lstStyle/>
            <a:p>
              <a:pPr algn="ctr">
                <a:lnSpc>
                  <a:spcPts val="2372"/>
                </a:lnSpc>
              </a:pPr>
              <a:endParaRPr/>
            </a:p>
          </p:txBody>
        </p:sp>
      </p:grpSp>
      <p:grpSp>
        <p:nvGrpSpPr>
          <p:cNvPr id="15" name="Group 15"/>
          <p:cNvGrpSpPr/>
          <p:nvPr/>
        </p:nvGrpSpPr>
        <p:grpSpPr>
          <a:xfrm>
            <a:off x="9134475" y="5899531"/>
            <a:ext cx="3873097" cy="3358769"/>
            <a:chOff x="0" y="0"/>
            <a:chExt cx="1020075" cy="884614"/>
          </a:xfrm>
        </p:grpSpPr>
        <p:sp>
          <p:nvSpPr>
            <p:cNvPr id="16" name="Freeform 16"/>
            <p:cNvSpPr/>
            <p:nvPr/>
          </p:nvSpPr>
          <p:spPr>
            <a:xfrm>
              <a:off x="0" y="0"/>
              <a:ext cx="1020075" cy="884614"/>
            </a:xfrm>
            <a:custGeom>
              <a:avLst/>
              <a:gdLst/>
              <a:ahLst/>
              <a:cxnLst/>
              <a:rect l="l" t="t" r="r" b="b"/>
              <a:pathLst>
                <a:path w="1020075" h="884614">
                  <a:moveTo>
                    <a:pt x="71960" y="0"/>
                  </a:moveTo>
                  <a:lnTo>
                    <a:pt x="948115" y="0"/>
                  </a:lnTo>
                  <a:cubicBezTo>
                    <a:pt x="967200" y="0"/>
                    <a:pt x="985503" y="7582"/>
                    <a:pt x="998998" y="21077"/>
                  </a:cubicBezTo>
                  <a:cubicBezTo>
                    <a:pt x="1012493" y="34572"/>
                    <a:pt x="1020075" y="52875"/>
                    <a:pt x="1020075" y="71960"/>
                  </a:cubicBezTo>
                  <a:lnTo>
                    <a:pt x="1020075" y="812654"/>
                  </a:lnTo>
                  <a:cubicBezTo>
                    <a:pt x="1020075" y="831739"/>
                    <a:pt x="1012493" y="850042"/>
                    <a:pt x="998998" y="863537"/>
                  </a:cubicBezTo>
                  <a:cubicBezTo>
                    <a:pt x="985503" y="877033"/>
                    <a:pt x="967200" y="884614"/>
                    <a:pt x="948115" y="884614"/>
                  </a:cubicBezTo>
                  <a:lnTo>
                    <a:pt x="71960" y="884614"/>
                  </a:lnTo>
                  <a:cubicBezTo>
                    <a:pt x="32218" y="884614"/>
                    <a:pt x="0" y="852396"/>
                    <a:pt x="0" y="812654"/>
                  </a:cubicBezTo>
                  <a:lnTo>
                    <a:pt x="0" y="71960"/>
                  </a:lnTo>
                  <a:cubicBezTo>
                    <a:pt x="0" y="52875"/>
                    <a:pt x="7582" y="34572"/>
                    <a:pt x="21077" y="21077"/>
                  </a:cubicBezTo>
                  <a:cubicBezTo>
                    <a:pt x="34572" y="7582"/>
                    <a:pt x="52875" y="0"/>
                    <a:pt x="71960" y="0"/>
                  </a:cubicBezTo>
                  <a:close/>
                </a:path>
              </a:pathLst>
            </a:custGeom>
            <a:solidFill>
              <a:srgbClr val="00172C"/>
            </a:solidFill>
          </p:spPr>
        </p:sp>
        <p:sp>
          <p:nvSpPr>
            <p:cNvPr id="17" name="TextBox 17"/>
            <p:cNvSpPr txBox="1"/>
            <p:nvPr/>
          </p:nvSpPr>
          <p:spPr>
            <a:xfrm>
              <a:off x="0" y="9525"/>
              <a:ext cx="1020075" cy="875089"/>
            </a:xfrm>
            <a:prstGeom prst="rect">
              <a:avLst/>
            </a:prstGeom>
          </p:spPr>
          <p:txBody>
            <a:bodyPr lIns="50800" tIns="50800" rIns="50800" bIns="50800" rtlCol="0" anchor="ctr"/>
            <a:lstStyle/>
            <a:p>
              <a:pPr algn="ctr">
                <a:lnSpc>
                  <a:spcPts val="2372"/>
                </a:lnSpc>
              </a:pPr>
              <a:endParaRPr/>
            </a:p>
          </p:txBody>
        </p:sp>
      </p:grpSp>
      <p:grpSp>
        <p:nvGrpSpPr>
          <p:cNvPr id="18" name="Group 18"/>
          <p:cNvGrpSpPr/>
          <p:nvPr/>
        </p:nvGrpSpPr>
        <p:grpSpPr>
          <a:xfrm>
            <a:off x="13186178" y="5899531"/>
            <a:ext cx="3873097" cy="3358769"/>
            <a:chOff x="0" y="0"/>
            <a:chExt cx="1020075" cy="884614"/>
          </a:xfrm>
        </p:grpSpPr>
        <p:sp>
          <p:nvSpPr>
            <p:cNvPr id="19" name="Freeform 19"/>
            <p:cNvSpPr/>
            <p:nvPr/>
          </p:nvSpPr>
          <p:spPr>
            <a:xfrm>
              <a:off x="0" y="0"/>
              <a:ext cx="1020075" cy="884614"/>
            </a:xfrm>
            <a:custGeom>
              <a:avLst/>
              <a:gdLst/>
              <a:ahLst/>
              <a:cxnLst/>
              <a:rect l="l" t="t" r="r" b="b"/>
              <a:pathLst>
                <a:path w="1020075" h="884614">
                  <a:moveTo>
                    <a:pt x="71960" y="0"/>
                  </a:moveTo>
                  <a:lnTo>
                    <a:pt x="948115" y="0"/>
                  </a:lnTo>
                  <a:cubicBezTo>
                    <a:pt x="967200" y="0"/>
                    <a:pt x="985503" y="7582"/>
                    <a:pt x="998998" y="21077"/>
                  </a:cubicBezTo>
                  <a:cubicBezTo>
                    <a:pt x="1012493" y="34572"/>
                    <a:pt x="1020075" y="52875"/>
                    <a:pt x="1020075" y="71960"/>
                  </a:cubicBezTo>
                  <a:lnTo>
                    <a:pt x="1020075" y="812654"/>
                  </a:lnTo>
                  <a:cubicBezTo>
                    <a:pt x="1020075" y="831739"/>
                    <a:pt x="1012493" y="850042"/>
                    <a:pt x="998998" y="863537"/>
                  </a:cubicBezTo>
                  <a:cubicBezTo>
                    <a:pt x="985503" y="877033"/>
                    <a:pt x="967200" y="884614"/>
                    <a:pt x="948115" y="884614"/>
                  </a:cubicBezTo>
                  <a:lnTo>
                    <a:pt x="71960" y="884614"/>
                  </a:lnTo>
                  <a:cubicBezTo>
                    <a:pt x="32218" y="884614"/>
                    <a:pt x="0" y="852396"/>
                    <a:pt x="0" y="812654"/>
                  </a:cubicBezTo>
                  <a:lnTo>
                    <a:pt x="0" y="71960"/>
                  </a:lnTo>
                  <a:cubicBezTo>
                    <a:pt x="0" y="52875"/>
                    <a:pt x="7582" y="34572"/>
                    <a:pt x="21077" y="21077"/>
                  </a:cubicBezTo>
                  <a:cubicBezTo>
                    <a:pt x="34572" y="7582"/>
                    <a:pt x="52875" y="0"/>
                    <a:pt x="71960" y="0"/>
                  </a:cubicBezTo>
                  <a:close/>
                </a:path>
              </a:pathLst>
            </a:custGeom>
            <a:solidFill>
              <a:srgbClr val="0063C2"/>
            </a:solidFill>
          </p:spPr>
        </p:sp>
        <p:sp>
          <p:nvSpPr>
            <p:cNvPr id="20" name="TextBox 20"/>
            <p:cNvSpPr txBox="1"/>
            <p:nvPr/>
          </p:nvSpPr>
          <p:spPr>
            <a:xfrm>
              <a:off x="0" y="9525"/>
              <a:ext cx="1020075" cy="875089"/>
            </a:xfrm>
            <a:prstGeom prst="rect">
              <a:avLst/>
            </a:prstGeom>
          </p:spPr>
          <p:txBody>
            <a:bodyPr lIns="50800" tIns="50800" rIns="50800" bIns="50800" rtlCol="0" anchor="ctr"/>
            <a:lstStyle/>
            <a:p>
              <a:pPr algn="ctr">
                <a:lnSpc>
                  <a:spcPts val="2372"/>
                </a:lnSpc>
              </a:pPr>
              <a:endParaRPr/>
            </a:p>
          </p:txBody>
        </p:sp>
      </p:grpSp>
      <p:grpSp>
        <p:nvGrpSpPr>
          <p:cNvPr id="21" name="Group 21"/>
          <p:cNvGrpSpPr/>
          <p:nvPr/>
        </p:nvGrpSpPr>
        <p:grpSpPr>
          <a:xfrm>
            <a:off x="9144000" y="2817887"/>
            <a:ext cx="7939097" cy="2912357"/>
            <a:chOff x="0" y="0"/>
            <a:chExt cx="2016998" cy="739910"/>
          </a:xfrm>
        </p:grpSpPr>
        <p:sp>
          <p:nvSpPr>
            <p:cNvPr id="22" name="Freeform 22"/>
            <p:cNvSpPr/>
            <p:nvPr/>
          </p:nvSpPr>
          <p:spPr>
            <a:xfrm>
              <a:off x="0" y="0"/>
              <a:ext cx="2016998" cy="739910"/>
            </a:xfrm>
            <a:custGeom>
              <a:avLst/>
              <a:gdLst/>
              <a:ahLst/>
              <a:cxnLst/>
              <a:rect l="l" t="t" r="r" b="b"/>
              <a:pathLst>
                <a:path w="2016998" h="739910">
                  <a:moveTo>
                    <a:pt x="37056" y="0"/>
                  </a:moveTo>
                  <a:lnTo>
                    <a:pt x="1979942" y="0"/>
                  </a:lnTo>
                  <a:cubicBezTo>
                    <a:pt x="1989769" y="0"/>
                    <a:pt x="1999195" y="3904"/>
                    <a:pt x="2006144" y="10854"/>
                  </a:cubicBezTo>
                  <a:cubicBezTo>
                    <a:pt x="2013094" y="17803"/>
                    <a:pt x="2016998" y="27228"/>
                    <a:pt x="2016998" y="37056"/>
                  </a:cubicBezTo>
                  <a:lnTo>
                    <a:pt x="2016998" y="702854"/>
                  </a:lnTo>
                  <a:cubicBezTo>
                    <a:pt x="2016998" y="712682"/>
                    <a:pt x="2013094" y="722107"/>
                    <a:pt x="2006144" y="729056"/>
                  </a:cubicBezTo>
                  <a:cubicBezTo>
                    <a:pt x="1999195" y="736006"/>
                    <a:pt x="1989769" y="739910"/>
                    <a:pt x="1979942" y="739910"/>
                  </a:cubicBezTo>
                  <a:lnTo>
                    <a:pt x="37056" y="739910"/>
                  </a:lnTo>
                  <a:cubicBezTo>
                    <a:pt x="27228" y="739910"/>
                    <a:pt x="17803" y="736006"/>
                    <a:pt x="10854" y="729056"/>
                  </a:cubicBezTo>
                  <a:cubicBezTo>
                    <a:pt x="3904" y="722107"/>
                    <a:pt x="0" y="712682"/>
                    <a:pt x="0" y="702854"/>
                  </a:cubicBezTo>
                  <a:lnTo>
                    <a:pt x="0" y="37056"/>
                  </a:lnTo>
                  <a:cubicBezTo>
                    <a:pt x="0" y="27228"/>
                    <a:pt x="3904" y="17803"/>
                    <a:pt x="10854" y="10854"/>
                  </a:cubicBezTo>
                  <a:cubicBezTo>
                    <a:pt x="17803" y="3904"/>
                    <a:pt x="27228" y="0"/>
                    <a:pt x="37056" y="0"/>
                  </a:cubicBezTo>
                  <a:close/>
                </a:path>
              </a:pathLst>
            </a:custGeom>
            <a:blipFill>
              <a:blip r:embed="rId5"/>
              <a:stretch>
                <a:fillRect t="-40949" b="-40949"/>
              </a:stretch>
            </a:blipFill>
          </p:spPr>
        </p:sp>
      </p:grpSp>
      <p:sp>
        <p:nvSpPr>
          <p:cNvPr id="23" name="TextBox 23"/>
          <p:cNvSpPr txBox="1"/>
          <p:nvPr/>
        </p:nvSpPr>
        <p:spPr>
          <a:xfrm>
            <a:off x="6610200" y="1402317"/>
            <a:ext cx="5067601" cy="933196"/>
          </a:xfrm>
          <a:prstGeom prst="rect">
            <a:avLst/>
          </a:prstGeom>
        </p:spPr>
        <p:txBody>
          <a:bodyPr lIns="0" tIns="0" rIns="0" bIns="0" rtlCol="0" anchor="t">
            <a:spAutoFit/>
          </a:bodyPr>
          <a:lstStyle/>
          <a:p>
            <a:pPr algn="ctr">
              <a:lnSpc>
                <a:spcPts val="7231"/>
              </a:lnSpc>
            </a:pPr>
            <a:r>
              <a:rPr lang="en-US" sz="6399" b="1" spc="-236">
                <a:solidFill>
                  <a:srgbClr val="00172C"/>
                </a:solidFill>
                <a:latin typeface="Open Sauce Bold"/>
                <a:ea typeface="Open Sauce Bold"/>
                <a:cs typeface="Open Sauce Bold"/>
                <a:sym typeface="Open Sauce Bold"/>
              </a:rPr>
              <a:t>WHY US?</a:t>
            </a:r>
          </a:p>
        </p:txBody>
      </p:sp>
      <p:sp>
        <p:nvSpPr>
          <p:cNvPr id="24" name="TextBox 24"/>
          <p:cNvSpPr txBox="1"/>
          <p:nvPr/>
        </p:nvSpPr>
        <p:spPr>
          <a:xfrm>
            <a:off x="2094089" y="928416"/>
            <a:ext cx="1755880" cy="210093"/>
          </a:xfrm>
          <a:prstGeom prst="rect">
            <a:avLst/>
          </a:prstGeom>
        </p:spPr>
        <p:txBody>
          <a:bodyPr lIns="0" tIns="0" rIns="0" bIns="0" rtlCol="0" anchor="t">
            <a:spAutoFit/>
          </a:bodyPr>
          <a:lstStyle/>
          <a:p>
            <a:pPr algn="l">
              <a:lnSpc>
                <a:spcPts val="1660"/>
              </a:lnSpc>
            </a:pPr>
            <a:r>
              <a:rPr lang="en-US" sz="1469" b="1" spc="23">
                <a:solidFill>
                  <a:srgbClr val="F8FCFF"/>
                </a:solidFill>
                <a:latin typeface="Open Sauce Bold"/>
                <a:ea typeface="Open Sauce Bold"/>
                <a:cs typeface="Open Sauce Bold"/>
                <a:sym typeface="Open Sauce Bold"/>
              </a:rPr>
              <a:t>BORCELLE TECH</a:t>
            </a:r>
          </a:p>
        </p:txBody>
      </p:sp>
      <p:sp>
        <p:nvSpPr>
          <p:cNvPr id="25" name="TextBox 25"/>
          <p:cNvSpPr txBox="1"/>
          <p:nvPr/>
        </p:nvSpPr>
        <p:spPr>
          <a:xfrm>
            <a:off x="1597127" y="7531290"/>
            <a:ext cx="3302301" cy="110871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We design solutions based on your unique business goals</a:t>
            </a:r>
          </a:p>
        </p:txBody>
      </p:sp>
      <p:sp>
        <p:nvSpPr>
          <p:cNvPr id="26" name="TextBox 26"/>
          <p:cNvSpPr txBox="1"/>
          <p:nvPr/>
        </p:nvSpPr>
        <p:spPr>
          <a:xfrm>
            <a:off x="5574061" y="6406722"/>
            <a:ext cx="2276920" cy="365760"/>
          </a:xfrm>
          <a:prstGeom prst="rect">
            <a:avLst/>
          </a:prstGeom>
        </p:spPr>
        <p:txBody>
          <a:bodyPr lIns="0" tIns="0" rIns="0" bIns="0" rtlCol="0" anchor="t">
            <a:spAutoFit/>
          </a:bodyPr>
          <a:lstStyle/>
          <a:p>
            <a:pPr algn="l">
              <a:lnSpc>
                <a:spcPts val="2940"/>
              </a:lnSpc>
            </a:pPr>
            <a:r>
              <a:rPr lang="en-US" sz="2100" b="1">
                <a:solidFill>
                  <a:srgbClr val="F8FCFF"/>
                </a:solidFill>
                <a:latin typeface="Open Sauce Bold"/>
                <a:ea typeface="Open Sauce Bold"/>
                <a:cs typeface="Open Sauce Bold"/>
                <a:sym typeface="Open Sauce Bold"/>
              </a:rPr>
              <a:t>Future-Proof</a:t>
            </a:r>
          </a:p>
        </p:txBody>
      </p:sp>
      <p:sp>
        <p:nvSpPr>
          <p:cNvPr id="27" name="TextBox 27"/>
          <p:cNvSpPr txBox="1"/>
          <p:nvPr/>
        </p:nvSpPr>
        <p:spPr>
          <a:xfrm>
            <a:off x="5598138" y="7531290"/>
            <a:ext cx="3137932" cy="110871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We build tech that adapts to your growth and future innovations.</a:t>
            </a:r>
          </a:p>
        </p:txBody>
      </p:sp>
      <p:sp>
        <p:nvSpPr>
          <p:cNvPr id="28" name="TextBox 28"/>
          <p:cNvSpPr txBox="1"/>
          <p:nvPr/>
        </p:nvSpPr>
        <p:spPr>
          <a:xfrm>
            <a:off x="9575072" y="6406722"/>
            <a:ext cx="2276920" cy="737235"/>
          </a:xfrm>
          <a:prstGeom prst="rect">
            <a:avLst/>
          </a:prstGeom>
        </p:spPr>
        <p:txBody>
          <a:bodyPr lIns="0" tIns="0" rIns="0" bIns="0" rtlCol="0" anchor="t">
            <a:spAutoFit/>
          </a:bodyPr>
          <a:lstStyle/>
          <a:p>
            <a:pPr algn="l">
              <a:lnSpc>
                <a:spcPts val="2940"/>
              </a:lnSpc>
            </a:pPr>
            <a:r>
              <a:rPr lang="en-US" sz="2100" b="1">
                <a:solidFill>
                  <a:srgbClr val="F8FCFF"/>
                </a:solidFill>
                <a:latin typeface="Open Sauce Bold"/>
                <a:ea typeface="Open Sauce Bold"/>
                <a:cs typeface="Open Sauce Bold"/>
                <a:sym typeface="Open Sauce Bold"/>
              </a:rPr>
              <a:t>Spanning Expertise</a:t>
            </a:r>
          </a:p>
        </p:txBody>
      </p:sp>
      <p:sp>
        <p:nvSpPr>
          <p:cNvPr id="29" name="TextBox 29"/>
          <p:cNvSpPr txBox="1"/>
          <p:nvPr/>
        </p:nvSpPr>
        <p:spPr>
          <a:xfrm>
            <a:off x="9599149" y="7531290"/>
            <a:ext cx="3236584" cy="110871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We understand the landscape and bring tested strategies.</a:t>
            </a:r>
          </a:p>
        </p:txBody>
      </p:sp>
      <p:sp>
        <p:nvSpPr>
          <p:cNvPr id="30" name="TextBox 30"/>
          <p:cNvSpPr txBox="1"/>
          <p:nvPr/>
        </p:nvSpPr>
        <p:spPr>
          <a:xfrm>
            <a:off x="13576083" y="6406722"/>
            <a:ext cx="2276920" cy="737235"/>
          </a:xfrm>
          <a:prstGeom prst="rect">
            <a:avLst/>
          </a:prstGeom>
        </p:spPr>
        <p:txBody>
          <a:bodyPr lIns="0" tIns="0" rIns="0" bIns="0" rtlCol="0" anchor="t">
            <a:spAutoFit/>
          </a:bodyPr>
          <a:lstStyle/>
          <a:p>
            <a:pPr algn="l">
              <a:lnSpc>
                <a:spcPts val="2940"/>
              </a:lnSpc>
            </a:pPr>
            <a:r>
              <a:rPr lang="en-US" sz="2100" b="1">
                <a:solidFill>
                  <a:srgbClr val="F8FCFF"/>
                </a:solidFill>
                <a:latin typeface="Open Sauce Bold"/>
                <a:ea typeface="Open Sauce Bold"/>
                <a:cs typeface="Open Sauce Bold"/>
                <a:sym typeface="Open Sauce Bold"/>
              </a:rPr>
              <a:t>Security-First Approach</a:t>
            </a:r>
          </a:p>
        </p:txBody>
      </p:sp>
      <p:sp>
        <p:nvSpPr>
          <p:cNvPr id="31" name="TextBox 31"/>
          <p:cNvSpPr txBox="1"/>
          <p:nvPr/>
        </p:nvSpPr>
        <p:spPr>
          <a:xfrm>
            <a:off x="13600160" y="7531290"/>
            <a:ext cx="3321001" cy="1108710"/>
          </a:xfrm>
          <a:prstGeom prst="rect">
            <a:avLst/>
          </a:prstGeom>
        </p:spPr>
        <p:txBody>
          <a:bodyPr lIns="0" tIns="0" rIns="0" bIns="0" rtlCol="0" anchor="t">
            <a:spAutoFit/>
          </a:bodyPr>
          <a:lstStyle/>
          <a:p>
            <a:pPr algn="l">
              <a:lnSpc>
                <a:spcPts val="2940"/>
              </a:lnSpc>
            </a:pPr>
            <a:r>
              <a:rPr lang="en-US" sz="2100" spc="33">
                <a:solidFill>
                  <a:srgbClr val="F8FCFF"/>
                </a:solidFill>
                <a:latin typeface="Open Sauce"/>
                <a:ea typeface="Open Sauce"/>
                <a:cs typeface="Open Sauce"/>
                <a:sym typeface="Open Sauce"/>
              </a:rPr>
              <a:t>We prioritize cybersecurity and compliance.</a:t>
            </a: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508</TotalTime>
  <Words>526</Words>
  <Application>Microsoft Office PowerPoint</Application>
  <PresentationFormat>Произвольный</PresentationFormat>
  <Paragraphs>80</Paragraphs>
  <Slides>11</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11</vt:i4>
      </vt:variant>
    </vt:vector>
  </HeadingPairs>
  <TitlesOfParts>
    <vt:vector size="16" baseType="lpstr">
      <vt:lpstr>Open Sauce Bold</vt:lpstr>
      <vt:lpstr>Arial</vt:lpstr>
      <vt:lpstr>Calibri</vt:lpstr>
      <vt:lpstr>Open Sauce</vt:lpstr>
      <vt:lpstr>Office Theme</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Blue and White Modern Technology Consulting Presentation</dc:title>
  <dc:creator>User6</dc:creator>
  <cp:lastModifiedBy>Рясова Стелла Евгеньевна</cp:lastModifiedBy>
  <cp:revision>9</cp:revision>
  <dcterms:created xsi:type="dcterms:W3CDTF">2006-08-16T00:00:00Z</dcterms:created>
  <dcterms:modified xsi:type="dcterms:W3CDTF">2026-02-11T06:58:34Z</dcterms:modified>
  <dc:identifier>DAG_yJJx1Xc</dc:identifier>
</cp:coreProperties>
</file>