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676" r:id="rId2"/>
    <p:sldMasterId id="2147483689" r:id="rId3"/>
  </p:sldMasterIdLst>
  <p:notesMasterIdLst>
    <p:notesMasterId r:id="rId44"/>
  </p:notesMasterIdLst>
  <p:sldIdLst>
    <p:sldId id="256" r:id="rId4"/>
    <p:sldId id="285" r:id="rId5"/>
    <p:sldId id="691" r:id="rId6"/>
    <p:sldId id="692" r:id="rId7"/>
    <p:sldId id="693" r:id="rId8"/>
    <p:sldId id="694" r:id="rId9"/>
    <p:sldId id="695" r:id="rId10"/>
    <p:sldId id="696" r:id="rId11"/>
    <p:sldId id="697" r:id="rId12"/>
    <p:sldId id="698" r:id="rId13"/>
    <p:sldId id="699" r:id="rId14"/>
    <p:sldId id="700" r:id="rId15"/>
    <p:sldId id="701" r:id="rId16"/>
    <p:sldId id="702" r:id="rId17"/>
    <p:sldId id="703" r:id="rId18"/>
    <p:sldId id="704" r:id="rId19"/>
    <p:sldId id="705" r:id="rId20"/>
    <p:sldId id="706" r:id="rId21"/>
    <p:sldId id="707" r:id="rId22"/>
    <p:sldId id="708" r:id="rId23"/>
    <p:sldId id="709" r:id="rId24"/>
    <p:sldId id="710" r:id="rId25"/>
    <p:sldId id="711" r:id="rId26"/>
    <p:sldId id="712" r:id="rId27"/>
    <p:sldId id="713" r:id="rId28"/>
    <p:sldId id="714" r:id="rId29"/>
    <p:sldId id="715" r:id="rId30"/>
    <p:sldId id="716" r:id="rId31"/>
    <p:sldId id="717" r:id="rId32"/>
    <p:sldId id="718" r:id="rId33"/>
    <p:sldId id="719" r:id="rId34"/>
    <p:sldId id="720" r:id="rId35"/>
    <p:sldId id="722" r:id="rId36"/>
    <p:sldId id="723" r:id="rId37"/>
    <p:sldId id="724" r:id="rId38"/>
    <p:sldId id="725" r:id="rId39"/>
    <p:sldId id="726" r:id="rId40"/>
    <p:sldId id="727" r:id="rId41"/>
    <p:sldId id="728" r:id="rId42"/>
    <p:sldId id="729" r:id="rId4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307" userDrawn="1">
          <p15:clr>
            <a:srgbClr val="A4A3A4"/>
          </p15:clr>
        </p15:guide>
        <p15:guide id="8" orient="horz" pos="527" userDrawn="1">
          <p15:clr>
            <a:srgbClr val="A4A3A4"/>
          </p15:clr>
        </p15:guide>
        <p15:guide id="9" pos="703" userDrawn="1">
          <p15:clr>
            <a:srgbClr val="A4A3A4"/>
          </p15:clr>
        </p15:guide>
        <p15:guide id="10" pos="567" userDrawn="1">
          <p15:clr>
            <a:srgbClr val="A4A3A4"/>
          </p15:clr>
        </p15:guide>
        <p15:guide id="11" pos="2925" userDrawn="1">
          <p15:clr>
            <a:srgbClr val="A4A3A4"/>
          </p15:clr>
        </p15:guide>
        <p15:guide id="12" pos="2721" userDrawn="1">
          <p15:clr>
            <a:srgbClr val="A4A3A4"/>
          </p15:clr>
        </p15:guide>
        <p15:guide id="13" pos="283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8" pos="998" userDrawn="1">
          <p15:clr>
            <a:srgbClr val="A4A3A4"/>
          </p15:clr>
        </p15:guide>
        <p15:guide id="19" pos="4944" userDrawn="1">
          <p15:clr>
            <a:srgbClr val="A4A3A4"/>
          </p15:clr>
        </p15:guide>
        <p15:guide id="20" pos="5193" userDrawn="1">
          <p15:clr>
            <a:srgbClr val="A4A3A4"/>
          </p15:clr>
        </p15:guide>
        <p15:guide id="21" orient="horz" pos="3543" userDrawn="1">
          <p15:clr>
            <a:srgbClr val="A4A3A4"/>
          </p15:clr>
        </p15:guide>
        <p15:guide id="22" orient="horz" pos="216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15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E82A0"/>
    <a:srgbClr val="7887A0"/>
    <a:srgbClr val="747F4D"/>
    <a:srgbClr val="5A6E8C"/>
    <a:srgbClr val="8291A5"/>
    <a:srgbClr val="004696"/>
    <a:srgbClr val="4333A3"/>
    <a:srgbClr val="503DC3"/>
    <a:srgbClr val="3C2D91"/>
    <a:srgbClr val="143C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858" autoAdjust="0"/>
  </p:normalViewPr>
  <p:slideViewPr>
    <p:cSldViewPr snapToGrid="0" showGuides="1">
      <p:cViewPr varScale="1">
        <p:scale>
          <a:sx n="110" d="100"/>
          <a:sy n="110" d="100"/>
        </p:scale>
        <p:origin x="1542" y="108"/>
      </p:cViewPr>
      <p:guideLst>
        <p:guide orient="horz" pos="2409"/>
        <p:guide pos="2880"/>
        <p:guide pos="453"/>
        <p:guide pos="5307"/>
        <p:guide orient="horz" pos="527"/>
        <p:guide pos="703"/>
        <p:guide pos="567"/>
        <p:guide pos="2925"/>
        <p:guide pos="2721"/>
        <p:guide pos="2835"/>
        <p:guide pos="3039"/>
        <p:guide pos="998"/>
        <p:guide pos="4944"/>
        <p:guide pos="5193"/>
        <p:guide orient="horz" pos="3543"/>
        <p:guide orient="horz" pos="2160"/>
      </p:guideLst>
    </p:cSldViewPr>
  </p:slideViewPr>
  <p:outlineViewPr>
    <p:cViewPr>
      <p:scale>
        <a:sx n="33" d="100"/>
        <a:sy n="33" d="100"/>
      </p:scale>
      <p:origin x="0" y="-275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slide" Target="slides/slide36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42" Type="http://schemas.openxmlformats.org/officeDocument/2006/relationships/slide" Target="slides/slide39.xml"/><Relationship Id="rId47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9" Type="http://schemas.openxmlformats.org/officeDocument/2006/relationships/slide" Target="slides/slide26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slide" Target="slides/slide34.xml"/><Relationship Id="rId40" Type="http://schemas.openxmlformats.org/officeDocument/2006/relationships/slide" Target="slides/slide37.xml"/><Relationship Id="rId45" Type="http://schemas.openxmlformats.org/officeDocument/2006/relationships/commentAuthors" Target="commentAuthor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49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43" Type="http://schemas.openxmlformats.org/officeDocument/2006/relationships/slide" Target="slides/slide40.xml"/><Relationship Id="rId48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slide" Target="slides/slide35.xml"/><Relationship Id="rId46" Type="http://schemas.openxmlformats.org/officeDocument/2006/relationships/presProps" Target="presProps.xml"/><Relationship Id="rId20" Type="http://schemas.openxmlformats.org/officeDocument/2006/relationships/slide" Target="slides/slide17.xml"/><Relationship Id="rId41" Type="http://schemas.openxmlformats.org/officeDocument/2006/relationships/slide" Target="slides/slide3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627535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531263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1118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6E82A0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434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6E82A0"/>
                  </a:solidFill>
                </a:rPr>
                <a:t>Полоцкий государственный</a:t>
              </a: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6E82A0"/>
                  </a:solidFill>
                </a:rPr>
                <a:t>университет </a:t>
              </a:r>
              <a:endParaRPr lang="en-US" sz="1400" b="1">
                <a:solidFill>
                  <a:srgbClr val="6E82A0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6E82A0"/>
                  </a:solidFill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6E82A0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01.06.2026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rgbClr val="96586D"/>
                </a:solidFill>
              </a:defRPr>
            </a:lvl1pPr>
          </a:lstStyle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0261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Учебная дисциплина «Общая психология»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>
                  <a:ln>
                    <a:noFill/>
                  </a:ln>
                  <a:solidFill>
                    <a:srgbClr val="00743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Полоцкий государственный</a:t>
              </a: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>
                  <a:ln>
                    <a:noFill/>
                  </a:ln>
                  <a:solidFill>
                    <a:srgbClr val="00743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университет 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i="0" u="none" strike="noStrike" kern="1200" cap="none" spc="-20" normalizeH="0" baseline="0" noProof="0">
                  <a:ln>
                    <a:noFill/>
                  </a:ln>
                  <a:solidFill>
                    <a:srgbClr val="00743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Автор: д-р психол. наук, профессор И. Н. Андреева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4444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15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42">
          <p15:clr>
            <a:srgbClr val="FBAE40"/>
          </p15:clr>
        </p15:guide>
        <p15:guide id="5" orient="horz" pos="4178">
          <p15:clr>
            <a:srgbClr val="FBAE40"/>
          </p15:clr>
        </p15:guide>
        <p15:guide id="6" pos="560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9D10B9-551A-40B8-9AA5-38E679FD0109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2780031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2271B3-C1BC-48E4-9F73-D96DDCD0447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643758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1DF4C1-BE42-4D08-B5F0-4577298A662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647375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08EA1A-7A0D-4A4E-8A12-A372AC90BCCD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7398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BC8A03-230B-4204-9DE8-E5DCAE3F7F4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55250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1079A-92AD-48C8-8222-44185252010C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3866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057082"/>
              </a:buClr>
              <a:buSzPct val="105000"/>
              <a:buFont typeface="Wingdings" panose="05000000000000000000" pitchFamily="2" charset="2"/>
              <a:buChar char="§"/>
              <a:defRPr/>
            </a:lvl1pPr>
            <a:lvl2pPr>
              <a:buClr>
                <a:srgbClr val="057082"/>
              </a:buClr>
              <a:defRPr/>
            </a:lvl2pPr>
            <a:lvl3pPr>
              <a:buClr>
                <a:srgbClr val="057082"/>
              </a:buClr>
              <a:defRPr/>
            </a:lvl3pPr>
            <a:lvl4pPr>
              <a:buClr>
                <a:srgbClr val="057082"/>
              </a:buClr>
              <a:defRPr/>
            </a:lvl4pPr>
            <a:lvl5pPr>
              <a:buClr>
                <a:srgbClr val="057082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lang="ru-RU" smtClean="0"/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ED31E0-A25B-4B81-B3DD-20772558E4B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30875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67E51E-0FF2-4A17-91F5-2A6E4189482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94507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B7A96-73EA-4B6E-AA25-02A86117AB4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6400519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AF5AD8-72D2-4080-A008-5D18665E73D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5740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2A0FB6-893A-44A0-BDD8-521C5F5356E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2B2239-82FD-4906-84AB-8A7F2841C5C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801059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j-ea"/>
                <a:cs typeface="+mj-cs"/>
              </a:rPr>
              <a:t>Учебная дисциплина «Общая психология»</a:t>
            </a:r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j-ea"/>
              <a:cs typeface="+mj-cs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>
                  <a:ln>
                    <a:noFill/>
                  </a:ln>
                  <a:solidFill>
                    <a:srgbClr val="00743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Полоцкий государственный</a:t>
              </a: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1200" cap="none" spc="0" normalizeH="0" baseline="0" noProof="0">
                  <a:ln>
                    <a:noFill/>
                  </a:ln>
                  <a:solidFill>
                    <a:srgbClr val="00743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университет </a:t>
              </a:r>
              <a:endParaRPr kumimoji="0" lang="en-US" sz="1400" b="1" i="0" u="none" strike="noStrike" kern="1200" cap="none" spc="0" normalizeH="0" baseline="0" noProof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75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900" b="1" i="0" u="none" strike="noStrike" kern="1200" cap="none" spc="-20" normalizeH="0" baseline="0" noProof="0">
                  <a:ln>
                    <a:noFill/>
                  </a:ln>
                  <a:solidFill>
                    <a:srgbClr val="007434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marR="0" lvl="0" indent="0" algn="ctr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05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Автор: д-р психол. наук, профессор И. Н. Андреева</a:t>
            </a:r>
            <a:endParaRPr kumimoji="0" lang="ru-RU" sz="105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444011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>
          <p15:clr>
            <a:srgbClr val="FBAE40"/>
          </p15:clr>
        </p15:guide>
        <p15:guide id="2" pos="158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orient="horz" pos="142">
          <p15:clr>
            <a:srgbClr val="FBAE40"/>
          </p15:clr>
        </p15:guide>
        <p15:guide id="5" orient="horz" pos="4178">
          <p15:clr>
            <a:srgbClr val="FBAE40"/>
          </p15:clr>
        </p15:guide>
        <p15:guide id="6" pos="560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59D10B9-551A-40B8-9AA5-38E679FD0109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146800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C2271B3-C1BC-48E4-9F73-D96DDCD0447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8914832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B1DF4C1-BE42-4D08-B5F0-4577298A6627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0037660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808EA1A-7A0D-4A4E-8A12-A372AC90BCCD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55371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1BC8A03-230B-4204-9DE8-E5DCAE3F7F4E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96188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A91079A-92AD-48C8-8222-44185252010C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976160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ED31E0-A25B-4B81-B3DD-20772558E4B3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474467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D967E51E-0FF2-4A17-91F5-2A6E4189482A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164893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6CB7A96-73EA-4B6E-AA25-02A86117AB4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6772875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4AF5AD8-72D2-4080-A008-5D18665E73D5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6152811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12A0FB6-893A-44A0-BDD8-521C5F5356E4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2B2239-82FD-4906-84AB-8A7F2841C5C6}" type="slidenum">
              <a:rPr kumimoji="0" lang="ru-RU" altLang="ru-RU" sz="1600" b="0" i="0" u="none" strike="noStrike" kern="1200" cap="none" spc="0" normalizeH="0" baseline="0" noProof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704996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01.06.2026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01.06.2026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01.06.2026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6E82A0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6E82A0"/>
        </a:buClr>
        <a:buSzPct val="100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E82A0"/>
        </a:buClr>
        <a:buSzPct val="100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E82A0"/>
        </a:buClr>
        <a:buSzPct val="100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E82A0"/>
        </a:buClr>
        <a:buSzPct val="10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6E82A0"/>
        </a:buClr>
        <a:buSzPct val="100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6DCD27-2C6A-440F-8F59-D960AC7AB7B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7434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989957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26DCD27-2C6A-440F-8F59-D960AC7AB7BB}" type="datetime1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01.06.2026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7434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007434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007434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39705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sv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2.sv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4" y="923191"/>
            <a:ext cx="8074194" cy="1792578"/>
          </a:xfrm>
        </p:spPr>
        <p:txBody>
          <a:bodyPr>
            <a:noAutofit/>
          </a:bodyPr>
          <a:lstStyle/>
          <a:p>
            <a:pPr algn="l">
              <a:lnSpc>
                <a:spcPts val="4500"/>
              </a:lnSpc>
            </a:pPr>
            <a:r>
              <a:rPr lang="ru-RU" sz="3600" b="1">
                <a:solidFill>
                  <a:srgbClr val="6E82A0"/>
                </a:solidFill>
                <a:latin typeface="+mn-lt"/>
              </a:rPr>
              <a:t>Лекции 11–12</a:t>
            </a:r>
            <a:br>
              <a:rPr lang="ru-RU" sz="3600" b="1">
                <a:solidFill>
                  <a:srgbClr val="6E82A0"/>
                </a:solidFill>
                <a:latin typeface="+mn-lt"/>
              </a:rPr>
            </a:br>
            <a:r>
              <a:rPr lang="ru-RU" sz="4400" spc="-100"/>
              <a:t>Понятие деятельности. </a:t>
            </a:r>
            <a:br>
              <a:rPr lang="ru-RU" sz="4400" spc="-100"/>
            </a:br>
            <a:r>
              <a:rPr lang="ru-RU" sz="4400" spc="-100"/>
              <a:t>Основные виды деятельности </a:t>
            </a:r>
            <a:endParaRPr lang="ru-RU" sz="4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1826" y="2765726"/>
            <a:ext cx="7993059" cy="3510224"/>
          </a:xfrm>
        </p:spPr>
        <p:txBody>
          <a:bodyPr lIns="36000">
            <a:normAutofit fontScale="92500"/>
          </a:bodyPr>
          <a:lstStyle/>
          <a:p>
            <a:pPr marL="539750" indent="-43815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</a:pPr>
            <a:r>
              <a:rPr lang="ru-RU">
                <a:solidFill>
                  <a:srgbClr val="6E82A0"/>
                </a:solidFill>
              </a:rPr>
              <a:t>11–12.1. Понятие «деятельность». </a:t>
            </a:r>
            <a:br>
              <a:rPr lang="ru-RU">
                <a:solidFill>
                  <a:srgbClr val="6E82A0"/>
                </a:solidFill>
              </a:rPr>
            </a:br>
            <a:r>
              <a:rPr lang="ru-RU">
                <a:solidFill>
                  <a:srgbClr val="6E82A0"/>
                </a:solidFill>
              </a:rPr>
              <a:t>Отличия деятельности от активности и поведения.</a:t>
            </a:r>
          </a:p>
          <a:p>
            <a:pPr marL="539750" indent="-43815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</a:pPr>
            <a:r>
              <a:rPr lang="ru-RU">
                <a:solidFill>
                  <a:srgbClr val="6E82A0"/>
                </a:solidFill>
              </a:rPr>
              <a:t>11–12.2. Две формы деятельности. </a:t>
            </a:r>
            <a:br>
              <a:rPr lang="ru-RU">
                <a:solidFill>
                  <a:srgbClr val="6E82A0"/>
                </a:solidFill>
              </a:rPr>
            </a:br>
            <a:r>
              <a:rPr lang="ru-RU" spc="-30">
                <a:solidFill>
                  <a:srgbClr val="6E82A0"/>
                </a:solidFill>
              </a:rPr>
              <a:t>Интериоризация и экстериоризация. Структура деятельности.</a:t>
            </a:r>
          </a:p>
          <a:p>
            <a:pPr marL="539750" indent="-43815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</a:pPr>
            <a:r>
              <a:rPr lang="ru-RU">
                <a:solidFill>
                  <a:srgbClr val="6E82A0"/>
                </a:solidFill>
              </a:rPr>
              <a:t>11–12.3. Основные виды деятельности. Развитие деятельности. </a:t>
            </a:r>
          </a:p>
          <a:p>
            <a:pPr marL="539750" indent="-43815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</a:pPr>
            <a:r>
              <a:rPr lang="ru-RU">
                <a:solidFill>
                  <a:srgbClr val="6E82A0"/>
                </a:solidFill>
              </a:rPr>
              <a:t>11–12.4. Деятельностный подход в психологии. </a:t>
            </a:r>
            <a:br>
              <a:rPr lang="ru-RU">
                <a:solidFill>
                  <a:srgbClr val="6E82A0"/>
                </a:solidFill>
              </a:rPr>
            </a:br>
            <a:r>
              <a:rPr lang="ru-RU">
                <a:solidFill>
                  <a:srgbClr val="6E82A0"/>
                </a:solidFill>
              </a:rPr>
              <a:t>Концепция поэтапного формирования умственных действий П. Я. Гальперина</a:t>
            </a:r>
            <a:r>
              <a:rPr lang="ru-RU" spc="-30">
                <a:solidFill>
                  <a:srgbClr val="6E82A0"/>
                </a:solidFill>
              </a:rPr>
              <a:t>. </a:t>
            </a:r>
          </a:p>
          <a:p>
            <a:pPr marL="539750" indent="-43815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</a:pPr>
            <a:r>
              <a:rPr lang="ru-RU">
                <a:solidFill>
                  <a:srgbClr val="6E82A0"/>
                </a:solidFill>
              </a:rPr>
              <a:t>11–12.5. Общение как деятельность. Виды и структура общения.</a:t>
            </a:r>
            <a:endParaRPr lang="ru-RU" spc="-30">
              <a:solidFill>
                <a:srgbClr val="6E82A0"/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45" name="Шестиугольник 4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46" name="Шестиугольник 45"/>
          <p:cNvSpPr>
            <a:spLocks noChangeAspect="1"/>
          </p:cNvSpPr>
          <p:nvPr/>
        </p:nvSpPr>
        <p:spPr>
          <a:xfrm rot="5400000">
            <a:off x="6899767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47" name="Шестиугольник 46"/>
          <p:cNvSpPr>
            <a:spLocks noChangeAspect="1"/>
          </p:cNvSpPr>
          <p:nvPr/>
        </p:nvSpPr>
        <p:spPr>
          <a:xfrm rot="5400000">
            <a:off x="7129038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48" name="Шестиугольник 47"/>
          <p:cNvSpPr>
            <a:spLocks noChangeAspect="1"/>
          </p:cNvSpPr>
          <p:nvPr/>
        </p:nvSpPr>
        <p:spPr>
          <a:xfrm rot="5400000">
            <a:off x="7358309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49" name="Шестиугольник 48"/>
          <p:cNvSpPr>
            <a:spLocks noChangeAspect="1"/>
          </p:cNvSpPr>
          <p:nvPr/>
        </p:nvSpPr>
        <p:spPr>
          <a:xfrm rot="5400000">
            <a:off x="7587580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0" name="Шестиугольник 49"/>
          <p:cNvSpPr>
            <a:spLocks noChangeAspect="1"/>
          </p:cNvSpPr>
          <p:nvPr/>
        </p:nvSpPr>
        <p:spPr>
          <a:xfrm rot="5400000">
            <a:off x="8046122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1" name="Шестиугольник 50"/>
          <p:cNvSpPr>
            <a:spLocks noChangeAspect="1"/>
          </p:cNvSpPr>
          <p:nvPr/>
        </p:nvSpPr>
        <p:spPr>
          <a:xfrm rot="5400000">
            <a:off x="7816851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2" name="Шестиугольник 51"/>
          <p:cNvSpPr>
            <a:spLocks noChangeAspect="1"/>
          </p:cNvSpPr>
          <p:nvPr/>
        </p:nvSpPr>
        <p:spPr>
          <a:xfrm rot="5400000">
            <a:off x="8275393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3" name="Шестиугольник 52"/>
          <p:cNvSpPr>
            <a:spLocks noChangeAspect="1"/>
          </p:cNvSpPr>
          <p:nvPr/>
        </p:nvSpPr>
        <p:spPr>
          <a:xfrm rot="5400000">
            <a:off x="6670496" y="478484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4" name="Шестиугольник 53"/>
          <p:cNvSpPr>
            <a:spLocks noChangeAspect="1"/>
          </p:cNvSpPr>
          <p:nvPr/>
        </p:nvSpPr>
        <p:spPr>
          <a:xfrm rot="5400000">
            <a:off x="6899767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5" name="Шестиугольник 54"/>
          <p:cNvSpPr>
            <a:spLocks noChangeAspect="1"/>
          </p:cNvSpPr>
          <p:nvPr/>
        </p:nvSpPr>
        <p:spPr>
          <a:xfrm rot="5400000">
            <a:off x="7129038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6" name="Шестиугольник 55"/>
          <p:cNvSpPr>
            <a:spLocks noChangeAspect="1"/>
          </p:cNvSpPr>
          <p:nvPr/>
        </p:nvSpPr>
        <p:spPr>
          <a:xfrm rot="5400000">
            <a:off x="7358309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7" name="Шестиугольник 56"/>
          <p:cNvSpPr>
            <a:spLocks noChangeAspect="1"/>
          </p:cNvSpPr>
          <p:nvPr/>
        </p:nvSpPr>
        <p:spPr>
          <a:xfrm rot="5400000">
            <a:off x="7587580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8" name="Шестиугольник 57"/>
          <p:cNvSpPr>
            <a:spLocks noChangeAspect="1"/>
          </p:cNvSpPr>
          <p:nvPr/>
        </p:nvSpPr>
        <p:spPr>
          <a:xfrm rot="5400000">
            <a:off x="8046122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59" name="Шестиугольник 58"/>
          <p:cNvSpPr>
            <a:spLocks noChangeAspect="1"/>
          </p:cNvSpPr>
          <p:nvPr/>
        </p:nvSpPr>
        <p:spPr>
          <a:xfrm rot="5400000">
            <a:off x="7816851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0" name="Шестиугольник 59"/>
          <p:cNvSpPr>
            <a:spLocks noChangeAspect="1"/>
          </p:cNvSpPr>
          <p:nvPr/>
        </p:nvSpPr>
        <p:spPr>
          <a:xfrm rot="5400000">
            <a:off x="8275393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6670496" y="721629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6899767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7129038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7358309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5" name="Шестиугольник 104"/>
          <p:cNvSpPr>
            <a:spLocks noChangeAspect="1"/>
          </p:cNvSpPr>
          <p:nvPr/>
        </p:nvSpPr>
        <p:spPr>
          <a:xfrm rot="5400000">
            <a:off x="7587580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6" name="Шестиугольник 105"/>
          <p:cNvSpPr>
            <a:spLocks noChangeAspect="1"/>
          </p:cNvSpPr>
          <p:nvPr/>
        </p:nvSpPr>
        <p:spPr>
          <a:xfrm rot="5400000">
            <a:off x="8046122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7" name="Шестиугольник 106"/>
          <p:cNvSpPr>
            <a:spLocks noChangeAspect="1"/>
          </p:cNvSpPr>
          <p:nvPr/>
        </p:nvSpPr>
        <p:spPr>
          <a:xfrm rot="5400000">
            <a:off x="7816851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8" name="Шестиугольник 107"/>
          <p:cNvSpPr>
            <a:spLocks noChangeAspect="1"/>
          </p:cNvSpPr>
          <p:nvPr/>
        </p:nvSpPr>
        <p:spPr>
          <a:xfrm rot="5400000">
            <a:off x="8275393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9" name="Шестиугольник 10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0" name="Шестиугольник 109"/>
          <p:cNvSpPr>
            <a:spLocks noChangeAspect="1"/>
          </p:cNvSpPr>
          <p:nvPr/>
        </p:nvSpPr>
        <p:spPr>
          <a:xfrm rot="5400000">
            <a:off x="6899767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1" name="Шестиугольник 110"/>
          <p:cNvSpPr>
            <a:spLocks noChangeAspect="1"/>
          </p:cNvSpPr>
          <p:nvPr/>
        </p:nvSpPr>
        <p:spPr>
          <a:xfrm rot="5400000">
            <a:off x="7129038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2" name="Шестиугольник 111"/>
          <p:cNvSpPr>
            <a:spLocks noChangeAspect="1"/>
          </p:cNvSpPr>
          <p:nvPr/>
        </p:nvSpPr>
        <p:spPr>
          <a:xfrm rot="5400000">
            <a:off x="7358309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3" name="Шестиугольник 112"/>
          <p:cNvSpPr>
            <a:spLocks noChangeAspect="1"/>
          </p:cNvSpPr>
          <p:nvPr/>
        </p:nvSpPr>
        <p:spPr>
          <a:xfrm rot="5400000">
            <a:off x="7587580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4" name="Шестиугольник 113"/>
          <p:cNvSpPr>
            <a:spLocks noChangeAspect="1"/>
          </p:cNvSpPr>
          <p:nvPr/>
        </p:nvSpPr>
        <p:spPr>
          <a:xfrm rot="5400000">
            <a:off x="8046122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5" name="Шестиугольник 114"/>
          <p:cNvSpPr>
            <a:spLocks noChangeAspect="1"/>
          </p:cNvSpPr>
          <p:nvPr/>
        </p:nvSpPr>
        <p:spPr>
          <a:xfrm rot="5400000">
            <a:off x="7816851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6" name="Шестиугольник 115"/>
          <p:cNvSpPr>
            <a:spLocks noChangeAspect="1"/>
          </p:cNvSpPr>
          <p:nvPr/>
        </p:nvSpPr>
        <p:spPr>
          <a:xfrm rot="5400000">
            <a:off x="8275393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7" name="Шестиугольник 116"/>
          <p:cNvSpPr>
            <a:spLocks noChangeAspect="1"/>
          </p:cNvSpPr>
          <p:nvPr/>
        </p:nvSpPr>
        <p:spPr>
          <a:xfrm rot="5400000">
            <a:off x="8504664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8" name="Шестиугольник 11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9" name="Шестиугольник 118"/>
          <p:cNvSpPr>
            <a:spLocks noChangeAspect="1"/>
          </p:cNvSpPr>
          <p:nvPr/>
        </p:nvSpPr>
        <p:spPr>
          <a:xfrm rot="5400000">
            <a:off x="8504664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0" name="Шестиугольник 119"/>
          <p:cNvSpPr>
            <a:spLocks noChangeAspect="1"/>
          </p:cNvSpPr>
          <p:nvPr/>
        </p:nvSpPr>
        <p:spPr>
          <a:xfrm rot="5400000">
            <a:off x="8733931" y="480530"/>
            <a:ext cx="169158" cy="149330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1" name="Шестиугольник 120"/>
          <p:cNvSpPr>
            <a:spLocks noChangeAspect="1"/>
          </p:cNvSpPr>
          <p:nvPr/>
        </p:nvSpPr>
        <p:spPr>
          <a:xfrm rot="5400000">
            <a:off x="8504664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2" name="Шестиугольник 121"/>
          <p:cNvSpPr>
            <a:spLocks noChangeAspect="1"/>
          </p:cNvSpPr>
          <p:nvPr/>
        </p:nvSpPr>
        <p:spPr>
          <a:xfrm rot="5400000">
            <a:off x="8733931" y="723674"/>
            <a:ext cx="169158" cy="149330"/>
          </a:xfrm>
          <a:prstGeom prst="hexagon">
            <a:avLst/>
          </a:prstGeom>
          <a:solidFill>
            <a:srgbClr val="6E82A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3" name="Шестиугольник 122"/>
          <p:cNvSpPr>
            <a:spLocks noChangeAspect="1"/>
          </p:cNvSpPr>
          <p:nvPr/>
        </p:nvSpPr>
        <p:spPr>
          <a:xfrm rot="5400000">
            <a:off x="8504664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4" name="Шестиугольник 12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248483"/>
            <a:ext cx="6678791" cy="1430709"/>
          </a:xfrm>
        </p:spPr>
        <p:txBody>
          <a:bodyPr>
            <a:normAutofit/>
          </a:bodyPr>
          <a:lstStyle/>
          <a:p>
            <a:r>
              <a:rPr lang="ru-RU"/>
              <a:t>Структура деятельности </a:t>
            </a:r>
            <a:br>
              <a:rPr lang="ru-RU"/>
            </a:br>
            <a:r>
              <a:rPr lang="ru-RU"/>
              <a:t>по А. Н. Леонтьеву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953627"/>
            <a:ext cx="7704300" cy="3306116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360000" tIns="1764000" rIns="180000" bIns="45720" rtlCol="0">
            <a:noAutofit/>
          </a:bodyPr>
          <a:lstStyle/>
          <a:p>
            <a:pPr marL="222250" indent="-22225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/>
              <a:t>‒ действие;</a:t>
            </a:r>
          </a:p>
          <a:p>
            <a:pPr marL="222250" indent="-22225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/>
              <a:t>‒ операцию;</a:t>
            </a:r>
          </a:p>
          <a:p>
            <a:pPr marL="222250" indent="-22225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/>
              <a:t>‒ умения;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2B2239-82FD-4906-84AB-8A7F2841C5C6}" type="slidenum">
              <a:rPr kumimoji="0" lang="ru-RU" alt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6E82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6E82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49759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R="0" lvl="0" indent="0" algn="ctr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497593"/>
            <a:ext cx="612000" cy="612000"/>
          </a:xfrm>
          <a:prstGeom prst="roundRect">
            <a:avLst/>
          </a:prstGeom>
          <a:solidFill>
            <a:srgbClr val="6E82A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marR="0" lvl="0" indent="0" algn="ctr" fontAlgn="auto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kumimoji="0" sz="2400" b="1" i="0" u="none" strike="noStrike" cap="none" spc="0" normalizeH="0" baseline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00113" y="3183958"/>
            <a:ext cx="7343775" cy="1373591"/>
          </a:xfrm>
          <a:prstGeom prst="roundRect">
            <a:avLst>
              <a:gd name="adj" fmla="val 10550"/>
            </a:avLst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72000" rtlCol="0" anchor="t"/>
          <a:lstStyle/>
          <a:p>
            <a:pPr lvl="0"/>
            <a:r>
              <a:rPr lang="ru-RU" sz="2400" b="1">
                <a:solidFill>
                  <a:prstClr val="white"/>
                </a:solidFill>
              </a:rPr>
              <a:t>Согласно структурно-морфологическому </a:t>
            </a:r>
            <a:br>
              <a:rPr lang="ru-RU" sz="2400" b="1">
                <a:solidFill>
                  <a:prstClr val="white"/>
                </a:solidFill>
              </a:rPr>
            </a:br>
            <a:r>
              <a:rPr lang="ru-RU" sz="2400" b="1">
                <a:solidFill>
                  <a:prstClr val="white"/>
                </a:solidFill>
              </a:rPr>
              <a:t>подходу А. Н. Леонтьева, структура деятельности включает:</a:t>
            </a:r>
            <a:endParaRPr kumimoji="0" lang="ru-RU" sz="2400" b="1" i="0" u="none" strike="noStrike" kern="1200" cap="none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7415784" y="492686"/>
            <a:ext cx="1007654" cy="1880682"/>
            <a:chOff x="7472040" y="492686"/>
            <a:chExt cx="951398" cy="1775686"/>
          </a:xfrm>
        </p:grpSpPr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456584" y="508142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456584" y="886133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456584" y="1264124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456584" y="1642115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815879" y="508142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8175174" y="508142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815879" y="886133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175174" y="886133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15879" y="1264124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175174" y="1264124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15879" y="1642115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175174" y="1642115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456584" y="2020108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815879" y="2020108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175174" y="2020108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1" name="Freeform 20"/>
          <p:cNvSpPr/>
          <p:nvPr/>
        </p:nvSpPr>
        <p:spPr>
          <a:xfrm rot="5400000">
            <a:off x="7912620" y="269933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12" name="Прямоугольник 11"/>
          <p:cNvSpPr/>
          <p:nvPr/>
        </p:nvSpPr>
        <p:spPr>
          <a:xfrm>
            <a:off x="3904489" y="4715735"/>
            <a:ext cx="2331720" cy="8463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2250" lvl="0" indent="-222250">
              <a:spcBef>
                <a:spcPts val="600"/>
              </a:spcBef>
              <a:buSzPct val="105000"/>
            </a:pPr>
            <a:r>
              <a:rPr lang="ru-RU" sz="2200">
                <a:solidFill>
                  <a:prstClr val="black"/>
                </a:solidFill>
              </a:rPr>
              <a:t>‒ навыки;</a:t>
            </a:r>
          </a:p>
          <a:p>
            <a:pPr marL="222250" lvl="0" indent="-222250">
              <a:spcBef>
                <a:spcPts val="600"/>
              </a:spcBef>
              <a:buSzPct val="105000"/>
            </a:pPr>
            <a:r>
              <a:rPr lang="ru-RU" sz="2200">
                <a:solidFill>
                  <a:prstClr val="black"/>
                </a:solidFill>
              </a:rPr>
              <a:t>‒ привычки.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2248" y="4715735"/>
            <a:ext cx="1365513" cy="1365513"/>
          </a:xfrm>
          <a:prstGeom prst="rect">
            <a:avLst/>
          </a:prstGeom>
        </p:spPr>
      </p:pic>
      <p:grpSp>
        <p:nvGrpSpPr>
          <p:cNvPr id="64" name="Группа 63"/>
          <p:cNvGrpSpPr/>
          <p:nvPr/>
        </p:nvGrpSpPr>
        <p:grpSpPr>
          <a:xfrm>
            <a:off x="5504688" y="4775994"/>
            <a:ext cx="1181840" cy="1276196"/>
            <a:chOff x="3035992" y="3174112"/>
            <a:chExt cx="1288272" cy="1391125"/>
          </a:xfrm>
        </p:grpSpPr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14505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1931455"/>
            <a:ext cx="7705725" cy="3358991"/>
          </a:xfrm>
          <a:prstGeom prst="roundRect">
            <a:avLst>
              <a:gd name="adj" fmla="val 5479"/>
            </a:avLst>
          </a:prstGeom>
          <a:ln w="28575">
            <a:solidFill>
              <a:schemeClr val="tx1"/>
            </a:solidFill>
          </a:ln>
        </p:spPr>
        <p:txBody>
          <a:bodyPr vert="horz" lIns="216000" tIns="1476000" rIns="91440" bIns="45720" rtlCol="0">
            <a:noAutofit/>
          </a:bodyPr>
          <a:lstStyle/>
          <a:p>
            <a:pPr marL="177800" indent="0"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 b="1"/>
              <a:t>Могут быть: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моторными;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гностическими (познавательными);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социально-коммуникативными.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0113" y="2198361"/>
            <a:ext cx="7343775" cy="1028223"/>
          </a:xfrm>
          <a:prstGeom prst="roundRect">
            <a:avLst>
              <a:gd name="adj" fmla="val 1790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Действия </a:t>
            </a:r>
            <a:r>
              <a:rPr lang="ru-RU" sz="2400"/>
              <a:t>– часть деятельности, имеющая вполне самостоятельную, осознанную человеком цель.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32511" y="5452275"/>
            <a:ext cx="7692351" cy="789905"/>
          </a:xfrm>
          <a:prstGeom prst="roundRect">
            <a:avLst>
              <a:gd name="adj" fmla="val 20011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80000" rIns="72000" bIns="36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Операция </a:t>
            </a:r>
            <a:r>
              <a:rPr lang="ru-RU" sz="2400"/>
              <a:t>– это способ осуществления действия.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4045" y="519983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14045" y="167604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545586"/>
            <a:ext cx="7273029" cy="9659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Действия и операции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 flipV="1">
            <a:off x="6206386" y="670476"/>
            <a:ext cx="2218477" cy="716194"/>
            <a:chOff x="6206386" y="1003087"/>
            <a:chExt cx="2218477" cy="716194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6278273" y="3577969"/>
            <a:ext cx="1974946" cy="1393567"/>
            <a:chOff x="2349318" y="3919215"/>
            <a:chExt cx="1974946" cy="1393567"/>
          </a:xfrm>
        </p:grpSpPr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4066836" y="4682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4066836" y="5055356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3717877" y="468280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3717877" y="5055358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3019965" y="4682799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3019965" y="5055354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3368922" y="4682805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3368922" y="5055358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2671008" y="4682802"/>
              <a:ext cx="273450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2671007" y="5055355"/>
              <a:ext cx="273450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2333293" y="5055352"/>
              <a:ext cx="273449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88727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9" y="2157903"/>
            <a:ext cx="3600450" cy="3520521"/>
          </a:xfrm>
          <a:prstGeom prst="roundRect">
            <a:avLst>
              <a:gd name="adj" fmla="val 5479"/>
            </a:avLst>
          </a:prstGeom>
          <a:ln w="28575">
            <a:solidFill>
              <a:schemeClr val="tx1"/>
            </a:solidFill>
          </a:ln>
        </p:spPr>
        <p:txBody>
          <a:bodyPr vert="horz" lIns="108000" tIns="864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элементы деятельности, позволяющие делать </a:t>
            </a:r>
            <a:br>
              <a:rPr lang="ru-RU" sz="2000"/>
            </a:br>
            <a:r>
              <a:rPr lang="ru-RU" sz="2000"/>
              <a:t>что-либо с высоким качеством;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сознательно контролируемые части деятельности;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включают в себя навыки.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63364" y="2341113"/>
            <a:ext cx="3312000" cy="540000"/>
          </a:xfrm>
          <a:prstGeom prst="roundRect">
            <a:avLst>
              <a:gd name="adj" fmla="val 21240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Умения:</a:t>
            </a:r>
            <a:endParaRPr lang="ru-RU" sz="2400"/>
          </a:p>
        </p:txBody>
      </p:sp>
      <p:sp>
        <p:nvSpPr>
          <p:cNvPr id="37" name="Freeform 21"/>
          <p:cNvSpPr/>
          <p:nvPr/>
        </p:nvSpPr>
        <p:spPr>
          <a:xfrm rot="5400000">
            <a:off x="3819725" y="189195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761489"/>
            <a:ext cx="5442727" cy="9659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Умения и навыки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 flipV="1">
            <a:off x="6206386" y="886379"/>
            <a:ext cx="2218477" cy="716194"/>
            <a:chOff x="6206386" y="1003087"/>
            <a:chExt cx="2218477" cy="716194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2" name="Объект 3"/>
          <p:cNvSpPr>
            <a:spLocks noGrp="1"/>
          </p:cNvSpPr>
          <p:nvPr>
            <p:ph sz="quarter" idx="4294967295"/>
          </p:nvPr>
        </p:nvSpPr>
        <p:spPr>
          <a:xfrm>
            <a:off x="4416552" y="2157903"/>
            <a:ext cx="4008311" cy="3520521"/>
          </a:xfrm>
          <a:prstGeom prst="roundRect">
            <a:avLst>
              <a:gd name="adj" fmla="val 5207"/>
            </a:avLst>
          </a:prstGeom>
          <a:ln w="28575">
            <a:solidFill>
              <a:schemeClr val="tx1"/>
            </a:solidFill>
          </a:ln>
        </p:spPr>
        <p:txBody>
          <a:bodyPr vert="horz" lIns="108000" tIns="864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полностью автоматизированные, </a:t>
            </a:r>
            <a:r>
              <a:rPr lang="ru-RU" sz="2000"/>
              <a:t>инстинктоподобные компоненты умений;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реализуются на уровне бессознательного контроля;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в основе – выработка </a:t>
            </a:r>
            <a:br>
              <a:rPr lang="ru-RU" sz="2000"/>
            </a:br>
            <a:r>
              <a:rPr lang="ru-RU" sz="2000"/>
              <a:t>и упрочение условнорефлекторных связей.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4548707" y="2341113"/>
            <a:ext cx="3744000" cy="540000"/>
          </a:xfrm>
          <a:prstGeom prst="roundRect">
            <a:avLst>
              <a:gd name="adj" fmla="val 21240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Навыки:</a:t>
            </a:r>
            <a:endParaRPr lang="ru-RU" sz="2400"/>
          </a:p>
        </p:txBody>
      </p:sp>
      <p:sp>
        <p:nvSpPr>
          <p:cNvPr id="53" name="Freeform 21"/>
          <p:cNvSpPr/>
          <p:nvPr/>
        </p:nvSpPr>
        <p:spPr>
          <a:xfrm rot="5400000">
            <a:off x="7914045" y="190249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3416967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5579" y="3642858"/>
            <a:ext cx="3780000" cy="2310051"/>
          </a:xfrm>
          <a:prstGeom prst="roundRect">
            <a:avLst>
              <a:gd name="adj" fmla="val 4673"/>
            </a:avLst>
          </a:prstGeom>
          <a:ln w="28575">
            <a:solidFill>
              <a:schemeClr val="tx1"/>
            </a:solidFill>
          </a:ln>
        </p:spPr>
        <p:txBody>
          <a:bodyPr vert="horz" lIns="180000" tIns="1188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уже имеющиеся навыки затрудняют образование новых.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4643438" y="3642858"/>
            <a:ext cx="3780000" cy="2310050"/>
          </a:xfrm>
          <a:prstGeom prst="roundRect">
            <a:avLst>
              <a:gd name="adj" fmla="val 5550"/>
            </a:avLst>
          </a:prstGeom>
          <a:ln w="28575">
            <a:solidFill>
              <a:schemeClr val="tx1"/>
            </a:solidFill>
          </a:ln>
        </p:spPr>
        <p:txBody>
          <a:bodyPr vert="horz" lIns="180000" tIns="1188000" rIns="91440" bIns="45720" rtlCol="0">
            <a:norm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положительное влияние навыков на овладение другими действиями.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9570" y="3827469"/>
            <a:ext cx="3532018" cy="854632"/>
          </a:xfrm>
          <a:prstGeom prst="roundRect">
            <a:avLst>
              <a:gd name="adj" fmla="val 1790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72000" bIns="36000" rtlCol="0" anchor="t"/>
          <a:lstStyle/>
          <a:p>
            <a:pPr algn="ctr">
              <a:lnSpc>
                <a:spcPct val="90000"/>
              </a:lnSpc>
            </a:pPr>
            <a:r>
              <a:rPr lang="ru-RU" sz="2600" b="1"/>
              <a:t>Интерференция: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767429" y="3827469"/>
            <a:ext cx="3532018" cy="854632"/>
          </a:xfrm>
          <a:prstGeom prst="roundRect">
            <a:avLst>
              <a:gd name="adj" fmla="val 16468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72000" bIns="36000" rtlCol="0" anchor="t"/>
          <a:lstStyle/>
          <a:p>
            <a:pPr algn="ctr">
              <a:lnSpc>
                <a:spcPct val="90000"/>
              </a:lnSpc>
            </a:pPr>
            <a:r>
              <a:rPr lang="ru-RU" sz="2600" b="1"/>
              <a:t>Перенос навыков: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08247" y="338745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3994761" y="338745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545585"/>
            <a:ext cx="7273029" cy="1406257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 altLang="ru-RU"/>
              <a:t>Взаимодействие </a:t>
            </a:r>
            <a:br>
              <a:rPr lang="ru-RU" altLang="ru-RU"/>
            </a:br>
            <a:r>
              <a:rPr lang="ru-RU" altLang="ru-RU"/>
              <a:t>навыков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 flipV="1">
            <a:off x="6206386" y="677957"/>
            <a:ext cx="2218477" cy="1141513"/>
            <a:chOff x="6206386" y="577768"/>
            <a:chExt cx="2218477" cy="1141513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" name="Скругленный прямоугольник 3"/>
          <p:cNvSpPr/>
          <p:nvPr/>
        </p:nvSpPr>
        <p:spPr>
          <a:xfrm>
            <a:off x="719137" y="2234086"/>
            <a:ext cx="7699927" cy="1141867"/>
          </a:xfrm>
          <a:prstGeom prst="roundRect">
            <a:avLst>
              <a:gd name="adj" fmla="val 1848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108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800">
                <a:solidFill>
                  <a:schemeClr val="lt1"/>
                </a:solidFill>
              </a:rPr>
              <a:t>Уже сложившиеся навыки </a:t>
            </a:r>
            <a:r>
              <a:rPr lang="ru-RU" sz="2800" b="1">
                <a:solidFill>
                  <a:schemeClr val="lt1"/>
                </a:solidFill>
              </a:rPr>
              <a:t>взаимодействуют</a:t>
            </a:r>
            <a:r>
              <a:rPr lang="ru-RU" sz="2800">
                <a:solidFill>
                  <a:schemeClr val="lt1"/>
                </a:solidFill>
              </a:rPr>
              <a:t> </a:t>
            </a:r>
            <a:br>
              <a:rPr lang="ru-RU" sz="2800">
                <a:solidFill>
                  <a:schemeClr val="lt1"/>
                </a:solidFill>
              </a:rPr>
            </a:br>
            <a:r>
              <a:rPr lang="ru-RU" sz="2800">
                <a:solidFill>
                  <a:schemeClr val="lt1"/>
                </a:solidFill>
              </a:rPr>
              <a:t>с новым навыком.</a:t>
            </a:r>
          </a:p>
        </p:txBody>
      </p:sp>
      <p:sp>
        <p:nvSpPr>
          <p:cNvPr id="28" name="Freeform 21"/>
          <p:cNvSpPr/>
          <p:nvPr/>
        </p:nvSpPr>
        <p:spPr>
          <a:xfrm rot="5400000">
            <a:off x="7916172" y="197237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8963693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619050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4800"/>
              <a:t>Привычки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7" y="1989542"/>
            <a:ext cx="7705405" cy="3734425"/>
          </a:xfrm>
          <a:prstGeom prst="roundRect">
            <a:avLst>
              <a:gd name="adj" fmla="val 4793"/>
            </a:avLst>
          </a:prstGeom>
          <a:ln w="28575">
            <a:solidFill>
              <a:schemeClr val="tx1"/>
            </a:solidFill>
          </a:ln>
        </p:spPr>
        <p:txBody>
          <a:bodyPr vert="horz" lIns="324000" tIns="2124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18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 b="1"/>
              <a:t>Отличаются от навыка: </a:t>
            </a:r>
            <a:r>
              <a:rPr lang="ru-RU" sz="2200"/>
              <a:t>поддаются сознательному контролю.</a:t>
            </a:r>
          </a:p>
          <a:p>
            <a:pPr marL="176213" indent="-176213">
              <a:spcBef>
                <a:spcPts val="0"/>
              </a:spcBef>
              <a:spcAft>
                <a:spcPts val="18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 b="1"/>
              <a:t>Отличаются от умения: </a:t>
            </a:r>
            <a:r>
              <a:rPr lang="ru-RU" sz="2200"/>
              <a:t>не всегда являются разумными.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3128" y="2285562"/>
            <a:ext cx="7470447" cy="1582349"/>
          </a:xfrm>
          <a:prstGeom prst="roundRect">
            <a:avLst>
              <a:gd name="adj" fmla="val 1166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72000" bIns="36000" rtlCol="0" anchor="t"/>
          <a:lstStyle/>
          <a:p>
            <a:r>
              <a:rPr lang="ru-RU" sz="2600" b="1"/>
              <a:t>Привычки </a:t>
            </a:r>
            <a:r>
              <a:rPr lang="ru-RU" sz="2600"/>
              <a:t>– автоматизированные элементы деятельности, выражающие потребность совершать те или иные акты.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01046" y="17341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4843854" y="806865"/>
            <a:ext cx="3586299" cy="671549"/>
            <a:chOff x="6680410" y="225425"/>
            <a:chExt cx="2212765" cy="414349"/>
          </a:xfrm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6670496" y="2353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6899767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129038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358309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587580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6122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781685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75393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6670496" y="478484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6899767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129038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358309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587580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046122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81685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275393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8504664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8504664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73393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896670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1638847"/>
            <a:ext cx="7705725" cy="3560992"/>
          </a:xfrm>
          <a:prstGeom prst="roundRect">
            <a:avLst>
              <a:gd name="adj" fmla="val 5479"/>
            </a:avLst>
          </a:prstGeom>
          <a:ln w="28575">
            <a:solidFill>
              <a:schemeClr val="tx1"/>
            </a:solidFill>
          </a:ln>
        </p:spPr>
        <p:txBody>
          <a:bodyPr vert="horz" lIns="216000" tIns="1188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деятельность обогащается новым предметным содержанием;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появляются новые средства реализации, ускоряющие течение </a:t>
            </a:r>
            <a:br>
              <a:rPr lang="ru-RU" sz="2000"/>
            </a:br>
            <a:r>
              <a:rPr lang="ru-RU" sz="2000"/>
              <a:t>и совершенствующие результаты;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происходит автоматизация отдельных операций и других компонентов деятельности → превращение в умения и навыки;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из выполняемой деятельности могут выделяться, обособляться </a:t>
            </a:r>
            <a:br>
              <a:rPr lang="ru-RU" sz="2000"/>
            </a:br>
            <a:r>
              <a:rPr lang="ru-RU" sz="2000" spc="-20"/>
              <a:t>и дальше самостоятельно развиваться новые виды деятельности.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0113" y="1832601"/>
            <a:ext cx="7343775" cy="892311"/>
          </a:xfrm>
          <a:prstGeom prst="roundRect">
            <a:avLst>
              <a:gd name="adj" fmla="val 1790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/>
              <a:t>В процессе развития деятельности происходят </a:t>
            </a:r>
            <a:br>
              <a:rPr lang="ru-RU" sz="2400"/>
            </a:br>
            <a:r>
              <a:rPr lang="ru-RU" sz="2400"/>
              <a:t>её внутренние преобразования: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732511" y="5351690"/>
            <a:ext cx="7692351" cy="994245"/>
          </a:xfrm>
          <a:prstGeom prst="roundRect">
            <a:avLst>
              <a:gd name="adj" fmla="val 2001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62000" rIns="72000" bIns="36000" rtlCol="0" anchor="t"/>
          <a:lstStyle/>
          <a:p>
            <a:pPr>
              <a:lnSpc>
                <a:spcPct val="90000"/>
              </a:lnSpc>
            </a:pPr>
            <a:r>
              <a:rPr lang="ru-RU" sz="2000"/>
              <a:t>Этот механизм развития деятельности описан А. Н. Леонтьевым </a:t>
            </a:r>
            <a:br>
              <a:rPr lang="ru-RU" sz="2000"/>
            </a:br>
            <a:r>
              <a:rPr lang="ru-RU" sz="2000"/>
              <a:t>и получил название </a:t>
            </a:r>
            <a:r>
              <a:rPr lang="ru-RU" sz="2000" b="1"/>
              <a:t>«сдвиг мотива на цель»</a:t>
            </a:r>
            <a:r>
              <a:rPr lang="ru-RU" sz="2000"/>
              <a:t>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4045" y="509011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14045" y="138343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371850"/>
            <a:ext cx="7273029" cy="96597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Развитие деятельности 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 flipV="1">
            <a:off x="6748272" y="527168"/>
            <a:ext cx="1676591" cy="655338"/>
            <a:chOff x="6592584" y="1003088"/>
            <a:chExt cx="1832279" cy="716193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197389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847698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52000">
                <a:srgbClr val="BDC6D4"/>
              </a:gs>
              <a:gs pos="0">
                <a:srgbClr val="6E82A0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252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11–12.3.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449409"/>
            <a:ext cx="7907637" cy="3379884"/>
          </a:xfrm>
          <a:prstGeom prst="frame">
            <a:avLst>
              <a:gd name="adj1" fmla="val 3178"/>
            </a:avLst>
          </a:prstGeom>
          <a:solidFill>
            <a:srgbClr val="6E82A0"/>
          </a:solidFill>
          <a:ln>
            <a:noFill/>
          </a:ln>
        </p:spPr>
        <p:txBody>
          <a:bodyPr lIns="252000" tIns="504000" bIns="648000" anchor="ctr">
            <a:noAutofit/>
          </a:bodyPr>
          <a:lstStyle/>
          <a:p>
            <a:pPr>
              <a:lnSpc>
                <a:spcPts val="6500"/>
              </a:lnSpc>
            </a:pPr>
            <a:r>
              <a:rPr lang="ru-RU" sz="5400" spc="-120"/>
              <a:t>Основные виды деятельности. </a:t>
            </a:r>
            <a:br>
              <a:rPr lang="ru-RU" sz="5400" spc="-120"/>
            </a:br>
            <a:r>
              <a:rPr lang="ru-RU" sz="5400" spc="-120"/>
              <a:t>Развитие деятельности</a:t>
            </a:r>
            <a:endParaRPr lang="ru-RU" sz="54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872012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872012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872012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872012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45162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2031242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45162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2031242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45162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2031242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45162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2031242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402" y="2750356"/>
            <a:ext cx="1910757" cy="1788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062483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508851"/>
            <a:ext cx="6996356" cy="148051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/>
              <a:t>Основные виды деятельности</a:t>
            </a:r>
            <a:endParaRPr lang="ru-RU" sz="480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4628178"/>
              </p:ext>
            </p:extLst>
          </p:nvPr>
        </p:nvGraphicFramePr>
        <p:xfrm>
          <a:off x="731520" y="2406718"/>
          <a:ext cx="7699622" cy="3314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69464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5130158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82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Вид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Цель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Игра</a:t>
                      </a:r>
                    </a:p>
                  </a:txBody>
                  <a:tcPr marL="1152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Участие в самой деятельности</a:t>
                      </a:r>
                    </a:p>
                  </a:txBody>
                  <a:tcPr marL="252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Учение</a:t>
                      </a:r>
                    </a:p>
                  </a:txBody>
                  <a:tcPr marL="1152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Научение чему-либо</a:t>
                      </a:r>
                    </a:p>
                  </a:txBody>
                  <a:tcPr marL="252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4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Труд</a:t>
                      </a:r>
                    </a:p>
                  </a:txBody>
                  <a:tcPr marL="1152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4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Выполнение работы, приносящей практические результаты</a:t>
                      </a:r>
                    </a:p>
                  </a:txBody>
                  <a:tcPr marL="252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6033648" y="678352"/>
            <a:ext cx="2391215" cy="1230395"/>
            <a:chOff x="6206386" y="577768"/>
            <a:chExt cx="2218477" cy="1141513"/>
          </a:xfrm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25" y="3333560"/>
            <a:ext cx="609600" cy="60960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725" y="5010404"/>
            <a:ext cx="609600" cy="609600"/>
          </a:xfrm>
          <a:prstGeom prst="rect">
            <a:avLst/>
          </a:prstGeom>
        </p:spPr>
      </p:pic>
      <p:pic>
        <p:nvPicPr>
          <p:cNvPr id="10" name="Рисунок 9"/>
          <p:cNvPicPr preferRelativeResize="0">
            <a:picLocks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4" t="7693" r="2128" b="8109"/>
          <a:stretch/>
        </p:blipFill>
        <p:spPr>
          <a:xfrm>
            <a:off x="975925" y="4186709"/>
            <a:ext cx="608400" cy="608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090013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325971"/>
            <a:ext cx="6996356" cy="148051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200"/>
              <a:t>Ведущая деятельность </a:t>
            </a:r>
            <a:br>
              <a:rPr lang="ru-RU" sz="4200"/>
            </a:br>
            <a:r>
              <a:rPr lang="ru-RU" sz="4200"/>
              <a:t>по А. Н. Леонтьеву</a:t>
            </a:r>
            <a:endParaRPr lang="ru-RU" sz="420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4055516"/>
              </p:ext>
            </p:extLst>
          </p:nvPr>
        </p:nvGraphicFramePr>
        <p:xfrm>
          <a:off x="725241" y="2978487"/>
          <a:ext cx="7699622" cy="234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7847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4291775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200" b="1" kern="1200" spc="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Возрастной этап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200" b="1" kern="1200" spc="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Ведущая деятельность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Дошкольник (3–6 лет)</a:t>
                      </a:r>
                    </a:p>
                  </a:txBody>
                  <a:tcPr marL="324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Игровая деятельность</a:t>
                      </a:r>
                    </a:p>
                  </a:txBody>
                  <a:tcPr marL="324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Младший школьник</a:t>
                      </a:r>
                    </a:p>
                  </a:txBody>
                  <a:tcPr marL="324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Учебная деятельность</a:t>
                      </a:r>
                    </a:p>
                  </a:txBody>
                  <a:tcPr marL="324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Подросток (11–15 лет)</a:t>
                      </a:r>
                    </a:p>
                  </a:txBody>
                  <a:tcPr marL="324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Интимно-личностное общение</a:t>
                      </a:r>
                    </a:p>
                  </a:txBody>
                  <a:tcPr marL="324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  <a:tr h="46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b="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Зрелая личность</a:t>
                      </a:r>
                    </a:p>
                  </a:txBody>
                  <a:tcPr marL="324000" marR="138023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Трудовая деятельность</a:t>
                      </a:r>
                    </a:p>
                  </a:txBody>
                  <a:tcPr marL="324000" marT="86264" marB="86264" anchor="ctr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08041252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6033243" y="644537"/>
            <a:ext cx="2391618" cy="934825"/>
            <a:chOff x="6592584" y="1003088"/>
            <a:chExt cx="1832279" cy="716193"/>
          </a:xfrm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4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2044806"/>
            <a:ext cx="7705725" cy="830302"/>
          </a:xfrm>
          <a:prstGeom prst="roundRect">
            <a:avLst>
              <a:gd name="adj" fmla="val 22153"/>
            </a:avLst>
          </a:prstGeom>
          <a:ln w="28575">
            <a:solidFill>
              <a:schemeClr val="tx1"/>
            </a:solidFill>
          </a:ln>
        </p:spPr>
        <p:txBody>
          <a:bodyPr vert="horz" lIns="216000" tIns="72000" rIns="91440" bIns="108000" rtlCol="0" anchor="ctr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000" b="1"/>
              <a:t>Ведущая деятельность </a:t>
            </a:r>
            <a:r>
              <a:rPr lang="ru-RU" sz="2000"/>
              <a:t>– та, которая в основном определяет динамику развития на данной жизненной стадии.</a:t>
            </a:r>
          </a:p>
        </p:txBody>
      </p:sp>
      <p:sp>
        <p:nvSpPr>
          <p:cNvPr id="25" name="Freeform 21"/>
          <p:cNvSpPr/>
          <p:nvPr/>
        </p:nvSpPr>
        <p:spPr>
          <a:xfrm rot="5400000">
            <a:off x="7914045" y="178025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6" name="Скругленный прямоугольник 25"/>
          <p:cNvSpPr/>
          <p:nvPr/>
        </p:nvSpPr>
        <p:spPr>
          <a:xfrm>
            <a:off x="732511" y="5415699"/>
            <a:ext cx="7692351" cy="774790"/>
          </a:xfrm>
          <a:prstGeom prst="roundRect">
            <a:avLst>
              <a:gd name="adj" fmla="val 2001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000"/>
              <a:t>Основные виды жизнедеятельности сменяют друг друга </a:t>
            </a:r>
            <a:br>
              <a:rPr lang="ru-RU" sz="2000"/>
            </a:br>
            <a:r>
              <a:rPr lang="ru-RU" sz="2000"/>
              <a:t>и одновременно сосуществуют на протяжении жизни человека.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14045" y="515411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82446968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19138" y="3028497"/>
            <a:ext cx="7705724" cy="1152000"/>
          </a:xfrm>
          <a:prstGeom prst="roundRect">
            <a:avLst>
              <a:gd name="adj" fmla="val 1838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200" b="1"/>
              <a:t>Суть человеческой игры </a:t>
            </a:r>
            <a:r>
              <a:rPr lang="ru-RU" sz="2200"/>
              <a:t>– способность, отображая, преобразовывать мир.</a:t>
            </a:r>
          </a:p>
        </p:txBody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1440" y="331721"/>
            <a:ext cx="7520618" cy="965974"/>
          </a:xfrm>
        </p:spPr>
        <p:txBody>
          <a:bodyPr>
            <a:noAutofit/>
          </a:bodyPr>
          <a:lstStyle/>
          <a:p>
            <a:r>
              <a:rPr lang="ru-RU" sz="4800"/>
              <a:t>Игра как вид деятельности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 flipV="1">
            <a:off x="7961739" y="565690"/>
            <a:ext cx="463124" cy="506222"/>
            <a:chOff x="7769644" y="1003088"/>
            <a:chExt cx="655219" cy="716193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2" name="Объект 3"/>
          <p:cNvSpPr>
            <a:spLocks noGrp="1"/>
          </p:cNvSpPr>
          <p:nvPr>
            <p:ph sz="quarter" idx="4294967295"/>
          </p:nvPr>
        </p:nvSpPr>
        <p:spPr>
          <a:xfrm>
            <a:off x="732511" y="4393088"/>
            <a:ext cx="4854473" cy="1769968"/>
          </a:xfrm>
          <a:prstGeom prst="roundRect">
            <a:avLst>
              <a:gd name="adj" fmla="val 8824"/>
            </a:avLst>
          </a:prstGeom>
          <a:ln w="28575">
            <a:solidFill>
              <a:schemeClr val="tx1"/>
            </a:solidFill>
          </a:ln>
        </p:spPr>
        <p:txBody>
          <a:bodyPr vert="horz" lIns="396000" tIns="900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сенсорные;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моторные;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864666" y="4576297"/>
            <a:ext cx="4585158" cy="566128"/>
          </a:xfrm>
          <a:prstGeom prst="roundRect">
            <a:avLst>
              <a:gd name="adj" fmla="val 2608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Виды игр:</a:t>
            </a:r>
            <a:endParaRPr lang="ru-RU" sz="2400"/>
          </a:p>
        </p:txBody>
      </p:sp>
      <p:sp>
        <p:nvSpPr>
          <p:cNvPr id="53" name="Freeform 21"/>
          <p:cNvSpPr/>
          <p:nvPr/>
        </p:nvSpPr>
        <p:spPr>
          <a:xfrm rot="5400000">
            <a:off x="5079017" y="41376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9" name="Скругленный прямоугольник 28"/>
          <p:cNvSpPr/>
          <p:nvPr/>
        </p:nvSpPr>
        <p:spPr>
          <a:xfrm>
            <a:off x="732511" y="1556151"/>
            <a:ext cx="7692351" cy="1252134"/>
          </a:xfrm>
          <a:prstGeom prst="roundRect">
            <a:avLst>
              <a:gd name="adj" fmla="val 13714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36000" rtlCol="0" anchor="ctr"/>
          <a:lstStyle/>
          <a:p>
            <a:pPr>
              <a:lnSpc>
                <a:spcPct val="90000"/>
              </a:lnSpc>
            </a:pPr>
            <a:r>
              <a:rPr lang="ru-RU" sz="2200" b="1"/>
              <a:t>Игра</a:t>
            </a:r>
            <a:r>
              <a:rPr lang="ru-RU" sz="2200"/>
              <a:t> ‒ вид деятельности, результатом которого не является производство какого-либо идеального или материального продукта (за исключением деловых и конструкторских игр).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14045" y="129457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19745" y="276822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" name="Прямоугольник 3"/>
          <p:cNvSpPr/>
          <p:nvPr/>
        </p:nvSpPr>
        <p:spPr>
          <a:xfrm>
            <a:off x="2935224" y="5298499"/>
            <a:ext cx="2368296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 spc="-50">
                <a:solidFill>
                  <a:prstClr val="black"/>
                </a:solidFill>
              </a:rPr>
              <a:t>сюжетно-ролевые;</a:t>
            </a:r>
          </a:p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 spc="-50">
                <a:solidFill>
                  <a:prstClr val="black"/>
                </a:solidFill>
              </a:rPr>
              <a:t>игры с правилами</a:t>
            </a:r>
            <a:r>
              <a:rPr lang="ru-RU" sz="200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7534656" y="3341126"/>
            <a:ext cx="710545" cy="767274"/>
            <a:chOff x="3035992" y="3174112"/>
            <a:chExt cx="1288272" cy="1391125"/>
          </a:xfrm>
        </p:grpSpPr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9400" y="4393088"/>
            <a:ext cx="1795462" cy="1795462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5824064" y="4467298"/>
            <a:ext cx="565405" cy="1621548"/>
            <a:chOff x="5833296" y="5455706"/>
            <a:chExt cx="320617" cy="919510"/>
          </a:xfrm>
        </p:grpSpPr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 flipH="1">
              <a:off x="5825465" y="6241003"/>
              <a:ext cx="142568" cy="125857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 flipH="1">
              <a:off x="6019701" y="6241003"/>
              <a:ext cx="142568" cy="125857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 flipH="1">
              <a:off x="5825465" y="6046768"/>
              <a:ext cx="142568" cy="125857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 flipH="1">
              <a:off x="6019701" y="6046768"/>
              <a:ext cx="142568" cy="125857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 flipH="1">
              <a:off x="5825465" y="5852532"/>
              <a:ext cx="142568" cy="125857"/>
            </a:xfrm>
            <a:prstGeom prst="hexagon">
              <a:avLst/>
            </a:prstGeom>
            <a:solidFill>
              <a:srgbClr val="6E82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 flipH="1">
              <a:off x="6019701" y="5852532"/>
              <a:ext cx="142568" cy="125857"/>
            </a:xfrm>
            <a:prstGeom prst="hexagon">
              <a:avLst/>
            </a:prstGeom>
            <a:solidFill>
              <a:srgbClr val="6E82A0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 flipH="1">
              <a:off x="5825465" y="5658296"/>
              <a:ext cx="142568" cy="125857"/>
            </a:xfrm>
            <a:prstGeom prst="hexagon">
              <a:avLst/>
            </a:prstGeom>
            <a:solidFill>
              <a:srgbClr val="6E82A0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 flipH="1">
              <a:off x="6019701" y="5658296"/>
              <a:ext cx="142568" cy="125857"/>
            </a:xfrm>
            <a:prstGeom prst="hexagon">
              <a:avLst/>
            </a:prstGeom>
            <a:solidFill>
              <a:srgbClr val="6E82A0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 flipH="1">
              <a:off x="5824941" y="5464061"/>
              <a:ext cx="142568" cy="125857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 flipH="1">
              <a:off x="6019701" y="5464061"/>
              <a:ext cx="142568" cy="125857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085148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52000">
                <a:srgbClr val="BDC6D4"/>
              </a:gs>
              <a:gs pos="0">
                <a:srgbClr val="6E82A0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252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11–12.1.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6E82A0"/>
          </a:solidFill>
          <a:ln>
            <a:noFill/>
          </a:ln>
        </p:spPr>
        <p:txBody>
          <a:bodyPr lIns="252000" tIns="504000" bIns="648000" anchor="ctr">
            <a:noAutofit/>
          </a:bodyPr>
          <a:lstStyle/>
          <a:p>
            <a:pPr>
              <a:lnSpc>
                <a:spcPts val="6500"/>
              </a:lnSpc>
            </a:pPr>
            <a:r>
              <a:rPr lang="ru-RU" sz="5000" spc="-120"/>
              <a:t>Понятие «деятельность». </a:t>
            </a:r>
            <a:br>
              <a:rPr lang="ru-RU" sz="5000" spc="-120"/>
            </a:br>
            <a:r>
              <a:rPr lang="ru-RU" sz="5000" spc="-120"/>
              <a:t>Отличия деятельности </a:t>
            </a:r>
            <a:br>
              <a:rPr lang="ru-RU" sz="5000" spc="-120"/>
            </a:br>
            <a:r>
              <a:rPr lang="ru-RU" sz="5000" spc="-120"/>
              <a:t>от активности и поведения</a:t>
            </a:r>
            <a:endParaRPr lang="ru-RU" sz="50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13810" y="5120661"/>
            <a:ext cx="7705724" cy="1152000"/>
          </a:xfrm>
          <a:prstGeom prst="roundRect">
            <a:avLst>
              <a:gd name="adj" fmla="val 1838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200"/>
              <a:t>У взрослых людей учение может приобретать характер самообразования.</a:t>
            </a:r>
          </a:p>
        </p:txBody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5" y="274320"/>
            <a:ext cx="7151243" cy="1347973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r>
              <a:rPr lang="ru-RU" sz="4800"/>
              <a:t>Учение как вид деятельности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42" name="Объект 3"/>
          <p:cNvSpPr>
            <a:spLocks noGrp="1"/>
          </p:cNvSpPr>
          <p:nvPr>
            <p:ph sz="quarter" idx="4294967295"/>
          </p:nvPr>
        </p:nvSpPr>
        <p:spPr>
          <a:xfrm>
            <a:off x="732511" y="3143722"/>
            <a:ext cx="7692349" cy="1769968"/>
          </a:xfrm>
          <a:prstGeom prst="roundRect">
            <a:avLst>
              <a:gd name="adj" fmla="val 8824"/>
            </a:avLst>
          </a:prstGeom>
          <a:ln w="28575">
            <a:solidFill>
              <a:schemeClr val="tx1"/>
            </a:solidFill>
          </a:ln>
        </p:spPr>
        <p:txBody>
          <a:bodyPr vert="horz" lIns="180000" tIns="900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Организованное: </a:t>
            </a:r>
            <a:r>
              <a:rPr lang="ru-RU" sz="2000" spc="-50">
                <a:solidFill>
                  <a:prstClr val="black"/>
                </a:solidFill>
              </a:rPr>
              <a:t>в специальных образовательных учреждениях.</a:t>
            </a:r>
            <a:endParaRPr lang="ru-RU" sz="2000" b="1" spc="-50"/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Неорганизованное: </a:t>
            </a:r>
            <a:r>
              <a:rPr lang="ru-RU" sz="2000" spc="-50">
                <a:solidFill>
                  <a:prstClr val="black"/>
                </a:solidFill>
              </a:rPr>
              <a:t>попутно, в других видах деятельности</a:t>
            </a:r>
            <a:r>
              <a:rPr lang="ru-RU" sz="2000">
                <a:solidFill>
                  <a:prstClr val="black"/>
                </a:solidFill>
              </a:rPr>
              <a:t>.</a:t>
            </a:r>
            <a:endParaRPr lang="ru-RU" sz="2000" b="1" spc="-50"/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883844" y="3326931"/>
            <a:ext cx="7389681" cy="566128"/>
          </a:xfrm>
          <a:prstGeom prst="roundRect">
            <a:avLst>
              <a:gd name="adj" fmla="val 2608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4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Формы учения</a:t>
            </a:r>
            <a:endParaRPr lang="ru-RU" sz="240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2511" y="1784751"/>
            <a:ext cx="7692351" cy="1152000"/>
          </a:xfrm>
          <a:prstGeom prst="roundRect">
            <a:avLst>
              <a:gd name="adj" fmla="val 13714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0" rIns="72000" bIns="108000" rtlCol="0" anchor="ctr"/>
          <a:lstStyle/>
          <a:p>
            <a:r>
              <a:rPr lang="ru-RU" sz="2200" b="1"/>
              <a:t>Учение</a:t>
            </a:r>
            <a:r>
              <a:rPr lang="ru-RU" sz="2200"/>
              <a:t> ‒ вид деятельности, целью которого является приобретение знаний, умений, навыков.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14045" y="152317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21"/>
          <p:cNvSpPr/>
          <p:nvPr/>
        </p:nvSpPr>
        <p:spPr>
          <a:xfrm rot="5400000">
            <a:off x="7908716" y="288831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14417" y="486039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Группа 4"/>
          <p:cNvGrpSpPr/>
          <p:nvPr/>
        </p:nvGrpSpPr>
        <p:grpSpPr>
          <a:xfrm>
            <a:off x="7666488" y="5491043"/>
            <a:ext cx="573385" cy="619163"/>
            <a:chOff x="3035992" y="3174112"/>
            <a:chExt cx="1288272" cy="1391125"/>
          </a:xfrm>
        </p:grpSpPr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7" name="Группа 56"/>
          <p:cNvGrpSpPr/>
          <p:nvPr/>
        </p:nvGrpSpPr>
        <p:grpSpPr>
          <a:xfrm>
            <a:off x="7680961" y="2165850"/>
            <a:ext cx="573385" cy="619163"/>
            <a:chOff x="3035992" y="3174112"/>
            <a:chExt cx="1288272" cy="1391125"/>
          </a:xfrm>
        </p:grpSpPr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0" name="Группа 59"/>
          <p:cNvGrpSpPr/>
          <p:nvPr/>
        </p:nvGrpSpPr>
        <p:grpSpPr>
          <a:xfrm>
            <a:off x="6033243" y="480894"/>
            <a:ext cx="2391618" cy="934825"/>
            <a:chOff x="6592584" y="1003088"/>
            <a:chExt cx="1832279" cy="716193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7680961" y="4155256"/>
            <a:ext cx="573385" cy="619163"/>
            <a:chOff x="3035992" y="3174112"/>
            <a:chExt cx="1288272" cy="1391125"/>
          </a:xfrm>
          <a:solidFill>
            <a:schemeClr val="tx1"/>
          </a:solidFill>
        </p:grpSpPr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716190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13810" y="5257821"/>
            <a:ext cx="7705724" cy="971360"/>
          </a:xfrm>
          <a:prstGeom prst="roundRect">
            <a:avLst>
              <a:gd name="adj" fmla="val 2039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200"/>
              <a:t>Труд связан с созданием и совершенствованием орудий труда.</a:t>
            </a:r>
          </a:p>
        </p:txBody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5" y="411480"/>
            <a:ext cx="7151243" cy="1347973"/>
          </a:xfrm>
        </p:spPr>
        <p:txBody>
          <a:bodyPr>
            <a:noAutofit/>
          </a:bodyPr>
          <a:lstStyle/>
          <a:p>
            <a:pPr>
              <a:lnSpc>
                <a:spcPct val="85000"/>
              </a:lnSpc>
            </a:pPr>
            <a:r>
              <a:rPr lang="ru-RU" sz="4800"/>
              <a:t>Труд как вид деятельности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42" name="Объект 3"/>
          <p:cNvSpPr>
            <a:spLocks noGrp="1"/>
          </p:cNvSpPr>
          <p:nvPr>
            <p:ph sz="quarter" idx="4294967295"/>
          </p:nvPr>
        </p:nvSpPr>
        <p:spPr>
          <a:xfrm>
            <a:off x="732511" y="2723098"/>
            <a:ext cx="7692349" cy="2372264"/>
          </a:xfrm>
          <a:prstGeom prst="roundRect">
            <a:avLst>
              <a:gd name="adj" fmla="val 8824"/>
            </a:avLst>
          </a:prstGeom>
          <a:ln w="28575">
            <a:solidFill>
              <a:schemeClr val="tx1"/>
            </a:solidFill>
          </a:ln>
        </p:spPr>
        <p:txBody>
          <a:bodyPr vert="horz" lIns="216000" tIns="79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повышения производительности труда;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развития науки;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технического и художественного творчества;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психического развития самого человека.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883844" y="2906307"/>
            <a:ext cx="7389681" cy="566128"/>
          </a:xfrm>
          <a:prstGeom prst="roundRect">
            <a:avLst>
              <a:gd name="adj" fmla="val 2608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34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Орудия труда явились фактором:</a:t>
            </a:r>
            <a:endParaRPr lang="ru-RU" sz="2200"/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2511" y="1921911"/>
            <a:ext cx="7692351" cy="652095"/>
          </a:xfrm>
          <a:prstGeom prst="roundRect">
            <a:avLst>
              <a:gd name="adj" fmla="val 19323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200" b="1" spc="-40"/>
              <a:t>Труд </a:t>
            </a:r>
            <a:r>
              <a:rPr lang="ru-RU" sz="2200" spc="-40"/>
              <a:t>занимает особое место в системе деятельности человека.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14045" y="164204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3" name="Freeform 21"/>
          <p:cNvSpPr/>
          <p:nvPr/>
        </p:nvSpPr>
        <p:spPr>
          <a:xfrm rot="5400000">
            <a:off x="7908716" y="246768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14417" y="499755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60" name="Группа 59"/>
          <p:cNvGrpSpPr/>
          <p:nvPr/>
        </p:nvGrpSpPr>
        <p:grpSpPr>
          <a:xfrm flipV="1">
            <a:off x="6033243" y="618054"/>
            <a:ext cx="2391618" cy="934825"/>
            <a:chOff x="6592584" y="1003088"/>
            <a:chExt cx="1832279" cy="716193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82" name="Группа 81"/>
          <p:cNvGrpSpPr/>
          <p:nvPr/>
        </p:nvGrpSpPr>
        <p:grpSpPr>
          <a:xfrm>
            <a:off x="7735237" y="5604686"/>
            <a:ext cx="508651" cy="551564"/>
            <a:chOff x="3384949" y="3174112"/>
            <a:chExt cx="939315" cy="1018561"/>
          </a:xfrm>
        </p:grpSpPr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9265" y="3013385"/>
            <a:ext cx="1867519" cy="1869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16028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52000">
                <a:srgbClr val="BDC6D4"/>
              </a:gs>
              <a:gs pos="0">
                <a:srgbClr val="6E82A0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252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11–12.4.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2"/>
            <a:ext cx="7907637" cy="3714695"/>
          </a:xfrm>
          <a:prstGeom prst="frame">
            <a:avLst>
              <a:gd name="adj1" fmla="val 3178"/>
            </a:avLst>
          </a:prstGeom>
          <a:solidFill>
            <a:srgbClr val="6E82A0"/>
          </a:solidFill>
          <a:ln>
            <a:noFill/>
          </a:ln>
        </p:spPr>
        <p:txBody>
          <a:bodyPr lIns="252000" tIns="576000" bIns="64800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ru-RU" sz="4600" spc="-120"/>
              <a:t>Деятельностный подход </a:t>
            </a:r>
            <a:br>
              <a:rPr lang="ru-RU" sz="4600" spc="-120"/>
            </a:br>
            <a:r>
              <a:rPr lang="ru-RU" sz="4600" spc="-120"/>
              <a:t>в психологии. </a:t>
            </a:r>
            <a:br>
              <a:rPr lang="ru-RU" sz="4600" spc="-120"/>
            </a:br>
            <a:r>
              <a:rPr lang="ru-RU" sz="4600" spc="-120"/>
              <a:t>Концепция поэтапного формирования умственных действий П. Я. Гальперина</a:t>
            </a:r>
            <a:endParaRPr lang="ru-RU" sz="46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118737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2008219"/>
            <a:ext cx="4188764" cy="1955504"/>
          </a:xfrm>
          <a:prstGeom prst="roundRect">
            <a:avLst>
              <a:gd name="adj" fmla="val 848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26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Психологическая теория деятельности </a:t>
            </a:r>
            <a:r>
              <a:rPr lang="ru-RU" sz="2200"/>
              <a:t>была создана </a:t>
            </a:r>
            <a:br>
              <a:rPr lang="ru-RU" sz="2200"/>
            </a:br>
            <a:r>
              <a:rPr lang="ru-RU" sz="2200"/>
              <a:t>в советской психологии </a:t>
            </a:r>
            <a:br>
              <a:rPr lang="ru-RU" sz="2200"/>
            </a:br>
            <a:r>
              <a:rPr lang="ru-RU" sz="2200"/>
              <a:t>в 1920-е – начале 1930-х гг. </a:t>
            </a:r>
            <a:br>
              <a:rPr lang="ru-RU" sz="2200"/>
            </a:br>
            <a:r>
              <a:rPr lang="ru-RU" sz="2200"/>
              <a:t>и развивалась около 50 лет.</a:t>
            </a:r>
          </a:p>
        </p:txBody>
      </p:sp>
      <p:sp>
        <p:nvSpPr>
          <p:cNvPr id="25" name="Freeform 21"/>
          <p:cNvSpPr/>
          <p:nvPr/>
        </p:nvSpPr>
        <p:spPr>
          <a:xfrm rot="5400000">
            <a:off x="4397084" y="175281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5040863" y="2008220"/>
            <a:ext cx="3384000" cy="1955503"/>
          </a:xfrm>
          <a:prstGeom prst="roundRect">
            <a:avLst>
              <a:gd name="adj" fmla="val 7247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Autofit/>
          </a:bodyPr>
          <a:lstStyle/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 spc="-80"/>
              <a:t>первым выделил деятельность </a:t>
            </a:r>
            <a:r>
              <a:rPr lang="ru-RU" sz="1800"/>
              <a:t>в особую, ни к каким другим формам жизни не сводимую категорию.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719138" y="4127066"/>
            <a:ext cx="4188764" cy="1963601"/>
          </a:xfrm>
          <a:prstGeom prst="roundRect">
            <a:avLst>
              <a:gd name="adj" fmla="val 7640"/>
            </a:avLst>
          </a:prstGeom>
          <a:ln w="28575">
            <a:solidFill>
              <a:schemeClr val="tx1"/>
            </a:solidFill>
          </a:ln>
        </p:spPr>
        <p:txBody>
          <a:bodyPr vert="horz" lIns="180000" tIns="792000" rIns="91440" bIns="45720" rtlCol="0">
            <a:norm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С. Л. Рубинштейн;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А. Н. Леонтьев;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А. Р. Лурия;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197151" y="2147112"/>
            <a:ext cx="3094688" cy="540000"/>
          </a:xfrm>
          <a:prstGeom prst="roundRect">
            <a:avLst>
              <a:gd name="adj" fmla="val 2329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36000" rtlCol="0" anchor="t"/>
          <a:lstStyle/>
          <a:p>
            <a:r>
              <a:rPr lang="ru-RU" sz="2000" b="1"/>
              <a:t>М. Я. Басов: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32104" y="4265959"/>
            <a:ext cx="3960000" cy="540000"/>
          </a:xfrm>
          <a:prstGeom prst="roundRect">
            <a:avLst>
              <a:gd name="adj" fmla="val 1721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ctr"/>
          <a:lstStyle/>
          <a:p>
            <a:r>
              <a:rPr lang="ru-RU" sz="2000" b="1"/>
              <a:t>Основатели и разработчики: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394252" y="38707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05012" y="175281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674659"/>
            <a:ext cx="7050855" cy="1047178"/>
          </a:xfrm>
        </p:spPr>
        <p:txBody>
          <a:bodyPr>
            <a:noAutofit/>
          </a:bodyPr>
          <a:lstStyle/>
          <a:p>
            <a:r>
              <a:rPr lang="ru-RU" altLang="ru-RU" sz="4000"/>
              <a:t>Становление психологической теории деятельности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8" name="Объект 3"/>
          <p:cNvSpPr>
            <a:spLocks noGrp="1"/>
          </p:cNvSpPr>
          <p:nvPr>
            <p:ph sz="quarter" idx="4294967295"/>
          </p:nvPr>
        </p:nvSpPr>
        <p:spPr>
          <a:xfrm>
            <a:off x="5036399" y="4132862"/>
            <a:ext cx="3400297" cy="1957806"/>
          </a:xfrm>
          <a:prstGeom prst="roundRect">
            <a:avLst>
              <a:gd name="adj" fmla="val 7677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Autofit/>
          </a:bodyPr>
          <a:lstStyle/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использование категории </a:t>
            </a:r>
            <a:r>
              <a:rPr lang="ru-RU" sz="1800" spc="-60"/>
              <a:t>деятельности – отличительная </a:t>
            </a:r>
            <a:r>
              <a:rPr lang="ru-RU" sz="1800"/>
              <a:t>черта отечественной психологии.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165327" y="4271753"/>
            <a:ext cx="3126512" cy="540000"/>
          </a:xfrm>
          <a:prstGeom prst="roundRect">
            <a:avLst>
              <a:gd name="adj" fmla="val 2329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36000" rtlCol="0" anchor="t"/>
          <a:lstStyle/>
          <a:p>
            <a:r>
              <a:rPr lang="ru-RU" sz="2000" b="1"/>
              <a:t>Значение: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31674" y="387821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Группа 30"/>
          <p:cNvGrpSpPr/>
          <p:nvPr/>
        </p:nvGrpSpPr>
        <p:grpSpPr>
          <a:xfrm flipV="1">
            <a:off x="13728516" y="5048231"/>
            <a:ext cx="809793" cy="875978"/>
            <a:chOff x="3493192" y="4590234"/>
            <a:chExt cx="1288271" cy="1393562"/>
          </a:xfrm>
          <a:solidFill>
            <a:schemeClr val="tx1"/>
          </a:solidFill>
        </p:grpSpPr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7799630" y="5473621"/>
            <a:ext cx="460351" cy="500389"/>
            <a:chOff x="3842150" y="4590234"/>
            <a:chExt cx="939313" cy="1021009"/>
          </a:xfrm>
          <a:solidFill>
            <a:schemeClr val="tx1"/>
          </a:solidFill>
        </p:grpSpPr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96" name="Группа 95"/>
          <p:cNvGrpSpPr/>
          <p:nvPr/>
        </p:nvGrpSpPr>
        <p:grpSpPr>
          <a:xfrm>
            <a:off x="7437260" y="678261"/>
            <a:ext cx="987602" cy="1073013"/>
            <a:chOff x="7374213" y="577768"/>
            <a:chExt cx="1050650" cy="1141513"/>
          </a:xfrm>
        </p:grpSpPr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" name="Прямоугольник 3"/>
          <p:cNvSpPr/>
          <p:nvPr/>
        </p:nvSpPr>
        <p:spPr>
          <a:xfrm>
            <a:off x="2827172" y="5231774"/>
            <a:ext cx="1997241" cy="66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>
                <a:solidFill>
                  <a:prstClr val="black"/>
                </a:solidFill>
              </a:rPr>
              <a:t>А. В. Запорожец;</a:t>
            </a:r>
          </a:p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>
                <a:solidFill>
                  <a:prstClr val="black"/>
                </a:solidFill>
              </a:rPr>
              <a:t>П. Я. Гальперин.</a:t>
            </a:r>
          </a:p>
        </p:txBody>
      </p:sp>
      <p:grpSp>
        <p:nvGrpSpPr>
          <p:cNvPr id="112" name="Группа 111"/>
          <p:cNvGrpSpPr/>
          <p:nvPr/>
        </p:nvGrpSpPr>
        <p:grpSpPr>
          <a:xfrm>
            <a:off x="3077132" y="4987533"/>
            <a:ext cx="1705641" cy="166689"/>
            <a:chOff x="5608723" y="5322632"/>
            <a:chExt cx="2339144" cy="228600"/>
          </a:xfrm>
        </p:grpSpPr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888948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24</a:t>
            </a:fld>
            <a:endParaRPr lang="ru-RU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719138" y="3161690"/>
            <a:ext cx="7705724" cy="901452"/>
          </a:xfrm>
          <a:prstGeom prst="roundRect">
            <a:avLst>
              <a:gd name="adj" fmla="val 2129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400" b="1" spc="-50"/>
              <a:t>Основная идея </a:t>
            </a:r>
            <a:r>
              <a:rPr lang="ru-RU" sz="2400" spc="-50"/>
              <a:t>– любое умственное действие наступает</a:t>
            </a:r>
            <a:r>
              <a:rPr lang="ru-RU" sz="2400" spc="-30"/>
              <a:t> </a:t>
            </a:r>
            <a:r>
              <a:rPr lang="ru-RU" sz="2400"/>
              <a:t>после соответствующей внешней деятельности.</a:t>
            </a:r>
          </a:p>
        </p:txBody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1440" y="331720"/>
            <a:ext cx="7520618" cy="1756387"/>
          </a:xfrm>
        </p:spPr>
        <p:txBody>
          <a:bodyPr>
            <a:noAutofit/>
          </a:bodyPr>
          <a:lstStyle/>
          <a:p>
            <a:r>
              <a:rPr lang="ru-RU" sz="4000"/>
              <a:t>Концепция поэтапного развития умственных действий </a:t>
            </a:r>
            <a:br>
              <a:rPr lang="ru-RU" sz="4000"/>
            </a:br>
            <a:r>
              <a:rPr lang="ru-RU" sz="4000"/>
              <a:t>П. Я. Гальперин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4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4253935"/>
            <a:ext cx="7702873" cy="2102414"/>
          </a:xfrm>
          <a:prstGeom prst="roundRect">
            <a:avLst>
              <a:gd name="adj" fmla="val 8824"/>
            </a:avLst>
          </a:prstGeom>
          <a:ln w="28575">
            <a:solidFill>
              <a:schemeClr val="tx1"/>
            </a:solidFill>
          </a:ln>
        </p:spPr>
        <p:txBody>
          <a:bodyPr vert="horz" lIns="216000" tIns="79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знания формируются в уме не до, а в процессе их применения </a:t>
            </a:r>
            <a:br>
              <a:rPr lang="ru-RU" sz="2000" spc="-50"/>
            </a:br>
            <a:r>
              <a:rPr lang="ru-RU" sz="2000" spc="-50"/>
              <a:t>на практике;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человек лучше всего запоминает те знания, которые он использовал в собственных действиях.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900113" y="4391424"/>
            <a:ext cx="7343775" cy="566128"/>
          </a:xfrm>
          <a:prstGeom prst="roundRect">
            <a:avLst>
              <a:gd name="adj" fmla="val 2608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Психологический закон усвоения знаний:</a:t>
            </a:r>
            <a:endParaRPr lang="ru-RU" sz="2400"/>
          </a:p>
        </p:txBody>
      </p:sp>
      <p:sp>
        <p:nvSpPr>
          <p:cNvPr id="53" name="Freeform 21"/>
          <p:cNvSpPr/>
          <p:nvPr/>
        </p:nvSpPr>
        <p:spPr>
          <a:xfrm rot="5400000">
            <a:off x="7914044" y="399852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9" name="Скругленный прямоугольник 28"/>
          <p:cNvSpPr/>
          <p:nvPr/>
        </p:nvSpPr>
        <p:spPr>
          <a:xfrm>
            <a:off x="732511" y="2324247"/>
            <a:ext cx="7692351" cy="641179"/>
          </a:xfrm>
          <a:prstGeom prst="roundRect">
            <a:avLst>
              <a:gd name="adj" fmla="val 24088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36000" rtlCol="0" anchor="ctr"/>
          <a:lstStyle/>
          <a:p>
            <a:pPr>
              <a:lnSpc>
                <a:spcPct val="90000"/>
              </a:lnSpc>
            </a:pPr>
            <a:r>
              <a:rPr lang="ru-RU" sz="2400" b="1"/>
              <a:t>Концепция</a:t>
            </a:r>
            <a:r>
              <a:rPr lang="ru-RU" sz="2400"/>
              <a:t> разработана в 50-е годы XX века.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14045" y="20626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19745" y="29014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4" name="Группа 43"/>
          <p:cNvGrpSpPr/>
          <p:nvPr/>
        </p:nvGrpSpPr>
        <p:grpSpPr>
          <a:xfrm>
            <a:off x="5745936" y="548640"/>
            <a:ext cx="2678927" cy="1371600"/>
            <a:chOff x="6206386" y="583429"/>
            <a:chExt cx="2218477" cy="1135852"/>
          </a:xfrm>
        </p:grpSpPr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6200000" flipV="1">
              <a:off x="8147827" y="600677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669796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9" y="335902"/>
            <a:ext cx="7856550" cy="1269708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/>
              <a:t>Этапы формирования умственных действий</a:t>
            </a:r>
            <a:r>
              <a:rPr lang="ru-RU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193551" y="1745418"/>
            <a:ext cx="723131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18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Выявление ориентировочной основы действия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25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193552" y="2426518"/>
            <a:ext cx="723131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18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Формирование действия в материальном виде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193551" y="3109989"/>
            <a:ext cx="723131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18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Этап внешней речи</a:t>
            </a:r>
          </a:p>
        </p:txBody>
      </p:sp>
      <p:sp>
        <p:nvSpPr>
          <p:cNvPr id="13" name="Объект 6"/>
          <p:cNvSpPr>
            <a:spLocks noGrp="1"/>
          </p:cNvSpPr>
          <p:nvPr>
            <p:ph sz="quarter" idx="3"/>
          </p:nvPr>
        </p:nvSpPr>
        <p:spPr>
          <a:xfrm>
            <a:off x="1193552" y="3792276"/>
            <a:ext cx="723131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18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Формирование действия во внешней речи про себя</a:t>
            </a:r>
          </a:p>
        </p:txBody>
      </p:sp>
      <p:sp>
        <p:nvSpPr>
          <p:cNvPr id="14" name="Объект 6"/>
          <p:cNvSpPr>
            <a:spLocks noGrp="1"/>
          </p:cNvSpPr>
          <p:nvPr>
            <p:ph sz="quarter" idx="3"/>
          </p:nvPr>
        </p:nvSpPr>
        <p:spPr>
          <a:xfrm>
            <a:off x="1193552" y="4474562"/>
            <a:ext cx="7231310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18000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/>
              <a:t>Формирование действий во внутренней речи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31025" y="1745418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31025" y="2426518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31025" y="3109989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20" name="Объект 5"/>
          <p:cNvSpPr>
            <a:spLocks noGrp="1"/>
          </p:cNvSpPr>
          <p:nvPr>
            <p:ph sz="quarter" idx="2"/>
          </p:nvPr>
        </p:nvSpPr>
        <p:spPr>
          <a:xfrm>
            <a:off x="731025" y="3792276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21" name="Объект 5"/>
          <p:cNvSpPr>
            <a:spLocks noGrp="1"/>
          </p:cNvSpPr>
          <p:nvPr>
            <p:ph sz="quarter" idx="2"/>
          </p:nvPr>
        </p:nvSpPr>
        <p:spPr>
          <a:xfrm>
            <a:off x="731025" y="4474562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5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7053943" y="429665"/>
            <a:ext cx="1370919" cy="1082181"/>
            <a:chOff x="6700201" y="682097"/>
            <a:chExt cx="1724661" cy="1361419"/>
          </a:xfrm>
        </p:grpSpPr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6679631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622849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7151240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94457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6679631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622849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151240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94457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6679631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22849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151240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94457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5" name="Скругленный прямоугольник 34"/>
          <p:cNvSpPr/>
          <p:nvPr/>
        </p:nvSpPr>
        <p:spPr>
          <a:xfrm>
            <a:off x="719138" y="5166546"/>
            <a:ext cx="7705724" cy="1298262"/>
          </a:xfrm>
          <a:prstGeom prst="roundRect">
            <a:avLst>
              <a:gd name="adj" fmla="val 1239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rtlCol="0" anchor="ctr"/>
          <a:lstStyle/>
          <a:p>
            <a:pPr marL="182563" indent="-182563">
              <a:lnSpc>
                <a:spcPct val="90000"/>
              </a:lnSpc>
              <a:spcBef>
                <a:spcPts val="600"/>
              </a:spcBef>
              <a:buFont typeface="Calibri" panose="020F0502020204030204" pitchFamily="34" charset="0"/>
              <a:buChar char="̶"/>
            </a:pPr>
            <a:r>
              <a:rPr lang="ru-RU"/>
              <a:t>Переход от первого этапа к последующим представляет собой </a:t>
            </a:r>
            <a:r>
              <a:rPr lang="ru-RU" b="1"/>
              <a:t>последовательную  интериоризацию действий</a:t>
            </a:r>
            <a:r>
              <a:rPr lang="ru-RU"/>
              <a:t>.</a:t>
            </a:r>
          </a:p>
          <a:p>
            <a:pPr marL="182563" indent="-182563">
              <a:lnSpc>
                <a:spcPct val="90000"/>
              </a:lnSpc>
              <a:spcBef>
                <a:spcPts val="600"/>
              </a:spcBef>
              <a:buFont typeface="Calibri" panose="020F0502020204030204" pitchFamily="34" charset="0"/>
              <a:buChar char="̶"/>
            </a:pPr>
            <a:r>
              <a:rPr lang="ru-RU"/>
              <a:t>Выделяется дополнительный этап: </a:t>
            </a:r>
            <a:r>
              <a:rPr lang="ru-RU" b="1"/>
              <a:t>формирование соответствующе мотивации учащихся.</a:t>
            </a:r>
          </a:p>
        </p:txBody>
      </p:sp>
      <p:sp>
        <p:nvSpPr>
          <p:cNvPr id="36" name="Freeform 20"/>
          <p:cNvSpPr/>
          <p:nvPr/>
        </p:nvSpPr>
        <p:spPr>
          <a:xfrm rot="5400000">
            <a:off x="7914044" y="493353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3690157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1085097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52000">
                <a:srgbClr val="BDC6D4"/>
              </a:gs>
              <a:gs pos="0">
                <a:srgbClr val="6E82A0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252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11–12.3.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686808"/>
            <a:ext cx="7907637" cy="2887515"/>
          </a:xfrm>
          <a:prstGeom prst="frame">
            <a:avLst>
              <a:gd name="adj1" fmla="val 3178"/>
            </a:avLst>
          </a:prstGeom>
          <a:solidFill>
            <a:srgbClr val="6E82A0"/>
          </a:solidFill>
          <a:ln>
            <a:noFill/>
          </a:ln>
        </p:spPr>
        <p:txBody>
          <a:bodyPr lIns="252000" tIns="504000" bIns="648000" anchor="ctr">
            <a:noAutofit/>
          </a:bodyPr>
          <a:lstStyle/>
          <a:p>
            <a:pPr>
              <a:lnSpc>
                <a:spcPts val="6500"/>
              </a:lnSpc>
            </a:pPr>
            <a:r>
              <a:rPr lang="ru-RU" sz="5000" spc="-120"/>
              <a:t>Общение как деятельность. </a:t>
            </a:r>
            <a:br>
              <a:rPr lang="ru-RU" sz="5000" spc="-120"/>
            </a:br>
            <a:r>
              <a:rPr lang="ru-RU" sz="5000" spc="-120"/>
              <a:t>Виды и структура общения</a:t>
            </a:r>
            <a:endParaRPr lang="ru-RU" sz="50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1109411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1109411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1109411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1109411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689025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2268641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689025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2268641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689025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2268641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689025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2268641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07972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619050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5000"/>
              <a:t>Понятие общения</a:t>
            </a:r>
            <a:endParaRPr lang="ru-RU" altLang="ru-RU" sz="5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7" y="1989541"/>
            <a:ext cx="7705405" cy="4165073"/>
          </a:xfrm>
          <a:prstGeom prst="roundRect">
            <a:avLst>
              <a:gd name="adj" fmla="val 4793"/>
            </a:avLst>
          </a:prstGeom>
          <a:ln w="28575">
            <a:solidFill>
              <a:schemeClr val="tx1"/>
            </a:solidFill>
          </a:ln>
        </p:spPr>
        <p:txBody>
          <a:bodyPr vert="horz" lIns="432000" tIns="1908000" rIns="91440" bIns="45720" rtlCol="0">
            <a:noAutofit/>
          </a:bodyPr>
          <a:lstStyle/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обмен информацией;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выработку единой стратегии </a:t>
            </a:r>
            <a:br>
              <a:rPr lang="ru-RU" sz="2200"/>
            </a:br>
            <a:r>
              <a:rPr lang="ru-RU" sz="2200"/>
              <a:t>взаимодействия;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восприятие и понимание другого </a:t>
            </a:r>
            <a:br>
              <a:rPr lang="ru-RU" sz="2200"/>
            </a:br>
            <a:r>
              <a:rPr lang="ru-RU" sz="2200"/>
              <a:t>человека.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3128" y="2285562"/>
            <a:ext cx="7470447" cy="1468753"/>
          </a:xfrm>
          <a:prstGeom prst="roundRect">
            <a:avLst>
              <a:gd name="adj" fmla="val 9337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144000" rIns="72000" bIns="36000" rtlCol="0" anchor="t"/>
          <a:lstStyle/>
          <a:p>
            <a:r>
              <a:rPr lang="ru-RU" sz="2400" b="1"/>
              <a:t>Общение </a:t>
            </a:r>
            <a:r>
              <a:rPr lang="ru-RU" sz="2200"/>
              <a:t>– сложный многоплановый процесс развития контактов между людьми, порождаемый потребностями </a:t>
            </a:r>
            <a:br>
              <a:rPr lang="ru-RU" sz="2200"/>
            </a:br>
            <a:r>
              <a:rPr lang="ru-RU" sz="2200"/>
              <a:t>в совместной деятельности и включающий в себя: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01046" y="17341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6330204" y="810182"/>
            <a:ext cx="2099952" cy="668231"/>
            <a:chOff x="7597494" y="227472"/>
            <a:chExt cx="1295681" cy="412302"/>
          </a:xfrm>
        </p:grpSpPr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587580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6122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781685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75393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587580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046122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81685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275393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8504664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8504664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73393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00932" y="3953716"/>
            <a:ext cx="1913684" cy="1913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248819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408268"/>
            <a:ext cx="6996356" cy="79748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/>
              <a:t>Функции общения</a:t>
            </a:r>
            <a:endParaRPr lang="ru-RU" sz="480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4794179"/>
              </p:ext>
            </p:extLst>
          </p:nvPr>
        </p:nvGraphicFramePr>
        <p:xfrm>
          <a:off x="731520" y="1509199"/>
          <a:ext cx="7699622" cy="4711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93134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4606488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Функция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/>
                        <a:t>Прагматическая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Отражает потребностно-мотивационные причины; реализуется в процессе совместной деятельности</a:t>
                      </a:r>
                    </a:p>
                  </a:txBody>
                  <a:tcPr marL="108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/>
                        <a:t>Формирование и развитие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Способность общения оказывать воздействие на партнёров, развивая и совершенствуя их </a:t>
                      </a:r>
                      <a:b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 всех отношениях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/>
                        <a:t>Подтверждение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Обеспечивает людям возможность познать, утвердить и подтвердить себя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Объединение-разъединение людей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Настраивает на реализацию общих целей </a:t>
                      </a:r>
                      <a:r>
                        <a:rPr lang="ru-RU" sz="1800" kern="1200" spc="-10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(объединение) или способствует дифференциации </a:t>
                      </a: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изоляции личностей (разъединение)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345149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Организация и поддержание межличностных отношений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Служит интересам налаживания и сохранения взаимоотношений между людьми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478811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Внутриличностная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8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Реализуется в общении человека с самим собой; </a:t>
                      </a: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универсальный способ мышления человека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50801689"/>
                  </a:ext>
                </a:extLst>
              </a:tr>
            </a:tbl>
          </a:graphicData>
        </a:graphic>
      </p:graphicFrame>
      <p:grpSp>
        <p:nvGrpSpPr>
          <p:cNvPr id="21" name="Группа 20"/>
          <p:cNvGrpSpPr/>
          <p:nvPr/>
        </p:nvGrpSpPr>
        <p:grpSpPr>
          <a:xfrm>
            <a:off x="6330204" y="502497"/>
            <a:ext cx="2099952" cy="668231"/>
            <a:chOff x="7597494" y="227472"/>
            <a:chExt cx="1295681" cy="412302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587580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6122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81685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5393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587580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046122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81685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275393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504664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504664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873393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661035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273" y="652425"/>
            <a:ext cx="7856550" cy="1269708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 sz="5000"/>
              <a:t>Виды общения</a:t>
            </a:r>
            <a:r>
              <a:rPr lang="ru-RU" sz="500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193551" y="2105901"/>
            <a:ext cx="3307012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18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/>
              <a:t>По содержанию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29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193552" y="2787001"/>
            <a:ext cx="3307012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18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/>
              <a:t>По целям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193551" y="3470472"/>
            <a:ext cx="3307012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18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/>
              <a:t>По средствам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31025" y="2105901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31025" y="2787001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31025" y="3470472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6330204" y="953163"/>
            <a:ext cx="2099952" cy="668231"/>
            <a:chOff x="7597494" y="227472"/>
            <a:chExt cx="1295681" cy="412302"/>
          </a:xfrm>
        </p:grpSpPr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587580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046122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781685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275393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7587580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46122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81685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275393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504664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504664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8733931" y="4805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0" name="Скругленный прямоугольник 49"/>
          <p:cNvSpPr/>
          <p:nvPr/>
        </p:nvSpPr>
        <p:spPr>
          <a:xfrm>
            <a:off x="4824413" y="2105901"/>
            <a:ext cx="3577804" cy="3764524"/>
          </a:xfrm>
          <a:prstGeom prst="roundRect">
            <a:avLst>
              <a:gd name="adj" fmla="val 5015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51" name="Группа 50"/>
          <p:cNvGrpSpPr/>
          <p:nvPr/>
        </p:nvGrpSpPr>
        <p:grpSpPr>
          <a:xfrm>
            <a:off x="5147330" y="2409932"/>
            <a:ext cx="2931970" cy="3156462"/>
            <a:chOff x="4810825" y="2219267"/>
            <a:chExt cx="3354249" cy="3611074"/>
          </a:xfrm>
        </p:grpSpPr>
        <p:grpSp>
          <p:nvGrpSpPr>
            <p:cNvPr id="52" name="Группа 51"/>
            <p:cNvGrpSpPr/>
            <p:nvPr/>
          </p:nvGrpSpPr>
          <p:grpSpPr>
            <a:xfrm flipH="1">
              <a:off x="4810825" y="2219267"/>
              <a:ext cx="3354249" cy="3611074"/>
              <a:chOff x="1937008" y="3511262"/>
              <a:chExt cx="2299211" cy="2475253"/>
            </a:xfrm>
          </p:grpSpPr>
          <p:grpSp>
            <p:nvGrpSpPr>
              <p:cNvPr id="54" name="Группа 53"/>
              <p:cNvGrpSpPr/>
              <p:nvPr/>
            </p:nvGrpSpPr>
            <p:grpSpPr>
              <a:xfrm>
                <a:off x="4029016" y="3511262"/>
                <a:ext cx="207203" cy="2475245"/>
                <a:chOff x="4029016" y="3511266"/>
                <a:chExt cx="207204" cy="2475248"/>
              </a:xfrm>
            </p:grpSpPr>
            <p:grpSp>
              <p:nvGrpSpPr>
                <p:cNvPr id="89" name="Группа 88"/>
                <p:cNvGrpSpPr/>
                <p:nvPr/>
              </p:nvGrpSpPr>
              <p:grpSpPr>
                <a:xfrm>
                  <a:off x="4029016" y="4792471"/>
                  <a:ext cx="207202" cy="1194043"/>
                  <a:chOff x="7345426" y="614098"/>
                  <a:chExt cx="203124" cy="1170545"/>
                </a:xfrm>
                <a:solidFill>
                  <a:schemeClr val="bg1"/>
                </a:solidFill>
              </p:grpSpPr>
              <p:sp>
                <p:nvSpPr>
                  <p:cNvPr id="95" name="Шестиугольник 94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62758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6" name="Шестиугольник 95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941067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7" name="Шестиугольник 96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254550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8" name="Шестиугольник 97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56803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90" name="Группа 89"/>
                <p:cNvGrpSpPr/>
                <p:nvPr/>
              </p:nvGrpSpPr>
              <p:grpSpPr>
                <a:xfrm>
                  <a:off x="4029018" y="3511266"/>
                  <a:ext cx="207202" cy="1194043"/>
                  <a:chOff x="7345426" y="614098"/>
                  <a:chExt cx="203124" cy="1170545"/>
                </a:xfrm>
                <a:solidFill>
                  <a:schemeClr val="bg1"/>
                </a:solidFill>
              </p:grpSpPr>
              <p:sp>
                <p:nvSpPr>
                  <p:cNvPr id="91" name="Шестиугольник 90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62758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2" name="Шестиугольник 91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941067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3" name="Шестиугольник 92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254550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94" name="Шестиугольник 93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56803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55" name="Группа 54"/>
              <p:cNvGrpSpPr/>
              <p:nvPr/>
            </p:nvGrpSpPr>
            <p:grpSpPr>
              <a:xfrm>
                <a:off x="3729494" y="3831038"/>
                <a:ext cx="207203" cy="2155468"/>
                <a:chOff x="4181415" y="3983440"/>
                <a:chExt cx="207208" cy="2155472"/>
              </a:xfrm>
            </p:grpSpPr>
            <p:sp>
              <p:nvSpPr>
                <p:cNvPr id="82" name="Шестиугольник 81"/>
                <p:cNvSpPr>
                  <a:spLocks noChangeAspect="1"/>
                </p:cNvSpPr>
                <p:nvPr/>
              </p:nvSpPr>
              <p:spPr>
                <a:xfrm rot="5400000">
                  <a:off x="4167659" y="495862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3" name="Шестиугольник 82"/>
                <p:cNvSpPr>
                  <a:spLocks noChangeAspect="1"/>
                </p:cNvSpPr>
                <p:nvPr/>
              </p:nvSpPr>
              <p:spPr>
                <a:xfrm rot="5400000">
                  <a:off x="4167659" y="527840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4" name="Шестиугольник 83"/>
                <p:cNvSpPr>
                  <a:spLocks noChangeAspect="1"/>
                </p:cNvSpPr>
                <p:nvPr/>
              </p:nvSpPr>
              <p:spPr>
                <a:xfrm rot="5400000">
                  <a:off x="4167659" y="559817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5" name="Шестиугольник 84"/>
                <p:cNvSpPr>
                  <a:spLocks noChangeAspect="1"/>
                </p:cNvSpPr>
                <p:nvPr/>
              </p:nvSpPr>
              <p:spPr>
                <a:xfrm rot="5400000">
                  <a:off x="4167659" y="5917954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6" name="Шестиугольник 85"/>
                <p:cNvSpPr>
                  <a:spLocks noChangeAspect="1"/>
                </p:cNvSpPr>
                <p:nvPr/>
              </p:nvSpPr>
              <p:spPr>
                <a:xfrm rot="5400000">
                  <a:off x="4167665" y="399719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Шестиугольник 86"/>
                <p:cNvSpPr>
                  <a:spLocks noChangeAspect="1"/>
                </p:cNvSpPr>
                <p:nvPr/>
              </p:nvSpPr>
              <p:spPr>
                <a:xfrm rot="5400000">
                  <a:off x="4167659" y="43169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8" name="Шестиугольник 87"/>
                <p:cNvSpPr>
                  <a:spLocks noChangeAspect="1"/>
                </p:cNvSpPr>
                <p:nvPr/>
              </p:nvSpPr>
              <p:spPr>
                <a:xfrm rot="5400000">
                  <a:off x="4167661" y="4636751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6" name="Группа 55"/>
              <p:cNvGrpSpPr/>
              <p:nvPr/>
            </p:nvGrpSpPr>
            <p:grpSpPr>
              <a:xfrm>
                <a:off x="3130450" y="4470591"/>
                <a:ext cx="207202" cy="1515917"/>
                <a:chOff x="4212176" y="4622996"/>
                <a:chExt cx="207202" cy="1515909"/>
              </a:xfrm>
            </p:grpSpPr>
            <p:sp>
              <p:nvSpPr>
                <p:cNvPr id="77" name="Шестиугольник 76"/>
                <p:cNvSpPr>
                  <a:spLocks noChangeAspect="1"/>
                </p:cNvSpPr>
                <p:nvPr/>
              </p:nvSpPr>
              <p:spPr>
                <a:xfrm rot="5400000">
                  <a:off x="4198420" y="495862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Шестиугольник 77"/>
                <p:cNvSpPr>
                  <a:spLocks noChangeAspect="1"/>
                </p:cNvSpPr>
                <p:nvPr/>
              </p:nvSpPr>
              <p:spPr>
                <a:xfrm rot="5400000">
                  <a:off x="4198420" y="527839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9" name="Шестиугольник 78"/>
                <p:cNvSpPr>
                  <a:spLocks noChangeAspect="1"/>
                </p:cNvSpPr>
                <p:nvPr/>
              </p:nvSpPr>
              <p:spPr>
                <a:xfrm rot="5400000">
                  <a:off x="4198420" y="559817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0" name="Шестиугольник 79"/>
                <p:cNvSpPr>
                  <a:spLocks noChangeAspect="1"/>
                </p:cNvSpPr>
                <p:nvPr/>
              </p:nvSpPr>
              <p:spPr>
                <a:xfrm rot="5400000">
                  <a:off x="4198420" y="591794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1" name="Шестиугольник 80"/>
                <p:cNvSpPr>
                  <a:spLocks noChangeAspect="1"/>
                </p:cNvSpPr>
                <p:nvPr/>
              </p:nvSpPr>
              <p:spPr>
                <a:xfrm rot="5400000">
                  <a:off x="4198420" y="463675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7" name="Группа 56"/>
              <p:cNvGrpSpPr/>
              <p:nvPr/>
            </p:nvGrpSpPr>
            <p:grpSpPr>
              <a:xfrm>
                <a:off x="3429972" y="4150814"/>
                <a:ext cx="207203" cy="1835693"/>
                <a:chOff x="4196794" y="4303212"/>
                <a:chExt cx="207209" cy="1835691"/>
              </a:xfrm>
            </p:grpSpPr>
            <p:sp>
              <p:nvSpPr>
                <p:cNvPr id="71" name="Шестиугольник 70"/>
                <p:cNvSpPr>
                  <a:spLocks noChangeAspect="1"/>
                </p:cNvSpPr>
                <p:nvPr/>
              </p:nvSpPr>
              <p:spPr>
                <a:xfrm rot="5400000">
                  <a:off x="4183041" y="4958619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Шестиугольник 71"/>
                <p:cNvSpPr>
                  <a:spLocks noChangeAspect="1"/>
                </p:cNvSpPr>
                <p:nvPr/>
              </p:nvSpPr>
              <p:spPr>
                <a:xfrm rot="5400000">
                  <a:off x="4183041" y="5278394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Шестиугольник 72"/>
                <p:cNvSpPr>
                  <a:spLocks noChangeAspect="1"/>
                </p:cNvSpPr>
                <p:nvPr/>
              </p:nvSpPr>
              <p:spPr>
                <a:xfrm rot="5400000">
                  <a:off x="4183041" y="55981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Шестиугольник 73"/>
                <p:cNvSpPr>
                  <a:spLocks noChangeAspect="1"/>
                </p:cNvSpPr>
                <p:nvPr/>
              </p:nvSpPr>
              <p:spPr>
                <a:xfrm rot="5400000">
                  <a:off x="4183045" y="5917945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Шестиугольник 74"/>
                <p:cNvSpPr>
                  <a:spLocks noChangeAspect="1"/>
                </p:cNvSpPr>
                <p:nvPr/>
              </p:nvSpPr>
              <p:spPr>
                <a:xfrm rot="5400000">
                  <a:off x="4183038" y="43169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Шестиугольник 75"/>
                <p:cNvSpPr>
                  <a:spLocks noChangeAspect="1"/>
                </p:cNvSpPr>
                <p:nvPr/>
              </p:nvSpPr>
              <p:spPr>
                <a:xfrm rot="5400000">
                  <a:off x="4183040" y="463675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8" name="Группа 57"/>
              <p:cNvGrpSpPr/>
              <p:nvPr/>
            </p:nvGrpSpPr>
            <p:grpSpPr>
              <a:xfrm>
                <a:off x="2830926" y="4792467"/>
                <a:ext cx="207202" cy="1194040"/>
                <a:chOff x="4227555" y="4944861"/>
                <a:chExt cx="207203" cy="1194054"/>
              </a:xfrm>
            </p:grpSpPr>
            <p:sp>
              <p:nvSpPr>
                <p:cNvPr id="67" name="Шестиугольник 66"/>
                <p:cNvSpPr>
                  <a:spLocks noChangeAspect="1"/>
                </p:cNvSpPr>
                <p:nvPr/>
              </p:nvSpPr>
              <p:spPr>
                <a:xfrm rot="5400000">
                  <a:off x="4213800" y="495861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8" name="Шестиугольник 67"/>
                <p:cNvSpPr>
                  <a:spLocks noChangeAspect="1"/>
                </p:cNvSpPr>
                <p:nvPr/>
              </p:nvSpPr>
              <p:spPr>
                <a:xfrm rot="5400000">
                  <a:off x="4213799" y="5278395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9" name="Шестиугольник 68"/>
                <p:cNvSpPr>
                  <a:spLocks noChangeAspect="1"/>
                </p:cNvSpPr>
                <p:nvPr/>
              </p:nvSpPr>
              <p:spPr>
                <a:xfrm rot="5400000">
                  <a:off x="4213799" y="559817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Шестиугольник 69"/>
                <p:cNvSpPr>
                  <a:spLocks noChangeAspect="1"/>
                </p:cNvSpPr>
                <p:nvPr/>
              </p:nvSpPr>
              <p:spPr>
                <a:xfrm rot="5400000">
                  <a:off x="4213799" y="591795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59" name="Группа 58"/>
              <p:cNvGrpSpPr/>
              <p:nvPr/>
            </p:nvGrpSpPr>
            <p:grpSpPr>
              <a:xfrm>
                <a:off x="2541054" y="5112240"/>
                <a:ext cx="207202" cy="874264"/>
                <a:chOff x="4237201" y="5264640"/>
                <a:chExt cx="207202" cy="874275"/>
              </a:xfrm>
            </p:grpSpPr>
            <p:sp>
              <p:nvSpPr>
                <p:cNvPr id="64" name="Шестиугольник 63"/>
                <p:cNvSpPr>
                  <a:spLocks noChangeAspect="1"/>
                </p:cNvSpPr>
                <p:nvPr/>
              </p:nvSpPr>
              <p:spPr>
                <a:xfrm rot="5400000">
                  <a:off x="4223445" y="527839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5" name="Шестиугольник 64"/>
                <p:cNvSpPr>
                  <a:spLocks noChangeAspect="1"/>
                </p:cNvSpPr>
                <p:nvPr/>
              </p:nvSpPr>
              <p:spPr>
                <a:xfrm rot="5400000">
                  <a:off x="4223445" y="5598171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6" name="Шестиугольник 65"/>
                <p:cNvSpPr>
                  <a:spLocks noChangeAspect="1"/>
                </p:cNvSpPr>
                <p:nvPr/>
              </p:nvSpPr>
              <p:spPr>
                <a:xfrm rot="5400000">
                  <a:off x="4223445" y="591795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60" name="Группа 59"/>
              <p:cNvGrpSpPr/>
              <p:nvPr/>
            </p:nvGrpSpPr>
            <p:grpSpPr>
              <a:xfrm>
                <a:off x="2236530" y="5432016"/>
                <a:ext cx="207202" cy="554491"/>
                <a:chOff x="4247579" y="5577251"/>
                <a:chExt cx="207202" cy="554495"/>
              </a:xfrm>
            </p:grpSpPr>
            <p:sp>
              <p:nvSpPr>
                <p:cNvPr id="62" name="Шестиугольник 61"/>
                <p:cNvSpPr>
                  <a:spLocks noChangeAspect="1"/>
                </p:cNvSpPr>
                <p:nvPr/>
              </p:nvSpPr>
              <p:spPr>
                <a:xfrm rot="5400000">
                  <a:off x="4233823" y="559100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63" name="Шестиугольник 62"/>
                <p:cNvSpPr>
                  <a:spLocks noChangeAspect="1"/>
                </p:cNvSpPr>
                <p:nvPr/>
              </p:nvSpPr>
              <p:spPr>
                <a:xfrm rot="5400000">
                  <a:off x="4233823" y="591078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5400000">
                <a:off x="1923252" y="57655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53" name="Прямоугольный треугольник 52"/>
            <p:cNvSpPr/>
            <p:nvPr/>
          </p:nvSpPr>
          <p:spPr>
            <a:xfrm rot="10800000">
              <a:off x="5217596" y="2245726"/>
              <a:ext cx="2917286" cy="3161208"/>
            </a:xfrm>
            <a:prstGeom prst="rtTriangle">
              <a:avLst/>
            </a:prstGeom>
            <a:solidFill>
              <a:schemeClr val="tx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pic>
        <p:nvPicPr>
          <p:cNvPr id="15" name="Рисунок 1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48989" y="4141182"/>
            <a:ext cx="1850745" cy="1850745"/>
          </a:xfrm>
          <a:prstGeom prst="rect">
            <a:avLst/>
          </a:prstGeom>
        </p:spPr>
      </p:pic>
      <p:grpSp>
        <p:nvGrpSpPr>
          <p:cNvPr id="99" name="Группа 98"/>
          <p:cNvGrpSpPr/>
          <p:nvPr/>
        </p:nvGrpSpPr>
        <p:grpSpPr>
          <a:xfrm flipV="1">
            <a:off x="721632" y="4458073"/>
            <a:ext cx="1541661" cy="1216962"/>
            <a:chOff x="6700201" y="682097"/>
            <a:chExt cx="1724661" cy="1361419"/>
          </a:xfrm>
        </p:grpSpPr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6679631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7622849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7151240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8094457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6679631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7622849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151240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094457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6679631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7622849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7151240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8094457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058955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555042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3600"/>
              <a:t>Деятельность как специфически человеческая форма активности</a:t>
            </a:r>
            <a:endParaRPr lang="ru-RU" altLang="ru-RU" sz="36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1984216"/>
            <a:ext cx="7705726" cy="1572799"/>
          </a:xfrm>
          <a:prstGeom prst="roundRect">
            <a:avLst>
              <a:gd name="adj" fmla="val 1304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Деятельность </a:t>
            </a:r>
            <a:r>
              <a:rPr lang="ru-RU" sz="2200"/>
              <a:t>– специфически человеческая, регулируемая сознанием активность, порождаемая потребностями </a:t>
            </a:r>
            <a:br>
              <a:rPr lang="ru-RU" sz="2200"/>
            </a:br>
            <a:r>
              <a:rPr lang="ru-RU" sz="2200"/>
              <a:t>и направленная на познание и преобразование внешнего мира и самого человека.</a:t>
            </a:r>
            <a:endParaRPr lang="ru-RU" sz="2200" spc="-50"/>
          </a:p>
        </p:txBody>
      </p:sp>
      <p:sp>
        <p:nvSpPr>
          <p:cNvPr id="25" name="Freeform 21"/>
          <p:cNvSpPr/>
          <p:nvPr/>
        </p:nvSpPr>
        <p:spPr>
          <a:xfrm rot="5400000">
            <a:off x="7914045" y="172829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7" y="3736368"/>
            <a:ext cx="7705405" cy="2553297"/>
          </a:xfrm>
          <a:prstGeom prst="roundRect">
            <a:avLst>
              <a:gd name="adj" fmla="val 5527"/>
            </a:avLst>
          </a:prstGeom>
          <a:ln w="28575">
            <a:solidFill>
              <a:schemeClr val="tx1"/>
            </a:solidFill>
          </a:ln>
        </p:spPr>
        <p:txBody>
          <a:bodyPr vert="horz" lIns="360000" tIns="1188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социальная обусловленность;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целенаправленность;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плановость;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3128" y="3959238"/>
            <a:ext cx="7470447" cy="728932"/>
          </a:xfrm>
          <a:prstGeom prst="roundRect">
            <a:avLst>
              <a:gd name="adj" fmla="val 18801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144000" rIns="72000" bIns="36000" rtlCol="0" anchor="t"/>
          <a:lstStyle/>
          <a:p>
            <a:r>
              <a:rPr lang="ru-RU" sz="2200" b="1"/>
              <a:t>Отличия деятельности от активности животных: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01046" y="348096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423430" y="582989"/>
            <a:ext cx="1001112" cy="991285"/>
            <a:chOff x="6906215" y="644862"/>
            <a:chExt cx="1600375" cy="1584664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106090" y="669796"/>
              <a:ext cx="425434" cy="375566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7496150" y="669796"/>
              <a:ext cx="425434" cy="37556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6881281" y="669796"/>
              <a:ext cx="425434" cy="375566"/>
            </a:xfrm>
            <a:prstGeom prst="hexagon">
              <a:avLst/>
            </a:prstGeom>
            <a:solidFill>
              <a:srgbClr val="6E82A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8106090" y="1249410"/>
              <a:ext cx="425434" cy="375566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106090" y="1829026"/>
              <a:ext cx="425434" cy="375566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496150" y="1249410"/>
              <a:ext cx="425434" cy="37556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7496150" y="1829026"/>
              <a:ext cx="425434" cy="37556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6881281" y="1249410"/>
              <a:ext cx="425434" cy="375566"/>
            </a:xfrm>
            <a:prstGeom prst="hexagon">
              <a:avLst/>
            </a:prstGeom>
            <a:solidFill>
              <a:srgbClr val="6E82A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6881281" y="1829026"/>
              <a:ext cx="425434" cy="375566"/>
            </a:xfrm>
            <a:prstGeom prst="hexagon">
              <a:avLst/>
            </a:prstGeom>
            <a:solidFill>
              <a:srgbClr val="6E82A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5234473" y="4924959"/>
            <a:ext cx="280852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предметность;</a:t>
            </a:r>
          </a:p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субъективность;</a:t>
            </a:r>
          </a:p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творчество.</a:t>
            </a:r>
          </a:p>
        </p:txBody>
      </p:sp>
    </p:spTree>
    <p:extLst>
      <p:ext uri="{BB962C8B-B14F-4D97-AF65-F5344CB8AC3E}">
        <p14:creationId xmlns:p14="http://schemas.microsoft.com/office/powerpoint/2010/main" val="119369477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2850" y="1390146"/>
            <a:ext cx="7819014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Виды общения по содержанию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30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7" y="2772047"/>
            <a:ext cx="7705405" cy="3229468"/>
          </a:xfrm>
          <a:prstGeom prst="roundRect">
            <a:avLst>
              <a:gd name="adj" fmla="val 4793"/>
            </a:avLst>
          </a:prstGeom>
          <a:ln w="28575">
            <a:solidFill>
              <a:schemeClr val="tx1"/>
            </a:solidFill>
          </a:ln>
        </p:spPr>
        <p:txBody>
          <a:bodyPr vert="horz" lIns="324000" tIns="216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Материальное</a:t>
            </a:r>
            <a:r>
              <a:rPr lang="ru-RU" sz="2000"/>
              <a:t> (обмен предметами и продуктами деятельности);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когнитивное</a:t>
            </a:r>
            <a:r>
              <a:rPr lang="ru-RU" sz="2000"/>
              <a:t> (обмен информацией, знаниями);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кондиционное</a:t>
            </a:r>
            <a:r>
              <a:rPr lang="ru-RU" sz="2000"/>
              <a:t> (влияние на физическое </a:t>
            </a:r>
            <a:br>
              <a:rPr lang="ru-RU" sz="2000"/>
            </a:br>
            <a:r>
              <a:rPr lang="ru-RU" sz="2000"/>
              <a:t>или психическое состояние друг друга);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мотивационное</a:t>
            </a:r>
            <a:r>
              <a:rPr lang="ru-RU" sz="2000"/>
              <a:t> (обмен побуждениями, целями, интересами, мотивами, потребностями);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деятельностное</a:t>
            </a:r>
            <a:r>
              <a:rPr lang="ru-RU" sz="2000"/>
              <a:t> (обмен действиями, операциями, умениями, навыками).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01046" y="25166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0" name="Группа 39"/>
          <p:cNvGrpSpPr/>
          <p:nvPr/>
        </p:nvGrpSpPr>
        <p:grpSpPr>
          <a:xfrm flipV="1">
            <a:off x="6033648" y="519540"/>
            <a:ext cx="2391215" cy="771959"/>
            <a:chOff x="6206386" y="1003087"/>
            <a:chExt cx="2218477" cy="716194"/>
          </a:xfrm>
        </p:grpSpPr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22737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2273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2273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1271653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2850" y="1521070"/>
            <a:ext cx="7819014" cy="929865"/>
          </a:xfrm>
        </p:spPr>
        <p:txBody>
          <a:bodyPr>
            <a:noAutofit/>
          </a:bodyPr>
          <a:lstStyle/>
          <a:p>
            <a:r>
              <a:rPr lang="ru-RU" altLang="ru-RU" spc="-50"/>
              <a:t>Виды общения по целям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31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7" y="2552241"/>
            <a:ext cx="7705405" cy="3229468"/>
          </a:xfrm>
          <a:prstGeom prst="roundRect">
            <a:avLst>
              <a:gd name="adj" fmla="val 4793"/>
            </a:avLst>
          </a:prstGeom>
          <a:ln w="28575">
            <a:solidFill>
              <a:schemeClr val="tx1"/>
            </a:solidFill>
          </a:ln>
        </p:spPr>
        <p:txBody>
          <a:bodyPr vert="horz" lIns="324000" tIns="144000" rIns="91440" bIns="45720" rtlCol="0">
            <a:noAutofit/>
          </a:bodyPr>
          <a:lstStyle/>
          <a:p>
            <a:pPr marL="176213" indent="-176213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 b="1"/>
              <a:t>биологическое</a:t>
            </a:r>
            <a:r>
              <a:rPr lang="ru-RU" sz="2200"/>
              <a:t> (необходимо для поддержания, сохранения и развития организма); </a:t>
            </a:r>
          </a:p>
          <a:p>
            <a:pPr marL="176213" indent="-176213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 b="1"/>
              <a:t>социальное</a:t>
            </a:r>
            <a:r>
              <a:rPr lang="ru-RU" sz="2200"/>
              <a:t> (развитие межличностных отношений, личностный рост участников общения).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01046" y="229683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0" name="Группа 39"/>
          <p:cNvGrpSpPr/>
          <p:nvPr/>
        </p:nvGrpSpPr>
        <p:grpSpPr>
          <a:xfrm flipV="1">
            <a:off x="6033648" y="519540"/>
            <a:ext cx="2391215" cy="771959"/>
            <a:chOff x="6206386" y="1003087"/>
            <a:chExt cx="2218477" cy="716194"/>
          </a:xfrm>
        </p:grpSpPr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2273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22737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2273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22" name="Группа 21"/>
          <p:cNvGrpSpPr/>
          <p:nvPr/>
        </p:nvGrpSpPr>
        <p:grpSpPr>
          <a:xfrm flipH="1">
            <a:off x="1291020" y="4716404"/>
            <a:ext cx="2391215" cy="771959"/>
            <a:chOff x="6206386" y="1003087"/>
            <a:chExt cx="2218477" cy="716194"/>
          </a:xfrm>
        </p:grpSpPr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1961" y="4210202"/>
            <a:ext cx="1973394" cy="19532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0425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2850" y="1628750"/>
            <a:ext cx="7819014" cy="1024408"/>
          </a:xfrm>
        </p:spPr>
        <p:txBody>
          <a:bodyPr>
            <a:noAutofit/>
          </a:bodyPr>
          <a:lstStyle/>
          <a:p>
            <a:r>
              <a:rPr lang="ru-RU" altLang="ru-RU" spc="-50"/>
              <a:t>Виды общения по средствам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32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7" y="2859967"/>
            <a:ext cx="7705405" cy="2661597"/>
          </a:xfrm>
          <a:prstGeom prst="roundRect">
            <a:avLst>
              <a:gd name="adj" fmla="val 6328"/>
            </a:avLst>
          </a:prstGeom>
          <a:ln w="28575">
            <a:solidFill>
              <a:schemeClr val="tx1"/>
            </a:solidFill>
          </a:ln>
        </p:spPr>
        <p:txBody>
          <a:bodyPr vert="horz" lIns="324000" tIns="216000" rIns="91440" bIns="45720" rtlCol="0">
            <a:noAutofit/>
          </a:bodyPr>
          <a:lstStyle/>
          <a:p>
            <a:pPr marL="176213" indent="-176213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 b="1"/>
              <a:t>Непосредственное</a:t>
            </a:r>
            <a:r>
              <a:rPr lang="ru-RU" sz="2200"/>
              <a:t> (с помощью естественных органов человека) или </a:t>
            </a:r>
            <a:r>
              <a:rPr lang="ru-RU" sz="2200" b="1"/>
              <a:t>опосредованное</a:t>
            </a:r>
            <a:r>
              <a:rPr lang="ru-RU" sz="2200"/>
              <a:t> (с использованием специальных орудий и средств);</a:t>
            </a:r>
          </a:p>
          <a:p>
            <a:pPr marL="176213" indent="-176213">
              <a:lnSpc>
                <a:spcPct val="110000"/>
              </a:lnSpc>
              <a:spcBef>
                <a:spcPts val="0"/>
              </a:spcBef>
              <a:spcAft>
                <a:spcPts val="18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 b="1"/>
              <a:t>прямое</a:t>
            </a:r>
            <a:r>
              <a:rPr lang="ru-RU" sz="2200"/>
              <a:t> (непосредственные личные контакты) </a:t>
            </a:r>
            <a:br>
              <a:rPr lang="ru-RU" sz="2200"/>
            </a:br>
            <a:r>
              <a:rPr lang="ru-RU" sz="2200"/>
              <a:t>или </a:t>
            </a:r>
            <a:r>
              <a:rPr lang="ru-RU" sz="2200" b="1"/>
              <a:t>косвенное</a:t>
            </a:r>
            <a:r>
              <a:rPr lang="ru-RU" sz="2200"/>
              <a:t> (осуществляется через посредников).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01046" y="260455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0" name="Группа 39"/>
          <p:cNvGrpSpPr/>
          <p:nvPr/>
        </p:nvGrpSpPr>
        <p:grpSpPr>
          <a:xfrm flipV="1">
            <a:off x="6033648" y="519540"/>
            <a:ext cx="2391215" cy="771959"/>
            <a:chOff x="6206386" y="1003087"/>
            <a:chExt cx="2218477" cy="716194"/>
          </a:xfrm>
        </p:grpSpPr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2273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2273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22737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88041348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9" y="775510"/>
            <a:ext cx="7856550" cy="1269708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/>
              <a:t>Этапы формирования умственных действий</a:t>
            </a:r>
            <a:r>
              <a:rPr lang="ru-RU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2323" y="2378465"/>
            <a:ext cx="7422538" cy="936000"/>
          </a:xfrm>
          <a:prstGeom prst="roundRect">
            <a:avLst>
              <a:gd name="adj" fmla="val 12910"/>
            </a:avLst>
          </a:prstGeom>
          <a:ln w="28575">
            <a:solidFill>
              <a:schemeClr val="tx1"/>
            </a:solidFill>
          </a:ln>
        </p:spPr>
        <p:txBody>
          <a:bodyPr lIns="54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 b="1">
                <a:solidFill>
                  <a:prstClr val="black"/>
                </a:solidFill>
              </a:rPr>
              <a:t>Коммуникация</a:t>
            </a:r>
            <a:r>
              <a:rPr lang="ru-RU" sz="2200">
                <a:solidFill>
                  <a:prstClr val="black"/>
                </a:solidFill>
              </a:rPr>
              <a:t> (обмен информацией)</a:t>
            </a:r>
            <a:endParaRPr lang="ru-RU" sz="220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33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2324" y="3571478"/>
            <a:ext cx="7422538" cy="936000"/>
          </a:xfrm>
          <a:prstGeom prst="roundRect">
            <a:avLst>
              <a:gd name="adj" fmla="val 11970"/>
            </a:avLst>
          </a:prstGeom>
          <a:ln w="28575">
            <a:solidFill>
              <a:schemeClr val="tx1"/>
            </a:solidFill>
          </a:ln>
        </p:spPr>
        <p:txBody>
          <a:bodyPr vert="horz" lIns="54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 b="1">
                <a:solidFill>
                  <a:prstClr val="black"/>
                </a:solidFill>
              </a:rPr>
              <a:t>Интеракция</a:t>
            </a:r>
            <a:r>
              <a:rPr lang="ru-RU" sz="2200">
                <a:solidFill>
                  <a:prstClr val="black"/>
                </a:solidFill>
              </a:rPr>
              <a:t> (организация взаимодействия </a:t>
            </a:r>
            <a:br>
              <a:rPr lang="ru-RU" sz="2200">
                <a:solidFill>
                  <a:prstClr val="black"/>
                </a:solidFill>
              </a:rPr>
            </a:br>
            <a:r>
              <a:rPr lang="ru-RU" sz="2200">
                <a:solidFill>
                  <a:prstClr val="black"/>
                </a:solidFill>
              </a:rPr>
              <a:t>и совместной деятельности)</a:t>
            </a:r>
            <a:endParaRPr lang="ru-RU" sz="2200"/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2323" y="4764490"/>
            <a:ext cx="7422538" cy="936000"/>
          </a:xfrm>
          <a:prstGeom prst="roundRect">
            <a:avLst>
              <a:gd name="adj" fmla="val 11970"/>
            </a:avLst>
          </a:prstGeom>
          <a:ln w="28575">
            <a:solidFill>
              <a:schemeClr val="tx1"/>
            </a:solidFill>
          </a:ln>
        </p:spPr>
        <p:txBody>
          <a:bodyPr vert="horz" lIns="54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200" b="1">
                <a:solidFill>
                  <a:prstClr val="black"/>
                </a:solidFill>
              </a:rPr>
              <a:t>Социальная перцепция </a:t>
            </a:r>
            <a:r>
              <a:rPr lang="ru-RU" sz="2200">
                <a:solidFill>
                  <a:prstClr val="black"/>
                </a:solidFill>
              </a:rPr>
              <a:t>(восприятие и познание партнёрами по общению друг друга)</a:t>
            </a:r>
            <a:endParaRPr lang="ru-RU" sz="2200"/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31025" y="2542712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31025" y="3735724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31025" y="4926490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8" name="Группа 7"/>
          <p:cNvGrpSpPr/>
          <p:nvPr/>
        </p:nvGrpSpPr>
        <p:grpSpPr>
          <a:xfrm>
            <a:off x="7053943" y="869273"/>
            <a:ext cx="1370919" cy="1082181"/>
            <a:chOff x="6700201" y="682097"/>
            <a:chExt cx="1724661" cy="1361419"/>
          </a:xfrm>
        </p:grpSpPr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6679631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622849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7151240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94457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6679631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622849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151240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94457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6679631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22849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151240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94457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8234095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177172" y="478700"/>
            <a:ext cx="5066716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Коммуникативная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34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45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13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 spc="-100">
                <a:solidFill>
                  <a:schemeClr val="bg1"/>
                </a:solidFill>
              </a:rPr>
              <a:t>1.1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11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719138" y="5148540"/>
            <a:ext cx="7705724" cy="901452"/>
          </a:xfrm>
          <a:prstGeom prst="roundRect">
            <a:avLst>
              <a:gd name="adj" fmla="val 1934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000" spc="-50"/>
              <a:t>Обмен информацией предполагает воздействие на поведение партнера</a:t>
            </a:r>
            <a:r>
              <a:rPr lang="ru-RU" sz="2000"/>
              <a:t>.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3114355"/>
            <a:ext cx="7702873" cy="1894770"/>
          </a:xfrm>
          <a:prstGeom prst="roundRect">
            <a:avLst>
              <a:gd name="adj" fmla="val 8824"/>
            </a:avLst>
          </a:prstGeom>
          <a:ln w="28575">
            <a:solidFill>
              <a:schemeClr val="tx1"/>
            </a:solidFill>
          </a:ln>
        </p:spPr>
        <p:txBody>
          <a:bodyPr vert="horz" lIns="216000" tIns="79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мы имеем дело с отношением двух активных индивидов;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взаимное информирование предполагает налаживание совместной деятельности.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900113" y="3251844"/>
            <a:ext cx="7343775" cy="566128"/>
          </a:xfrm>
          <a:prstGeom prst="roundRect">
            <a:avLst>
              <a:gd name="adj" fmla="val 26086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90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000"/>
              <a:t>Отличие общения от простого движения информации: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2511" y="2168756"/>
            <a:ext cx="7692351" cy="803599"/>
          </a:xfrm>
          <a:prstGeom prst="roundRect">
            <a:avLst>
              <a:gd name="adj" fmla="val 18617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36000" rtlCol="0" anchor="ctr"/>
          <a:lstStyle/>
          <a:p>
            <a:pPr>
              <a:lnSpc>
                <a:spcPct val="90000"/>
              </a:lnSpc>
            </a:pPr>
            <a:r>
              <a:rPr lang="ru-RU" sz="2000"/>
              <a:t>Общение нельзя понимать лишь как отправление информации какой-то передающей системе и её приём другой системой.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14045" y="190717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8" name="Freeform 21"/>
          <p:cNvSpPr/>
          <p:nvPr/>
        </p:nvSpPr>
        <p:spPr>
          <a:xfrm rot="5400000">
            <a:off x="7914044" y="28589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21"/>
          <p:cNvSpPr/>
          <p:nvPr/>
        </p:nvSpPr>
        <p:spPr>
          <a:xfrm rot="5400000">
            <a:off x="7919745" y="488827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3" name="Группа 32"/>
          <p:cNvGrpSpPr/>
          <p:nvPr/>
        </p:nvGrpSpPr>
        <p:grpSpPr>
          <a:xfrm>
            <a:off x="7825817" y="5465529"/>
            <a:ext cx="418071" cy="453342"/>
            <a:chOff x="3384949" y="3174112"/>
            <a:chExt cx="939315" cy="1018561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4723016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177172" y="478700"/>
            <a:ext cx="5066716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Коммуникативная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35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45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13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spc="-100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1.2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11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719138" y="4902232"/>
            <a:ext cx="7705724" cy="996413"/>
          </a:xfrm>
          <a:prstGeom prst="roundRect">
            <a:avLst>
              <a:gd name="adj" fmla="val 1757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000" b="1" spc="-50"/>
              <a:t>Тезаурус</a:t>
            </a:r>
            <a:r>
              <a:rPr lang="ru-RU" sz="2000" spc="-50"/>
              <a:t> – общая система значений, понимаемых всеми членами группы</a:t>
            </a:r>
            <a:r>
              <a:rPr lang="ru-RU" sz="2000"/>
              <a:t>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732511" y="2212715"/>
            <a:ext cx="7692351" cy="1634317"/>
          </a:xfrm>
          <a:prstGeom prst="roundRect">
            <a:avLst>
              <a:gd name="adj" fmla="val 10665"/>
            </a:avLst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36000" rtlCol="0" anchor="ctr"/>
          <a:lstStyle/>
          <a:p>
            <a:pPr>
              <a:lnSpc>
                <a:spcPct val="90000"/>
              </a:lnSpc>
            </a:pPr>
            <a:r>
              <a:rPr lang="ru-RU" sz="2000" b="1"/>
              <a:t>Коммуникативное влияние </a:t>
            </a:r>
            <a:r>
              <a:rPr lang="ru-RU" sz="2000"/>
              <a:t>возможно лишь тогда, когда человек, направляющий информацию (</a:t>
            </a:r>
            <a:r>
              <a:rPr lang="ru-RU" sz="2000" b="1"/>
              <a:t>коммуникатор</a:t>
            </a:r>
            <a:r>
              <a:rPr lang="ru-RU" sz="2000"/>
              <a:t>), и человек, принимающий ее (</a:t>
            </a:r>
            <a:r>
              <a:rPr lang="ru-RU" sz="2000" b="1"/>
              <a:t>реципиент</a:t>
            </a:r>
            <a:r>
              <a:rPr lang="ru-RU" sz="2000"/>
              <a:t>), обладают единой или сходной </a:t>
            </a:r>
            <a:r>
              <a:rPr lang="ru-RU" sz="2000" b="1"/>
              <a:t>системой кодификации </a:t>
            </a:r>
            <a:r>
              <a:rPr lang="ru-RU" sz="2000"/>
              <a:t>(все должны говорить «на одном языке»).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14045" y="195113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21"/>
          <p:cNvSpPr/>
          <p:nvPr/>
        </p:nvSpPr>
        <p:spPr>
          <a:xfrm rot="5400000">
            <a:off x="7919745" y="464196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2" name="Группа 31"/>
          <p:cNvGrpSpPr/>
          <p:nvPr/>
        </p:nvGrpSpPr>
        <p:grpSpPr>
          <a:xfrm>
            <a:off x="6178817" y="3944252"/>
            <a:ext cx="1672845" cy="860759"/>
            <a:chOff x="6206386" y="577768"/>
            <a:chExt cx="2218477" cy="1141513"/>
          </a:xfrm>
        </p:grpSpPr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 flipH="1" flipV="1">
            <a:off x="1187179" y="3954994"/>
            <a:ext cx="1672845" cy="860759"/>
            <a:chOff x="6206386" y="577768"/>
            <a:chExt cx="2218477" cy="1141513"/>
          </a:xfrm>
        </p:grpSpPr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5235" y="3976474"/>
            <a:ext cx="1206902" cy="858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15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177172" y="478693"/>
            <a:ext cx="5066716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Коммуникативная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36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38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06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spc="-100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1.3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06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06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04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5" name="Скругленный прямоугольник 24"/>
          <p:cNvSpPr/>
          <p:nvPr/>
        </p:nvSpPr>
        <p:spPr>
          <a:xfrm>
            <a:off x="719138" y="2116239"/>
            <a:ext cx="7705724" cy="1002669"/>
          </a:xfrm>
          <a:prstGeom prst="roundRect">
            <a:avLst>
              <a:gd name="adj" fmla="val 2054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72000" bIns="0" rtlCol="0" anchor="ctr"/>
          <a:lstStyle/>
          <a:p>
            <a:pPr>
              <a:lnSpc>
                <a:spcPct val="90000"/>
              </a:lnSpc>
            </a:pPr>
            <a:r>
              <a:rPr lang="ru-RU" sz="2400" b="1" spc="-50"/>
              <a:t>Коммуникативные барьеры </a:t>
            </a:r>
            <a:r>
              <a:rPr lang="ru-RU" sz="2400" spc="-50"/>
              <a:t>– препятствия на пути движения информации</a:t>
            </a:r>
            <a:r>
              <a:rPr lang="ru-RU" sz="2400"/>
              <a:t>.</a:t>
            </a:r>
          </a:p>
        </p:txBody>
      </p:sp>
      <p:sp>
        <p:nvSpPr>
          <p:cNvPr id="26" name="Объект 3"/>
          <p:cNvSpPr>
            <a:spLocks noGrp="1"/>
          </p:cNvSpPr>
          <p:nvPr>
            <p:ph sz="quarter" idx="4294967295"/>
          </p:nvPr>
        </p:nvSpPr>
        <p:spPr>
          <a:xfrm>
            <a:off x="713437" y="3374317"/>
            <a:ext cx="7702873" cy="2982034"/>
          </a:xfrm>
          <a:prstGeom prst="roundRect">
            <a:avLst>
              <a:gd name="adj" fmla="val 6719"/>
            </a:avLst>
          </a:prstGeom>
          <a:ln w="28575">
            <a:solidFill>
              <a:schemeClr val="tx1"/>
            </a:solidFill>
          </a:ln>
        </p:spPr>
        <p:txBody>
          <a:bodyPr vert="horz" lIns="216000" tIns="900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фонетический</a:t>
            </a:r>
            <a:r>
              <a:rPr lang="ru-RU" sz="2000" spc="-50"/>
              <a:t> (речь-скороговорка, много слов-паразитов);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семантический</a:t>
            </a:r>
            <a:r>
              <a:rPr lang="ru-RU" sz="2000" spc="-50"/>
              <a:t> (различие в системах значений участников общения);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стилистический</a:t>
            </a:r>
            <a:r>
              <a:rPr lang="ru-RU" sz="2000" spc="-50"/>
              <a:t> (несоответствие стилей общения);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логический</a:t>
            </a:r>
            <a:r>
              <a:rPr lang="ru-RU" sz="2000" spc="-50"/>
              <a:t> (логика коммуникатора либо сложна, либо неверна, либо противоречит присущей реципиенту манере доказательства).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894412" y="3529736"/>
            <a:ext cx="7343775" cy="665747"/>
          </a:xfrm>
          <a:prstGeom prst="roundRect">
            <a:avLst>
              <a:gd name="adj" fmla="val 24502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72000" bIns="72000" rtlCol="0" anchor="ctr"/>
          <a:lstStyle/>
          <a:p>
            <a:pPr>
              <a:lnSpc>
                <a:spcPct val="90000"/>
              </a:lnSpc>
            </a:pPr>
            <a:r>
              <a:rPr lang="ru-RU" sz="2400" b="1"/>
              <a:t>Барьеры понимания:</a:t>
            </a:r>
          </a:p>
        </p:txBody>
      </p:sp>
      <p:sp>
        <p:nvSpPr>
          <p:cNvPr id="28" name="Freeform 21"/>
          <p:cNvSpPr/>
          <p:nvPr/>
        </p:nvSpPr>
        <p:spPr>
          <a:xfrm rot="5400000">
            <a:off x="7908343" y="311890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Freeform 21"/>
          <p:cNvSpPr/>
          <p:nvPr/>
        </p:nvSpPr>
        <p:spPr>
          <a:xfrm rot="5400000">
            <a:off x="7919745" y="185597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40673761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177172" y="478696"/>
            <a:ext cx="5066716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Коммуникативная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37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41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09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spc="-100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1.4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07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3" name="Объект 3"/>
          <p:cNvSpPr>
            <a:spLocks noGrp="1"/>
          </p:cNvSpPr>
          <p:nvPr>
            <p:ph sz="quarter" idx="4294967295"/>
          </p:nvPr>
        </p:nvSpPr>
        <p:spPr>
          <a:xfrm>
            <a:off x="719083" y="2107087"/>
            <a:ext cx="7697227" cy="2149043"/>
          </a:xfrm>
          <a:prstGeom prst="roundRect">
            <a:avLst>
              <a:gd name="adj" fmla="val 8257"/>
            </a:avLst>
          </a:prstGeom>
          <a:ln w="28575">
            <a:solidFill>
              <a:schemeClr val="tx1"/>
            </a:solidFill>
          </a:ln>
        </p:spPr>
        <p:txBody>
          <a:bodyPr vert="horz" lIns="396000" tIns="1260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социальными;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возрастными;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0113" y="2290296"/>
            <a:ext cx="7343775" cy="1010157"/>
          </a:xfrm>
          <a:prstGeom prst="roundRect">
            <a:avLst>
              <a:gd name="adj" fmla="val 1651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72000" rIns="72000" bIns="108000" rtlCol="0" anchor="ctr"/>
          <a:lstStyle/>
          <a:p>
            <a:pPr>
              <a:lnSpc>
                <a:spcPct val="90000"/>
              </a:lnSpc>
            </a:pPr>
            <a:r>
              <a:rPr lang="ru-RU" sz="2400" b="1"/>
              <a:t>Барьеры социально-культурных различий вызываются различиями между людьми:</a:t>
            </a:r>
            <a:endParaRPr lang="ru-RU" sz="2400"/>
          </a:p>
        </p:txBody>
      </p:sp>
      <p:sp>
        <p:nvSpPr>
          <p:cNvPr id="35" name="Freeform 21"/>
          <p:cNvSpPr/>
          <p:nvPr/>
        </p:nvSpPr>
        <p:spPr>
          <a:xfrm rot="5400000">
            <a:off x="7905492" y="18516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6" name="Прямоугольник 35"/>
          <p:cNvSpPr/>
          <p:nvPr/>
        </p:nvSpPr>
        <p:spPr>
          <a:xfrm>
            <a:off x="4500563" y="3387379"/>
            <a:ext cx="3205162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 spc="-50">
                <a:solidFill>
                  <a:prstClr val="black"/>
                </a:solidFill>
              </a:rPr>
              <a:t>культурными;</a:t>
            </a:r>
          </a:p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 spc="-50">
                <a:solidFill>
                  <a:prstClr val="black"/>
                </a:solidFill>
              </a:rPr>
              <a:t>профессиональными</a:t>
            </a:r>
            <a:r>
              <a:rPr lang="ru-RU" sz="2000">
                <a:solidFill>
                  <a:prstClr val="black"/>
                </a:solidFill>
              </a:rPr>
              <a:t>.</a:t>
            </a:r>
          </a:p>
        </p:txBody>
      </p:sp>
      <p:sp>
        <p:nvSpPr>
          <p:cNvPr id="51" name="Объект 3"/>
          <p:cNvSpPr>
            <a:spLocks noGrp="1"/>
          </p:cNvSpPr>
          <p:nvPr>
            <p:ph sz="quarter" idx="4294967295"/>
          </p:nvPr>
        </p:nvSpPr>
        <p:spPr>
          <a:xfrm>
            <a:off x="719086" y="4384124"/>
            <a:ext cx="5009362" cy="1891170"/>
          </a:xfrm>
          <a:prstGeom prst="roundRect">
            <a:avLst>
              <a:gd name="adj" fmla="val 9415"/>
            </a:avLst>
          </a:prstGeom>
          <a:ln w="28575">
            <a:solidFill>
              <a:schemeClr val="tx1"/>
            </a:solidFill>
          </a:ln>
        </p:spPr>
        <p:txBody>
          <a:bodyPr vert="horz" lIns="396000" tIns="900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spc="-50"/>
              <a:t>неприязнь, недоверие к коммуникатору </a:t>
            </a:r>
            <a:br>
              <a:rPr lang="ru-RU" sz="2000" spc="-50"/>
            </a:br>
            <a:r>
              <a:rPr lang="ru-RU" sz="2000" spc="-50"/>
              <a:t>распространяется на передаваемую </a:t>
            </a:r>
            <a:br>
              <a:rPr lang="ru-RU" sz="2000" spc="-50"/>
            </a:br>
            <a:r>
              <a:rPr lang="ru-RU" sz="2000" spc="-50"/>
              <a:t>им информацию. 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900117" y="4567333"/>
            <a:ext cx="4640072" cy="653275"/>
          </a:xfrm>
          <a:prstGeom prst="roundRect">
            <a:avLst>
              <a:gd name="adj" fmla="val 20632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96000" tIns="72000" rIns="72000" bIns="108000" rtlCol="0" anchor="ctr"/>
          <a:lstStyle/>
          <a:p>
            <a:pPr>
              <a:lnSpc>
                <a:spcPct val="90000"/>
              </a:lnSpc>
            </a:pPr>
            <a:r>
              <a:rPr lang="ru-RU" sz="2400" b="1"/>
              <a:t>Барьер отношения:</a:t>
            </a:r>
            <a:endParaRPr lang="ru-RU" sz="2400"/>
          </a:p>
        </p:txBody>
      </p:sp>
      <p:sp>
        <p:nvSpPr>
          <p:cNvPr id="53" name="Freeform 21"/>
          <p:cNvSpPr/>
          <p:nvPr/>
        </p:nvSpPr>
        <p:spPr>
          <a:xfrm rot="5400000">
            <a:off x="5217630" y="412871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2898" y="4036049"/>
            <a:ext cx="2283412" cy="223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5281054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316940" y="478696"/>
            <a:ext cx="4926947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Интерактивная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38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41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09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spc="0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07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3" name="Объект 3"/>
          <p:cNvSpPr>
            <a:spLocks noGrp="1"/>
          </p:cNvSpPr>
          <p:nvPr>
            <p:ph sz="quarter" idx="4294967295"/>
          </p:nvPr>
        </p:nvSpPr>
        <p:spPr>
          <a:xfrm>
            <a:off x="719084" y="2196737"/>
            <a:ext cx="3781480" cy="2993824"/>
          </a:xfrm>
          <a:prstGeom prst="roundRect">
            <a:avLst>
              <a:gd name="adj" fmla="val 5517"/>
            </a:avLst>
          </a:prstGeom>
          <a:ln w="28575">
            <a:solidFill>
              <a:schemeClr val="tx1"/>
            </a:solidFill>
          </a:ln>
        </p:spPr>
        <p:txBody>
          <a:bodyPr vert="horz" lIns="180000" tIns="1080000" rIns="36000" bIns="45720" rtlCol="0">
            <a:noAutofit/>
          </a:bodyPr>
          <a:lstStyle/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кооперация</a:t>
            </a:r>
            <a:r>
              <a:rPr lang="ru-RU" sz="2000" spc="-50"/>
              <a:t> – координация единичных сил участников; 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80"/>
              <a:t>конкуренция</a:t>
            </a:r>
            <a:r>
              <a:rPr lang="ru-RU" sz="2000" spc="-80"/>
              <a:t> – взаимодействие, </a:t>
            </a:r>
            <a:r>
              <a:rPr lang="ru-RU" sz="2000" spc="-50"/>
              <a:t>расшатывающее совместную деятельность.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1848" y="2379947"/>
            <a:ext cx="3528000" cy="783734"/>
          </a:xfrm>
          <a:prstGeom prst="roundRect">
            <a:avLst>
              <a:gd name="adj" fmla="val 18803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108000" rtlCol="0" anchor="ctr"/>
          <a:lstStyle/>
          <a:p>
            <a:pPr algn="ctr">
              <a:lnSpc>
                <a:spcPct val="90000"/>
              </a:lnSpc>
            </a:pPr>
            <a:r>
              <a:rPr lang="ru-RU" sz="2400" b="1"/>
              <a:t>Типы взаимодействия:</a:t>
            </a:r>
            <a:endParaRPr lang="ru-RU" sz="2400"/>
          </a:p>
        </p:txBody>
      </p:sp>
      <p:sp>
        <p:nvSpPr>
          <p:cNvPr id="35" name="Freeform 21"/>
          <p:cNvSpPr/>
          <p:nvPr/>
        </p:nvSpPr>
        <p:spPr>
          <a:xfrm rot="5400000">
            <a:off x="3989746" y="194132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6" name="Объект 3"/>
          <p:cNvSpPr>
            <a:spLocks noGrp="1"/>
          </p:cNvSpPr>
          <p:nvPr>
            <p:ph sz="quarter" idx="4294967295"/>
          </p:nvPr>
        </p:nvSpPr>
        <p:spPr>
          <a:xfrm>
            <a:off x="4643383" y="2196737"/>
            <a:ext cx="3781480" cy="2993824"/>
          </a:xfrm>
          <a:prstGeom prst="roundRect">
            <a:avLst>
              <a:gd name="adj" fmla="val 6125"/>
            </a:avLst>
          </a:prstGeom>
          <a:ln w="28575">
            <a:solidFill>
              <a:schemeClr val="tx1"/>
            </a:solidFill>
          </a:ln>
        </p:spPr>
        <p:txBody>
          <a:bodyPr vert="horz" lIns="396000" tIns="1080000" rIns="36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ритуальный; </a:t>
            </a:r>
          </a:p>
          <a:p>
            <a:pPr marL="176213" indent="-176213"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манипулятивный;</a:t>
            </a:r>
          </a:p>
          <a:p>
            <a:pPr marL="176213" indent="-176213"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 spc="-50"/>
              <a:t>гуманистический</a:t>
            </a:r>
            <a:r>
              <a:rPr lang="ru-RU" sz="2000" spc="-50"/>
              <a:t>. 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4766147" y="2379947"/>
            <a:ext cx="3528000" cy="783734"/>
          </a:xfrm>
          <a:prstGeom prst="roundRect">
            <a:avLst>
              <a:gd name="adj" fmla="val 18803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108000" rtlCol="0" anchor="ctr"/>
          <a:lstStyle/>
          <a:p>
            <a:pPr algn="ctr">
              <a:lnSpc>
                <a:spcPct val="90000"/>
              </a:lnSpc>
            </a:pPr>
            <a:r>
              <a:rPr lang="ru-RU" sz="2400" b="1"/>
              <a:t>Стили взаимодействия:</a:t>
            </a:r>
            <a:endParaRPr lang="ru-RU" sz="2400"/>
          </a:p>
        </p:txBody>
      </p:sp>
      <p:sp>
        <p:nvSpPr>
          <p:cNvPr id="28" name="Freeform 21"/>
          <p:cNvSpPr/>
          <p:nvPr/>
        </p:nvSpPr>
        <p:spPr>
          <a:xfrm rot="5400000">
            <a:off x="7914045" y="194132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30409" y="4619764"/>
            <a:ext cx="1813478" cy="1812268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 flipV="1">
            <a:off x="900114" y="5375339"/>
            <a:ext cx="5643736" cy="937376"/>
            <a:chOff x="373646" y="4568825"/>
            <a:chExt cx="5422547" cy="900638"/>
          </a:xfrm>
        </p:grpSpPr>
        <p:sp>
          <p:nvSpPr>
            <p:cNvPr id="143" name="Шестиугольник 142"/>
            <p:cNvSpPr>
              <a:spLocks noChangeAspect="1"/>
            </p:cNvSpPr>
            <p:nvPr/>
          </p:nvSpPr>
          <p:spPr>
            <a:xfrm rot="5400000">
              <a:off x="128081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4" name="Шестиугольник 143"/>
            <p:cNvSpPr>
              <a:spLocks noChangeAspect="1"/>
            </p:cNvSpPr>
            <p:nvPr/>
          </p:nvSpPr>
          <p:spPr>
            <a:xfrm rot="5400000">
              <a:off x="151008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5" name="Шестиугольник 144"/>
            <p:cNvSpPr>
              <a:spLocks noChangeAspect="1"/>
            </p:cNvSpPr>
            <p:nvPr/>
          </p:nvSpPr>
          <p:spPr>
            <a:xfrm rot="5400000">
              <a:off x="173935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6" name="Шестиугольник 145"/>
            <p:cNvSpPr>
              <a:spLocks noChangeAspect="1"/>
            </p:cNvSpPr>
            <p:nvPr/>
          </p:nvSpPr>
          <p:spPr>
            <a:xfrm rot="5400000">
              <a:off x="196862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7" name="Шестиугольник 146"/>
            <p:cNvSpPr>
              <a:spLocks noChangeAspect="1"/>
            </p:cNvSpPr>
            <p:nvPr/>
          </p:nvSpPr>
          <p:spPr>
            <a:xfrm rot="5400000">
              <a:off x="219789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8" name="Шестиугольник 147"/>
            <p:cNvSpPr>
              <a:spLocks noChangeAspect="1"/>
            </p:cNvSpPr>
            <p:nvPr/>
          </p:nvSpPr>
          <p:spPr>
            <a:xfrm rot="5400000">
              <a:off x="265643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9" name="Шестиугольник 148"/>
            <p:cNvSpPr>
              <a:spLocks noChangeAspect="1"/>
            </p:cNvSpPr>
            <p:nvPr/>
          </p:nvSpPr>
          <p:spPr>
            <a:xfrm rot="5400000">
              <a:off x="242716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0" name="Шестиугольник 149"/>
            <p:cNvSpPr>
              <a:spLocks noChangeAspect="1"/>
            </p:cNvSpPr>
            <p:nvPr/>
          </p:nvSpPr>
          <p:spPr>
            <a:xfrm rot="5400000">
              <a:off x="288570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1" name="Шестиугольник 150"/>
            <p:cNvSpPr>
              <a:spLocks noChangeAspect="1"/>
            </p:cNvSpPr>
            <p:nvPr/>
          </p:nvSpPr>
          <p:spPr>
            <a:xfrm rot="5400000">
              <a:off x="1280812" y="4821884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2" name="Шестиугольник 151"/>
            <p:cNvSpPr>
              <a:spLocks noChangeAspect="1"/>
            </p:cNvSpPr>
            <p:nvPr/>
          </p:nvSpPr>
          <p:spPr>
            <a:xfrm rot="5400000">
              <a:off x="151008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3" name="Шестиугольник 152"/>
            <p:cNvSpPr>
              <a:spLocks noChangeAspect="1"/>
            </p:cNvSpPr>
            <p:nvPr/>
          </p:nvSpPr>
          <p:spPr>
            <a:xfrm rot="5400000">
              <a:off x="173935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4" name="Шестиугольник 153"/>
            <p:cNvSpPr>
              <a:spLocks noChangeAspect="1"/>
            </p:cNvSpPr>
            <p:nvPr/>
          </p:nvSpPr>
          <p:spPr>
            <a:xfrm rot="5400000">
              <a:off x="196862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5" name="Шестиугольник 154"/>
            <p:cNvSpPr>
              <a:spLocks noChangeAspect="1"/>
            </p:cNvSpPr>
            <p:nvPr/>
          </p:nvSpPr>
          <p:spPr>
            <a:xfrm rot="5400000">
              <a:off x="219789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6" name="Шестиугольник 155"/>
            <p:cNvSpPr>
              <a:spLocks noChangeAspect="1"/>
            </p:cNvSpPr>
            <p:nvPr/>
          </p:nvSpPr>
          <p:spPr>
            <a:xfrm rot="5400000">
              <a:off x="265643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7" name="Шестиугольник 156"/>
            <p:cNvSpPr>
              <a:spLocks noChangeAspect="1"/>
            </p:cNvSpPr>
            <p:nvPr/>
          </p:nvSpPr>
          <p:spPr>
            <a:xfrm rot="5400000">
              <a:off x="242716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8" name="Шестиугольник 157"/>
            <p:cNvSpPr>
              <a:spLocks noChangeAspect="1"/>
            </p:cNvSpPr>
            <p:nvPr/>
          </p:nvSpPr>
          <p:spPr>
            <a:xfrm rot="5400000">
              <a:off x="288570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9" name="Шестиугольник 158"/>
            <p:cNvSpPr>
              <a:spLocks noChangeAspect="1"/>
            </p:cNvSpPr>
            <p:nvPr/>
          </p:nvSpPr>
          <p:spPr>
            <a:xfrm rot="5400000">
              <a:off x="1280812" y="5065029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0" name="Шестиугольник 159"/>
            <p:cNvSpPr>
              <a:spLocks noChangeAspect="1"/>
            </p:cNvSpPr>
            <p:nvPr/>
          </p:nvSpPr>
          <p:spPr>
            <a:xfrm rot="5400000">
              <a:off x="151008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5400000">
              <a:off x="173935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2" name="Шестиугольник 161"/>
            <p:cNvSpPr>
              <a:spLocks noChangeAspect="1"/>
            </p:cNvSpPr>
            <p:nvPr/>
          </p:nvSpPr>
          <p:spPr>
            <a:xfrm rot="5400000">
              <a:off x="196862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3" name="Шестиугольник 162"/>
            <p:cNvSpPr>
              <a:spLocks noChangeAspect="1"/>
            </p:cNvSpPr>
            <p:nvPr/>
          </p:nvSpPr>
          <p:spPr>
            <a:xfrm rot="5400000">
              <a:off x="219789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4" name="Шестиугольник 163"/>
            <p:cNvSpPr>
              <a:spLocks noChangeAspect="1"/>
            </p:cNvSpPr>
            <p:nvPr/>
          </p:nvSpPr>
          <p:spPr>
            <a:xfrm rot="5400000">
              <a:off x="265643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5" name="Шестиугольник 164"/>
            <p:cNvSpPr>
              <a:spLocks noChangeAspect="1"/>
            </p:cNvSpPr>
            <p:nvPr/>
          </p:nvSpPr>
          <p:spPr>
            <a:xfrm rot="5400000">
              <a:off x="242716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6" name="Шестиугольник 165"/>
            <p:cNvSpPr>
              <a:spLocks noChangeAspect="1"/>
            </p:cNvSpPr>
            <p:nvPr/>
          </p:nvSpPr>
          <p:spPr>
            <a:xfrm rot="5400000">
              <a:off x="288570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7" name="Шестиугольник 166"/>
            <p:cNvSpPr>
              <a:spLocks noChangeAspect="1"/>
            </p:cNvSpPr>
            <p:nvPr/>
          </p:nvSpPr>
          <p:spPr>
            <a:xfrm rot="5400000">
              <a:off x="128081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8" name="Шестиугольник 167"/>
            <p:cNvSpPr>
              <a:spLocks noChangeAspect="1"/>
            </p:cNvSpPr>
            <p:nvPr/>
          </p:nvSpPr>
          <p:spPr>
            <a:xfrm rot="5400000">
              <a:off x="151008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9" name="Шестиугольник 168"/>
            <p:cNvSpPr>
              <a:spLocks noChangeAspect="1"/>
            </p:cNvSpPr>
            <p:nvPr/>
          </p:nvSpPr>
          <p:spPr>
            <a:xfrm rot="5400000">
              <a:off x="173935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0" name="Шестиугольник 169"/>
            <p:cNvSpPr>
              <a:spLocks noChangeAspect="1"/>
            </p:cNvSpPr>
            <p:nvPr/>
          </p:nvSpPr>
          <p:spPr>
            <a:xfrm rot="5400000">
              <a:off x="196862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1" name="Шестиугольник 170"/>
            <p:cNvSpPr>
              <a:spLocks noChangeAspect="1"/>
            </p:cNvSpPr>
            <p:nvPr/>
          </p:nvSpPr>
          <p:spPr>
            <a:xfrm rot="5400000">
              <a:off x="219789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2" name="Шестиугольник 171"/>
            <p:cNvSpPr>
              <a:spLocks noChangeAspect="1"/>
            </p:cNvSpPr>
            <p:nvPr/>
          </p:nvSpPr>
          <p:spPr>
            <a:xfrm rot="5400000">
              <a:off x="265643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3" name="Шестиугольник 172"/>
            <p:cNvSpPr>
              <a:spLocks noChangeAspect="1"/>
            </p:cNvSpPr>
            <p:nvPr/>
          </p:nvSpPr>
          <p:spPr>
            <a:xfrm rot="5400000">
              <a:off x="242716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4" name="Шестиугольник 173"/>
            <p:cNvSpPr>
              <a:spLocks noChangeAspect="1"/>
            </p:cNvSpPr>
            <p:nvPr/>
          </p:nvSpPr>
          <p:spPr>
            <a:xfrm rot="5400000">
              <a:off x="288570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5" name="Шестиугольник 174"/>
            <p:cNvSpPr>
              <a:spLocks noChangeAspect="1"/>
            </p:cNvSpPr>
            <p:nvPr/>
          </p:nvSpPr>
          <p:spPr>
            <a:xfrm rot="5400000">
              <a:off x="311497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6" name="Шестиугольник 175"/>
            <p:cNvSpPr>
              <a:spLocks noChangeAspect="1"/>
            </p:cNvSpPr>
            <p:nvPr/>
          </p:nvSpPr>
          <p:spPr>
            <a:xfrm rot="5400000">
              <a:off x="334424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7" name="Шестиугольник 176"/>
            <p:cNvSpPr>
              <a:spLocks noChangeAspect="1"/>
            </p:cNvSpPr>
            <p:nvPr/>
          </p:nvSpPr>
          <p:spPr>
            <a:xfrm rot="5400000">
              <a:off x="311497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8" name="Шестиугольник 177"/>
            <p:cNvSpPr>
              <a:spLocks noChangeAspect="1"/>
            </p:cNvSpPr>
            <p:nvPr/>
          </p:nvSpPr>
          <p:spPr>
            <a:xfrm rot="5400000">
              <a:off x="334424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9" name="Шестиугольник 178"/>
            <p:cNvSpPr>
              <a:spLocks noChangeAspect="1"/>
            </p:cNvSpPr>
            <p:nvPr/>
          </p:nvSpPr>
          <p:spPr>
            <a:xfrm rot="5400000">
              <a:off x="311497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0" name="Шестиугольник 179"/>
            <p:cNvSpPr>
              <a:spLocks noChangeAspect="1"/>
            </p:cNvSpPr>
            <p:nvPr/>
          </p:nvSpPr>
          <p:spPr>
            <a:xfrm rot="5400000">
              <a:off x="334424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1" name="Шестиугольник 180"/>
            <p:cNvSpPr>
              <a:spLocks noChangeAspect="1"/>
            </p:cNvSpPr>
            <p:nvPr/>
          </p:nvSpPr>
          <p:spPr>
            <a:xfrm rot="5400000">
              <a:off x="311497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2" name="Шестиугольник 181"/>
            <p:cNvSpPr>
              <a:spLocks noChangeAspect="1"/>
            </p:cNvSpPr>
            <p:nvPr/>
          </p:nvSpPr>
          <p:spPr>
            <a:xfrm rot="5400000">
              <a:off x="334424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3" name="Шестиугольник 182"/>
            <p:cNvSpPr>
              <a:spLocks noChangeAspect="1"/>
            </p:cNvSpPr>
            <p:nvPr/>
          </p:nvSpPr>
          <p:spPr>
            <a:xfrm rot="5400000">
              <a:off x="357351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4" name="Шестиугольник 183"/>
            <p:cNvSpPr>
              <a:spLocks noChangeAspect="1"/>
            </p:cNvSpPr>
            <p:nvPr/>
          </p:nvSpPr>
          <p:spPr>
            <a:xfrm rot="5400000">
              <a:off x="380278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5" name="Шестиугольник 184"/>
            <p:cNvSpPr>
              <a:spLocks noChangeAspect="1"/>
            </p:cNvSpPr>
            <p:nvPr/>
          </p:nvSpPr>
          <p:spPr>
            <a:xfrm rot="5400000">
              <a:off x="403205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6" name="Шестиугольник 185"/>
            <p:cNvSpPr>
              <a:spLocks noChangeAspect="1"/>
            </p:cNvSpPr>
            <p:nvPr/>
          </p:nvSpPr>
          <p:spPr>
            <a:xfrm rot="5400000">
              <a:off x="426132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7" name="Шестиугольник 186"/>
            <p:cNvSpPr>
              <a:spLocks noChangeAspect="1"/>
            </p:cNvSpPr>
            <p:nvPr/>
          </p:nvSpPr>
          <p:spPr>
            <a:xfrm rot="5400000">
              <a:off x="449059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8" name="Шестиугольник 187"/>
            <p:cNvSpPr>
              <a:spLocks noChangeAspect="1"/>
            </p:cNvSpPr>
            <p:nvPr/>
          </p:nvSpPr>
          <p:spPr>
            <a:xfrm rot="5400000">
              <a:off x="494913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9" name="Шестиугольник 188"/>
            <p:cNvSpPr>
              <a:spLocks noChangeAspect="1"/>
            </p:cNvSpPr>
            <p:nvPr/>
          </p:nvSpPr>
          <p:spPr>
            <a:xfrm rot="5400000">
              <a:off x="471986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1" name="Шестиугольник 190"/>
            <p:cNvSpPr>
              <a:spLocks noChangeAspect="1"/>
            </p:cNvSpPr>
            <p:nvPr/>
          </p:nvSpPr>
          <p:spPr>
            <a:xfrm rot="5400000">
              <a:off x="3573512" y="4821884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2" name="Шестиугольник 191"/>
            <p:cNvSpPr>
              <a:spLocks noChangeAspect="1"/>
            </p:cNvSpPr>
            <p:nvPr/>
          </p:nvSpPr>
          <p:spPr>
            <a:xfrm rot="5400000">
              <a:off x="380278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3" name="Шестиугольник 192"/>
            <p:cNvSpPr>
              <a:spLocks noChangeAspect="1"/>
            </p:cNvSpPr>
            <p:nvPr/>
          </p:nvSpPr>
          <p:spPr>
            <a:xfrm rot="5400000">
              <a:off x="403205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4" name="Шестиугольник 193"/>
            <p:cNvSpPr>
              <a:spLocks noChangeAspect="1"/>
            </p:cNvSpPr>
            <p:nvPr/>
          </p:nvSpPr>
          <p:spPr>
            <a:xfrm rot="5400000">
              <a:off x="426132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5" name="Шестиугольник 194"/>
            <p:cNvSpPr>
              <a:spLocks noChangeAspect="1"/>
            </p:cNvSpPr>
            <p:nvPr/>
          </p:nvSpPr>
          <p:spPr>
            <a:xfrm rot="5400000">
              <a:off x="449059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6" name="Шестиугольник 195"/>
            <p:cNvSpPr>
              <a:spLocks noChangeAspect="1"/>
            </p:cNvSpPr>
            <p:nvPr/>
          </p:nvSpPr>
          <p:spPr>
            <a:xfrm rot="5400000">
              <a:off x="494913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7" name="Шестиугольник 196"/>
            <p:cNvSpPr>
              <a:spLocks noChangeAspect="1"/>
            </p:cNvSpPr>
            <p:nvPr/>
          </p:nvSpPr>
          <p:spPr>
            <a:xfrm rot="5400000">
              <a:off x="471986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8" name="Шестиугольник 197"/>
            <p:cNvSpPr>
              <a:spLocks noChangeAspect="1"/>
            </p:cNvSpPr>
            <p:nvPr/>
          </p:nvSpPr>
          <p:spPr>
            <a:xfrm rot="5400000">
              <a:off x="517840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9" name="Шестиугольник 198"/>
            <p:cNvSpPr>
              <a:spLocks noChangeAspect="1"/>
            </p:cNvSpPr>
            <p:nvPr/>
          </p:nvSpPr>
          <p:spPr>
            <a:xfrm rot="5400000">
              <a:off x="3573512" y="5065029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0" name="Шестиугольник 199"/>
            <p:cNvSpPr>
              <a:spLocks noChangeAspect="1"/>
            </p:cNvSpPr>
            <p:nvPr/>
          </p:nvSpPr>
          <p:spPr>
            <a:xfrm rot="5400000">
              <a:off x="380278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1" name="Шестиугольник 200"/>
            <p:cNvSpPr>
              <a:spLocks noChangeAspect="1"/>
            </p:cNvSpPr>
            <p:nvPr/>
          </p:nvSpPr>
          <p:spPr>
            <a:xfrm rot="5400000">
              <a:off x="403205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2" name="Шестиугольник 201"/>
            <p:cNvSpPr>
              <a:spLocks noChangeAspect="1"/>
            </p:cNvSpPr>
            <p:nvPr/>
          </p:nvSpPr>
          <p:spPr>
            <a:xfrm rot="5400000">
              <a:off x="426132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3" name="Шестиугольник 202"/>
            <p:cNvSpPr>
              <a:spLocks noChangeAspect="1"/>
            </p:cNvSpPr>
            <p:nvPr/>
          </p:nvSpPr>
          <p:spPr>
            <a:xfrm rot="5400000">
              <a:off x="449059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4" name="Шестиугольник 203"/>
            <p:cNvSpPr>
              <a:spLocks noChangeAspect="1"/>
            </p:cNvSpPr>
            <p:nvPr/>
          </p:nvSpPr>
          <p:spPr>
            <a:xfrm rot="5400000">
              <a:off x="494913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5" name="Шестиугольник 204"/>
            <p:cNvSpPr>
              <a:spLocks noChangeAspect="1"/>
            </p:cNvSpPr>
            <p:nvPr/>
          </p:nvSpPr>
          <p:spPr>
            <a:xfrm rot="5400000">
              <a:off x="471986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6" name="Шестиугольник 205"/>
            <p:cNvSpPr>
              <a:spLocks noChangeAspect="1"/>
            </p:cNvSpPr>
            <p:nvPr/>
          </p:nvSpPr>
          <p:spPr>
            <a:xfrm rot="5400000">
              <a:off x="517840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7" name="Шестиугольник 206"/>
            <p:cNvSpPr>
              <a:spLocks noChangeAspect="1"/>
            </p:cNvSpPr>
            <p:nvPr/>
          </p:nvSpPr>
          <p:spPr>
            <a:xfrm rot="5400000">
              <a:off x="357351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8" name="Шестиугольник 207"/>
            <p:cNvSpPr>
              <a:spLocks noChangeAspect="1"/>
            </p:cNvSpPr>
            <p:nvPr/>
          </p:nvSpPr>
          <p:spPr>
            <a:xfrm rot="5400000">
              <a:off x="380278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9" name="Шестиугольник 208"/>
            <p:cNvSpPr>
              <a:spLocks noChangeAspect="1"/>
            </p:cNvSpPr>
            <p:nvPr/>
          </p:nvSpPr>
          <p:spPr>
            <a:xfrm rot="5400000">
              <a:off x="403205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0" name="Шестиугольник 209"/>
            <p:cNvSpPr>
              <a:spLocks noChangeAspect="1"/>
            </p:cNvSpPr>
            <p:nvPr/>
          </p:nvSpPr>
          <p:spPr>
            <a:xfrm rot="5400000">
              <a:off x="426132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1" name="Шестиугольник 210"/>
            <p:cNvSpPr>
              <a:spLocks noChangeAspect="1"/>
            </p:cNvSpPr>
            <p:nvPr/>
          </p:nvSpPr>
          <p:spPr>
            <a:xfrm rot="5400000">
              <a:off x="449059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2" name="Шестиугольник 211"/>
            <p:cNvSpPr>
              <a:spLocks noChangeAspect="1"/>
            </p:cNvSpPr>
            <p:nvPr/>
          </p:nvSpPr>
          <p:spPr>
            <a:xfrm rot="5400000">
              <a:off x="494913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3" name="Шестиугольник 212"/>
            <p:cNvSpPr>
              <a:spLocks noChangeAspect="1"/>
            </p:cNvSpPr>
            <p:nvPr/>
          </p:nvSpPr>
          <p:spPr>
            <a:xfrm rot="5400000">
              <a:off x="471986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4" name="Шестиугольник 213"/>
            <p:cNvSpPr>
              <a:spLocks noChangeAspect="1"/>
            </p:cNvSpPr>
            <p:nvPr/>
          </p:nvSpPr>
          <p:spPr>
            <a:xfrm rot="5400000">
              <a:off x="517840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9" name="Шестиугольник 218"/>
            <p:cNvSpPr>
              <a:spLocks noChangeAspect="1"/>
            </p:cNvSpPr>
            <p:nvPr/>
          </p:nvSpPr>
          <p:spPr>
            <a:xfrm rot="5400000">
              <a:off x="540767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1" name="Шестиугольник 220"/>
            <p:cNvSpPr>
              <a:spLocks noChangeAspect="1"/>
            </p:cNvSpPr>
            <p:nvPr/>
          </p:nvSpPr>
          <p:spPr>
            <a:xfrm rot="5400000">
              <a:off x="540767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2" name="Шестиугольник 221"/>
            <p:cNvSpPr>
              <a:spLocks noChangeAspect="1"/>
            </p:cNvSpPr>
            <p:nvPr/>
          </p:nvSpPr>
          <p:spPr>
            <a:xfrm rot="5400000">
              <a:off x="5636949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3" name="Шестиугольник 222"/>
            <p:cNvSpPr>
              <a:spLocks noChangeAspect="1"/>
            </p:cNvSpPr>
            <p:nvPr/>
          </p:nvSpPr>
          <p:spPr>
            <a:xfrm rot="16200000" flipV="1">
              <a:off x="36373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4" name="Шестиугольник 223"/>
            <p:cNvSpPr>
              <a:spLocks noChangeAspect="1"/>
            </p:cNvSpPr>
            <p:nvPr/>
          </p:nvSpPr>
          <p:spPr>
            <a:xfrm rot="16200000" flipV="1">
              <a:off x="59300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5" name="Шестиугольник 224"/>
            <p:cNvSpPr>
              <a:spLocks noChangeAspect="1"/>
            </p:cNvSpPr>
            <p:nvPr/>
          </p:nvSpPr>
          <p:spPr>
            <a:xfrm rot="16200000" flipV="1">
              <a:off x="82227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6" name="Шестиугольник 225"/>
            <p:cNvSpPr>
              <a:spLocks noChangeAspect="1"/>
            </p:cNvSpPr>
            <p:nvPr/>
          </p:nvSpPr>
          <p:spPr>
            <a:xfrm rot="16200000" flipV="1">
              <a:off x="1051542" y="4578739"/>
              <a:ext cx="169158" cy="149330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7" name="Шестиугольник 226"/>
            <p:cNvSpPr>
              <a:spLocks noChangeAspect="1"/>
            </p:cNvSpPr>
            <p:nvPr/>
          </p:nvSpPr>
          <p:spPr>
            <a:xfrm rot="16200000" flipV="1">
              <a:off x="363732" y="4821884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8" name="Шестиугольник 227"/>
            <p:cNvSpPr>
              <a:spLocks noChangeAspect="1"/>
            </p:cNvSpPr>
            <p:nvPr/>
          </p:nvSpPr>
          <p:spPr>
            <a:xfrm rot="16200000" flipV="1">
              <a:off x="59300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9" name="Шестиугольник 228"/>
            <p:cNvSpPr>
              <a:spLocks noChangeAspect="1"/>
            </p:cNvSpPr>
            <p:nvPr/>
          </p:nvSpPr>
          <p:spPr>
            <a:xfrm rot="16200000" flipV="1">
              <a:off x="82227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0" name="Шестиугольник 229"/>
            <p:cNvSpPr>
              <a:spLocks noChangeAspect="1"/>
            </p:cNvSpPr>
            <p:nvPr/>
          </p:nvSpPr>
          <p:spPr>
            <a:xfrm rot="16200000" flipV="1">
              <a:off x="1051542" y="4823930"/>
              <a:ext cx="169158" cy="149330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1" name="Шестиугольник 230"/>
            <p:cNvSpPr>
              <a:spLocks noChangeAspect="1"/>
            </p:cNvSpPr>
            <p:nvPr/>
          </p:nvSpPr>
          <p:spPr>
            <a:xfrm rot="16200000" flipV="1">
              <a:off x="363732" y="5065029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2" name="Шестиугольник 231"/>
            <p:cNvSpPr>
              <a:spLocks noChangeAspect="1"/>
            </p:cNvSpPr>
            <p:nvPr/>
          </p:nvSpPr>
          <p:spPr>
            <a:xfrm rot="16200000" flipV="1">
              <a:off x="59300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3" name="Шестиугольник 232"/>
            <p:cNvSpPr>
              <a:spLocks noChangeAspect="1"/>
            </p:cNvSpPr>
            <p:nvPr/>
          </p:nvSpPr>
          <p:spPr>
            <a:xfrm rot="16200000" flipV="1">
              <a:off x="82227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4" name="Шестиугольник 233"/>
            <p:cNvSpPr>
              <a:spLocks noChangeAspect="1"/>
            </p:cNvSpPr>
            <p:nvPr/>
          </p:nvSpPr>
          <p:spPr>
            <a:xfrm rot="16200000" flipV="1">
              <a:off x="1051542" y="5067074"/>
              <a:ext cx="169158" cy="149330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5" name="Шестиугольник 234"/>
            <p:cNvSpPr>
              <a:spLocks noChangeAspect="1"/>
            </p:cNvSpPr>
            <p:nvPr/>
          </p:nvSpPr>
          <p:spPr>
            <a:xfrm rot="16200000" flipV="1">
              <a:off x="36373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6" name="Шестиугольник 235"/>
            <p:cNvSpPr>
              <a:spLocks noChangeAspect="1"/>
            </p:cNvSpPr>
            <p:nvPr/>
          </p:nvSpPr>
          <p:spPr>
            <a:xfrm rot="16200000" flipV="1">
              <a:off x="59300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7" name="Шестиугольник 236"/>
            <p:cNvSpPr>
              <a:spLocks noChangeAspect="1"/>
            </p:cNvSpPr>
            <p:nvPr/>
          </p:nvSpPr>
          <p:spPr>
            <a:xfrm rot="16200000" flipV="1">
              <a:off x="82227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8" name="Шестиугольник 237"/>
            <p:cNvSpPr>
              <a:spLocks noChangeAspect="1"/>
            </p:cNvSpPr>
            <p:nvPr/>
          </p:nvSpPr>
          <p:spPr>
            <a:xfrm rot="16200000" flipV="1">
              <a:off x="1051542" y="5310219"/>
              <a:ext cx="169158" cy="149330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845837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316940" y="478696"/>
            <a:ext cx="4926947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Перцептивная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39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41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09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spc="-100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3.1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07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3" name="Объект 3"/>
          <p:cNvSpPr>
            <a:spLocks noGrp="1"/>
          </p:cNvSpPr>
          <p:nvPr>
            <p:ph sz="quarter" idx="4294967295"/>
          </p:nvPr>
        </p:nvSpPr>
        <p:spPr>
          <a:xfrm>
            <a:off x="719083" y="2098122"/>
            <a:ext cx="7705779" cy="1964021"/>
          </a:xfrm>
          <a:prstGeom prst="roundRect">
            <a:avLst>
              <a:gd name="adj" fmla="val 7463"/>
            </a:avLst>
          </a:prstGeom>
          <a:ln w="28575">
            <a:solidFill>
              <a:schemeClr val="tx1"/>
            </a:solidFill>
          </a:ln>
        </p:spPr>
        <p:txBody>
          <a:bodyPr vert="horz" lIns="270000" tIns="864000" rIns="36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идентификация</a:t>
            </a:r>
            <a:r>
              <a:rPr lang="ru-RU" sz="2000"/>
              <a:t> (отождествление себя с другим);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рефлексия</a:t>
            </a:r>
            <a:r>
              <a:rPr lang="ru-RU" sz="2000"/>
              <a:t> (осознание того, как партнер будет понимать субъекта общения).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0112" y="2281332"/>
            <a:ext cx="7343775" cy="611540"/>
          </a:xfrm>
          <a:prstGeom prst="roundRect">
            <a:avLst>
              <a:gd name="adj" fmla="val 18803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108000" rtlCol="0" anchor="ctr"/>
          <a:lstStyle/>
          <a:p>
            <a:pPr>
              <a:lnSpc>
                <a:spcPct val="90000"/>
              </a:lnSpc>
            </a:pPr>
            <a:r>
              <a:rPr lang="ru-RU" sz="2600" b="1"/>
              <a:t>Механизмы восприятия:</a:t>
            </a:r>
            <a:endParaRPr lang="ru-RU" sz="2600"/>
          </a:p>
        </p:txBody>
      </p:sp>
      <p:sp>
        <p:nvSpPr>
          <p:cNvPr id="35" name="Freeform 21"/>
          <p:cNvSpPr/>
          <p:nvPr/>
        </p:nvSpPr>
        <p:spPr>
          <a:xfrm rot="5400000">
            <a:off x="7929920" y="1849204"/>
            <a:ext cx="497841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6" name="Объект 3"/>
          <p:cNvSpPr>
            <a:spLocks noGrp="1"/>
          </p:cNvSpPr>
          <p:nvPr>
            <p:ph sz="quarter" idx="4294967295"/>
          </p:nvPr>
        </p:nvSpPr>
        <p:spPr>
          <a:xfrm>
            <a:off x="719083" y="4168205"/>
            <a:ext cx="7705779" cy="2303546"/>
          </a:xfrm>
          <a:prstGeom prst="roundRect">
            <a:avLst>
              <a:gd name="adj" fmla="val 5517"/>
            </a:avLst>
          </a:prstGeom>
          <a:ln w="28575">
            <a:solidFill>
              <a:schemeClr val="tx1"/>
            </a:solidFill>
          </a:ln>
        </p:spPr>
        <p:txBody>
          <a:bodyPr vert="horz" lIns="270000" tIns="864000" rIns="36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каузальная атрибуция </a:t>
            </a:r>
            <a:r>
              <a:rPr lang="ru-RU" sz="2000"/>
              <a:t>(приписывание партнеру причин поведения, а также чувств, намерений и качеств личности);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эффекты восприятия </a:t>
            </a:r>
            <a:r>
              <a:rPr lang="ru-RU" sz="2000"/>
              <a:t>(ореол (галоэффект), первичность, новизна). </a:t>
            </a:r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900112" y="4351415"/>
            <a:ext cx="7343775" cy="612000"/>
          </a:xfrm>
          <a:prstGeom prst="roundRect">
            <a:avLst>
              <a:gd name="adj" fmla="val 18803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108000" rtlCol="0" anchor="ctr"/>
          <a:lstStyle/>
          <a:p>
            <a:pPr>
              <a:lnSpc>
                <a:spcPct val="90000"/>
              </a:lnSpc>
            </a:pPr>
            <a:r>
              <a:rPr lang="ru-RU" sz="2600" b="1"/>
              <a:t>Искажают восприятие партнера по общению:</a:t>
            </a:r>
            <a:endParaRPr lang="ru-RU" sz="2600"/>
          </a:p>
        </p:txBody>
      </p:sp>
      <p:sp>
        <p:nvSpPr>
          <p:cNvPr id="118" name="Freeform 21"/>
          <p:cNvSpPr/>
          <p:nvPr/>
        </p:nvSpPr>
        <p:spPr>
          <a:xfrm rot="5400000">
            <a:off x="7929920" y="3919287"/>
            <a:ext cx="497841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24330109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408267"/>
            <a:ext cx="6996356" cy="148051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/>
              <a:t>Отличия деятельности </a:t>
            </a:r>
            <a:br>
              <a:rPr lang="ru-RU"/>
            </a:br>
            <a:r>
              <a:rPr lang="ru-RU"/>
              <a:t>от поведения</a:t>
            </a: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7694775"/>
              </p:ext>
            </p:extLst>
          </p:nvPr>
        </p:nvGraphicFramePr>
        <p:xfrm>
          <a:off x="731520" y="2159830"/>
          <a:ext cx="7699622" cy="3977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9811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3849811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Поведение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Деятельность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E82A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всегда целенаправленно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20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Всегда целенаправленна</a:t>
                      </a:r>
                    </a:p>
                  </a:txBody>
                  <a:tcPr marL="108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6E82A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 предполагает создания определенного продукта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Нацелена на создание некоторого продукта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Зачастую носит пассивный характер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Всегда активна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Может быть импульсивным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Произвольна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601887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Может быть спонтанным</a:t>
                      </a:r>
                    </a:p>
                  </a:txBody>
                  <a:tcPr marL="144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Организованна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83689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Может быть хаотичным</a:t>
                      </a:r>
                    </a:p>
                  </a:txBody>
                  <a:tcPr marL="144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Систематизирована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0345149"/>
                  </a:ext>
                </a:extLst>
              </a:tr>
            </a:tbl>
          </a:graphicData>
        </a:graphic>
      </p:graphicFrame>
      <p:grpSp>
        <p:nvGrpSpPr>
          <p:cNvPr id="2" name="Группа 1"/>
          <p:cNvGrpSpPr/>
          <p:nvPr/>
        </p:nvGrpSpPr>
        <p:grpSpPr>
          <a:xfrm>
            <a:off x="6206386" y="577768"/>
            <a:ext cx="2218477" cy="1141513"/>
            <a:chOff x="6206386" y="577768"/>
            <a:chExt cx="2218477" cy="1141513"/>
          </a:xfrm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3257856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3316940" y="478696"/>
            <a:ext cx="4926947" cy="1280596"/>
          </a:xfrm>
        </p:spPr>
        <p:txBody>
          <a:bodyPr>
            <a:noAutofit/>
          </a:bodyPr>
          <a:lstStyle/>
          <a:p>
            <a:r>
              <a:rPr lang="ru-RU" altLang="ru-RU" spc="-50"/>
              <a:t>Перцептивная сторона общения </a:t>
            </a:r>
            <a:endParaRPr lang="ru-RU" altLang="ru-RU" spc="-5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40</a:t>
            </a:fld>
            <a:endParaRPr lang="ru-RU"/>
          </a:p>
        </p:txBody>
      </p:sp>
      <p:grpSp>
        <p:nvGrpSpPr>
          <p:cNvPr id="40" name="Группа 39"/>
          <p:cNvGrpSpPr/>
          <p:nvPr/>
        </p:nvGrpSpPr>
        <p:grpSpPr>
          <a:xfrm>
            <a:off x="770911" y="1244441"/>
            <a:ext cx="1974946" cy="317198"/>
            <a:chOff x="6592584" y="1003087"/>
            <a:chExt cx="1832279" cy="294284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5"/>
          <p:cNvSpPr txBox="1">
            <a:spLocks/>
          </p:cNvSpPr>
          <p:nvPr/>
        </p:nvSpPr>
        <p:spPr>
          <a:xfrm>
            <a:off x="719138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1" name="Объект 5"/>
          <p:cNvSpPr txBox="1">
            <a:spLocks/>
          </p:cNvSpPr>
          <p:nvPr/>
        </p:nvSpPr>
        <p:spPr>
          <a:xfrm>
            <a:off x="1452384" y="53060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62" name="Объект 5"/>
          <p:cNvSpPr txBox="1">
            <a:spLocks/>
          </p:cNvSpPr>
          <p:nvPr/>
        </p:nvSpPr>
        <p:spPr>
          <a:xfrm>
            <a:off x="2180628" y="530609"/>
            <a:ext cx="612000" cy="612000"/>
          </a:xfrm>
          <a:prstGeom prst="roundRect">
            <a:avLst/>
          </a:prstGeom>
          <a:solidFill>
            <a:srgbClr val="6E82A0"/>
          </a:solidFill>
          <a:ln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 spc="-100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3.2</a:t>
            </a:r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709422" y="923507"/>
            <a:ext cx="1169638" cy="280016"/>
            <a:chOff x="1747209" y="1415437"/>
            <a:chExt cx="1169638" cy="280016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flipV="1">
              <a:off x="217343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flipV="1">
              <a:off x="1747209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flipV="1">
              <a:off x="2599650" y="1415437"/>
              <a:ext cx="317197" cy="280016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3" name="Объект 3"/>
          <p:cNvSpPr>
            <a:spLocks noGrp="1"/>
          </p:cNvSpPr>
          <p:nvPr>
            <p:ph sz="quarter" idx="4294967295"/>
          </p:nvPr>
        </p:nvSpPr>
        <p:spPr>
          <a:xfrm>
            <a:off x="719083" y="2098122"/>
            <a:ext cx="7705779" cy="1964021"/>
          </a:xfrm>
          <a:prstGeom prst="roundRect">
            <a:avLst>
              <a:gd name="adj" fmla="val 7463"/>
            </a:avLst>
          </a:prstGeom>
          <a:ln w="28575">
            <a:solidFill>
              <a:schemeClr val="tx1"/>
            </a:solidFill>
          </a:ln>
        </p:spPr>
        <p:txBody>
          <a:bodyPr vert="horz" lIns="270000" tIns="864000" rIns="36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способность</a:t>
            </a:r>
            <a:r>
              <a:rPr lang="ru-RU" sz="2000"/>
              <a:t> вмешательства в формирование своего образа </a:t>
            </a:r>
            <a:br>
              <a:rPr lang="ru-RU" sz="2000"/>
            </a:br>
            <a:r>
              <a:rPr lang="ru-RU" sz="2000"/>
              <a:t>у партнера;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 b="1"/>
              <a:t>умение</a:t>
            </a:r>
            <a:r>
              <a:rPr lang="ru-RU" sz="2000"/>
              <a:t> направить его внимание по определенному пути. 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0112" y="2281332"/>
            <a:ext cx="7343775" cy="611540"/>
          </a:xfrm>
          <a:prstGeom prst="roundRect">
            <a:avLst>
              <a:gd name="adj" fmla="val 18803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108000" rtlCol="0" anchor="ctr"/>
          <a:lstStyle/>
          <a:p>
            <a:pPr>
              <a:lnSpc>
                <a:spcPct val="90000"/>
              </a:lnSpc>
            </a:pPr>
            <a:r>
              <a:rPr lang="ru-RU" sz="2600" b="1"/>
              <a:t>Самоподача (самопрезентация):</a:t>
            </a:r>
            <a:endParaRPr lang="ru-RU" sz="2600"/>
          </a:p>
        </p:txBody>
      </p:sp>
      <p:sp>
        <p:nvSpPr>
          <p:cNvPr id="35" name="Freeform 21"/>
          <p:cNvSpPr/>
          <p:nvPr/>
        </p:nvSpPr>
        <p:spPr>
          <a:xfrm rot="5400000">
            <a:off x="7929920" y="1849204"/>
            <a:ext cx="497841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6" name="Объект 3"/>
          <p:cNvSpPr>
            <a:spLocks noGrp="1"/>
          </p:cNvSpPr>
          <p:nvPr>
            <p:ph sz="quarter" idx="4294967295"/>
          </p:nvPr>
        </p:nvSpPr>
        <p:spPr>
          <a:xfrm>
            <a:off x="719083" y="4168205"/>
            <a:ext cx="7705779" cy="2101450"/>
          </a:xfrm>
          <a:prstGeom prst="roundRect">
            <a:avLst>
              <a:gd name="adj" fmla="val 5517"/>
            </a:avLst>
          </a:prstGeom>
          <a:ln w="28575">
            <a:solidFill>
              <a:schemeClr val="tx1"/>
            </a:solidFill>
          </a:ln>
        </p:spPr>
        <p:txBody>
          <a:bodyPr vert="horz" lIns="270000" tIns="864000" rIns="36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превосходство;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привлекательность;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отношение; </a:t>
            </a:r>
          </a:p>
        </p:txBody>
      </p:sp>
      <p:sp>
        <p:nvSpPr>
          <p:cNvPr id="117" name="Скругленный прямоугольник 116"/>
          <p:cNvSpPr/>
          <p:nvPr/>
        </p:nvSpPr>
        <p:spPr>
          <a:xfrm>
            <a:off x="900112" y="4351415"/>
            <a:ext cx="7343775" cy="612000"/>
          </a:xfrm>
          <a:prstGeom prst="roundRect">
            <a:avLst>
              <a:gd name="adj" fmla="val 18803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72000" rIns="72000" bIns="108000" rtlCol="0" anchor="ctr"/>
          <a:lstStyle/>
          <a:p>
            <a:pPr>
              <a:lnSpc>
                <a:spcPct val="90000"/>
              </a:lnSpc>
            </a:pPr>
            <a:r>
              <a:rPr lang="ru-RU" sz="2600" b="1"/>
              <a:t>Виды самоподачи (самопрезентации):</a:t>
            </a:r>
            <a:endParaRPr lang="ru-RU" sz="2600"/>
          </a:p>
        </p:txBody>
      </p:sp>
      <p:sp>
        <p:nvSpPr>
          <p:cNvPr id="118" name="Freeform 21"/>
          <p:cNvSpPr/>
          <p:nvPr/>
        </p:nvSpPr>
        <p:spPr>
          <a:xfrm rot="5400000">
            <a:off x="7929920" y="3919287"/>
            <a:ext cx="497841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4" name="Прямоугольник 23"/>
          <p:cNvSpPr/>
          <p:nvPr/>
        </p:nvSpPr>
        <p:spPr>
          <a:xfrm>
            <a:off x="4319588" y="5017656"/>
            <a:ext cx="3033553" cy="7232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 spc="-50">
                <a:solidFill>
                  <a:prstClr val="black"/>
                </a:solidFill>
              </a:rPr>
              <a:t>актуальное состояние; </a:t>
            </a:r>
          </a:p>
          <a:p>
            <a:pPr marL="176213" lvl="0" indent="-176213">
              <a:lnSpc>
                <a:spcPct val="90000"/>
              </a:lnSpc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000" spc="-50">
                <a:solidFill>
                  <a:prstClr val="black"/>
                </a:solidFill>
              </a:rPr>
              <a:t>причины поведения</a:t>
            </a:r>
            <a:r>
              <a:rPr lang="ru-RU" sz="2000">
                <a:solidFill>
                  <a:prstClr val="black"/>
                </a:solidFill>
              </a:rPr>
              <a:t>.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7109166" y="5017656"/>
            <a:ext cx="1062997" cy="1151120"/>
            <a:chOff x="2349318" y="3174112"/>
            <a:chExt cx="1974946" cy="2138670"/>
          </a:xfrm>
        </p:grpSpPr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4066836" y="4682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4066836" y="5055356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3717877" y="468280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3717877" y="5055358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3019965" y="4682799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3019965" y="5055354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3368922" y="4682805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3368922" y="5055358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2671008" y="4682802"/>
              <a:ext cx="273450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2671007" y="5055355"/>
              <a:ext cx="273450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2333293" y="5055352"/>
              <a:ext cx="273449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77901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52000">
                <a:srgbClr val="BDC6D4"/>
              </a:gs>
              <a:gs pos="0">
                <a:srgbClr val="6E82A0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252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11–12.2.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6E82A0"/>
          </a:solidFill>
          <a:ln>
            <a:noFill/>
          </a:ln>
        </p:spPr>
        <p:txBody>
          <a:bodyPr lIns="252000" tIns="540000" bIns="648000" anchor="ctr">
            <a:noAutofit/>
          </a:bodyPr>
          <a:lstStyle/>
          <a:p>
            <a:pPr>
              <a:lnSpc>
                <a:spcPts val="5500"/>
              </a:lnSpc>
            </a:pPr>
            <a:r>
              <a:rPr lang="ru-RU" sz="5000" spc="-120"/>
              <a:t>Две формы деятельности. </a:t>
            </a:r>
            <a:br>
              <a:rPr lang="ru-RU" sz="5000" spc="-120"/>
            </a:br>
            <a:r>
              <a:rPr lang="ru-RU" sz="5000" spc="-120"/>
              <a:t>Интериоризация </a:t>
            </a:r>
            <a:br>
              <a:rPr lang="ru-RU" sz="5000" spc="-120"/>
            </a:br>
            <a:r>
              <a:rPr lang="ru-RU" sz="5000" spc="-120"/>
              <a:t>и экстериоризация. Структура деятельности</a:t>
            </a:r>
            <a:endParaRPr lang="ru-RU" sz="50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6E82A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6E82A0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6E82A0">
              <a:alpha val="1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56416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27004" y="4311878"/>
            <a:ext cx="4649668" cy="1870231"/>
          </a:xfrm>
          <a:prstGeom prst="roundRect">
            <a:avLst>
              <a:gd name="adj" fmla="val 961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/>
              <a:t>Единство форм деятельности проявляется в их взаимопереходах через процессы </a:t>
            </a:r>
            <a:r>
              <a:rPr lang="ru-RU" sz="2200" b="1"/>
              <a:t>интериоризации</a:t>
            </a:r>
            <a:r>
              <a:rPr lang="ru-RU" sz="2200"/>
              <a:t> </a:t>
            </a:r>
            <a:br>
              <a:rPr lang="ru-RU" sz="2200"/>
            </a:br>
            <a:r>
              <a:rPr lang="ru-RU" sz="2200"/>
              <a:t>и </a:t>
            </a:r>
            <a:r>
              <a:rPr lang="ru-RU" sz="2200" b="1"/>
              <a:t>экстериоризации</a:t>
            </a:r>
            <a:r>
              <a:rPr lang="ru-RU" sz="2200"/>
              <a:t>.</a:t>
            </a:r>
            <a:endParaRPr lang="ru-RU" sz="2200" spc="-50"/>
          </a:p>
        </p:txBody>
      </p:sp>
      <p:sp>
        <p:nvSpPr>
          <p:cNvPr id="25" name="Freeform 21"/>
          <p:cNvSpPr/>
          <p:nvPr/>
        </p:nvSpPr>
        <p:spPr>
          <a:xfrm rot="5400000">
            <a:off x="4865854" y="405647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063572"/>
            <a:ext cx="4649668" cy="1992900"/>
          </a:xfrm>
          <a:prstGeom prst="roundRect">
            <a:avLst>
              <a:gd name="adj" fmla="val 8895"/>
            </a:avLst>
          </a:prstGeom>
          <a:ln w="28575">
            <a:solidFill>
              <a:schemeClr val="tx1"/>
            </a:solidFill>
          </a:ln>
        </p:spPr>
        <p:txBody>
          <a:bodyPr vert="horz" lIns="432000" tIns="1044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внешняя;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внутренняя.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0113" y="2233842"/>
            <a:ext cx="4311967" cy="765390"/>
          </a:xfrm>
          <a:prstGeom prst="roundRect">
            <a:avLst>
              <a:gd name="adj" fmla="val 19711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90000" rIns="72000" bIns="36000" rtlCol="0" anchor="t"/>
          <a:lstStyle/>
          <a:p>
            <a:r>
              <a:rPr lang="ru-RU" sz="2800" b="1"/>
              <a:t>Формы деятельности: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4865854" y="180816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525587"/>
            <a:ext cx="7273029" cy="1248957"/>
          </a:xfrm>
        </p:spPr>
        <p:txBody>
          <a:bodyPr>
            <a:noAutofit/>
          </a:bodyPr>
          <a:lstStyle/>
          <a:p>
            <a:r>
              <a:rPr lang="ru-RU" altLang="ru-RU"/>
              <a:t>Формы деятельности </a:t>
            </a:r>
            <a:br>
              <a:rPr lang="ru-RU" altLang="ru-RU"/>
            </a:br>
            <a:r>
              <a:rPr lang="ru-RU" altLang="ru-RU"/>
              <a:t>и их взаимосвязь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206386" y="579309"/>
            <a:ext cx="2218477" cy="1141513"/>
            <a:chOff x="6206386" y="577768"/>
            <a:chExt cx="2218477" cy="1141513"/>
          </a:xfrm>
        </p:grpSpPr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5549780" y="2232559"/>
            <a:ext cx="3187104" cy="36120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020964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5579" y="2408418"/>
            <a:ext cx="3780000" cy="3471173"/>
          </a:xfrm>
          <a:prstGeom prst="roundRect">
            <a:avLst>
              <a:gd name="adj" fmla="val 4673"/>
            </a:avLst>
          </a:prstGeom>
          <a:ln w="28575">
            <a:solidFill>
              <a:schemeClr val="tx1"/>
            </a:solidFill>
          </a:ln>
        </p:spPr>
        <p:txBody>
          <a:bodyPr vert="horz" lIns="180000" tIns="133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способность психики оперировать в уме образами предметов и явлений, которые в данный момент отсутствуют в поле зрения человека.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4643438" y="2408419"/>
            <a:ext cx="3780000" cy="3471172"/>
          </a:xfrm>
          <a:prstGeom prst="roundRect">
            <a:avLst>
              <a:gd name="adj" fmla="val 5550"/>
            </a:avLst>
          </a:prstGeom>
          <a:ln w="28575">
            <a:solidFill>
              <a:schemeClr val="tx1"/>
            </a:solidFill>
          </a:ln>
        </p:spPr>
        <p:txBody>
          <a:bodyPr vert="horz" lIns="180000" tIns="1332000" rIns="91440" bIns="45720" rtlCol="0">
            <a:norm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способность человека осуществлять внешние действия (операции) за счёт сформированного ранее внутреннего идеального плана деятельности.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9570" y="2675325"/>
            <a:ext cx="3532018" cy="854632"/>
          </a:xfrm>
          <a:prstGeom prst="roundRect">
            <a:avLst>
              <a:gd name="adj" fmla="val 17905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72000" bIns="36000" rtlCol="0" anchor="t"/>
          <a:lstStyle/>
          <a:p>
            <a:pPr algn="ctr">
              <a:lnSpc>
                <a:spcPct val="90000"/>
              </a:lnSpc>
            </a:pPr>
            <a:r>
              <a:rPr lang="ru-RU" sz="2600" b="1"/>
              <a:t>Интериоризация: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767429" y="2685355"/>
            <a:ext cx="3532018" cy="854632"/>
          </a:xfrm>
          <a:prstGeom prst="roundRect">
            <a:avLst>
              <a:gd name="adj" fmla="val 16468"/>
            </a:avLst>
          </a:prstGeom>
          <a:solidFill>
            <a:srgbClr val="6E82A0"/>
          </a:solidFill>
          <a:ln>
            <a:solidFill>
              <a:srgbClr val="6E82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72000" bIns="36000" rtlCol="0" anchor="t"/>
          <a:lstStyle/>
          <a:p>
            <a:pPr algn="ctr">
              <a:lnSpc>
                <a:spcPct val="90000"/>
              </a:lnSpc>
            </a:pPr>
            <a:r>
              <a:rPr lang="ru-RU" sz="2600" b="1"/>
              <a:t>Экстериоризация: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08247" y="21530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3994761" y="21530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545585"/>
            <a:ext cx="7273029" cy="140625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Интериоризация </a:t>
            </a:r>
            <a:br>
              <a:rPr lang="ru-RU" altLang="ru-RU"/>
            </a:br>
            <a:r>
              <a:rPr lang="ru-RU" altLang="ru-RU"/>
              <a:t>и экстериоризация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3" name="Группа 42"/>
          <p:cNvGrpSpPr/>
          <p:nvPr/>
        </p:nvGrpSpPr>
        <p:grpSpPr>
          <a:xfrm flipV="1">
            <a:off x="6206386" y="677957"/>
            <a:ext cx="2218477" cy="1141513"/>
            <a:chOff x="6206386" y="577768"/>
            <a:chExt cx="2218477" cy="1141513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V="1">
              <a:off x="6961534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7752396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7356965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8147827" y="1442246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6961534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7752396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7356965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8147827" y="1020336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6200000" flipV="1">
              <a:off x="6961534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V="1">
              <a:off x="7752396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7356965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8147827" y="595016"/>
              <a:ext cx="294283" cy="25978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6575336" y="1442245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6189138" y="1442244"/>
              <a:ext cx="294283" cy="25978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6575336" y="1020335"/>
              <a:ext cx="294283" cy="259788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720636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874" y="603504"/>
            <a:ext cx="5966254" cy="1610047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 sz="5000"/>
              <a:t>Структура деятельности </a:t>
            </a:r>
            <a:r>
              <a:rPr lang="ru-RU" sz="500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358490" y="2420107"/>
            <a:ext cx="7066372" cy="914732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144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Функционально-динамический подход </a:t>
            </a:r>
            <a:br>
              <a:rPr lang="ru-RU" sz="2400"/>
            </a:br>
            <a:r>
              <a:rPr lang="ru-RU" sz="2400"/>
              <a:t>(С. Л. Рубинштейн)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73158" y="6115390"/>
            <a:ext cx="673938" cy="365125"/>
          </a:xfrm>
        </p:spPr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66CB1368-62DD-49DD-B557-E33E150B8885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6E82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ru-RU" sz="1600" b="0" i="0" u="none" strike="noStrike" kern="1200" cap="none" spc="0" normalizeH="0" baseline="0" noProof="0">
              <a:ln>
                <a:noFill/>
              </a:ln>
              <a:solidFill>
                <a:srgbClr val="6E82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895964" y="2571473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grpSp>
        <p:nvGrpSpPr>
          <p:cNvPr id="13" name="Группа 12"/>
          <p:cNvGrpSpPr/>
          <p:nvPr/>
        </p:nvGrpSpPr>
        <p:grpSpPr>
          <a:xfrm>
            <a:off x="1116013" y="4920297"/>
            <a:ext cx="4043368" cy="1195093"/>
            <a:chOff x="1201964" y="4961525"/>
            <a:chExt cx="2999028" cy="886419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1188527" y="5632116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1503269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6200000" flipV="1">
              <a:off x="1811388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V="1">
              <a:off x="2119508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V="1">
              <a:off x="2427628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V="1">
              <a:off x="3048103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V="1">
              <a:off x="2735750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6200000" flipV="1">
              <a:off x="3360456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V="1">
              <a:off x="1188527" y="5303538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V="1">
              <a:off x="1503269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V="1">
              <a:off x="1811388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V="1">
              <a:off x="2119508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V="1">
              <a:off x="2427628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V="1">
              <a:off x="3048103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V="1">
              <a:off x="2735750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V="1">
              <a:off x="3360456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V="1">
              <a:off x="3672808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V="1">
              <a:off x="3985161" y="5629342"/>
              <a:ext cx="229265" cy="202391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V="1">
              <a:off x="3672808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V="1">
              <a:off x="3985161" y="5300765"/>
              <a:ext cx="229265" cy="202391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V="1">
              <a:off x="1188527" y="4977736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V="1">
              <a:off x="1503269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6200000" flipV="1">
              <a:off x="1811388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6200000" flipV="1">
              <a:off x="2119508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6200000" flipV="1">
              <a:off x="2427628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16200000" flipV="1">
              <a:off x="3048103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V="1">
              <a:off x="2735750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V="1">
              <a:off x="3360456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V="1">
              <a:off x="3672808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V="1">
              <a:off x="3985161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 flipV="1">
              <a:off x="1188530" y="4977736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 flipV="1">
              <a:off x="1503270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V="1">
              <a:off x="1811391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 flipV="1">
              <a:off x="2119510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V="1">
              <a:off x="2427630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 flipV="1">
              <a:off x="3048106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 flipV="1">
              <a:off x="2735752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 flipV="1">
              <a:off x="3360459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 flipV="1">
              <a:off x="3672811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16200000" flipV="1">
              <a:off x="3985164" y="4974962"/>
              <a:ext cx="229265" cy="202391"/>
            </a:xfrm>
            <a:prstGeom prst="hexagon">
              <a:avLst/>
            </a:prstGeom>
            <a:solidFill>
              <a:srgbClr val="6E82A0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779007" y="682097"/>
            <a:ext cx="2645855" cy="1361419"/>
            <a:chOff x="5779007" y="682097"/>
            <a:chExt cx="2645855" cy="1361419"/>
          </a:xfrm>
        </p:grpSpPr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6679631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7622849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7151240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094457" y="702667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6679631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7622849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7151240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8094457" y="1205856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6679631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7622849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7151240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8094457" y="1713111"/>
              <a:ext cx="350975" cy="309835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6219034" y="702668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5758437" y="702669"/>
              <a:ext cx="350975" cy="309835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6219034" y="1205857"/>
              <a:ext cx="350975" cy="309835"/>
            </a:xfrm>
            <a:prstGeom prst="hexagon">
              <a:avLst/>
            </a:prstGeom>
            <a:solidFill>
              <a:srgbClr val="6E82A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02" name="Объект 6"/>
          <p:cNvSpPr>
            <a:spLocks noGrp="1"/>
          </p:cNvSpPr>
          <p:nvPr>
            <p:ph sz="quarter" idx="3"/>
          </p:nvPr>
        </p:nvSpPr>
        <p:spPr>
          <a:xfrm>
            <a:off x="1358491" y="3670202"/>
            <a:ext cx="7066372" cy="914732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144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Структурно-морфологический подход</a:t>
            </a:r>
            <a:br>
              <a:rPr lang="ru-RU" sz="2400"/>
            </a:br>
            <a:r>
              <a:rPr lang="ru-RU" sz="2400"/>
              <a:t>(А. Н. Леонтьев)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895964" y="3827016"/>
            <a:ext cx="612000" cy="612000"/>
          </a:xfrm>
          <a:prstGeom prst="roundRect">
            <a:avLst/>
          </a:prstGeom>
          <a:solidFill>
            <a:srgbClr val="6E82A0"/>
          </a:solidFill>
          <a:ln w="28575">
            <a:solidFill>
              <a:srgbClr val="6E82A0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2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5703" y="4233935"/>
            <a:ext cx="1889324" cy="18778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111752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248483"/>
            <a:ext cx="6678791" cy="1430709"/>
          </a:xfrm>
        </p:spPr>
        <p:txBody>
          <a:bodyPr>
            <a:normAutofit/>
          </a:bodyPr>
          <a:lstStyle/>
          <a:p>
            <a:r>
              <a:rPr lang="ru-RU"/>
              <a:t>Структура деятельности </a:t>
            </a:r>
            <a:br>
              <a:rPr lang="ru-RU"/>
            </a:br>
            <a:r>
              <a:rPr lang="ru-RU"/>
              <a:t>по С. Л. Рубинштейну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953627"/>
            <a:ext cx="7704300" cy="3306116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360000" tIns="1764000" rIns="180000" bIns="45720" rtlCol="0">
            <a:noAutofit/>
          </a:bodyPr>
          <a:lstStyle/>
          <a:p>
            <a:pPr marL="222250" indent="-22225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/>
              <a:t>‒ потребность;</a:t>
            </a:r>
          </a:p>
          <a:p>
            <a:pPr marL="222250" indent="-22225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/>
              <a:t>‒ мотив;</a:t>
            </a:r>
          </a:p>
          <a:p>
            <a:pPr marL="222250" indent="-22225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2200"/>
              <a:t>‒ цель;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F2B2239-82FD-4906-84AB-8A7F2841C5C6}" type="slidenum">
              <a:rPr kumimoji="0" lang="ru-RU" altLang="ru-RU" sz="1600" b="0" i="0" u="none" strike="noStrike" kern="1200" cap="none" spc="0" normalizeH="0" baseline="0" noProof="0" smtClean="0">
                <a:ln>
                  <a:noFill/>
                </a:ln>
                <a:solidFill>
                  <a:srgbClr val="6E82A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altLang="ru-RU" sz="1600" b="0" i="0" u="none" strike="noStrike" kern="1200" cap="none" spc="0" normalizeH="0" baseline="0" noProof="0">
              <a:ln>
                <a:noFill/>
              </a:ln>
              <a:solidFill>
                <a:srgbClr val="6E82A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497593"/>
            <a:ext cx="612000" cy="612000"/>
          </a:xfrm>
          <a:prstGeom prst="roundRect">
            <a:avLst/>
          </a:prstGeom>
          <a:solidFill>
            <a:srgbClr val="6E82A0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49759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900113" y="3183958"/>
            <a:ext cx="7343775" cy="1373591"/>
          </a:xfrm>
          <a:prstGeom prst="roundRect">
            <a:avLst>
              <a:gd name="adj" fmla="val 10550"/>
            </a:avLst>
          </a:prstGeom>
          <a:solidFill>
            <a:srgbClr val="6E82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72000" rtlCol="0" anchor="t"/>
          <a:lstStyle/>
          <a:p>
            <a:pPr lvl="0"/>
            <a:r>
              <a:rPr lang="ru-RU" sz="2400" b="1">
                <a:solidFill>
                  <a:prstClr val="white"/>
                </a:solidFill>
              </a:rPr>
              <a:t>Согласно функционально-динамическому </a:t>
            </a:r>
            <a:br>
              <a:rPr lang="ru-RU" sz="2400" b="1">
                <a:solidFill>
                  <a:prstClr val="white"/>
                </a:solidFill>
              </a:rPr>
            </a:br>
            <a:r>
              <a:rPr lang="ru-RU" sz="2400" b="1">
                <a:solidFill>
                  <a:prstClr val="white"/>
                </a:solidFill>
              </a:rPr>
              <a:t>подходу С. Л. Рубинштейна, структура деятельности включает:</a:t>
            </a:r>
            <a:endParaRPr kumimoji="0" lang="ru-RU" sz="2400" b="1" i="0" u="none" strike="noStrike" kern="1200" cap="none" normalizeH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7415784" y="492686"/>
            <a:ext cx="1007654" cy="1880682"/>
            <a:chOff x="7472040" y="492686"/>
            <a:chExt cx="951398" cy="1775686"/>
          </a:xfrm>
        </p:grpSpPr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456584" y="508142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456584" y="886133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456584" y="1264124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456584" y="1642115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815879" y="508142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8175174" y="508142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815879" y="886133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175174" y="886133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15879" y="1264124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175174" y="1264124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15879" y="1642115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175174" y="1642115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456584" y="2020108"/>
              <a:ext cx="263720" cy="232808"/>
            </a:xfrm>
            <a:prstGeom prst="hexagon">
              <a:avLst/>
            </a:prstGeom>
            <a:solidFill>
              <a:srgbClr val="6E82A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815879" y="2020108"/>
              <a:ext cx="263720" cy="232808"/>
            </a:xfrm>
            <a:prstGeom prst="hexagon">
              <a:avLst/>
            </a:prstGeom>
            <a:solidFill>
              <a:srgbClr val="6E82A0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175174" y="2020108"/>
              <a:ext cx="263720" cy="232808"/>
            </a:xfrm>
            <a:prstGeom prst="hexagon">
              <a:avLst/>
            </a:prstGeom>
            <a:solidFill>
              <a:srgbClr val="6E82A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1" name="Freeform 20"/>
          <p:cNvSpPr/>
          <p:nvPr/>
        </p:nvSpPr>
        <p:spPr>
          <a:xfrm rot="5400000">
            <a:off x="7912620" y="269933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12" name="Прямоугольник 11"/>
          <p:cNvSpPr/>
          <p:nvPr/>
        </p:nvSpPr>
        <p:spPr>
          <a:xfrm>
            <a:off x="3675888" y="4715735"/>
            <a:ext cx="4572000" cy="846386"/>
          </a:xfrm>
          <a:prstGeom prst="rect">
            <a:avLst/>
          </a:prstGeom>
        </p:spPr>
        <p:txBody>
          <a:bodyPr>
            <a:spAutoFit/>
          </a:bodyPr>
          <a:lstStyle/>
          <a:p>
            <a:pPr marL="222250" lvl="0" indent="-222250">
              <a:spcBef>
                <a:spcPts val="600"/>
              </a:spcBef>
              <a:buSzPct val="105000"/>
            </a:pPr>
            <a:r>
              <a:rPr lang="ru-RU" sz="2200">
                <a:solidFill>
                  <a:prstClr val="black"/>
                </a:solidFill>
              </a:rPr>
              <a:t>‒ способ выполнения деятельности;</a:t>
            </a:r>
          </a:p>
          <a:p>
            <a:pPr marL="222250" lvl="0" indent="-222250">
              <a:spcBef>
                <a:spcPts val="600"/>
              </a:spcBef>
              <a:buSzPct val="105000"/>
            </a:pPr>
            <a:r>
              <a:rPr lang="ru-RU" sz="2200">
                <a:solidFill>
                  <a:prstClr val="black"/>
                </a:solidFill>
              </a:rPr>
              <a:t>‒ результат.</a:t>
            </a:r>
          </a:p>
        </p:txBody>
      </p:sp>
      <p:pic>
        <p:nvPicPr>
          <p:cNvPr id="106" name="Рисунок 10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0339" y="5218986"/>
            <a:ext cx="922393" cy="922393"/>
          </a:xfrm>
          <a:prstGeom prst="rect">
            <a:avLst/>
          </a:prstGeom>
        </p:spPr>
      </p:pic>
      <p:grpSp>
        <p:nvGrpSpPr>
          <p:cNvPr id="107" name="Группа 106"/>
          <p:cNvGrpSpPr/>
          <p:nvPr/>
        </p:nvGrpSpPr>
        <p:grpSpPr>
          <a:xfrm flipH="1">
            <a:off x="7031735" y="5244079"/>
            <a:ext cx="807720" cy="872207"/>
            <a:chOff x="3035992" y="3174112"/>
            <a:chExt cx="1288272" cy="1391125"/>
          </a:xfrm>
        </p:grpSpPr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988147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8527</TotalTime>
  <Words>1762</Words>
  <Application>Microsoft Office PowerPoint</Application>
  <PresentationFormat>Экран (4:3)</PresentationFormat>
  <Paragraphs>343</Paragraphs>
  <Slides>40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40</vt:i4>
      </vt:variant>
    </vt:vector>
  </HeadingPairs>
  <TitlesOfParts>
    <vt:vector size="46" baseType="lpstr">
      <vt:lpstr>Arial</vt:lpstr>
      <vt:lpstr>Calibri</vt:lpstr>
      <vt:lpstr>Wingdings</vt:lpstr>
      <vt:lpstr>Тема Office</vt:lpstr>
      <vt:lpstr>1_Тема Office</vt:lpstr>
      <vt:lpstr>2_Тема Office</vt:lpstr>
      <vt:lpstr>Лекции 11–12 Понятие деятельности.  Основные виды деятельности </vt:lpstr>
      <vt:lpstr>Понятие «деятельность».  Отличия деятельности  от активности и поведения</vt:lpstr>
      <vt:lpstr>Деятельность как специфически человеческая форма активности</vt:lpstr>
      <vt:lpstr>Отличия деятельности  от поведения</vt:lpstr>
      <vt:lpstr>Две формы деятельности.  Интериоризация  и экстериоризация. Структура деятельности</vt:lpstr>
      <vt:lpstr>Формы деятельности  и их взаимосвязь</vt:lpstr>
      <vt:lpstr>Интериоризация  и экстериоризация</vt:lpstr>
      <vt:lpstr>Структура деятельности  </vt:lpstr>
      <vt:lpstr>Структура деятельности  по С. Л. Рубинштейну</vt:lpstr>
      <vt:lpstr>Структура деятельности  по А. Н. Леонтьеву</vt:lpstr>
      <vt:lpstr>Действия и операции</vt:lpstr>
      <vt:lpstr>Умения и навыки</vt:lpstr>
      <vt:lpstr>Взаимодействие  навыков</vt:lpstr>
      <vt:lpstr>Привычки</vt:lpstr>
      <vt:lpstr>Развитие деятельности </vt:lpstr>
      <vt:lpstr>Основные виды деятельности.  Развитие деятельности</vt:lpstr>
      <vt:lpstr>Основные виды деятельности</vt:lpstr>
      <vt:lpstr>Ведущая деятельность  по А. Н. Леонтьеву</vt:lpstr>
      <vt:lpstr>Игра как вид деятельности</vt:lpstr>
      <vt:lpstr>Учение как вид деятельности</vt:lpstr>
      <vt:lpstr>Труд как вид деятельности</vt:lpstr>
      <vt:lpstr>Деятельностный подход  в психологии.  Концепция поэтапного формирования умственных действий П. Я. Гальперина</vt:lpstr>
      <vt:lpstr>Становление психологической теории деятельности</vt:lpstr>
      <vt:lpstr>Концепция поэтапного развития умственных действий  П. Я. Гальперин</vt:lpstr>
      <vt:lpstr>Этапы формирования умственных действий </vt:lpstr>
      <vt:lpstr>Общение как деятельность.  Виды и структура общения</vt:lpstr>
      <vt:lpstr>Понятие общения</vt:lpstr>
      <vt:lpstr>Функции общения</vt:lpstr>
      <vt:lpstr>Виды общения </vt:lpstr>
      <vt:lpstr>Виды общения по содержанию </vt:lpstr>
      <vt:lpstr>Виды общения по целям </vt:lpstr>
      <vt:lpstr>Виды общения по средствам </vt:lpstr>
      <vt:lpstr>Этапы формирования умственных действий </vt:lpstr>
      <vt:lpstr>Коммуникативная сторона общения </vt:lpstr>
      <vt:lpstr>Коммуникативная сторона общения </vt:lpstr>
      <vt:lpstr>Коммуникативная сторона общения </vt:lpstr>
      <vt:lpstr>Коммуникативная сторона общения </vt:lpstr>
      <vt:lpstr>Интерактивная сторона общения </vt:lpstr>
      <vt:lpstr>Перцептивная сторона общения </vt:lpstr>
      <vt:lpstr>Перцептивная сторона общения 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Стелла Рясова</cp:lastModifiedBy>
  <cp:revision>757</cp:revision>
  <dcterms:created xsi:type="dcterms:W3CDTF">2026-02-06T11:12:27Z</dcterms:created>
  <dcterms:modified xsi:type="dcterms:W3CDTF">2026-06-01T10:25:24Z</dcterms:modified>
</cp:coreProperties>
</file>