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65"/>
  </p:notesMasterIdLst>
  <p:sldIdLst>
    <p:sldId id="256" r:id="rId2"/>
    <p:sldId id="285" r:id="rId3"/>
    <p:sldId id="566" r:id="rId4"/>
    <p:sldId id="567" r:id="rId5"/>
    <p:sldId id="568" r:id="rId6"/>
    <p:sldId id="569" r:id="rId7"/>
    <p:sldId id="570" r:id="rId8"/>
    <p:sldId id="571" r:id="rId9"/>
    <p:sldId id="572" r:id="rId10"/>
    <p:sldId id="573" r:id="rId11"/>
    <p:sldId id="575" r:id="rId12"/>
    <p:sldId id="574" r:id="rId13"/>
    <p:sldId id="576" r:id="rId14"/>
    <p:sldId id="577" r:id="rId15"/>
    <p:sldId id="578" r:id="rId16"/>
    <p:sldId id="579" r:id="rId17"/>
    <p:sldId id="581" r:id="rId18"/>
    <p:sldId id="582" r:id="rId19"/>
    <p:sldId id="584" r:id="rId20"/>
    <p:sldId id="583" r:id="rId21"/>
    <p:sldId id="585" r:id="rId22"/>
    <p:sldId id="586" r:id="rId23"/>
    <p:sldId id="587" r:id="rId24"/>
    <p:sldId id="588" r:id="rId25"/>
    <p:sldId id="589" r:id="rId26"/>
    <p:sldId id="590" r:id="rId27"/>
    <p:sldId id="592" r:id="rId28"/>
    <p:sldId id="591" r:id="rId29"/>
    <p:sldId id="593" r:id="rId30"/>
    <p:sldId id="594" r:id="rId31"/>
    <p:sldId id="595" r:id="rId32"/>
    <p:sldId id="596" r:id="rId33"/>
    <p:sldId id="598" r:id="rId34"/>
    <p:sldId id="597" r:id="rId35"/>
    <p:sldId id="599" r:id="rId36"/>
    <p:sldId id="601" r:id="rId37"/>
    <p:sldId id="607" r:id="rId38"/>
    <p:sldId id="603" r:id="rId39"/>
    <p:sldId id="604" r:id="rId40"/>
    <p:sldId id="605" r:id="rId41"/>
    <p:sldId id="606" r:id="rId42"/>
    <p:sldId id="602" r:id="rId43"/>
    <p:sldId id="608" r:id="rId44"/>
    <p:sldId id="609" r:id="rId45"/>
    <p:sldId id="610" r:id="rId46"/>
    <p:sldId id="611" r:id="rId47"/>
    <p:sldId id="612" r:id="rId48"/>
    <p:sldId id="613" r:id="rId49"/>
    <p:sldId id="615" r:id="rId50"/>
    <p:sldId id="616" r:id="rId51"/>
    <p:sldId id="617" r:id="rId52"/>
    <p:sldId id="618" r:id="rId53"/>
    <p:sldId id="619" r:id="rId54"/>
    <p:sldId id="620" r:id="rId55"/>
    <p:sldId id="621" r:id="rId56"/>
    <p:sldId id="622" r:id="rId57"/>
    <p:sldId id="623" r:id="rId58"/>
    <p:sldId id="624" r:id="rId59"/>
    <p:sldId id="625" r:id="rId60"/>
    <p:sldId id="626" r:id="rId61"/>
    <p:sldId id="627" r:id="rId62"/>
    <p:sldId id="629" r:id="rId63"/>
    <p:sldId id="628" r:id="rId6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  <p15:guide id="6" pos="453" userDrawn="1">
          <p15:clr>
            <a:srgbClr val="A4A3A4"/>
          </p15:clr>
        </p15:guide>
        <p15:guide id="7" pos="5307" userDrawn="1">
          <p15:clr>
            <a:srgbClr val="A4A3A4"/>
          </p15:clr>
        </p15:guide>
        <p15:guide id="8" orient="horz" pos="482" userDrawn="1">
          <p15:clr>
            <a:srgbClr val="A4A3A4"/>
          </p15:clr>
        </p15:guide>
        <p15:guide id="9" pos="703" userDrawn="1">
          <p15:clr>
            <a:srgbClr val="A4A3A4"/>
          </p15:clr>
        </p15:guide>
        <p15:guide id="10" pos="567" userDrawn="1">
          <p15:clr>
            <a:srgbClr val="A4A3A4"/>
          </p15:clr>
        </p15:guide>
        <p15:guide id="11" pos="2925" userDrawn="1">
          <p15:clr>
            <a:srgbClr val="A4A3A4"/>
          </p15:clr>
        </p15:guide>
        <p15:guide id="12" pos="2721" userDrawn="1">
          <p15:clr>
            <a:srgbClr val="A4A3A4"/>
          </p15:clr>
        </p15:guide>
        <p15:guide id="13" pos="2835" userDrawn="1">
          <p15:clr>
            <a:srgbClr val="A4A3A4"/>
          </p15:clr>
        </p15:guide>
        <p15:guide id="14" pos="3039" userDrawn="1">
          <p15:clr>
            <a:srgbClr val="A4A3A4"/>
          </p15:clr>
        </p15:guide>
        <p15:guide id="15" orient="horz" pos="1933" userDrawn="1">
          <p15:clr>
            <a:srgbClr val="A4A3A4"/>
          </p15:clr>
        </p15:guide>
        <p15:guide id="16" orient="horz" pos="1094" userDrawn="1">
          <p15:clr>
            <a:srgbClr val="A4A3A4"/>
          </p15:clr>
        </p15:guide>
        <p15:guide id="18" pos="975" userDrawn="1">
          <p15:clr>
            <a:srgbClr val="A4A3A4"/>
          </p15:clr>
        </p15:guide>
        <p15:guide id="19" pos="4785" userDrawn="1">
          <p15:clr>
            <a:srgbClr val="A4A3A4"/>
          </p15:clr>
        </p15:guide>
        <p15:guide id="20" pos="5193" userDrawn="1">
          <p15:clr>
            <a:srgbClr val="A4A3A4"/>
          </p15:clr>
        </p15:guide>
        <p15:guide id="21" orient="horz" pos="2341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Рясова Стелла Евгеньевна" initials="РСЕ" lastIdx="14" clrIdx="0">
    <p:extLst>
      <p:ext uri="{19B8F6BF-5375-455C-9EA6-DF929625EA0E}">
        <p15:presenceInfo xmlns:p15="http://schemas.microsoft.com/office/powerpoint/2012/main" userId="Рясова Стелла Евгеньевна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57082"/>
    <a:srgbClr val="0096A0"/>
    <a:srgbClr val="006577"/>
    <a:srgbClr val="8A1F37"/>
    <a:srgbClr val="B4461E"/>
    <a:srgbClr val="E67E22"/>
    <a:srgbClr val="961E82"/>
    <a:srgbClr val="007434"/>
    <a:srgbClr val="00A249"/>
    <a:srgbClr val="008E4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61" autoAdjust="0"/>
    <p:restoredTop sz="95976" autoAdjust="0"/>
  </p:normalViewPr>
  <p:slideViewPr>
    <p:cSldViewPr snapToGrid="0" showGuides="1">
      <p:cViewPr varScale="1">
        <p:scale>
          <a:sx n="106" d="100"/>
          <a:sy n="106" d="100"/>
        </p:scale>
        <p:origin x="978" y="96"/>
      </p:cViewPr>
      <p:guideLst>
        <p:guide orient="horz" pos="2160"/>
        <p:guide pos="2880"/>
        <p:guide pos="453"/>
        <p:guide pos="5307"/>
        <p:guide orient="horz" pos="482"/>
        <p:guide pos="703"/>
        <p:guide pos="567"/>
        <p:guide pos="2925"/>
        <p:guide pos="2721"/>
        <p:guide pos="2835"/>
        <p:guide pos="3039"/>
        <p:guide orient="horz" pos="1933"/>
        <p:guide orient="horz" pos="1094"/>
        <p:guide pos="975"/>
        <p:guide pos="4785"/>
        <p:guide pos="5193"/>
        <p:guide orient="horz" pos="2341"/>
      </p:guideLst>
    </p:cSldViewPr>
  </p:slideViewPr>
  <p:outlineViewPr>
    <p:cViewPr>
      <p:scale>
        <a:sx n="33" d="100"/>
        <a:sy n="33" d="100"/>
      </p:scale>
      <p:origin x="0" y="-27534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commentAuthors" Target="comment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74EE70-74E4-4320-BAB9-EAACEA7D5BF6}" type="datetimeFigureOut">
              <a:rPr lang="ru-RU" smtClean="0"/>
              <a:t>01.06.2026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0D3D7B-A66F-462C-B401-1221464BC7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75688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 rot="16200000">
            <a:off x="-2997198" y="3248999"/>
            <a:ext cx="6858002" cy="360000"/>
          </a:xfrm>
          <a:prstGeom prst="rect">
            <a:avLst/>
          </a:prstGeom>
          <a:solidFill>
            <a:srgbClr val="057082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  <a:spcBef>
                <a:spcPts val="0"/>
              </a:spcBef>
            </a:pPr>
            <a:r>
              <a:rPr lang="ru-RU" sz="1200">
                <a:solidFill>
                  <a:schemeClr val="bg1"/>
                </a:solidFill>
                <a:latin typeface="Calibri" panose="020F0502020204030204"/>
                <a:ea typeface="+mn-ea"/>
                <a:cs typeface="+mn-cs"/>
              </a:rPr>
              <a:t>Учебная дисциплина «Общая психология</a:t>
            </a:r>
            <a:r>
              <a:rPr lang="ru-RU" sz="1200">
                <a:solidFill>
                  <a:schemeClr val="bg1"/>
                </a:solidFill>
                <a:latin typeface="+mn-lt"/>
              </a:rPr>
              <a:t>»</a:t>
            </a:r>
            <a:endParaRPr lang="ru-RU" sz="1200" dirty="0">
              <a:solidFill>
                <a:schemeClr val="bg1"/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grpSp>
        <p:nvGrpSpPr>
          <p:cNvPr id="7" name="Группа 6"/>
          <p:cNvGrpSpPr/>
          <p:nvPr userDrawn="1"/>
        </p:nvGrpSpPr>
        <p:grpSpPr>
          <a:xfrm>
            <a:off x="290574" y="75562"/>
            <a:ext cx="1838656" cy="699835"/>
            <a:chOff x="482515" y="265334"/>
            <a:chExt cx="1838656" cy="699835"/>
          </a:xfrm>
        </p:grpSpPr>
        <p:sp>
          <p:nvSpPr>
            <p:cNvPr id="8" name="Шестиугольник 7"/>
            <p:cNvSpPr>
              <a:spLocks noChangeAspect="1"/>
            </p:cNvSpPr>
            <p:nvPr/>
          </p:nvSpPr>
          <p:spPr>
            <a:xfrm rot="5400000">
              <a:off x="463762" y="284087"/>
              <a:ext cx="319964" cy="282458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007434"/>
                </a:solidFill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843907" y="372058"/>
              <a:ext cx="1477264" cy="593111"/>
            </a:xfrm>
            <a:prstGeom prst="rect">
              <a:avLst/>
            </a:prstGeom>
          </p:spPr>
          <p:txBody>
            <a:bodyPr wrap="square" lIns="0" tIns="0" rIns="0" bIns="0" anchor="ctr" anchorCtr="0">
              <a:spAutoFit/>
            </a:bodyPr>
            <a:lstStyle/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057082"/>
                  </a:solidFill>
                </a:rPr>
                <a:t>Полоцкий государственный</a:t>
              </a:r>
            </a:p>
            <a:p>
              <a:pPr>
                <a:lnSpc>
                  <a:spcPct val="75000"/>
                </a:lnSpc>
              </a:pPr>
              <a:r>
                <a:rPr lang="ru-RU" sz="1400" b="1">
                  <a:solidFill>
                    <a:srgbClr val="057082"/>
                  </a:solidFill>
                </a:rPr>
                <a:t>университет </a:t>
              </a:r>
              <a:endParaRPr lang="en-US" sz="1400" b="1">
                <a:solidFill>
                  <a:srgbClr val="057082"/>
                </a:solidFill>
              </a:endParaRPr>
            </a:p>
            <a:p>
              <a:pPr>
                <a:lnSpc>
                  <a:spcPct val="75000"/>
                </a:lnSpc>
              </a:pPr>
              <a:r>
                <a:rPr lang="ru-RU" sz="900" b="1" spc="-20">
                  <a:solidFill>
                    <a:srgbClr val="057082"/>
                  </a:solidFill>
                </a:rPr>
                <a:t>имени Евфросинии Полоцкой</a:t>
              </a:r>
            </a:p>
          </p:txBody>
        </p:sp>
      </p:grpSp>
      <p:sp>
        <p:nvSpPr>
          <p:cNvPr id="13" name="Заголовок 1">
            <a:extLst>
              <a:ext uri="{FF2B5EF4-FFF2-40B4-BE49-F238E27FC236}">
                <a16:creationId xmlns:a16="http://schemas.microsoft.com/office/drawing/2014/main" id="{0501E312-7A13-41D2-BE32-769911DA0376}"/>
              </a:ext>
            </a:extLst>
          </p:cNvPr>
          <p:cNvSpPr txBox="1">
            <a:spLocks/>
          </p:cNvSpPr>
          <p:nvPr userDrawn="1"/>
        </p:nvSpPr>
        <p:spPr>
          <a:xfrm>
            <a:off x="1" y="6418248"/>
            <a:ext cx="9144000" cy="216000"/>
          </a:xfrm>
          <a:prstGeom prst="rect">
            <a:avLst/>
          </a:prstGeom>
          <a:solidFill>
            <a:srgbClr val="057082"/>
          </a:solidFill>
          <a:ln>
            <a:noFill/>
          </a:ln>
        </p:spPr>
        <p:txBody>
          <a:bodyPr vert="horz" wrap="square" lIns="91440" tIns="45720" rIns="91440" bIns="45720" rtlCol="0" anchor="ctr">
            <a:spAutoFit/>
          </a:bodyPr>
          <a:lstStyle>
            <a:defPPr>
              <a:defRPr lang="ru-RU"/>
            </a:defPPr>
            <a:lvl1pPr algn="ctr">
              <a:lnSpc>
                <a:spcPct val="80000"/>
              </a:lnSpc>
              <a:spcBef>
                <a:spcPts val="0"/>
              </a:spcBef>
              <a:buNone/>
              <a:defRPr sz="1200">
                <a:solidFill>
                  <a:schemeClr val="bg1"/>
                </a:solidFill>
                <a:latin typeface="Calibri" panose="020F0502020204030204"/>
              </a:defRPr>
            </a:lvl1pPr>
          </a:lstStyle>
          <a:p>
            <a:pPr marL="5649913" lvl="0" indent="0"/>
            <a:r>
              <a:rPr lang="ru-RU" sz="1050"/>
              <a:t>Автор: д-р психол. наук, профессор И. Н. Андреева</a:t>
            </a:r>
            <a:endParaRPr lang="ru-RU" sz="1050" dirty="0"/>
          </a:p>
        </p:txBody>
      </p:sp>
    </p:spTree>
    <p:extLst>
      <p:ext uri="{BB962C8B-B14F-4D97-AF65-F5344CB8AC3E}">
        <p14:creationId xmlns:p14="http://schemas.microsoft.com/office/powerpoint/2010/main" val="2349034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2880" userDrawn="1">
          <p15:clr>
            <a:srgbClr val="FBAE40"/>
          </p15:clr>
        </p15:guide>
        <p15:guide id="2" pos="158" userDrawn="1">
          <p15:clr>
            <a:srgbClr val="FBAE40"/>
          </p15:clr>
        </p15:guide>
        <p15:guide id="3" orient="horz" pos="2160" userDrawn="1">
          <p15:clr>
            <a:srgbClr val="FBAE40"/>
          </p15:clr>
        </p15:guide>
        <p15:guide id="4" orient="horz" pos="142" userDrawn="1">
          <p15:clr>
            <a:srgbClr val="FBAE40"/>
          </p15:clr>
        </p15:guide>
        <p15:guide id="5" orient="horz" pos="4178" userDrawn="1">
          <p15:clr>
            <a:srgbClr val="FBAE40"/>
          </p15:clr>
        </p15:guide>
        <p15:guide id="6" pos="5602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CB7A96-73EA-4B6E-AA25-02A86117AB45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81157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AF5AD8-72D2-4080-A008-5D18665E73D5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324874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50938" y="214313"/>
            <a:ext cx="7793037" cy="146208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82688" y="2017713"/>
            <a:ext cx="3810000" cy="4114800"/>
          </a:xfrm>
        </p:spPr>
        <p:txBody>
          <a:bodyPr/>
          <a:lstStyle>
            <a:lvl1pPr marL="228600" indent="-22860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5145088" y="20177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5145088" y="4151313"/>
            <a:ext cx="3810000" cy="1981200"/>
          </a:xfrm>
        </p:spPr>
        <p:txBody>
          <a:bodyPr vert="horz" lIns="91440" tIns="45720" rIns="91440" bIns="45720" rtlCol="0">
            <a:normAutofit/>
          </a:bodyPr>
          <a:lstStyle>
            <a:lvl1pPr>
              <a:defRPr lang="ru-RU"/>
            </a:lvl1pPr>
            <a:lvl2pPr>
              <a:defRPr lang="ru-RU"/>
            </a:lvl2pPr>
            <a:lvl3pPr>
              <a:defRPr lang="ru-RU"/>
            </a:lvl3pPr>
            <a:lvl4pPr>
              <a:defRPr lang="ru-RU"/>
            </a:lvl4pPr>
            <a:lvl5pPr>
              <a:defRPr lang="ru-RU"/>
            </a:lvl5pPr>
          </a:lstStyle>
          <a:p>
            <a:pPr lvl="0">
              <a:buClr>
                <a:srgbClr val="2F67B2"/>
              </a:buClr>
              <a:buSzPct val="105000"/>
              <a:buFont typeface="Wingdings" panose="05000000000000000000" pitchFamily="2" charset="2"/>
              <a:buChar char="§"/>
            </a:pPr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Rectangle 11">
            <a:extLst>
              <a:ext uri="{FF2B5EF4-FFF2-40B4-BE49-F238E27FC236}">
                <a16:creationId xmlns:a16="http://schemas.microsoft.com/office/drawing/2014/main" id="{68653535-5E77-4155-8B95-EDE036874C1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A0FB6-893A-44A0-BDD8-521C5F5356E4}" type="datetime1">
              <a:rPr lang="ru-RU" smtClean="0"/>
              <a:t>01.06.2026</a:t>
            </a:fld>
            <a:endParaRPr lang="ru-RU"/>
          </a:p>
        </p:txBody>
      </p:sp>
      <p:sp>
        <p:nvSpPr>
          <p:cNvPr id="7" name="Rectangle 12">
            <a:extLst>
              <a:ext uri="{FF2B5EF4-FFF2-40B4-BE49-F238E27FC236}">
                <a16:creationId xmlns:a16="http://schemas.microsoft.com/office/drawing/2014/main" id="{91EAF811-20BF-4F8B-8398-E80F36D289D8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13">
            <a:extLst>
              <a:ext uri="{FF2B5EF4-FFF2-40B4-BE49-F238E27FC236}">
                <a16:creationId xmlns:a16="http://schemas.microsoft.com/office/drawing/2014/main" id="{056032DA-BF6E-458E-8152-621791E12D0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F2B2239-82FD-4906-84AB-8A7F2841C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146026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noFill/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28600" indent="-228600">
              <a:buClr>
                <a:srgbClr val="057082"/>
              </a:buClr>
              <a:buSzPct val="105000"/>
              <a:buFont typeface="Wingdings" panose="05000000000000000000" pitchFamily="2" charset="2"/>
              <a:buChar char="§"/>
              <a:defRPr/>
            </a:lvl1pPr>
            <a:lvl2pPr>
              <a:buClr>
                <a:srgbClr val="057082"/>
              </a:buClr>
              <a:defRPr/>
            </a:lvl2pPr>
            <a:lvl3pPr>
              <a:buClr>
                <a:srgbClr val="057082"/>
              </a:buClr>
              <a:defRPr/>
            </a:lvl3pPr>
            <a:lvl4pPr>
              <a:buClr>
                <a:srgbClr val="057082"/>
              </a:buClr>
              <a:defRPr/>
            </a:lvl4pPr>
            <a:lvl5pPr>
              <a:buClr>
                <a:srgbClr val="057082"/>
              </a:buCl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59D10B9-551A-40B8-9AA5-38E679FD0109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057082"/>
                </a:solidFill>
              </a:defRPr>
            </a:lvl1pPr>
          </a:lstStyle>
          <a:p>
            <a:fld id="{66CB1368-62DD-49DD-B557-E33E150B8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2149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2271B3-C1BC-48E4-9F73-D96DDCD0447A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51575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B1DF4C1-BE42-4D08-B5F0-4577298A6627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17910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08EA1A-7A0D-4A4E-8A12-A372AC90BCCD}" type="datetime1">
              <a:rPr lang="ru-RU" smtClean="0"/>
              <a:t>01.06.2026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130159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BC8A03-230B-4204-9DE8-E5DCAE3F7F4E}" type="datetime1">
              <a:rPr lang="ru-RU" smtClean="0"/>
              <a:t>01.06.2026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3533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91079A-92AD-48C8-8222-44185252010C}" type="datetime1">
              <a:rPr lang="ru-RU" smtClean="0"/>
              <a:t>01.06.2026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327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ED31E0-A25B-4B81-B3DD-20772558E4B3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1696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67E51E-0FF2-4A17-91F5-2A6E4189482A}" type="datetime1">
              <a:rPr lang="ru-RU" smtClean="0"/>
              <a:t>01.06.2026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646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6DCD27-2C6A-440F-8F59-D960AC7AB7BB}" type="datetime1">
              <a:rPr lang="ru-RU" smtClean="0"/>
              <a:t>01.06.2026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237" y="6356351"/>
            <a:ext cx="6739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rgbClr val="057082"/>
                </a:solidFill>
              </a:defRPr>
            </a:lvl1pPr>
          </a:lstStyle>
          <a:p>
            <a:fld id="{66CB1368-62DD-49DD-B557-E33E150B888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90164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5" r:id="rId12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057082"/>
        </a:buClr>
        <a:buSzPct val="105000"/>
        <a:buFont typeface="Wingdings" panose="05000000000000000000" pitchFamily="2" charset="2"/>
        <a:buChar char="§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57082"/>
        </a:buClr>
        <a:buSzPct val="105000"/>
        <a:buFont typeface="Wingdings" panose="05000000000000000000" pitchFamily="2" charset="2"/>
        <a:buChar char="§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57082"/>
        </a:buClr>
        <a:buSzPct val="105000"/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57082"/>
        </a:buClr>
        <a:buSzPct val="10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057082"/>
        </a:buClr>
        <a:buSzPct val="105000"/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5602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3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sv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sv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.sv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2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00114" y="923190"/>
            <a:ext cx="8074194" cy="2127399"/>
          </a:xfrm>
        </p:spPr>
        <p:txBody>
          <a:bodyPr>
            <a:noAutofit/>
          </a:bodyPr>
          <a:lstStyle/>
          <a:p>
            <a:pPr algn="l">
              <a:lnSpc>
                <a:spcPct val="85000"/>
              </a:lnSpc>
            </a:pPr>
            <a:r>
              <a:rPr lang="ru-RU" sz="3600" b="1">
                <a:solidFill>
                  <a:srgbClr val="057082"/>
                </a:solidFill>
                <a:latin typeface="+mn-lt"/>
              </a:rPr>
              <a:t>Лекции 5–7</a:t>
            </a:r>
            <a:br>
              <a:rPr lang="ru-RU" sz="4800" b="1">
                <a:latin typeface="+mn-lt"/>
              </a:rPr>
            </a:br>
            <a:r>
              <a:rPr lang="ru-RU" sz="3600" spc="-100"/>
              <a:t>Естественно-научные основы психологии. </a:t>
            </a:r>
            <a:r>
              <a:rPr lang="ru-RU" sz="3600"/>
              <a:t>Основные этапы развития психики животных. Сознание и самосознание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900114" y="3217985"/>
            <a:ext cx="7993059" cy="3103684"/>
          </a:xfrm>
        </p:spPr>
        <p:txBody>
          <a:bodyPr>
            <a:normAutofit fontScale="92500"/>
          </a:bodyPr>
          <a:lstStyle/>
          <a:p>
            <a:pPr marL="809625" indent="-77400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  <a:buSzPct val="100000"/>
            </a:pPr>
            <a:r>
              <a:rPr lang="ru-RU" dirty="0">
                <a:solidFill>
                  <a:srgbClr val="057082"/>
                </a:solidFill>
              </a:rPr>
              <a:t>5–7.1. Понятие и функции психики. Основные этапы развития психики животных по А. Н. Леонтьеву и К. Э. Фабри.</a:t>
            </a:r>
          </a:p>
          <a:p>
            <a:pPr marL="809625" indent="-77400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  <a:buSzPct val="100000"/>
            </a:pPr>
            <a:r>
              <a:rPr lang="ru-RU" dirty="0">
                <a:solidFill>
                  <a:srgbClr val="057082"/>
                </a:solidFill>
              </a:rPr>
              <a:t>5–7.2. Происхождение сознания.</a:t>
            </a:r>
          </a:p>
          <a:p>
            <a:pPr marL="809625" indent="-77400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  <a:buSzPct val="100000"/>
            </a:pPr>
            <a:r>
              <a:rPr lang="ru-RU" dirty="0">
                <a:solidFill>
                  <a:srgbClr val="057082"/>
                </a:solidFill>
              </a:rPr>
              <a:t>5–7.3. Мозг и психика. Теория функциональных систем </a:t>
            </a:r>
            <a:br>
              <a:rPr lang="ru-RU" dirty="0">
                <a:solidFill>
                  <a:srgbClr val="057082"/>
                </a:solidFill>
              </a:rPr>
            </a:br>
            <a:r>
              <a:rPr lang="ru-RU" dirty="0">
                <a:solidFill>
                  <a:srgbClr val="057082"/>
                </a:solidFill>
              </a:rPr>
              <a:t>П. К. Анохина.</a:t>
            </a:r>
          </a:p>
          <a:p>
            <a:pPr marL="809625" indent="-77400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  <a:buSzPct val="100000"/>
            </a:pPr>
            <a:r>
              <a:rPr lang="ru-RU" dirty="0">
                <a:solidFill>
                  <a:srgbClr val="057082"/>
                </a:solidFill>
              </a:rPr>
              <a:t>5–7.4. Общая теория построения движений Н. А. Бернштейна.</a:t>
            </a:r>
          </a:p>
          <a:p>
            <a:pPr marL="809625" indent="-774000" algn="l">
              <a:lnSpc>
                <a:spcPct val="100000"/>
              </a:lnSpc>
              <a:spcBef>
                <a:spcPts val="600"/>
              </a:spcBef>
              <a:buClr>
                <a:srgbClr val="057082"/>
              </a:buClr>
              <a:buSzPct val="100000"/>
            </a:pPr>
            <a:r>
              <a:rPr lang="ru-RU" dirty="0">
                <a:solidFill>
                  <a:srgbClr val="057082"/>
                </a:solidFill>
              </a:rPr>
              <a:t>5–7.5. Сознание, самосознание и Я-концепция. </a:t>
            </a:r>
            <a:br>
              <a:rPr lang="ru-RU" dirty="0">
                <a:solidFill>
                  <a:srgbClr val="057082"/>
                </a:solidFill>
              </a:rPr>
            </a:br>
            <a:r>
              <a:rPr lang="ru-RU" spc="-60" dirty="0">
                <a:solidFill>
                  <a:srgbClr val="057082"/>
                </a:solidFill>
              </a:rPr>
              <a:t>Понятие бессознательного. Измененные состояния сознания.</a:t>
            </a:r>
          </a:p>
        </p:txBody>
      </p:sp>
      <p:sp>
        <p:nvSpPr>
          <p:cNvPr id="6" name="TextBox 7"/>
          <p:cNvSpPr txBox="1"/>
          <p:nvPr/>
        </p:nvSpPr>
        <p:spPr>
          <a:xfrm>
            <a:off x="-298938" y="-30373"/>
            <a:ext cx="5091096" cy="1148949"/>
          </a:xfrm>
          <a:prstGeom prst="rect">
            <a:avLst/>
          </a:prstGeom>
        </p:spPr>
        <p:txBody>
          <a:bodyPr lIns="50800" tIns="50800" rIns="50800" bIns="50800" rtlCol="0" anchor="ctr"/>
          <a:lstStyle/>
          <a:p>
            <a:pPr algn="ctr">
              <a:lnSpc>
                <a:spcPts val="2659"/>
              </a:lnSpc>
              <a:spcBef>
                <a:spcPct val="0"/>
              </a:spcBef>
            </a:pPr>
            <a:endParaRPr/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6670496" y="235339"/>
            <a:ext cx="169158" cy="149330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6902721" y="237386"/>
            <a:ext cx="169158" cy="149330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130060" y="237386"/>
            <a:ext cx="169158" cy="149330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357400" y="237386"/>
            <a:ext cx="169158" cy="149330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7584739" y="237386"/>
            <a:ext cx="169158" cy="149330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8042543" y="237386"/>
            <a:ext cx="169158" cy="149330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7812080" y="237386"/>
            <a:ext cx="169158" cy="149330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8273006" y="237386"/>
            <a:ext cx="169158" cy="149330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3" name="Шестиугольник 72"/>
          <p:cNvSpPr>
            <a:spLocks noChangeAspect="1"/>
          </p:cNvSpPr>
          <p:nvPr/>
        </p:nvSpPr>
        <p:spPr>
          <a:xfrm rot="5400000">
            <a:off x="6670496" y="477860"/>
            <a:ext cx="169158" cy="149330"/>
          </a:xfrm>
          <a:prstGeom prst="hexagon">
            <a:avLst/>
          </a:prstGeom>
          <a:solidFill>
            <a:srgbClr val="0570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4" name="Шестиугольник 73"/>
          <p:cNvSpPr>
            <a:spLocks noChangeAspect="1"/>
          </p:cNvSpPr>
          <p:nvPr/>
        </p:nvSpPr>
        <p:spPr>
          <a:xfrm rot="5400000">
            <a:off x="6902721" y="479906"/>
            <a:ext cx="169158" cy="149330"/>
          </a:xfrm>
          <a:prstGeom prst="hexagon">
            <a:avLst/>
          </a:prstGeom>
          <a:solidFill>
            <a:srgbClr val="0570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5" name="Шестиугольник 74"/>
          <p:cNvSpPr>
            <a:spLocks noChangeAspect="1"/>
          </p:cNvSpPr>
          <p:nvPr/>
        </p:nvSpPr>
        <p:spPr>
          <a:xfrm rot="5400000">
            <a:off x="7130060" y="479906"/>
            <a:ext cx="169158" cy="149330"/>
          </a:xfrm>
          <a:prstGeom prst="hexagon">
            <a:avLst/>
          </a:prstGeom>
          <a:solidFill>
            <a:srgbClr val="0570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6" name="Шестиугольник 75"/>
          <p:cNvSpPr>
            <a:spLocks noChangeAspect="1"/>
          </p:cNvSpPr>
          <p:nvPr/>
        </p:nvSpPr>
        <p:spPr>
          <a:xfrm rot="5400000">
            <a:off x="7357400" y="479906"/>
            <a:ext cx="169158" cy="149330"/>
          </a:xfrm>
          <a:prstGeom prst="hexagon">
            <a:avLst/>
          </a:prstGeom>
          <a:solidFill>
            <a:srgbClr val="0570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7" name="Шестиугольник 76"/>
          <p:cNvSpPr>
            <a:spLocks noChangeAspect="1"/>
          </p:cNvSpPr>
          <p:nvPr/>
        </p:nvSpPr>
        <p:spPr>
          <a:xfrm rot="5400000">
            <a:off x="7584739" y="479906"/>
            <a:ext cx="169158" cy="149330"/>
          </a:xfrm>
          <a:prstGeom prst="hexagon">
            <a:avLst/>
          </a:prstGeom>
          <a:solidFill>
            <a:srgbClr val="0570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8" name="Шестиугольник 77"/>
          <p:cNvSpPr>
            <a:spLocks noChangeAspect="1"/>
          </p:cNvSpPr>
          <p:nvPr/>
        </p:nvSpPr>
        <p:spPr>
          <a:xfrm rot="5400000">
            <a:off x="8042543" y="479906"/>
            <a:ext cx="169158" cy="149330"/>
          </a:xfrm>
          <a:prstGeom prst="hexagon">
            <a:avLst/>
          </a:prstGeom>
          <a:solidFill>
            <a:srgbClr val="0570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9" name="Шестиугольник 78"/>
          <p:cNvSpPr>
            <a:spLocks noChangeAspect="1"/>
          </p:cNvSpPr>
          <p:nvPr/>
        </p:nvSpPr>
        <p:spPr>
          <a:xfrm rot="5400000">
            <a:off x="7812080" y="479906"/>
            <a:ext cx="169158" cy="149330"/>
          </a:xfrm>
          <a:prstGeom prst="hexagon">
            <a:avLst/>
          </a:prstGeom>
          <a:solidFill>
            <a:srgbClr val="0570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0" name="Шестиугольник 79"/>
          <p:cNvSpPr>
            <a:spLocks noChangeAspect="1"/>
          </p:cNvSpPr>
          <p:nvPr/>
        </p:nvSpPr>
        <p:spPr>
          <a:xfrm rot="5400000">
            <a:off x="8273006" y="479906"/>
            <a:ext cx="169158" cy="149330"/>
          </a:xfrm>
          <a:prstGeom prst="hexagon">
            <a:avLst/>
          </a:prstGeom>
          <a:solidFill>
            <a:srgbClr val="0570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1" name="Шестиугольник 80"/>
          <p:cNvSpPr>
            <a:spLocks noChangeAspect="1"/>
          </p:cNvSpPr>
          <p:nvPr/>
        </p:nvSpPr>
        <p:spPr>
          <a:xfrm rot="5400000">
            <a:off x="6670496" y="722339"/>
            <a:ext cx="169158" cy="149330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2" name="Шестиугольник 81"/>
          <p:cNvSpPr>
            <a:spLocks noChangeAspect="1"/>
          </p:cNvSpPr>
          <p:nvPr/>
        </p:nvSpPr>
        <p:spPr>
          <a:xfrm rot="5400000">
            <a:off x="6902721" y="724386"/>
            <a:ext cx="169158" cy="149330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3" name="Шестиугольник 82"/>
          <p:cNvSpPr>
            <a:spLocks noChangeAspect="1"/>
          </p:cNvSpPr>
          <p:nvPr/>
        </p:nvSpPr>
        <p:spPr>
          <a:xfrm rot="5400000">
            <a:off x="7130060" y="724386"/>
            <a:ext cx="169158" cy="149330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4" name="Шестиугольник 83"/>
          <p:cNvSpPr>
            <a:spLocks noChangeAspect="1"/>
          </p:cNvSpPr>
          <p:nvPr/>
        </p:nvSpPr>
        <p:spPr>
          <a:xfrm rot="5400000">
            <a:off x="7357400" y="724386"/>
            <a:ext cx="169158" cy="149330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5" name="Шестиугольник 84"/>
          <p:cNvSpPr>
            <a:spLocks noChangeAspect="1"/>
          </p:cNvSpPr>
          <p:nvPr/>
        </p:nvSpPr>
        <p:spPr>
          <a:xfrm rot="5400000">
            <a:off x="7584739" y="724386"/>
            <a:ext cx="169158" cy="149330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6" name="Шестиугольник 85"/>
          <p:cNvSpPr>
            <a:spLocks noChangeAspect="1"/>
          </p:cNvSpPr>
          <p:nvPr/>
        </p:nvSpPr>
        <p:spPr>
          <a:xfrm rot="5400000">
            <a:off x="8042543" y="724386"/>
            <a:ext cx="169158" cy="149330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7" name="Шестиугольник 86"/>
          <p:cNvSpPr>
            <a:spLocks noChangeAspect="1"/>
          </p:cNvSpPr>
          <p:nvPr/>
        </p:nvSpPr>
        <p:spPr>
          <a:xfrm rot="5400000">
            <a:off x="7812080" y="724386"/>
            <a:ext cx="169158" cy="149330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8" name="Шестиугольник 87"/>
          <p:cNvSpPr>
            <a:spLocks noChangeAspect="1"/>
          </p:cNvSpPr>
          <p:nvPr/>
        </p:nvSpPr>
        <p:spPr>
          <a:xfrm rot="5400000">
            <a:off x="8273006" y="724386"/>
            <a:ext cx="169158" cy="149330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9" name="Шестиугольник 88"/>
          <p:cNvSpPr>
            <a:spLocks noChangeAspect="1"/>
          </p:cNvSpPr>
          <p:nvPr/>
        </p:nvSpPr>
        <p:spPr>
          <a:xfrm rot="5400000">
            <a:off x="6670496" y="964773"/>
            <a:ext cx="169158" cy="149330"/>
          </a:xfrm>
          <a:prstGeom prst="hexagon">
            <a:avLst/>
          </a:prstGeom>
          <a:solidFill>
            <a:srgbClr val="0570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0" name="Шестиугольник 89"/>
          <p:cNvSpPr>
            <a:spLocks noChangeAspect="1"/>
          </p:cNvSpPr>
          <p:nvPr/>
        </p:nvSpPr>
        <p:spPr>
          <a:xfrm rot="5400000">
            <a:off x="6902721" y="966819"/>
            <a:ext cx="169158" cy="149330"/>
          </a:xfrm>
          <a:prstGeom prst="hexagon">
            <a:avLst/>
          </a:prstGeom>
          <a:solidFill>
            <a:srgbClr val="0570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1" name="Шестиугольник 90"/>
          <p:cNvSpPr>
            <a:spLocks noChangeAspect="1"/>
          </p:cNvSpPr>
          <p:nvPr/>
        </p:nvSpPr>
        <p:spPr>
          <a:xfrm rot="5400000">
            <a:off x="7130060" y="966819"/>
            <a:ext cx="169158" cy="149330"/>
          </a:xfrm>
          <a:prstGeom prst="hexagon">
            <a:avLst/>
          </a:prstGeom>
          <a:solidFill>
            <a:srgbClr val="0570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2" name="Шестиугольник 91"/>
          <p:cNvSpPr>
            <a:spLocks noChangeAspect="1"/>
          </p:cNvSpPr>
          <p:nvPr/>
        </p:nvSpPr>
        <p:spPr>
          <a:xfrm rot="5400000">
            <a:off x="7357400" y="966819"/>
            <a:ext cx="169158" cy="149330"/>
          </a:xfrm>
          <a:prstGeom prst="hexagon">
            <a:avLst/>
          </a:prstGeom>
          <a:solidFill>
            <a:srgbClr val="0570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3" name="Шестиугольник 92"/>
          <p:cNvSpPr>
            <a:spLocks noChangeAspect="1"/>
          </p:cNvSpPr>
          <p:nvPr/>
        </p:nvSpPr>
        <p:spPr>
          <a:xfrm rot="5400000">
            <a:off x="7584739" y="966819"/>
            <a:ext cx="169158" cy="149330"/>
          </a:xfrm>
          <a:prstGeom prst="hexagon">
            <a:avLst/>
          </a:prstGeom>
          <a:solidFill>
            <a:srgbClr val="0570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4" name="Шестиугольник 93"/>
          <p:cNvSpPr>
            <a:spLocks noChangeAspect="1"/>
          </p:cNvSpPr>
          <p:nvPr/>
        </p:nvSpPr>
        <p:spPr>
          <a:xfrm rot="5400000">
            <a:off x="8042543" y="966819"/>
            <a:ext cx="169158" cy="149330"/>
          </a:xfrm>
          <a:prstGeom prst="hexagon">
            <a:avLst/>
          </a:prstGeom>
          <a:solidFill>
            <a:srgbClr val="0570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5" name="Шестиугольник 94"/>
          <p:cNvSpPr>
            <a:spLocks noChangeAspect="1"/>
          </p:cNvSpPr>
          <p:nvPr/>
        </p:nvSpPr>
        <p:spPr>
          <a:xfrm rot="5400000">
            <a:off x="7812080" y="966819"/>
            <a:ext cx="169158" cy="149330"/>
          </a:xfrm>
          <a:prstGeom prst="hexagon">
            <a:avLst/>
          </a:prstGeom>
          <a:solidFill>
            <a:srgbClr val="0570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6" name="Шестиугольник 95"/>
          <p:cNvSpPr>
            <a:spLocks noChangeAspect="1"/>
          </p:cNvSpPr>
          <p:nvPr/>
        </p:nvSpPr>
        <p:spPr>
          <a:xfrm rot="5400000">
            <a:off x="8273006" y="966819"/>
            <a:ext cx="169158" cy="149330"/>
          </a:xfrm>
          <a:prstGeom prst="hexagon">
            <a:avLst/>
          </a:prstGeom>
          <a:solidFill>
            <a:srgbClr val="0570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7" name="Шестиугольник 96"/>
          <p:cNvSpPr>
            <a:spLocks noChangeAspect="1"/>
          </p:cNvSpPr>
          <p:nvPr/>
        </p:nvSpPr>
        <p:spPr>
          <a:xfrm rot="5400000">
            <a:off x="8503468" y="237386"/>
            <a:ext cx="169158" cy="149330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8" name="Шестиугольник 97"/>
          <p:cNvSpPr>
            <a:spLocks noChangeAspect="1"/>
          </p:cNvSpPr>
          <p:nvPr/>
        </p:nvSpPr>
        <p:spPr>
          <a:xfrm rot="5400000">
            <a:off x="8733931" y="237386"/>
            <a:ext cx="169158" cy="149330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99" name="Шестиугольник 98"/>
          <p:cNvSpPr>
            <a:spLocks noChangeAspect="1"/>
          </p:cNvSpPr>
          <p:nvPr/>
        </p:nvSpPr>
        <p:spPr>
          <a:xfrm rot="5400000">
            <a:off x="8503468" y="479906"/>
            <a:ext cx="169158" cy="149330"/>
          </a:xfrm>
          <a:prstGeom prst="hexagon">
            <a:avLst/>
          </a:prstGeom>
          <a:solidFill>
            <a:srgbClr val="0570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0" name="Шестиугольник 99"/>
          <p:cNvSpPr>
            <a:spLocks noChangeAspect="1"/>
          </p:cNvSpPr>
          <p:nvPr/>
        </p:nvSpPr>
        <p:spPr>
          <a:xfrm rot="5400000">
            <a:off x="8733931" y="479906"/>
            <a:ext cx="169158" cy="149330"/>
          </a:xfrm>
          <a:prstGeom prst="hexagon">
            <a:avLst/>
          </a:prstGeom>
          <a:solidFill>
            <a:srgbClr val="057082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1" name="Шестиугольник 100"/>
          <p:cNvSpPr>
            <a:spLocks noChangeAspect="1"/>
          </p:cNvSpPr>
          <p:nvPr/>
        </p:nvSpPr>
        <p:spPr>
          <a:xfrm rot="5400000">
            <a:off x="8503468" y="724386"/>
            <a:ext cx="169158" cy="149330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2" name="Шестиугольник 101"/>
          <p:cNvSpPr>
            <a:spLocks noChangeAspect="1"/>
          </p:cNvSpPr>
          <p:nvPr/>
        </p:nvSpPr>
        <p:spPr>
          <a:xfrm rot="5400000">
            <a:off x="8733931" y="724386"/>
            <a:ext cx="169158" cy="149330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3" name="Шестиугольник 102"/>
          <p:cNvSpPr>
            <a:spLocks noChangeAspect="1"/>
          </p:cNvSpPr>
          <p:nvPr/>
        </p:nvSpPr>
        <p:spPr>
          <a:xfrm rot="5400000">
            <a:off x="8503468" y="966819"/>
            <a:ext cx="169158" cy="149330"/>
          </a:xfrm>
          <a:prstGeom prst="hexagon">
            <a:avLst/>
          </a:prstGeom>
          <a:solidFill>
            <a:srgbClr val="0570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04" name="Шестиугольник 103"/>
          <p:cNvSpPr>
            <a:spLocks noChangeAspect="1"/>
          </p:cNvSpPr>
          <p:nvPr/>
        </p:nvSpPr>
        <p:spPr>
          <a:xfrm rot="5400000">
            <a:off x="8733931" y="966819"/>
            <a:ext cx="169158" cy="149330"/>
          </a:xfrm>
          <a:prstGeom prst="hexagon">
            <a:avLst/>
          </a:prstGeom>
          <a:solidFill>
            <a:srgbClr val="057082">
              <a:alpha val="2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13963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648901"/>
            <a:ext cx="6619917" cy="1264070"/>
          </a:xfrm>
        </p:spPr>
        <p:txBody>
          <a:bodyPr>
            <a:noAutofit/>
          </a:bodyPr>
          <a:lstStyle/>
          <a:p>
            <a:r>
              <a:rPr lang="ru-RU" altLang="ru-RU"/>
              <a:t>Уровни развития психики по А. Н. Леонтьеву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10</a:t>
            </a:fld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7363208" y="710180"/>
            <a:ext cx="1061655" cy="1141513"/>
            <a:chOff x="7363208" y="367551"/>
            <a:chExt cx="1061655" cy="1141513"/>
          </a:xfrm>
        </p:grpSpPr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5" name="Шестиугольник 134"/>
            <p:cNvSpPr>
              <a:spLocks noChangeAspect="1"/>
            </p:cNvSpPr>
            <p:nvPr/>
          </p:nvSpPr>
          <p:spPr>
            <a:xfrm rot="5400000">
              <a:off x="7345960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6" name="Шестиугольник 135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7" name="Шестиугольник 136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8" name="Шестиугольник 137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9" name="Шестиугольник 138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0" name="Шестиугольник 139"/>
            <p:cNvSpPr>
              <a:spLocks noChangeAspect="1"/>
            </p:cNvSpPr>
            <p:nvPr/>
          </p:nvSpPr>
          <p:spPr>
            <a:xfrm rot="5400000">
              <a:off x="7746893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1" name="Шестиугольник 140"/>
            <p:cNvSpPr>
              <a:spLocks noChangeAspect="1"/>
            </p:cNvSpPr>
            <p:nvPr/>
          </p:nvSpPr>
          <p:spPr>
            <a:xfrm rot="5400000">
              <a:off x="8147827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3"/>
          <p:cNvSpPr>
            <a:spLocks noGrp="1"/>
          </p:cNvSpPr>
          <p:nvPr>
            <p:ph sz="quarter" idx="4294967295"/>
          </p:nvPr>
        </p:nvSpPr>
        <p:spPr>
          <a:xfrm>
            <a:off x="727004" y="2257194"/>
            <a:ext cx="3780000" cy="4000171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80000" tIns="864000" rIns="91440" bIns="45720" rtlCol="0">
            <a:noAutofit/>
          </a:bodyPr>
          <a:lstStyle/>
          <a:p>
            <a:pPr marL="179388" indent="0">
              <a:spcBef>
                <a:spcPts val="0"/>
              </a:spcBef>
              <a:buClrTx/>
              <a:buNone/>
            </a:pPr>
            <a:r>
              <a:rPr lang="ru-RU" sz="2000" b="1" spc="-60"/>
              <a:t>Живые существа, не имеющие </a:t>
            </a:r>
            <a:r>
              <a:rPr lang="ru-RU" sz="2000" b="1"/>
              <a:t>нервной системы:</a:t>
            </a:r>
          </a:p>
          <a:p>
            <a:pPr marL="176213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2000"/>
              <a:t>микроорганизмы; </a:t>
            </a:r>
          </a:p>
          <a:p>
            <a:pPr marL="176213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2000"/>
              <a:t>растения.</a:t>
            </a:r>
          </a:p>
          <a:p>
            <a:pPr marL="179388" indent="0">
              <a:spcBef>
                <a:spcPts val="600"/>
              </a:spcBef>
              <a:buClrTx/>
              <a:buNone/>
            </a:pPr>
            <a:r>
              <a:rPr lang="ru-RU" sz="2000" b="1"/>
              <a:t>Проявления: </a:t>
            </a:r>
          </a:p>
          <a:p>
            <a:pPr marL="176213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2000"/>
              <a:t>раздражимость; </a:t>
            </a:r>
          </a:p>
          <a:p>
            <a:pPr marL="176213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2000"/>
              <a:t>тропизмы.</a:t>
            </a:r>
          </a:p>
        </p:txBody>
      </p:sp>
      <p:sp>
        <p:nvSpPr>
          <p:cNvPr id="61" name="Объект 4"/>
          <p:cNvSpPr>
            <a:spLocks noGrp="1"/>
          </p:cNvSpPr>
          <p:nvPr>
            <p:ph sz="quarter" idx="4294967295"/>
          </p:nvPr>
        </p:nvSpPr>
        <p:spPr>
          <a:xfrm>
            <a:off x="4636237" y="2257194"/>
            <a:ext cx="3780000" cy="4000171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80000" tIns="864000" rIns="91440" bIns="45720" rtlCol="0">
            <a:normAutofit/>
          </a:bodyPr>
          <a:lstStyle/>
          <a:p>
            <a:pPr marL="176213" indent="-176213">
              <a:buClrTx/>
              <a:buFont typeface="Calibri" panose="020F0502020204030204" pitchFamily="34" charset="0"/>
              <a:buChar char="̶"/>
            </a:pPr>
            <a:r>
              <a:rPr lang="ru-RU" sz="2000"/>
              <a:t>отражение отдельных раздражителей и отдельных свойств предметов;</a:t>
            </a:r>
          </a:p>
          <a:p>
            <a:pPr marL="176213" indent="-176213">
              <a:spcBef>
                <a:spcPts val="600"/>
              </a:spcBef>
              <a:buClrTx/>
              <a:buFont typeface="Calibri" panose="020F0502020204030204" pitchFamily="34" charset="0"/>
              <a:buChar char="̶"/>
            </a:pPr>
            <a:r>
              <a:rPr lang="ru-RU" sz="2000"/>
              <a:t>нет отражения предмета </a:t>
            </a:r>
            <a:br>
              <a:rPr lang="ru-RU" sz="2000"/>
            </a:br>
            <a:r>
              <a:rPr lang="ru-RU" sz="2000"/>
              <a:t>в целом.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850995" y="2396086"/>
            <a:ext cx="3532018" cy="664234"/>
          </a:xfrm>
          <a:prstGeom prst="roundRect">
            <a:avLst>
              <a:gd name="adj" fmla="val 20130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ru-RU" sz="2400" b="1" spc="-80"/>
              <a:t>Допсихический уровень: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760228" y="2396086"/>
            <a:ext cx="3532018" cy="664234"/>
          </a:xfrm>
          <a:prstGeom prst="roundRect">
            <a:avLst>
              <a:gd name="adj" fmla="val 20130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ru-RU" sz="2400" b="1"/>
              <a:t>Сенсорная стадия:</a:t>
            </a:r>
          </a:p>
        </p:txBody>
      </p:sp>
      <p:sp>
        <p:nvSpPr>
          <p:cNvPr id="64" name="Freeform 21"/>
          <p:cNvSpPr/>
          <p:nvPr/>
        </p:nvSpPr>
        <p:spPr>
          <a:xfrm rot="5400000">
            <a:off x="7901046" y="200178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5" name="Freeform 21"/>
          <p:cNvSpPr/>
          <p:nvPr/>
        </p:nvSpPr>
        <p:spPr>
          <a:xfrm rot="5400000">
            <a:off x="3996186" y="200178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6" name="Скругленный прямоугольник 65"/>
          <p:cNvSpPr/>
          <p:nvPr/>
        </p:nvSpPr>
        <p:spPr>
          <a:xfrm>
            <a:off x="850995" y="5324313"/>
            <a:ext cx="3532017" cy="716593"/>
          </a:xfrm>
          <a:prstGeom prst="roundRect">
            <a:avLst>
              <a:gd name="adj" fmla="val 20428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36000" rtlCol="0" anchor="t"/>
          <a:lstStyle/>
          <a:p>
            <a:pPr>
              <a:spcAft>
                <a:spcPts val="1200"/>
              </a:spcAft>
            </a:pPr>
            <a:r>
              <a:rPr lang="ru-RU" altLang="ru-RU" spc="-20"/>
              <a:t>Объективный критерий психики –</a:t>
            </a:r>
            <a:r>
              <a:rPr lang="ru-RU" altLang="ru-RU" b="1" spc="-20"/>
              <a:t> </a:t>
            </a:r>
            <a:r>
              <a:rPr lang="ru-RU" altLang="ru-RU" b="1"/>
              <a:t>чувствительность.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8074" y="4457700"/>
            <a:ext cx="1600790" cy="1600790"/>
          </a:xfrm>
          <a:prstGeom prst="rect">
            <a:avLst/>
          </a:prstGeom>
        </p:spPr>
      </p:pic>
      <p:grpSp>
        <p:nvGrpSpPr>
          <p:cNvPr id="4" name="Группа 3"/>
          <p:cNvGrpSpPr/>
          <p:nvPr/>
        </p:nvGrpSpPr>
        <p:grpSpPr>
          <a:xfrm flipV="1">
            <a:off x="5063865" y="4784017"/>
            <a:ext cx="536835" cy="1270153"/>
            <a:chOff x="8513382" y="227472"/>
            <a:chExt cx="379793" cy="898591"/>
          </a:xfrm>
        </p:grpSpPr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8503468" y="966819"/>
              <a:ext cx="169158" cy="149330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8733931" y="966819"/>
              <a:ext cx="169158" cy="149330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6806778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367553"/>
            <a:ext cx="6218980" cy="1264070"/>
          </a:xfrm>
        </p:spPr>
        <p:txBody>
          <a:bodyPr>
            <a:noAutofit/>
          </a:bodyPr>
          <a:lstStyle/>
          <a:p>
            <a:r>
              <a:rPr lang="ru-RU" altLang="ru-RU" sz="4000"/>
              <a:t>Развитие нервной системы на сенсорной стадии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20563" y="1955151"/>
            <a:ext cx="3780000" cy="4254429"/>
          </a:xfrm>
          <a:prstGeom prst="roundRect">
            <a:avLst>
              <a:gd name="adj" fmla="val 4555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tlCol="0" anchor="t"/>
          <a:lstStyle/>
          <a:p>
            <a:pPr marL="273050">
              <a:spcAft>
                <a:spcPts val="1200"/>
              </a:spcAft>
            </a:pPr>
            <a:r>
              <a:rPr lang="ru-RU" altLang="ru-RU" sz="2000" b="1"/>
              <a:t>Сетевидная (диффузная) нервная система:</a:t>
            </a:r>
          </a:p>
          <a:p>
            <a:pPr marL="268288" indent="-196850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z="2000">
                <a:solidFill>
                  <a:schemeClr val="bg1"/>
                </a:solidFill>
              </a:rPr>
              <a:t>медузы; </a:t>
            </a:r>
          </a:p>
          <a:p>
            <a:pPr marL="268288" indent="-196850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z="2000">
                <a:solidFill>
                  <a:schemeClr val="bg1"/>
                </a:solidFill>
              </a:rPr>
              <a:t>гидры; </a:t>
            </a:r>
          </a:p>
          <a:p>
            <a:pPr marL="268288" indent="-196850"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z="2000">
                <a:solidFill>
                  <a:schemeClr val="bg1"/>
                </a:solidFill>
              </a:rPr>
              <a:t>кишечнополостные.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3989746" y="169576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0" name="Скругленный прямоугольник 39"/>
          <p:cNvSpPr/>
          <p:nvPr/>
        </p:nvSpPr>
        <p:spPr>
          <a:xfrm>
            <a:off x="4643438" y="1944162"/>
            <a:ext cx="3781426" cy="2082715"/>
          </a:xfrm>
          <a:prstGeom prst="roundRect">
            <a:avLst>
              <a:gd name="adj" fmla="val 9010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rtlCol="0" anchor="t"/>
          <a:lstStyle/>
          <a:p>
            <a:pPr marL="268288">
              <a:spcAft>
                <a:spcPts val="1200"/>
              </a:spcAft>
            </a:pPr>
            <a:r>
              <a:rPr lang="ru-RU" sz="2000" b="1"/>
              <a:t>Ганглиозная нервная система:</a:t>
            </a:r>
            <a:endParaRPr lang="ru-RU" sz="2000"/>
          </a:p>
          <a:p>
            <a:pPr marL="268288" indent="-196850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bg1"/>
                </a:solidFill>
              </a:rPr>
              <a:t>черви.</a:t>
            </a:r>
          </a:p>
        </p:txBody>
      </p:sp>
      <p:sp>
        <p:nvSpPr>
          <p:cNvPr id="41" name="Freeform 20"/>
          <p:cNvSpPr/>
          <p:nvPr/>
        </p:nvSpPr>
        <p:spPr>
          <a:xfrm rot="5400000">
            <a:off x="7914045" y="168477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2" name="Скругленный прямоугольник 41"/>
          <p:cNvSpPr/>
          <p:nvPr/>
        </p:nvSpPr>
        <p:spPr>
          <a:xfrm>
            <a:off x="4643438" y="4202587"/>
            <a:ext cx="3781425" cy="2006993"/>
          </a:xfrm>
          <a:prstGeom prst="roundRect">
            <a:avLst>
              <a:gd name="adj" fmla="val 7585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36000" rtlCol="0" anchor="t"/>
          <a:lstStyle/>
          <a:p>
            <a:pPr marL="268288">
              <a:spcAft>
                <a:spcPts val="1200"/>
              </a:spcAft>
            </a:pPr>
            <a:r>
              <a:rPr lang="ru-RU" sz="2000" b="1">
                <a:solidFill>
                  <a:schemeClr val="tx1"/>
                </a:solidFill>
              </a:rPr>
              <a:t>Усложнение ганглиозной нервной системы:</a:t>
            </a:r>
          </a:p>
          <a:p>
            <a:pPr marL="268288" indent="-196850">
              <a:lnSpc>
                <a:spcPct val="9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000">
                <a:solidFill>
                  <a:schemeClr val="dk1"/>
                </a:solidFill>
              </a:rPr>
              <a:t>насекомые.</a:t>
            </a:r>
          </a:p>
        </p:txBody>
      </p:sp>
      <p:sp>
        <p:nvSpPr>
          <p:cNvPr id="47" name="Freeform 21"/>
          <p:cNvSpPr/>
          <p:nvPr/>
        </p:nvSpPr>
        <p:spPr>
          <a:xfrm rot="5400000">
            <a:off x="7911743" y="394717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8" name="Группа 77"/>
          <p:cNvGrpSpPr/>
          <p:nvPr/>
        </p:nvGrpSpPr>
        <p:grpSpPr>
          <a:xfrm>
            <a:off x="1645576" y="3174112"/>
            <a:ext cx="2678688" cy="2883787"/>
            <a:chOff x="1937008" y="3511262"/>
            <a:chExt cx="2299211" cy="2475253"/>
          </a:xfrm>
        </p:grpSpPr>
        <p:grpSp>
          <p:nvGrpSpPr>
            <p:cNvPr id="79" name="Группа 78"/>
            <p:cNvGrpSpPr/>
            <p:nvPr/>
          </p:nvGrpSpPr>
          <p:grpSpPr>
            <a:xfrm>
              <a:off x="4029016" y="3511262"/>
              <a:ext cx="207203" cy="2475245"/>
              <a:chOff x="4029016" y="3511266"/>
              <a:chExt cx="207204" cy="2475248"/>
            </a:xfrm>
          </p:grpSpPr>
          <p:grpSp>
            <p:nvGrpSpPr>
              <p:cNvPr id="147" name="Группа 146"/>
              <p:cNvGrpSpPr/>
              <p:nvPr/>
            </p:nvGrpSpPr>
            <p:grpSpPr>
              <a:xfrm>
                <a:off x="4029016" y="4792471"/>
                <a:ext cx="207202" cy="1194043"/>
                <a:chOff x="7345426" y="614098"/>
                <a:chExt cx="203124" cy="1170545"/>
              </a:xfrm>
              <a:solidFill>
                <a:schemeClr val="bg1"/>
              </a:solidFill>
            </p:grpSpPr>
            <p:sp>
              <p:nvSpPr>
                <p:cNvPr id="153" name="Шестиугольник 152"/>
                <p:cNvSpPr>
                  <a:spLocks noChangeAspect="1"/>
                </p:cNvSpPr>
                <p:nvPr/>
              </p:nvSpPr>
              <p:spPr>
                <a:xfrm rot="5400000">
                  <a:off x="7331940" y="627584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4" name="Шестиугольник 153"/>
                <p:cNvSpPr>
                  <a:spLocks noChangeAspect="1"/>
                </p:cNvSpPr>
                <p:nvPr/>
              </p:nvSpPr>
              <p:spPr>
                <a:xfrm rot="5400000">
                  <a:off x="7331940" y="941067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5" name="Шестиугольник 154"/>
                <p:cNvSpPr>
                  <a:spLocks noChangeAspect="1"/>
                </p:cNvSpPr>
                <p:nvPr/>
              </p:nvSpPr>
              <p:spPr>
                <a:xfrm rot="5400000">
                  <a:off x="7331940" y="1254550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6" name="Шестиугольник 155"/>
                <p:cNvSpPr>
                  <a:spLocks noChangeAspect="1"/>
                </p:cNvSpPr>
                <p:nvPr/>
              </p:nvSpPr>
              <p:spPr>
                <a:xfrm rot="5400000">
                  <a:off x="7331940" y="1568034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8" name="Группа 147"/>
              <p:cNvGrpSpPr/>
              <p:nvPr/>
            </p:nvGrpSpPr>
            <p:grpSpPr>
              <a:xfrm>
                <a:off x="4029018" y="3511266"/>
                <a:ext cx="207202" cy="1194043"/>
                <a:chOff x="7345426" y="614098"/>
                <a:chExt cx="203124" cy="1170545"/>
              </a:xfrm>
              <a:solidFill>
                <a:schemeClr val="bg1"/>
              </a:solidFill>
            </p:grpSpPr>
            <p:sp>
              <p:nvSpPr>
                <p:cNvPr id="149" name="Шестиугольник 148"/>
                <p:cNvSpPr>
                  <a:spLocks noChangeAspect="1"/>
                </p:cNvSpPr>
                <p:nvPr/>
              </p:nvSpPr>
              <p:spPr>
                <a:xfrm rot="5400000">
                  <a:off x="7331940" y="627584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0" name="Шестиугольник 149"/>
                <p:cNvSpPr>
                  <a:spLocks noChangeAspect="1"/>
                </p:cNvSpPr>
                <p:nvPr/>
              </p:nvSpPr>
              <p:spPr>
                <a:xfrm rot="5400000">
                  <a:off x="7331940" y="941067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1" name="Шестиугольник 150"/>
                <p:cNvSpPr>
                  <a:spLocks noChangeAspect="1"/>
                </p:cNvSpPr>
                <p:nvPr/>
              </p:nvSpPr>
              <p:spPr>
                <a:xfrm rot="5400000">
                  <a:off x="7331940" y="1254550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52" name="Шестиугольник 151"/>
                <p:cNvSpPr>
                  <a:spLocks noChangeAspect="1"/>
                </p:cNvSpPr>
                <p:nvPr/>
              </p:nvSpPr>
              <p:spPr>
                <a:xfrm rot="5400000">
                  <a:off x="7331940" y="1568034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80" name="Группа 79"/>
            <p:cNvGrpSpPr/>
            <p:nvPr/>
          </p:nvGrpSpPr>
          <p:grpSpPr>
            <a:xfrm>
              <a:off x="3729494" y="3831038"/>
              <a:ext cx="207203" cy="2155468"/>
              <a:chOff x="4181415" y="3983440"/>
              <a:chExt cx="207208" cy="2155472"/>
            </a:xfrm>
          </p:grpSpPr>
          <p:sp>
            <p:nvSpPr>
              <p:cNvPr id="140" name="Шестиугольник 139"/>
              <p:cNvSpPr>
                <a:spLocks noChangeAspect="1"/>
              </p:cNvSpPr>
              <p:nvPr/>
            </p:nvSpPr>
            <p:spPr>
              <a:xfrm rot="5400000">
                <a:off x="4167659" y="4958626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1" name="Шестиугольник 140"/>
              <p:cNvSpPr>
                <a:spLocks noChangeAspect="1"/>
              </p:cNvSpPr>
              <p:nvPr/>
            </p:nvSpPr>
            <p:spPr>
              <a:xfrm rot="5400000">
                <a:off x="4167659" y="527840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2" name="Шестиугольник 141"/>
              <p:cNvSpPr>
                <a:spLocks noChangeAspect="1"/>
              </p:cNvSpPr>
              <p:nvPr/>
            </p:nvSpPr>
            <p:spPr>
              <a:xfrm rot="5400000">
                <a:off x="4167659" y="559817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3" name="Шестиугольник 142"/>
              <p:cNvSpPr>
                <a:spLocks noChangeAspect="1"/>
              </p:cNvSpPr>
              <p:nvPr/>
            </p:nvSpPr>
            <p:spPr>
              <a:xfrm rot="5400000">
                <a:off x="4167659" y="5917954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4" name="Шестиугольник 143"/>
              <p:cNvSpPr>
                <a:spLocks noChangeAspect="1"/>
              </p:cNvSpPr>
              <p:nvPr/>
            </p:nvSpPr>
            <p:spPr>
              <a:xfrm rot="5400000">
                <a:off x="4167665" y="3997196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5" name="Шестиугольник 144"/>
              <p:cNvSpPr>
                <a:spLocks noChangeAspect="1"/>
              </p:cNvSpPr>
              <p:nvPr/>
            </p:nvSpPr>
            <p:spPr>
              <a:xfrm rot="5400000">
                <a:off x="4167659" y="4316968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46" name="Шестиугольник 145"/>
              <p:cNvSpPr>
                <a:spLocks noChangeAspect="1"/>
              </p:cNvSpPr>
              <p:nvPr/>
            </p:nvSpPr>
            <p:spPr>
              <a:xfrm rot="5400000">
                <a:off x="4167661" y="4636751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1" name="Группа 80"/>
            <p:cNvGrpSpPr/>
            <p:nvPr/>
          </p:nvGrpSpPr>
          <p:grpSpPr>
            <a:xfrm>
              <a:off x="3130450" y="4470591"/>
              <a:ext cx="207202" cy="1515917"/>
              <a:chOff x="4212176" y="4622996"/>
              <a:chExt cx="207202" cy="1515909"/>
            </a:xfrm>
          </p:grpSpPr>
          <p:sp>
            <p:nvSpPr>
              <p:cNvPr id="135" name="Шестиугольник 134"/>
              <p:cNvSpPr>
                <a:spLocks noChangeAspect="1"/>
              </p:cNvSpPr>
              <p:nvPr/>
            </p:nvSpPr>
            <p:spPr>
              <a:xfrm rot="5400000">
                <a:off x="4198420" y="495862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6" name="Шестиугольник 135"/>
              <p:cNvSpPr>
                <a:spLocks noChangeAspect="1"/>
              </p:cNvSpPr>
              <p:nvPr/>
            </p:nvSpPr>
            <p:spPr>
              <a:xfrm rot="5400000">
                <a:off x="4198420" y="527839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7" name="Шестиугольник 136"/>
              <p:cNvSpPr>
                <a:spLocks noChangeAspect="1"/>
              </p:cNvSpPr>
              <p:nvPr/>
            </p:nvSpPr>
            <p:spPr>
              <a:xfrm rot="5400000">
                <a:off x="4198420" y="559817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8" name="Шестиугольник 137"/>
              <p:cNvSpPr>
                <a:spLocks noChangeAspect="1"/>
              </p:cNvSpPr>
              <p:nvPr/>
            </p:nvSpPr>
            <p:spPr>
              <a:xfrm rot="5400000">
                <a:off x="4198420" y="591794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9" name="Шестиугольник 138"/>
              <p:cNvSpPr>
                <a:spLocks noChangeAspect="1"/>
              </p:cNvSpPr>
              <p:nvPr/>
            </p:nvSpPr>
            <p:spPr>
              <a:xfrm rot="5400000">
                <a:off x="4198420" y="463675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2" name="Группа 81"/>
            <p:cNvGrpSpPr/>
            <p:nvPr/>
          </p:nvGrpSpPr>
          <p:grpSpPr>
            <a:xfrm>
              <a:off x="3429972" y="4150814"/>
              <a:ext cx="207203" cy="1835693"/>
              <a:chOff x="4196794" y="4303212"/>
              <a:chExt cx="207209" cy="1835691"/>
            </a:xfrm>
          </p:grpSpPr>
          <p:sp>
            <p:nvSpPr>
              <p:cNvPr id="129" name="Шестиугольник 128"/>
              <p:cNvSpPr>
                <a:spLocks noChangeAspect="1"/>
              </p:cNvSpPr>
              <p:nvPr/>
            </p:nvSpPr>
            <p:spPr>
              <a:xfrm rot="5400000">
                <a:off x="4183041" y="4958619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0" name="Шестиугольник 129"/>
              <p:cNvSpPr>
                <a:spLocks noChangeAspect="1"/>
              </p:cNvSpPr>
              <p:nvPr/>
            </p:nvSpPr>
            <p:spPr>
              <a:xfrm rot="5400000">
                <a:off x="4183041" y="5278394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1" name="Шестиугольник 130"/>
              <p:cNvSpPr>
                <a:spLocks noChangeAspect="1"/>
              </p:cNvSpPr>
              <p:nvPr/>
            </p:nvSpPr>
            <p:spPr>
              <a:xfrm rot="5400000">
                <a:off x="4183041" y="5598168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2" name="Шестиугольник 131"/>
              <p:cNvSpPr>
                <a:spLocks noChangeAspect="1"/>
              </p:cNvSpPr>
              <p:nvPr/>
            </p:nvSpPr>
            <p:spPr>
              <a:xfrm rot="5400000">
                <a:off x="4183045" y="5917945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3" name="Шестиугольник 132"/>
              <p:cNvSpPr>
                <a:spLocks noChangeAspect="1"/>
              </p:cNvSpPr>
              <p:nvPr/>
            </p:nvSpPr>
            <p:spPr>
              <a:xfrm rot="5400000">
                <a:off x="4183038" y="4316968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34" name="Шестиугольник 133"/>
              <p:cNvSpPr>
                <a:spLocks noChangeAspect="1"/>
              </p:cNvSpPr>
              <p:nvPr/>
            </p:nvSpPr>
            <p:spPr>
              <a:xfrm rot="5400000">
                <a:off x="4183040" y="463675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5" name="Группа 94"/>
            <p:cNvGrpSpPr/>
            <p:nvPr/>
          </p:nvGrpSpPr>
          <p:grpSpPr>
            <a:xfrm>
              <a:off x="2830926" y="4792467"/>
              <a:ext cx="207202" cy="1194040"/>
              <a:chOff x="4227555" y="4944861"/>
              <a:chExt cx="207203" cy="1194054"/>
            </a:xfrm>
          </p:grpSpPr>
          <p:sp>
            <p:nvSpPr>
              <p:cNvPr id="124" name="Шестиугольник 123"/>
              <p:cNvSpPr>
                <a:spLocks noChangeAspect="1"/>
              </p:cNvSpPr>
              <p:nvPr/>
            </p:nvSpPr>
            <p:spPr>
              <a:xfrm rot="5400000">
                <a:off x="4213800" y="495861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5" name="Шестиугольник 124"/>
              <p:cNvSpPr>
                <a:spLocks noChangeAspect="1"/>
              </p:cNvSpPr>
              <p:nvPr/>
            </p:nvSpPr>
            <p:spPr>
              <a:xfrm rot="5400000">
                <a:off x="4213799" y="5278395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7" name="Шестиугольник 126"/>
              <p:cNvSpPr>
                <a:spLocks noChangeAspect="1"/>
              </p:cNvSpPr>
              <p:nvPr/>
            </p:nvSpPr>
            <p:spPr>
              <a:xfrm rot="5400000">
                <a:off x="4213799" y="559817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8" name="Шестиугольник 127"/>
              <p:cNvSpPr>
                <a:spLocks noChangeAspect="1"/>
              </p:cNvSpPr>
              <p:nvPr/>
            </p:nvSpPr>
            <p:spPr>
              <a:xfrm rot="5400000">
                <a:off x="4213799" y="591795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96" name="Группа 95"/>
            <p:cNvGrpSpPr/>
            <p:nvPr/>
          </p:nvGrpSpPr>
          <p:grpSpPr>
            <a:xfrm>
              <a:off x="2541054" y="5112240"/>
              <a:ext cx="207202" cy="874264"/>
              <a:chOff x="4237201" y="5264640"/>
              <a:chExt cx="207202" cy="874275"/>
            </a:xfrm>
          </p:grpSpPr>
          <p:sp>
            <p:nvSpPr>
              <p:cNvPr id="115" name="Шестиугольник 114"/>
              <p:cNvSpPr>
                <a:spLocks noChangeAspect="1"/>
              </p:cNvSpPr>
              <p:nvPr/>
            </p:nvSpPr>
            <p:spPr>
              <a:xfrm rot="5400000">
                <a:off x="4223445" y="5278396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0" name="Шестиугольник 119"/>
              <p:cNvSpPr>
                <a:spLocks noChangeAspect="1"/>
              </p:cNvSpPr>
              <p:nvPr/>
            </p:nvSpPr>
            <p:spPr>
              <a:xfrm rot="5400000">
                <a:off x="4223445" y="5598171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21" name="Шестиугольник 120"/>
              <p:cNvSpPr>
                <a:spLocks noChangeAspect="1"/>
              </p:cNvSpPr>
              <p:nvPr/>
            </p:nvSpPr>
            <p:spPr>
              <a:xfrm rot="5400000">
                <a:off x="4223445" y="591795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103" name="Группа 102"/>
            <p:cNvGrpSpPr/>
            <p:nvPr/>
          </p:nvGrpSpPr>
          <p:grpSpPr>
            <a:xfrm>
              <a:off x="2236530" y="5432016"/>
              <a:ext cx="207202" cy="554491"/>
              <a:chOff x="4247579" y="5577251"/>
              <a:chExt cx="207202" cy="554495"/>
            </a:xfrm>
          </p:grpSpPr>
          <p:sp>
            <p:nvSpPr>
              <p:cNvPr id="112" name="Шестиугольник 111"/>
              <p:cNvSpPr>
                <a:spLocks noChangeAspect="1"/>
              </p:cNvSpPr>
              <p:nvPr/>
            </p:nvSpPr>
            <p:spPr>
              <a:xfrm rot="5400000">
                <a:off x="4233823" y="559100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113" name="Шестиугольник 112"/>
              <p:cNvSpPr>
                <a:spLocks noChangeAspect="1"/>
              </p:cNvSpPr>
              <p:nvPr/>
            </p:nvSpPr>
            <p:spPr>
              <a:xfrm rot="5400000">
                <a:off x="4233823" y="5910788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5400000">
              <a:off x="1923252" y="5765557"/>
              <a:ext cx="234714" cy="207202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57" name="Группа 156"/>
          <p:cNvGrpSpPr/>
          <p:nvPr/>
        </p:nvGrpSpPr>
        <p:grpSpPr>
          <a:xfrm>
            <a:off x="6962273" y="424228"/>
            <a:ext cx="1462590" cy="1141513"/>
            <a:chOff x="6962273" y="367551"/>
            <a:chExt cx="1462590" cy="1141513"/>
          </a:xfrm>
        </p:grpSpPr>
        <p:sp>
          <p:nvSpPr>
            <p:cNvPr id="159" name="Шестиугольник 158"/>
            <p:cNvSpPr>
              <a:spLocks noChangeAspect="1"/>
            </p:cNvSpPr>
            <p:nvPr/>
          </p:nvSpPr>
          <p:spPr>
            <a:xfrm rot="5400000">
              <a:off x="6945025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1" name="Шестиугольник 160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3" name="Шестиугольник 162"/>
            <p:cNvSpPr>
              <a:spLocks noChangeAspect="1"/>
            </p:cNvSpPr>
            <p:nvPr/>
          </p:nvSpPr>
          <p:spPr>
            <a:xfrm rot="5400000">
              <a:off x="6945025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5" name="Шестиугольник 164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7" name="Шестиугольник 166"/>
            <p:cNvSpPr>
              <a:spLocks noChangeAspect="1"/>
            </p:cNvSpPr>
            <p:nvPr/>
          </p:nvSpPr>
          <p:spPr>
            <a:xfrm rot="5400000">
              <a:off x="6945025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9" name="Шестиугольник 168"/>
            <p:cNvSpPr>
              <a:spLocks noChangeAspect="1"/>
            </p:cNvSpPr>
            <p:nvPr/>
          </p:nvSpPr>
          <p:spPr>
            <a:xfrm rot="5400000">
              <a:off x="7345960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0" name="Шестиугольник 169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1" name="Шестиугольник 170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2" name="Шестиугольник 171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3" name="Шестиугольник 172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4" name="Шестиугольник 173"/>
            <p:cNvSpPr>
              <a:spLocks noChangeAspect="1"/>
            </p:cNvSpPr>
            <p:nvPr/>
          </p:nvSpPr>
          <p:spPr>
            <a:xfrm rot="5400000">
              <a:off x="7746893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5" name="Шестиугольник 174"/>
            <p:cNvSpPr>
              <a:spLocks noChangeAspect="1"/>
            </p:cNvSpPr>
            <p:nvPr/>
          </p:nvSpPr>
          <p:spPr>
            <a:xfrm rot="5400000">
              <a:off x="8147827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489872">
            <a:off x="1040177" y="4078993"/>
            <a:ext cx="1058607" cy="1455812"/>
          </a:xfrm>
          <a:prstGeom prst="rect">
            <a:avLst/>
          </a:prstGeom>
        </p:spPr>
      </p:pic>
      <p:grpSp>
        <p:nvGrpSpPr>
          <p:cNvPr id="10" name="Группа 9"/>
          <p:cNvGrpSpPr/>
          <p:nvPr/>
        </p:nvGrpSpPr>
        <p:grpSpPr>
          <a:xfrm>
            <a:off x="7285336" y="2696807"/>
            <a:ext cx="933901" cy="1018560"/>
            <a:chOff x="2451733" y="4965236"/>
            <a:chExt cx="933901" cy="1018560"/>
          </a:xfrm>
        </p:grpSpPr>
        <p:sp>
          <p:nvSpPr>
            <p:cNvPr id="176" name="Шестиугольник 175"/>
            <p:cNvSpPr>
              <a:spLocks noChangeAspect="1"/>
            </p:cNvSpPr>
            <p:nvPr/>
          </p:nvSpPr>
          <p:spPr>
            <a:xfrm rot="5400000">
              <a:off x="3128207" y="4981263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7" name="Шестиугольник 176"/>
            <p:cNvSpPr>
              <a:spLocks noChangeAspect="1"/>
            </p:cNvSpPr>
            <p:nvPr/>
          </p:nvSpPr>
          <p:spPr>
            <a:xfrm rot="5400000">
              <a:off x="3128207" y="5353817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78" name="Шестиугольник 177"/>
            <p:cNvSpPr>
              <a:spLocks noChangeAspect="1"/>
            </p:cNvSpPr>
            <p:nvPr/>
          </p:nvSpPr>
          <p:spPr>
            <a:xfrm rot="5400000">
              <a:off x="3128207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0" name="Шестиугольник 179"/>
            <p:cNvSpPr>
              <a:spLocks noChangeAspect="1"/>
            </p:cNvSpPr>
            <p:nvPr/>
          </p:nvSpPr>
          <p:spPr>
            <a:xfrm rot="5400000">
              <a:off x="2790491" y="5353817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1" name="Шестиугольник 180"/>
            <p:cNvSpPr>
              <a:spLocks noChangeAspect="1"/>
            </p:cNvSpPr>
            <p:nvPr/>
          </p:nvSpPr>
          <p:spPr>
            <a:xfrm rot="5400000">
              <a:off x="2790491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3" name="Шестиугольник 182"/>
            <p:cNvSpPr>
              <a:spLocks noChangeAspect="1"/>
            </p:cNvSpPr>
            <p:nvPr/>
          </p:nvSpPr>
          <p:spPr>
            <a:xfrm rot="5400000">
              <a:off x="2435706" y="5726369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1" name="Рисунок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213928" flipH="1">
            <a:off x="5718970" y="2851332"/>
            <a:ext cx="1163239" cy="1037376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6821126" y="4599212"/>
            <a:ext cx="1458687" cy="1458687"/>
          </a:xfrm>
          <a:prstGeom prst="rect">
            <a:avLst/>
          </a:prstGeom>
        </p:spPr>
      </p:pic>
      <p:grpSp>
        <p:nvGrpSpPr>
          <p:cNvPr id="186" name="Группа 185"/>
          <p:cNvGrpSpPr/>
          <p:nvPr/>
        </p:nvGrpSpPr>
        <p:grpSpPr>
          <a:xfrm>
            <a:off x="4837645" y="5833188"/>
            <a:ext cx="1732166" cy="229724"/>
            <a:chOff x="5608723" y="5322632"/>
            <a:chExt cx="1723693" cy="228600"/>
          </a:xfrm>
        </p:grpSpPr>
        <p:sp>
          <p:nvSpPr>
            <p:cNvPr id="187" name="Шестиугольник 186"/>
            <p:cNvSpPr>
              <a:spLocks noChangeAspect="1"/>
            </p:cNvSpPr>
            <p:nvPr/>
          </p:nvSpPr>
          <p:spPr>
            <a:xfrm rot="5400000">
              <a:off x="5595486" y="5335869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8" name="Шестиугольник 187"/>
            <p:cNvSpPr>
              <a:spLocks noChangeAspect="1"/>
            </p:cNvSpPr>
            <p:nvPr/>
          </p:nvSpPr>
          <p:spPr>
            <a:xfrm rot="5400000">
              <a:off x="5905565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89" name="Шестиугольник 188"/>
            <p:cNvSpPr>
              <a:spLocks noChangeAspect="1"/>
            </p:cNvSpPr>
            <p:nvPr/>
          </p:nvSpPr>
          <p:spPr>
            <a:xfrm rot="5400000">
              <a:off x="620911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0" name="Шестиугольник 189"/>
            <p:cNvSpPr>
              <a:spLocks noChangeAspect="1"/>
            </p:cNvSpPr>
            <p:nvPr/>
          </p:nvSpPr>
          <p:spPr>
            <a:xfrm rot="5400000">
              <a:off x="6512674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1" name="Шестиугольник 190"/>
            <p:cNvSpPr>
              <a:spLocks noChangeAspect="1"/>
            </p:cNvSpPr>
            <p:nvPr/>
          </p:nvSpPr>
          <p:spPr>
            <a:xfrm rot="5400000">
              <a:off x="681622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3" name="Шестиугольник 192"/>
            <p:cNvSpPr>
              <a:spLocks noChangeAspect="1"/>
            </p:cNvSpPr>
            <p:nvPr/>
          </p:nvSpPr>
          <p:spPr>
            <a:xfrm rot="5400000">
              <a:off x="7119786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97" name="Группа 196"/>
          <p:cNvGrpSpPr/>
          <p:nvPr/>
        </p:nvGrpSpPr>
        <p:grpSpPr>
          <a:xfrm>
            <a:off x="4837644" y="5521570"/>
            <a:ext cx="1427117" cy="229724"/>
            <a:chOff x="5608723" y="5322632"/>
            <a:chExt cx="1420136" cy="228600"/>
          </a:xfrm>
        </p:grpSpPr>
        <p:sp>
          <p:nvSpPr>
            <p:cNvPr id="198" name="Шестиугольник 197"/>
            <p:cNvSpPr>
              <a:spLocks noChangeAspect="1"/>
            </p:cNvSpPr>
            <p:nvPr/>
          </p:nvSpPr>
          <p:spPr>
            <a:xfrm rot="5400000">
              <a:off x="5595486" y="5335869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9" name="Шестиугольник 198"/>
            <p:cNvSpPr>
              <a:spLocks noChangeAspect="1"/>
            </p:cNvSpPr>
            <p:nvPr/>
          </p:nvSpPr>
          <p:spPr>
            <a:xfrm rot="5400000">
              <a:off x="5905565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0" name="Шестиугольник 199"/>
            <p:cNvSpPr>
              <a:spLocks noChangeAspect="1"/>
            </p:cNvSpPr>
            <p:nvPr/>
          </p:nvSpPr>
          <p:spPr>
            <a:xfrm rot="5400000">
              <a:off x="620911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1" name="Шестиугольник 200"/>
            <p:cNvSpPr>
              <a:spLocks noChangeAspect="1"/>
            </p:cNvSpPr>
            <p:nvPr/>
          </p:nvSpPr>
          <p:spPr>
            <a:xfrm rot="5400000">
              <a:off x="6512674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2" name="Шестиугольник 201"/>
            <p:cNvSpPr>
              <a:spLocks noChangeAspect="1"/>
            </p:cNvSpPr>
            <p:nvPr/>
          </p:nvSpPr>
          <p:spPr>
            <a:xfrm rot="5400000">
              <a:off x="6816229" y="5338601"/>
              <a:ext cx="225868" cy="199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759208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367553"/>
            <a:ext cx="6150347" cy="1264070"/>
          </a:xfrm>
        </p:spPr>
        <p:txBody>
          <a:bodyPr>
            <a:noAutofit/>
          </a:bodyPr>
          <a:lstStyle/>
          <a:p>
            <a:r>
              <a:rPr lang="ru-RU" altLang="ru-RU" sz="4800"/>
              <a:t>Стадия перцептивной психики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319588" y="4319820"/>
            <a:ext cx="4102973" cy="1738079"/>
          </a:xfrm>
          <a:prstGeom prst="roundRect">
            <a:avLst>
              <a:gd name="adj" fmla="val 10354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rtlCol="0" anchor="t"/>
          <a:lstStyle/>
          <a:p>
            <a:pPr marL="268288">
              <a:spcAft>
                <a:spcPts val="1200"/>
              </a:spcAft>
            </a:pPr>
            <a:r>
              <a:rPr lang="ru-RU" sz="2800" b="1"/>
              <a:t>Формы поведения:</a:t>
            </a:r>
            <a:endParaRPr lang="ru-RU" sz="2800"/>
          </a:p>
          <a:p>
            <a:pPr marL="268288" indent="-196850">
              <a:lnSpc>
                <a:spcPct val="90000"/>
              </a:lnSpc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>
                <a:solidFill>
                  <a:schemeClr val="bg1"/>
                </a:solidFill>
              </a:rPr>
              <a:t>инстинкты;</a:t>
            </a:r>
          </a:p>
          <a:p>
            <a:pPr marL="268288" indent="-196850">
              <a:lnSpc>
                <a:spcPct val="90000"/>
              </a:lnSpc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400">
                <a:solidFill>
                  <a:schemeClr val="bg1"/>
                </a:solidFill>
              </a:rPr>
              <a:t>навыки.</a:t>
            </a:r>
          </a:p>
        </p:txBody>
      </p:sp>
      <p:sp>
        <p:nvSpPr>
          <p:cNvPr id="41" name="Freeform 20"/>
          <p:cNvSpPr/>
          <p:nvPr/>
        </p:nvSpPr>
        <p:spPr>
          <a:xfrm rot="5400000">
            <a:off x="7911742" y="406043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2" name="Скругленный прямоугольник 41"/>
          <p:cNvSpPr/>
          <p:nvPr/>
        </p:nvSpPr>
        <p:spPr>
          <a:xfrm>
            <a:off x="719138" y="1933358"/>
            <a:ext cx="7705725" cy="2084728"/>
          </a:xfrm>
          <a:prstGeom prst="roundRect">
            <a:avLst>
              <a:gd name="adj" fmla="val 880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36000" rtlCol="0" anchor="t"/>
          <a:lstStyle/>
          <a:p>
            <a:pPr marL="268288">
              <a:spcAft>
                <a:spcPts val="1200"/>
              </a:spcAft>
            </a:pPr>
            <a:r>
              <a:rPr lang="ru-RU" sz="2800" b="1">
                <a:solidFill>
                  <a:schemeClr val="tx1"/>
                </a:solidFill>
              </a:rPr>
              <a:t>Представители:</a:t>
            </a:r>
          </a:p>
          <a:p>
            <a:pPr marL="268288" indent="-196850">
              <a:lnSpc>
                <a:spcPct val="9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400">
                <a:solidFill>
                  <a:schemeClr val="dk1"/>
                </a:solidFill>
              </a:rPr>
              <a:t>позвоночные животные (от рыб до млекопитающих);</a:t>
            </a:r>
          </a:p>
          <a:p>
            <a:pPr marL="268288" indent="-196850">
              <a:lnSpc>
                <a:spcPct val="9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400">
                <a:solidFill>
                  <a:schemeClr val="dk1"/>
                </a:solidFill>
              </a:rPr>
              <a:t>членистоногие;</a:t>
            </a:r>
          </a:p>
          <a:p>
            <a:pPr marL="268288" indent="-196850">
              <a:lnSpc>
                <a:spcPct val="9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400">
                <a:solidFill>
                  <a:schemeClr val="dk1"/>
                </a:solidFill>
              </a:rPr>
              <a:t>головоногие моллюски.</a:t>
            </a:r>
          </a:p>
        </p:txBody>
      </p:sp>
      <p:sp>
        <p:nvSpPr>
          <p:cNvPr id="47" name="Freeform 21"/>
          <p:cNvSpPr/>
          <p:nvPr/>
        </p:nvSpPr>
        <p:spPr>
          <a:xfrm rot="5400000">
            <a:off x="7911743" y="167794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7" name="Группа 156"/>
          <p:cNvGrpSpPr/>
          <p:nvPr/>
        </p:nvGrpSpPr>
        <p:grpSpPr>
          <a:xfrm>
            <a:off x="6962273" y="424228"/>
            <a:ext cx="1462590" cy="1141513"/>
            <a:chOff x="6962273" y="367551"/>
            <a:chExt cx="1462590" cy="1141513"/>
          </a:xfrm>
        </p:grpSpPr>
        <p:sp>
          <p:nvSpPr>
            <p:cNvPr id="159" name="Шестиугольник 158"/>
            <p:cNvSpPr>
              <a:spLocks noChangeAspect="1"/>
            </p:cNvSpPr>
            <p:nvPr/>
          </p:nvSpPr>
          <p:spPr>
            <a:xfrm rot="5400000">
              <a:off x="6945025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1" name="Шестиугольник 160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3" name="Шестиугольник 162"/>
            <p:cNvSpPr>
              <a:spLocks noChangeAspect="1"/>
            </p:cNvSpPr>
            <p:nvPr/>
          </p:nvSpPr>
          <p:spPr>
            <a:xfrm rot="5400000">
              <a:off x="6945025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5" name="Шестиугольник 164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7" name="Шестиугольник 166"/>
            <p:cNvSpPr>
              <a:spLocks noChangeAspect="1"/>
            </p:cNvSpPr>
            <p:nvPr/>
          </p:nvSpPr>
          <p:spPr>
            <a:xfrm rot="5400000">
              <a:off x="6945025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9" name="Шестиугольник 168"/>
            <p:cNvSpPr>
              <a:spLocks noChangeAspect="1"/>
            </p:cNvSpPr>
            <p:nvPr/>
          </p:nvSpPr>
          <p:spPr>
            <a:xfrm rot="5400000">
              <a:off x="7345960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0" name="Шестиугольник 169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1" name="Шестиугольник 170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2" name="Шестиугольник 171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3" name="Шестиугольник 172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4" name="Шестиугольник 173"/>
            <p:cNvSpPr>
              <a:spLocks noChangeAspect="1"/>
            </p:cNvSpPr>
            <p:nvPr/>
          </p:nvSpPr>
          <p:spPr>
            <a:xfrm rot="5400000">
              <a:off x="7746893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5" name="Шестиугольник 174"/>
            <p:cNvSpPr>
              <a:spLocks noChangeAspect="1"/>
            </p:cNvSpPr>
            <p:nvPr/>
          </p:nvSpPr>
          <p:spPr>
            <a:xfrm rot="5400000">
              <a:off x="8147827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906868" y="4107438"/>
            <a:ext cx="657920" cy="1939027"/>
            <a:chOff x="906868" y="4107438"/>
            <a:chExt cx="657920" cy="1939027"/>
          </a:xfrm>
        </p:grpSpPr>
        <p:grpSp>
          <p:nvGrpSpPr>
            <p:cNvPr id="234" name="Группа 233"/>
            <p:cNvGrpSpPr/>
            <p:nvPr/>
          </p:nvGrpSpPr>
          <p:grpSpPr>
            <a:xfrm flipV="1">
              <a:off x="906868" y="4489825"/>
              <a:ext cx="657920" cy="1556640"/>
              <a:chOff x="8513382" y="227472"/>
              <a:chExt cx="379793" cy="898591"/>
            </a:xfrm>
          </p:grpSpPr>
          <p:sp>
            <p:nvSpPr>
              <p:cNvPr id="235" name="Шестиугольник 234"/>
              <p:cNvSpPr>
                <a:spLocks noChangeAspect="1"/>
              </p:cNvSpPr>
              <p:nvPr/>
            </p:nvSpPr>
            <p:spPr>
              <a:xfrm rot="5400000">
                <a:off x="8503468" y="237386"/>
                <a:ext cx="169158" cy="149330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36" name="Шестиугольник 235"/>
              <p:cNvSpPr>
                <a:spLocks noChangeAspect="1"/>
              </p:cNvSpPr>
              <p:nvPr/>
            </p:nvSpPr>
            <p:spPr>
              <a:xfrm rot="5400000">
                <a:off x="8733931" y="237386"/>
                <a:ext cx="169158" cy="149330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37" name="Шестиугольник 236"/>
              <p:cNvSpPr>
                <a:spLocks noChangeAspect="1"/>
              </p:cNvSpPr>
              <p:nvPr/>
            </p:nvSpPr>
            <p:spPr>
              <a:xfrm rot="5400000">
                <a:off x="8503468" y="479906"/>
                <a:ext cx="169158" cy="149330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38" name="Шестиугольник 237"/>
              <p:cNvSpPr>
                <a:spLocks noChangeAspect="1"/>
              </p:cNvSpPr>
              <p:nvPr/>
            </p:nvSpPr>
            <p:spPr>
              <a:xfrm rot="5400000">
                <a:off x="8733931" y="479906"/>
                <a:ext cx="169158" cy="149330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39" name="Шестиугольник 238"/>
              <p:cNvSpPr>
                <a:spLocks noChangeAspect="1"/>
              </p:cNvSpPr>
              <p:nvPr/>
            </p:nvSpPr>
            <p:spPr>
              <a:xfrm rot="5400000">
                <a:off x="8503468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40" name="Шестиугольник 239"/>
              <p:cNvSpPr>
                <a:spLocks noChangeAspect="1"/>
              </p:cNvSpPr>
              <p:nvPr/>
            </p:nvSpPr>
            <p:spPr>
              <a:xfrm rot="5400000">
                <a:off x="8733931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41" name="Шестиугольник 240"/>
              <p:cNvSpPr>
                <a:spLocks noChangeAspect="1"/>
              </p:cNvSpPr>
              <p:nvPr/>
            </p:nvSpPr>
            <p:spPr>
              <a:xfrm rot="5400000">
                <a:off x="8503468" y="966819"/>
                <a:ext cx="169158" cy="149330"/>
              </a:xfrm>
              <a:prstGeom prst="hexagon">
                <a:avLst/>
              </a:prstGeom>
              <a:solidFill>
                <a:srgbClr val="057082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42" name="Шестиугольник 241"/>
              <p:cNvSpPr>
                <a:spLocks noChangeAspect="1"/>
              </p:cNvSpPr>
              <p:nvPr/>
            </p:nvSpPr>
            <p:spPr>
              <a:xfrm rot="5400000">
                <a:off x="8733931" y="966819"/>
                <a:ext cx="169158" cy="149330"/>
              </a:xfrm>
              <a:prstGeom prst="hexagon">
                <a:avLst/>
              </a:prstGeom>
              <a:solidFill>
                <a:srgbClr val="057082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243" name="Шестиугольник 242"/>
            <p:cNvSpPr>
              <a:spLocks noChangeAspect="1"/>
            </p:cNvSpPr>
            <p:nvPr/>
          </p:nvSpPr>
          <p:spPr>
            <a:xfrm rot="16200000" flipV="1">
              <a:off x="889694" y="4124612"/>
              <a:ext cx="293034" cy="258686"/>
            </a:xfrm>
            <a:prstGeom prst="hexagon">
              <a:avLst/>
            </a:prstGeom>
            <a:solidFill>
              <a:srgbClr val="057082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4" name="Шестиугольник 243"/>
            <p:cNvSpPr>
              <a:spLocks noChangeAspect="1"/>
            </p:cNvSpPr>
            <p:nvPr/>
          </p:nvSpPr>
          <p:spPr>
            <a:xfrm rot="16200000" flipV="1">
              <a:off x="1288928" y="4124612"/>
              <a:ext cx="293034" cy="258686"/>
            </a:xfrm>
            <a:prstGeom prst="hexagon">
              <a:avLst/>
            </a:prstGeom>
            <a:solidFill>
              <a:srgbClr val="057082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20" b="4020"/>
          <a:stretch/>
        </p:blipFill>
        <p:spPr>
          <a:xfrm>
            <a:off x="2099692" y="4328901"/>
            <a:ext cx="1677652" cy="1557871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890" b="31250"/>
          <a:stretch/>
        </p:blipFill>
        <p:spPr>
          <a:xfrm rot="351535" flipH="1">
            <a:off x="4933332" y="3192659"/>
            <a:ext cx="3325826" cy="1259177"/>
          </a:xfrm>
          <a:prstGeom prst="rect">
            <a:avLst/>
          </a:prstGeom>
        </p:spPr>
      </p:pic>
      <p:grpSp>
        <p:nvGrpSpPr>
          <p:cNvPr id="21" name="Группа 20"/>
          <p:cNvGrpSpPr/>
          <p:nvPr/>
        </p:nvGrpSpPr>
        <p:grpSpPr>
          <a:xfrm>
            <a:off x="6456860" y="4782859"/>
            <a:ext cx="1772367" cy="1014333"/>
            <a:chOff x="6194833" y="4728198"/>
            <a:chExt cx="2024404" cy="1158575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7131966" y="4961324"/>
              <a:ext cx="1087271" cy="925449"/>
              <a:chOff x="2687033" y="3546667"/>
              <a:chExt cx="1637242" cy="1393564"/>
            </a:xfrm>
          </p:grpSpPr>
          <p:sp>
            <p:nvSpPr>
              <p:cNvPr id="252" name="Шестиугольник 251"/>
              <p:cNvSpPr>
                <a:spLocks noChangeAspect="1"/>
              </p:cNvSpPr>
              <p:nvPr/>
            </p:nvSpPr>
            <p:spPr>
              <a:xfrm rot="5400000">
                <a:off x="4066849" y="4682803"/>
                <a:ext cx="273453" cy="241399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4" name="Шестиугольник 253"/>
              <p:cNvSpPr>
                <a:spLocks noChangeAspect="1"/>
              </p:cNvSpPr>
              <p:nvPr/>
            </p:nvSpPr>
            <p:spPr>
              <a:xfrm rot="5400000">
                <a:off x="4066846" y="3562695"/>
                <a:ext cx="273453" cy="241399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5" name="Шестиугольник 254"/>
              <p:cNvSpPr>
                <a:spLocks noChangeAspect="1"/>
              </p:cNvSpPr>
              <p:nvPr/>
            </p:nvSpPr>
            <p:spPr>
              <a:xfrm rot="5400000">
                <a:off x="4066844" y="3935249"/>
                <a:ext cx="273453" cy="241399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6" name="Шестиугольник 255"/>
              <p:cNvSpPr>
                <a:spLocks noChangeAspect="1"/>
              </p:cNvSpPr>
              <p:nvPr/>
            </p:nvSpPr>
            <p:spPr>
              <a:xfrm rot="5400000">
                <a:off x="4066842" y="4307804"/>
                <a:ext cx="273453" cy="241399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7" name="Шестиугольник 256"/>
              <p:cNvSpPr>
                <a:spLocks noChangeAspect="1"/>
              </p:cNvSpPr>
              <p:nvPr/>
            </p:nvSpPr>
            <p:spPr>
              <a:xfrm rot="5400000">
                <a:off x="3717881" y="4682807"/>
                <a:ext cx="273452" cy="241394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8" name="Шестиугольник 257"/>
              <p:cNvSpPr>
                <a:spLocks noChangeAspect="1"/>
              </p:cNvSpPr>
              <p:nvPr/>
            </p:nvSpPr>
            <p:spPr>
              <a:xfrm rot="5400000">
                <a:off x="3717886" y="3562696"/>
                <a:ext cx="273452" cy="241394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59" name="Шестиугольник 258"/>
              <p:cNvSpPr>
                <a:spLocks noChangeAspect="1"/>
              </p:cNvSpPr>
              <p:nvPr/>
            </p:nvSpPr>
            <p:spPr>
              <a:xfrm rot="5400000">
                <a:off x="3717879" y="3935249"/>
                <a:ext cx="273452" cy="241394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0" name="Шестиугольник 259"/>
              <p:cNvSpPr>
                <a:spLocks noChangeAspect="1"/>
              </p:cNvSpPr>
              <p:nvPr/>
            </p:nvSpPr>
            <p:spPr>
              <a:xfrm rot="5400000">
                <a:off x="3717884" y="4307811"/>
                <a:ext cx="273452" cy="241394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1" name="Шестиугольник 260"/>
              <p:cNvSpPr>
                <a:spLocks noChangeAspect="1"/>
              </p:cNvSpPr>
              <p:nvPr/>
            </p:nvSpPr>
            <p:spPr>
              <a:xfrm rot="5400000">
                <a:off x="3019968" y="4682804"/>
                <a:ext cx="273455" cy="24140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2" name="Шестиугольник 261"/>
              <p:cNvSpPr>
                <a:spLocks noChangeAspect="1"/>
              </p:cNvSpPr>
              <p:nvPr/>
            </p:nvSpPr>
            <p:spPr>
              <a:xfrm rot="5400000">
                <a:off x="3019968" y="4307808"/>
                <a:ext cx="273455" cy="24140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3" name="Шестиугольник 262"/>
              <p:cNvSpPr>
                <a:spLocks noChangeAspect="1"/>
              </p:cNvSpPr>
              <p:nvPr/>
            </p:nvSpPr>
            <p:spPr>
              <a:xfrm rot="5400000">
                <a:off x="3368929" y="4682808"/>
                <a:ext cx="273453" cy="241393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4" name="Шестиугольник 263"/>
              <p:cNvSpPr>
                <a:spLocks noChangeAspect="1"/>
              </p:cNvSpPr>
              <p:nvPr/>
            </p:nvSpPr>
            <p:spPr>
              <a:xfrm rot="5400000">
                <a:off x="3368928" y="3935251"/>
                <a:ext cx="273453" cy="241393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5" name="Шестиугольник 264"/>
              <p:cNvSpPr>
                <a:spLocks noChangeAspect="1"/>
              </p:cNvSpPr>
              <p:nvPr/>
            </p:nvSpPr>
            <p:spPr>
              <a:xfrm rot="5400000">
                <a:off x="3368927" y="4307812"/>
                <a:ext cx="273453" cy="241393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66" name="Шестиугольник 265"/>
              <p:cNvSpPr>
                <a:spLocks noChangeAspect="1"/>
              </p:cNvSpPr>
              <p:nvPr/>
            </p:nvSpPr>
            <p:spPr>
              <a:xfrm rot="5400000">
                <a:off x="2671008" y="4682801"/>
                <a:ext cx="273450" cy="241399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0" name="Группа 19"/>
            <p:cNvGrpSpPr/>
            <p:nvPr/>
          </p:nvGrpSpPr>
          <p:grpSpPr>
            <a:xfrm>
              <a:off x="6901692" y="4961325"/>
              <a:ext cx="855526" cy="925444"/>
              <a:chOff x="7284367" y="5113726"/>
              <a:chExt cx="855526" cy="925444"/>
            </a:xfrm>
          </p:grpSpPr>
          <p:sp>
            <p:nvSpPr>
              <p:cNvPr id="272" name="Шестиугольник 271"/>
              <p:cNvSpPr>
                <a:spLocks noChangeAspect="1"/>
              </p:cNvSpPr>
              <p:nvPr/>
            </p:nvSpPr>
            <p:spPr>
              <a:xfrm rot="5400000">
                <a:off x="7968942" y="5124370"/>
                <a:ext cx="181596" cy="160307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3" name="Шестиугольник 272"/>
              <p:cNvSpPr>
                <a:spLocks noChangeAspect="1"/>
              </p:cNvSpPr>
              <p:nvPr/>
            </p:nvSpPr>
            <p:spPr>
              <a:xfrm rot="5400000">
                <a:off x="7505464" y="5619190"/>
                <a:ext cx="181598" cy="16031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4" name="Шестиугольник 273"/>
              <p:cNvSpPr>
                <a:spLocks noChangeAspect="1"/>
              </p:cNvSpPr>
              <p:nvPr/>
            </p:nvSpPr>
            <p:spPr>
              <a:xfrm rot="5400000">
                <a:off x="7737203" y="5371779"/>
                <a:ext cx="181597" cy="160306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5" name="Шестиугольник 274"/>
              <p:cNvSpPr>
                <a:spLocks noChangeAspect="1"/>
              </p:cNvSpPr>
              <p:nvPr/>
            </p:nvSpPr>
            <p:spPr>
              <a:xfrm rot="5400000">
                <a:off x="7273724" y="5868218"/>
                <a:ext cx="181595" cy="16031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76" name="Группа 275"/>
            <p:cNvGrpSpPr/>
            <p:nvPr/>
          </p:nvGrpSpPr>
          <p:grpSpPr>
            <a:xfrm>
              <a:off x="6664822" y="5208731"/>
              <a:ext cx="623788" cy="678037"/>
              <a:chOff x="7284367" y="5361133"/>
              <a:chExt cx="623788" cy="678037"/>
            </a:xfrm>
          </p:grpSpPr>
          <p:sp>
            <p:nvSpPr>
              <p:cNvPr id="278" name="Шестиугольник 277"/>
              <p:cNvSpPr>
                <a:spLocks noChangeAspect="1"/>
              </p:cNvSpPr>
              <p:nvPr/>
            </p:nvSpPr>
            <p:spPr>
              <a:xfrm rot="5400000">
                <a:off x="7505464" y="5619190"/>
                <a:ext cx="181598" cy="16031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79" name="Шестиугольник 278"/>
              <p:cNvSpPr>
                <a:spLocks noChangeAspect="1"/>
              </p:cNvSpPr>
              <p:nvPr/>
            </p:nvSpPr>
            <p:spPr>
              <a:xfrm rot="5400000">
                <a:off x="7737203" y="5371779"/>
                <a:ext cx="181597" cy="160306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0" name="Шестиугольник 279"/>
              <p:cNvSpPr>
                <a:spLocks noChangeAspect="1"/>
              </p:cNvSpPr>
              <p:nvPr/>
            </p:nvSpPr>
            <p:spPr>
              <a:xfrm rot="5400000">
                <a:off x="7273724" y="5868218"/>
                <a:ext cx="181595" cy="16031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82" name="Группа 281"/>
            <p:cNvGrpSpPr/>
            <p:nvPr/>
          </p:nvGrpSpPr>
          <p:grpSpPr>
            <a:xfrm>
              <a:off x="6427951" y="5455336"/>
              <a:ext cx="392052" cy="430624"/>
              <a:chOff x="7284366" y="5608547"/>
              <a:chExt cx="392052" cy="430624"/>
            </a:xfrm>
          </p:grpSpPr>
          <p:sp>
            <p:nvSpPr>
              <p:cNvPr id="283" name="Шестиугольник 282"/>
              <p:cNvSpPr>
                <a:spLocks noChangeAspect="1"/>
              </p:cNvSpPr>
              <p:nvPr/>
            </p:nvSpPr>
            <p:spPr>
              <a:xfrm rot="5400000">
                <a:off x="7505464" y="5619190"/>
                <a:ext cx="181598" cy="16031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285" name="Шестиугольник 284"/>
              <p:cNvSpPr>
                <a:spLocks noChangeAspect="1"/>
              </p:cNvSpPr>
              <p:nvPr/>
            </p:nvSpPr>
            <p:spPr>
              <a:xfrm rot="5400000">
                <a:off x="7273724" y="5868218"/>
                <a:ext cx="181595" cy="160311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286" name="Шестиугольник 285"/>
            <p:cNvSpPr>
              <a:spLocks noChangeAspect="1"/>
            </p:cNvSpPr>
            <p:nvPr/>
          </p:nvSpPr>
          <p:spPr>
            <a:xfrm rot="5400000">
              <a:off x="8048278" y="4738841"/>
              <a:ext cx="181598" cy="160311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87" name="Шестиугольник 286"/>
            <p:cNvSpPr>
              <a:spLocks noChangeAspect="1"/>
            </p:cNvSpPr>
            <p:nvPr/>
          </p:nvSpPr>
          <p:spPr>
            <a:xfrm rot="5400000">
              <a:off x="6184190" y="5715006"/>
              <a:ext cx="181598" cy="160311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755601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367553"/>
            <a:ext cx="6619918" cy="1264070"/>
          </a:xfrm>
        </p:spPr>
        <p:txBody>
          <a:bodyPr>
            <a:noAutofit/>
          </a:bodyPr>
          <a:lstStyle/>
          <a:p>
            <a:r>
              <a:rPr lang="ru-RU" altLang="ru-RU" sz="4200"/>
              <a:t>Стадия интеллектуального поведения</a:t>
            </a:r>
            <a:endParaRPr lang="ru-RU" altLang="ru-RU" sz="42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719138" y="1933358"/>
            <a:ext cx="7705725" cy="2084728"/>
          </a:xfrm>
          <a:prstGeom prst="roundRect">
            <a:avLst>
              <a:gd name="adj" fmla="val 880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36000" rtlCol="0" anchor="t"/>
          <a:lstStyle/>
          <a:p>
            <a:pPr marL="268288">
              <a:spcAft>
                <a:spcPts val="1200"/>
              </a:spcAft>
              <a:tabLst>
                <a:tab pos="273050" algn="l"/>
              </a:tabLst>
            </a:pPr>
            <a:r>
              <a:rPr lang="ru-RU" sz="2800" b="1">
                <a:solidFill>
                  <a:schemeClr val="tx1"/>
                </a:solidFill>
              </a:rPr>
              <a:t>Представители – высшие животные:</a:t>
            </a:r>
          </a:p>
          <a:p>
            <a:pPr marL="536575" indent="-196850">
              <a:lnSpc>
                <a:spcPct val="9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400">
                <a:solidFill>
                  <a:schemeClr val="dk1"/>
                </a:solidFill>
              </a:rPr>
              <a:t>приматы; </a:t>
            </a:r>
          </a:p>
          <a:p>
            <a:pPr marL="536575" indent="-196850">
              <a:lnSpc>
                <a:spcPct val="9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400">
                <a:solidFill>
                  <a:schemeClr val="dk1"/>
                </a:solidFill>
              </a:rPr>
              <a:t>дельфины; </a:t>
            </a:r>
          </a:p>
          <a:p>
            <a:pPr marL="536575" indent="-196850">
              <a:lnSpc>
                <a:spcPct val="90000"/>
              </a:lnSpc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z="2400">
                <a:solidFill>
                  <a:schemeClr val="dk1"/>
                </a:solidFill>
              </a:rPr>
              <a:t>собаки.</a:t>
            </a:r>
          </a:p>
        </p:txBody>
      </p:sp>
      <p:sp>
        <p:nvSpPr>
          <p:cNvPr id="47" name="Freeform 21"/>
          <p:cNvSpPr/>
          <p:nvPr/>
        </p:nvSpPr>
        <p:spPr>
          <a:xfrm rot="5400000">
            <a:off x="7911743" y="167794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57" name="Группа 156"/>
          <p:cNvGrpSpPr/>
          <p:nvPr/>
        </p:nvGrpSpPr>
        <p:grpSpPr>
          <a:xfrm>
            <a:off x="7363208" y="424228"/>
            <a:ext cx="1061655" cy="1141513"/>
            <a:chOff x="7363208" y="367551"/>
            <a:chExt cx="1061655" cy="1141513"/>
          </a:xfrm>
        </p:grpSpPr>
        <p:sp>
          <p:nvSpPr>
            <p:cNvPr id="161" name="Шестиугольник 160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5" name="Шестиугольник 164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69" name="Шестиугольник 168"/>
            <p:cNvSpPr>
              <a:spLocks noChangeAspect="1"/>
            </p:cNvSpPr>
            <p:nvPr/>
          </p:nvSpPr>
          <p:spPr>
            <a:xfrm rot="5400000">
              <a:off x="7345960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0" name="Шестиугольник 169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1" name="Шестиугольник 170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2" name="Шестиугольник 171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3" name="Шестиугольник 172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4" name="Шестиугольник 173"/>
            <p:cNvSpPr>
              <a:spLocks noChangeAspect="1"/>
            </p:cNvSpPr>
            <p:nvPr/>
          </p:nvSpPr>
          <p:spPr>
            <a:xfrm rot="5400000">
              <a:off x="7746893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75" name="Шестиугольник 174"/>
            <p:cNvSpPr>
              <a:spLocks noChangeAspect="1"/>
            </p:cNvSpPr>
            <p:nvPr/>
          </p:nvSpPr>
          <p:spPr>
            <a:xfrm rot="5400000">
              <a:off x="8147827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15" name="Группа 14"/>
          <p:cNvGrpSpPr/>
          <p:nvPr/>
        </p:nvGrpSpPr>
        <p:grpSpPr>
          <a:xfrm>
            <a:off x="906868" y="4107438"/>
            <a:ext cx="657920" cy="1939027"/>
            <a:chOff x="906868" y="4107438"/>
            <a:chExt cx="657920" cy="1939027"/>
          </a:xfrm>
        </p:grpSpPr>
        <p:grpSp>
          <p:nvGrpSpPr>
            <p:cNvPr id="234" name="Группа 233"/>
            <p:cNvGrpSpPr/>
            <p:nvPr/>
          </p:nvGrpSpPr>
          <p:grpSpPr>
            <a:xfrm flipV="1">
              <a:off x="906868" y="4489825"/>
              <a:ext cx="657920" cy="1556640"/>
              <a:chOff x="8513382" y="227472"/>
              <a:chExt cx="379793" cy="898591"/>
            </a:xfrm>
          </p:grpSpPr>
          <p:sp>
            <p:nvSpPr>
              <p:cNvPr id="235" name="Шестиугольник 234"/>
              <p:cNvSpPr>
                <a:spLocks noChangeAspect="1"/>
              </p:cNvSpPr>
              <p:nvPr/>
            </p:nvSpPr>
            <p:spPr>
              <a:xfrm rot="5400000">
                <a:off x="8503468" y="237386"/>
                <a:ext cx="169158" cy="149330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36" name="Шестиугольник 235"/>
              <p:cNvSpPr>
                <a:spLocks noChangeAspect="1"/>
              </p:cNvSpPr>
              <p:nvPr/>
            </p:nvSpPr>
            <p:spPr>
              <a:xfrm rot="5400000">
                <a:off x="8733931" y="237386"/>
                <a:ext cx="169158" cy="149330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37" name="Шестиугольник 236"/>
              <p:cNvSpPr>
                <a:spLocks noChangeAspect="1"/>
              </p:cNvSpPr>
              <p:nvPr/>
            </p:nvSpPr>
            <p:spPr>
              <a:xfrm rot="5400000">
                <a:off x="8503468" y="479906"/>
                <a:ext cx="169158" cy="149330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38" name="Шестиугольник 237"/>
              <p:cNvSpPr>
                <a:spLocks noChangeAspect="1"/>
              </p:cNvSpPr>
              <p:nvPr/>
            </p:nvSpPr>
            <p:spPr>
              <a:xfrm rot="5400000">
                <a:off x="8733931" y="479906"/>
                <a:ext cx="169158" cy="149330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39" name="Шестиугольник 238"/>
              <p:cNvSpPr>
                <a:spLocks noChangeAspect="1"/>
              </p:cNvSpPr>
              <p:nvPr/>
            </p:nvSpPr>
            <p:spPr>
              <a:xfrm rot="5400000">
                <a:off x="8503468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40" name="Шестиугольник 239"/>
              <p:cNvSpPr>
                <a:spLocks noChangeAspect="1"/>
              </p:cNvSpPr>
              <p:nvPr/>
            </p:nvSpPr>
            <p:spPr>
              <a:xfrm rot="5400000">
                <a:off x="8733931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41" name="Шестиугольник 240"/>
              <p:cNvSpPr>
                <a:spLocks noChangeAspect="1"/>
              </p:cNvSpPr>
              <p:nvPr/>
            </p:nvSpPr>
            <p:spPr>
              <a:xfrm rot="5400000">
                <a:off x="8503468" y="966819"/>
                <a:ext cx="169158" cy="149330"/>
              </a:xfrm>
              <a:prstGeom prst="hexagon">
                <a:avLst/>
              </a:prstGeom>
              <a:solidFill>
                <a:srgbClr val="057082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42" name="Шестиугольник 241"/>
              <p:cNvSpPr>
                <a:spLocks noChangeAspect="1"/>
              </p:cNvSpPr>
              <p:nvPr/>
            </p:nvSpPr>
            <p:spPr>
              <a:xfrm rot="5400000">
                <a:off x="8733931" y="966819"/>
                <a:ext cx="169158" cy="149330"/>
              </a:xfrm>
              <a:prstGeom prst="hexagon">
                <a:avLst/>
              </a:prstGeom>
              <a:solidFill>
                <a:srgbClr val="057082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243" name="Шестиугольник 242"/>
            <p:cNvSpPr>
              <a:spLocks noChangeAspect="1"/>
            </p:cNvSpPr>
            <p:nvPr/>
          </p:nvSpPr>
          <p:spPr>
            <a:xfrm rot="16200000" flipV="1">
              <a:off x="889694" y="4124612"/>
              <a:ext cx="293034" cy="258686"/>
            </a:xfrm>
            <a:prstGeom prst="hexagon">
              <a:avLst/>
            </a:prstGeom>
            <a:solidFill>
              <a:srgbClr val="057082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4" name="Шестиугольник 243"/>
            <p:cNvSpPr>
              <a:spLocks noChangeAspect="1"/>
            </p:cNvSpPr>
            <p:nvPr/>
          </p:nvSpPr>
          <p:spPr>
            <a:xfrm rot="16200000" flipV="1">
              <a:off x="1288928" y="4124612"/>
              <a:ext cx="293034" cy="258686"/>
            </a:xfrm>
            <a:prstGeom prst="hexagon">
              <a:avLst/>
            </a:prstGeom>
            <a:solidFill>
              <a:srgbClr val="057082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3" name="Рисунок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45221" y="3662665"/>
            <a:ext cx="2395235" cy="2395235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840971">
            <a:off x="5804292" y="2610997"/>
            <a:ext cx="2620479" cy="24384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82" b="3473"/>
          <a:stretch/>
        </p:blipFill>
        <p:spPr>
          <a:xfrm>
            <a:off x="5328125" y="4319821"/>
            <a:ext cx="2268063" cy="2089927"/>
          </a:xfrm>
          <a:prstGeom prst="rect">
            <a:avLst/>
          </a:prstGeom>
        </p:spPr>
      </p:pic>
      <p:grpSp>
        <p:nvGrpSpPr>
          <p:cNvPr id="43" name="Группа 42"/>
          <p:cNvGrpSpPr/>
          <p:nvPr/>
        </p:nvGrpSpPr>
        <p:grpSpPr>
          <a:xfrm>
            <a:off x="4693053" y="2611858"/>
            <a:ext cx="423440" cy="1247966"/>
            <a:chOff x="906868" y="4107438"/>
            <a:chExt cx="657920" cy="1939027"/>
          </a:xfrm>
        </p:grpSpPr>
        <p:grpSp>
          <p:nvGrpSpPr>
            <p:cNvPr id="44" name="Группа 43"/>
            <p:cNvGrpSpPr/>
            <p:nvPr/>
          </p:nvGrpSpPr>
          <p:grpSpPr>
            <a:xfrm flipV="1">
              <a:off x="906868" y="4489825"/>
              <a:ext cx="657920" cy="1556640"/>
              <a:chOff x="8513382" y="227472"/>
              <a:chExt cx="379793" cy="898591"/>
            </a:xfrm>
          </p:grpSpPr>
          <p:sp>
            <p:nvSpPr>
              <p:cNvPr id="48" name="Шестиугольник 47"/>
              <p:cNvSpPr>
                <a:spLocks noChangeAspect="1"/>
              </p:cNvSpPr>
              <p:nvPr/>
            </p:nvSpPr>
            <p:spPr>
              <a:xfrm rot="5400000">
                <a:off x="8503468" y="237386"/>
                <a:ext cx="169158" cy="149330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9" name="Шестиугольник 48"/>
              <p:cNvSpPr>
                <a:spLocks noChangeAspect="1"/>
              </p:cNvSpPr>
              <p:nvPr/>
            </p:nvSpPr>
            <p:spPr>
              <a:xfrm rot="5400000">
                <a:off x="8733931" y="237386"/>
                <a:ext cx="169158" cy="149330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0" name="Шестиугольник 49"/>
              <p:cNvSpPr>
                <a:spLocks noChangeAspect="1"/>
              </p:cNvSpPr>
              <p:nvPr/>
            </p:nvSpPr>
            <p:spPr>
              <a:xfrm rot="5400000">
                <a:off x="8503468" y="479906"/>
                <a:ext cx="169158" cy="149330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1" name="Шестиугольник 50"/>
              <p:cNvSpPr>
                <a:spLocks noChangeAspect="1"/>
              </p:cNvSpPr>
              <p:nvPr/>
            </p:nvSpPr>
            <p:spPr>
              <a:xfrm rot="5400000">
                <a:off x="8733931" y="479906"/>
                <a:ext cx="169158" cy="149330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2" name="Шестиугольник 51"/>
              <p:cNvSpPr>
                <a:spLocks noChangeAspect="1"/>
              </p:cNvSpPr>
              <p:nvPr/>
            </p:nvSpPr>
            <p:spPr>
              <a:xfrm rot="5400000">
                <a:off x="8503468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3" name="Шестиугольник 52"/>
              <p:cNvSpPr>
                <a:spLocks noChangeAspect="1"/>
              </p:cNvSpPr>
              <p:nvPr/>
            </p:nvSpPr>
            <p:spPr>
              <a:xfrm rot="5400000">
                <a:off x="8733931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4" name="Шестиугольник 53"/>
              <p:cNvSpPr>
                <a:spLocks noChangeAspect="1"/>
              </p:cNvSpPr>
              <p:nvPr/>
            </p:nvSpPr>
            <p:spPr>
              <a:xfrm rot="5400000">
                <a:off x="8503468" y="966819"/>
                <a:ext cx="169158" cy="149330"/>
              </a:xfrm>
              <a:prstGeom prst="hexagon">
                <a:avLst/>
              </a:prstGeom>
              <a:solidFill>
                <a:srgbClr val="057082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5" name="Шестиугольник 54"/>
              <p:cNvSpPr>
                <a:spLocks noChangeAspect="1"/>
              </p:cNvSpPr>
              <p:nvPr/>
            </p:nvSpPr>
            <p:spPr>
              <a:xfrm rot="5400000">
                <a:off x="8733931" y="966819"/>
                <a:ext cx="169158" cy="149330"/>
              </a:xfrm>
              <a:prstGeom prst="hexagon">
                <a:avLst/>
              </a:prstGeom>
              <a:solidFill>
                <a:srgbClr val="057082">
                  <a:alpha val="25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16200000" flipV="1">
              <a:off x="889694" y="4124612"/>
              <a:ext cx="293034" cy="258686"/>
            </a:xfrm>
            <a:prstGeom prst="hexagon">
              <a:avLst/>
            </a:prstGeom>
            <a:solidFill>
              <a:srgbClr val="057082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16200000" flipV="1">
              <a:off x="1288928" y="4124612"/>
              <a:ext cx="293034" cy="258686"/>
            </a:xfrm>
            <a:prstGeom prst="hexagon">
              <a:avLst/>
            </a:prstGeom>
            <a:solidFill>
              <a:srgbClr val="057082">
                <a:alpha val="1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389383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367553"/>
            <a:ext cx="7820416" cy="1264070"/>
          </a:xfrm>
        </p:spPr>
        <p:txBody>
          <a:bodyPr>
            <a:noAutofit/>
          </a:bodyPr>
          <a:lstStyle/>
          <a:p>
            <a:r>
              <a:rPr lang="ru-RU" altLang="ru-RU" sz="3200"/>
              <a:t>Характеристики деятельности животных на стадии интеллектуального поведения по А. Н. Леонтьеву</a:t>
            </a:r>
            <a:endParaRPr lang="ru-RU" altLang="ru-RU" sz="32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20563" y="1955152"/>
            <a:ext cx="3780000" cy="1868140"/>
          </a:xfrm>
          <a:prstGeom prst="roundRect">
            <a:avLst>
              <a:gd name="adj" fmla="val 9833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>
              <a:spcAft>
                <a:spcPts val="1200"/>
              </a:spcAft>
            </a:pPr>
            <a:r>
              <a:rPr lang="ru-RU" altLang="ru-RU" sz="2200"/>
              <a:t>«Внезапное» нахождение операции после небольшого числа не приводящих </a:t>
            </a:r>
            <a:br>
              <a:rPr lang="ru-RU" altLang="ru-RU" sz="2200"/>
            </a:br>
            <a:r>
              <a:rPr lang="ru-RU" altLang="ru-RU" sz="2200"/>
              <a:t>к успеху проб и ошибок.</a:t>
            </a:r>
            <a:endParaRPr lang="ru-RU" altLang="ru-RU" sz="2200">
              <a:solidFill>
                <a:schemeClr val="bg1"/>
              </a:solidFill>
            </a:endParaRPr>
          </a:p>
        </p:txBody>
      </p:sp>
      <p:sp>
        <p:nvSpPr>
          <p:cNvPr id="35" name="Freeform 20"/>
          <p:cNvSpPr/>
          <p:nvPr/>
        </p:nvSpPr>
        <p:spPr>
          <a:xfrm rot="5400000">
            <a:off x="3989746" y="169576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0" name="Скругленный прямоугольник 39"/>
          <p:cNvSpPr/>
          <p:nvPr/>
        </p:nvSpPr>
        <p:spPr>
          <a:xfrm>
            <a:off x="4643438" y="3948967"/>
            <a:ext cx="3781426" cy="2416664"/>
          </a:xfrm>
          <a:prstGeom prst="roundRect">
            <a:avLst>
              <a:gd name="adj" fmla="val 7149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>
              <a:spcAft>
                <a:spcPts val="1200"/>
              </a:spcAft>
            </a:pPr>
            <a:r>
              <a:rPr lang="ru-RU" sz="2200"/>
              <a:t>Возможность объединения в одной деятельности </a:t>
            </a:r>
            <a:br>
              <a:rPr lang="ru-RU" sz="2200"/>
            </a:br>
            <a:r>
              <a:rPr lang="ru-RU" sz="2200"/>
              <a:t>двух разных операций, </a:t>
            </a:r>
            <a:br>
              <a:rPr lang="ru-RU" sz="2200"/>
            </a:br>
            <a:r>
              <a:rPr lang="ru-RU" sz="2200"/>
              <a:t>двух фаз решения задачи – подготовительной </a:t>
            </a:r>
            <a:br>
              <a:rPr lang="ru-RU" sz="2200"/>
            </a:br>
            <a:r>
              <a:rPr lang="ru-RU" sz="2200"/>
              <a:t>и исполнительной.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643438" y="1951176"/>
            <a:ext cx="3781425" cy="1881636"/>
          </a:xfrm>
          <a:prstGeom prst="roundRect">
            <a:avLst>
              <a:gd name="adj" fmla="val 9830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bIns="36000" rtlCol="0" anchor="t"/>
          <a:lstStyle/>
          <a:p>
            <a:pPr>
              <a:spcAft>
                <a:spcPts val="1200"/>
              </a:spcAft>
            </a:pPr>
            <a:r>
              <a:rPr lang="ru-RU" sz="2200">
                <a:solidFill>
                  <a:schemeClr val="tx1"/>
                </a:solidFill>
              </a:rPr>
              <a:t>Воспроизведение найденной операции </a:t>
            </a:r>
            <a:br>
              <a:rPr lang="ru-RU" sz="2200">
                <a:solidFill>
                  <a:schemeClr val="tx1"/>
                </a:solidFill>
              </a:rPr>
            </a:br>
            <a:r>
              <a:rPr lang="ru-RU" sz="2200">
                <a:solidFill>
                  <a:schemeClr val="tx1"/>
                </a:solidFill>
              </a:rPr>
              <a:t>без новых проб и ошибок при повторении опыта.</a:t>
            </a:r>
            <a:endParaRPr lang="ru-RU" sz="2200">
              <a:solidFill>
                <a:schemeClr val="dk1"/>
              </a:solidFill>
            </a:endParaRPr>
          </a:p>
        </p:txBody>
      </p:sp>
      <p:sp>
        <p:nvSpPr>
          <p:cNvPr id="41" name="Freeform 20"/>
          <p:cNvSpPr/>
          <p:nvPr/>
        </p:nvSpPr>
        <p:spPr>
          <a:xfrm rot="5400000">
            <a:off x="7914045" y="368958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7" name="Freeform 21"/>
          <p:cNvSpPr/>
          <p:nvPr/>
        </p:nvSpPr>
        <p:spPr>
          <a:xfrm rot="5400000">
            <a:off x="7911743" y="169309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94" name="Группа 93"/>
          <p:cNvGrpSpPr/>
          <p:nvPr/>
        </p:nvGrpSpPr>
        <p:grpSpPr>
          <a:xfrm>
            <a:off x="4643438" y="1326594"/>
            <a:ext cx="3412057" cy="263996"/>
            <a:chOff x="6680410" y="712425"/>
            <a:chExt cx="2212765" cy="171205"/>
          </a:xfrm>
        </p:grpSpPr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6670496" y="722339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5400000">
              <a:off x="6902721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5400000">
              <a:off x="713006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 rot="16200000">
            <a:off x="7628666" y="808825"/>
            <a:ext cx="1326952" cy="230265"/>
            <a:chOff x="6752479" y="1497438"/>
            <a:chExt cx="1326952" cy="230265"/>
          </a:xfrm>
        </p:grpSpPr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>
              <a:off x="6752479" y="1497438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6" name="Шестиугольник 115"/>
            <p:cNvSpPr>
              <a:spLocks noChangeAspect="1"/>
            </p:cNvSpPr>
            <p:nvPr/>
          </p:nvSpPr>
          <p:spPr>
            <a:xfrm>
              <a:off x="7107850" y="1497438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>
              <a:off x="7463220" y="1497438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8" name="Шестиугольник 117"/>
            <p:cNvSpPr>
              <a:spLocks noChangeAspect="1"/>
            </p:cNvSpPr>
            <p:nvPr/>
          </p:nvSpPr>
          <p:spPr>
            <a:xfrm>
              <a:off x="7818591" y="1497438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19" name="Скругленный прямоугольник 118"/>
          <p:cNvSpPr/>
          <p:nvPr/>
        </p:nvSpPr>
        <p:spPr>
          <a:xfrm>
            <a:off x="720563" y="3947664"/>
            <a:ext cx="3781425" cy="2417967"/>
          </a:xfrm>
          <a:prstGeom prst="roundRect">
            <a:avLst>
              <a:gd name="adj" fmla="val 7648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bIns="36000" rtlCol="0" anchor="t"/>
          <a:lstStyle/>
          <a:p>
            <a:pPr>
              <a:spcAft>
                <a:spcPts val="1200"/>
              </a:spcAft>
            </a:pPr>
            <a:r>
              <a:rPr lang="ru-RU" sz="2200">
                <a:solidFill>
                  <a:schemeClr val="tx1"/>
                </a:solidFill>
              </a:rPr>
              <a:t>Возможность переноса найденного решения задачи на более или менее широкий круг новых задач, существенно отличающихся от первой.</a:t>
            </a:r>
            <a:endParaRPr lang="ru-RU" sz="2200">
              <a:solidFill>
                <a:schemeClr val="dk1"/>
              </a:solidFill>
            </a:endParaRPr>
          </a:p>
        </p:txBody>
      </p:sp>
      <p:sp>
        <p:nvSpPr>
          <p:cNvPr id="122" name="Freeform 21"/>
          <p:cNvSpPr/>
          <p:nvPr/>
        </p:nvSpPr>
        <p:spPr>
          <a:xfrm rot="5400000">
            <a:off x="3988868" y="368958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89345155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9416" y="2251816"/>
            <a:ext cx="2775501" cy="1035170"/>
          </a:xfrm>
          <a:prstGeom prst="roundRect">
            <a:avLst>
              <a:gd name="adj" fmla="val 17516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36000" rtlCol="0" anchor="ctr"/>
          <a:lstStyle/>
          <a:p>
            <a:pPr>
              <a:lnSpc>
                <a:spcPct val="110000"/>
              </a:lnSpc>
            </a:pPr>
            <a:r>
              <a:rPr lang="ru-RU" altLang="ru-RU" sz="2200" b="1"/>
              <a:t>Курт Эрнестович </a:t>
            </a:r>
            <a:br>
              <a:rPr lang="ru-RU" altLang="ru-RU" sz="2200" b="1"/>
            </a:br>
            <a:r>
              <a:rPr lang="ru-RU" altLang="ru-RU" sz="2200" b="1"/>
              <a:t>Фабри </a:t>
            </a:r>
            <a:r>
              <a:rPr lang="ru-RU" sz="2200" b="1"/>
              <a:t>(1923–1990)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710355" y="2251818"/>
            <a:ext cx="4721158" cy="3232506"/>
          </a:xfrm>
          <a:prstGeom prst="roundRect">
            <a:avLst>
              <a:gd name="adj" fmla="val 509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88000" tIns="180000" rIns="36000" rtlCol="0" anchor="t"/>
          <a:lstStyle/>
          <a:p>
            <a:pPr marL="176213">
              <a:lnSpc>
                <a:spcPct val="90000"/>
              </a:lnSpc>
              <a:spcAft>
                <a:spcPts val="1800"/>
              </a:spcAft>
              <a:buClr>
                <a:schemeClr val="bg1"/>
              </a:buClr>
              <a:buSzPct val="105000"/>
            </a:pPr>
            <a:r>
              <a:rPr lang="ru-RU" sz="2200" b="1" spc="-20">
                <a:solidFill>
                  <a:schemeClr val="bg1"/>
                </a:solidFill>
              </a:rPr>
              <a:t>В рамках развития взглядов </a:t>
            </a:r>
            <a:br>
              <a:rPr lang="ru-RU" sz="2200" b="1" spc="-20">
                <a:solidFill>
                  <a:schemeClr val="bg1"/>
                </a:solidFill>
              </a:rPr>
            </a:br>
            <a:r>
              <a:rPr lang="ru-RU" sz="2200" b="1" spc="-20">
                <a:solidFill>
                  <a:schemeClr val="bg1"/>
                </a:solidFill>
              </a:rPr>
              <a:t>А. Н. Леонтьева выделил </a:t>
            </a:r>
            <a:br>
              <a:rPr lang="ru-RU" sz="2200" b="1" spc="-20">
                <a:solidFill>
                  <a:schemeClr val="bg1"/>
                </a:solidFill>
              </a:rPr>
            </a:br>
            <a:r>
              <a:rPr lang="ru-RU" sz="2200" b="1" spc="-20">
                <a:solidFill>
                  <a:schemeClr val="bg1"/>
                </a:solidFill>
              </a:rPr>
              <a:t>два уровня сенсорного отражения: 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200" spc="-20">
                <a:solidFill>
                  <a:schemeClr val="bg1"/>
                </a:solidFill>
              </a:rPr>
              <a:t>низший уровень сенсорного отражения;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200" spc="-20">
                <a:solidFill>
                  <a:schemeClr val="bg1"/>
                </a:solidFill>
              </a:rPr>
              <a:t>высший уровень сенсорного отражения. 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201880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3507159"/>
            <a:ext cx="2765780" cy="2735383"/>
          </a:xfrm>
          <a:prstGeom prst="roundRect">
            <a:avLst>
              <a:gd name="adj" fmla="val 59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Freeform 20"/>
          <p:cNvSpPr/>
          <p:nvPr/>
        </p:nvSpPr>
        <p:spPr>
          <a:xfrm rot="5400000">
            <a:off x="2974099" y="199417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09586" y="345159"/>
            <a:ext cx="7821926" cy="1312438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 spc="-50"/>
              <a:t>К. Э. Фабри и его концепция </a:t>
            </a:r>
            <a:br>
              <a:rPr lang="ru-RU" altLang="ru-RU" spc="-50"/>
            </a:br>
            <a:r>
              <a:rPr lang="ru-RU" altLang="ru-RU" spc="-50"/>
              <a:t>сенсорной психики</a:t>
            </a:r>
            <a:endParaRPr lang="ru-RU" spc="-50"/>
          </a:p>
        </p:txBody>
      </p:sp>
      <p:sp>
        <p:nvSpPr>
          <p:cNvPr id="36" name="Freeform 21"/>
          <p:cNvSpPr/>
          <p:nvPr/>
        </p:nvSpPr>
        <p:spPr>
          <a:xfrm rot="5400000">
            <a:off x="2974099" y="326934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84" name="Объект 83" descr="ФАБРИ.jpg"/>
          <p:cNvPicPr>
            <a:picLocks noGrp="1" noChangeAspect="1" noChangeArrowheads="1"/>
          </p:cNvPicPr>
          <p:nvPr>
            <p:ph sz="half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84" t="757" r="4290" b="2232"/>
          <a:stretch/>
        </p:blipFill>
        <p:spPr>
          <a:xfrm>
            <a:off x="1165647" y="3560400"/>
            <a:ext cx="1872762" cy="2628900"/>
          </a:xfrm>
          <a:custGeom>
            <a:avLst/>
            <a:gdLst>
              <a:gd name="connsiteX0" fmla="*/ 202955 w 1872762"/>
              <a:gd name="connsiteY0" fmla="*/ 0 h 2628900"/>
              <a:gd name="connsiteX1" fmla="*/ 1665411 w 1872762"/>
              <a:gd name="connsiteY1" fmla="*/ 0 h 2628900"/>
              <a:gd name="connsiteX2" fmla="*/ 1872762 w 1872762"/>
              <a:gd name="connsiteY2" fmla="*/ 207351 h 2628900"/>
              <a:gd name="connsiteX3" fmla="*/ 1872762 w 1872762"/>
              <a:gd name="connsiteY3" fmla="*/ 2421549 h 2628900"/>
              <a:gd name="connsiteX4" fmla="*/ 1665411 w 1872762"/>
              <a:gd name="connsiteY4" fmla="*/ 2628900 h 2628900"/>
              <a:gd name="connsiteX5" fmla="*/ 202955 w 1872762"/>
              <a:gd name="connsiteY5" fmla="*/ 2628900 h 2628900"/>
              <a:gd name="connsiteX6" fmla="*/ 11899 w 1872762"/>
              <a:gd name="connsiteY6" fmla="*/ 2502260 h 2628900"/>
              <a:gd name="connsiteX7" fmla="*/ 0 w 1872762"/>
              <a:gd name="connsiteY7" fmla="*/ 2463929 h 2628900"/>
              <a:gd name="connsiteX8" fmla="*/ 0 w 1872762"/>
              <a:gd name="connsiteY8" fmla="*/ 164972 h 2628900"/>
              <a:gd name="connsiteX9" fmla="*/ 11899 w 1872762"/>
              <a:gd name="connsiteY9" fmla="*/ 126641 h 2628900"/>
              <a:gd name="connsiteX10" fmla="*/ 202955 w 1872762"/>
              <a:gd name="connsiteY10" fmla="*/ 0 h 2628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872762" h="2628900">
                <a:moveTo>
                  <a:pt x="202955" y="0"/>
                </a:moveTo>
                <a:lnTo>
                  <a:pt x="1665411" y="0"/>
                </a:lnTo>
                <a:cubicBezTo>
                  <a:pt x="1779928" y="0"/>
                  <a:pt x="1872762" y="92834"/>
                  <a:pt x="1872762" y="207351"/>
                </a:cubicBezTo>
                <a:lnTo>
                  <a:pt x="1872762" y="2421549"/>
                </a:lnTo>
                <a:cubicBezTo>
                  <a:pt x="1872762" y="2536066"/>
                  <a:pt x="1779928" y="2628900"/>
                  <a:pt x="1665411" y="2628900"/>
                </a:cubicBezTo>
                <a:lnTo>
                  <a:pt x="202955" y="2628900"/>
                </a:lnTo>
                <a:cubicBezTo>
                  <a:pt x="117067" y="2628900"/>
                  <a:pt x="43376" y="2576681"/>
                  <a:pt x="11899" y="2502260"/>
                </a:cubicBezTo>
                <a:lnTo>
                  <a:pt x="0" y="2463929"/>
                </a:lnTo>
                <a:lnTo>
                  <a:pt x="0" y="164972"/>
                </a:lnTo>
                <a:lnTo>
                  <a:pt x="11899" y="126641"/>
                </a:lnTo>
                <a:cubicBezTo>
                  <a:pt x="43376" y="52219"/>
                  <a:pt x="117067" y="0"/>
                  <a:pt x="202955" y="0"/>
                </a:cubicBezTo>
                <a:close/>
              </a:path>
            </a:pathLst>
          </a:custGeom>
        </p:spPr>
      </p:pic>
      <p:grpSp>
        <p:nvGrpSpPr>
          <p:cNvPr id="12" name="Группа 11"/>
          <p:cNvGrpSpPr/>
          <p:nvPr/>
        </p:nvGrpSpPr>
        <p:grpSpPr>
          <a:xfrm>
            <a:off x="5937687" y="381621"/>
            <a:ext cx="2487175" cy="1287047"/>
            <a:chOff x="5937687" y="381621"/>
            <a:chExt cx="2487175" cy="1287047"/>
          </a:xfrm>
        </p:grpSpPr>
        <p:grpSp>
          <p:nvGrpSpPr>
            <p:cNvPr id="88" name="Группа 87"/>
            <p:cNvGrpSpPr/>
            <p:nvPr/>
          </p:nvGrpSpPr>
          <p:grpSpPr>
            <a:xfrm flipV="1">
              <a:off x="5937687" y="728662"/>
              <a:ext cx="2487175" cy="940006"/>
              <a:chOff x="5404519" y="527157"/>
              <a:chExt cx="3020344" cy="1141513"/>
            </a:xfrm>
          </p:grpSpPr>
          <p:sp>
            <p:nvSpPr>
              <p:cNvPr id="90" name="Шестиугольник 89"/>
              <p:cNvSpPr>
                <a:spLocks noChangeAspect="1"/>
              </p:cNvSpPr>
              <p:nvPr/>
            </p:nvSpPr>
            <p:spPr>
              <a:xfrm rot="5400000">
                <a:off x="6148587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3" name="Шестиугольник 92"/>
              <p:cNvSpPr>
                <a:spLocks noChangeAspect="1"/>
              </p:cNvSpPr>
              <p:nvPr/>
            </p:nvSpPr>
            <p:spPr>
              <a:xfrm rot="5400000">
                <a:off x="6945025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8" name="Шестиугольник 107"/>
              <p:cNvSpPr>
                <a:spLocks noChangeAspect="1"/>
              </p:cNvSpPr>
              <p:nvPr/>
            </p:nvSpPr>
            <p:spPr>
              <a:xfrm rot="5400000">
                <a:off x="6544090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9" name="Шестиугольник 108"/>
              <p:cNvSpPr>
                <a:spLocks noChangeAspect="1"/>
              </p:cNvSpPr>
              <p:nvPr/>
            </p:nvSpPr>
            <p:spPr>
              <a:xfrm rot="5400000">
                <a:off x="7345960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0" name="Шестиугольник 109"/>
              <p:cNvSpPr>
                <a:spLocks noChangeAspect="1"/>
              </p:cNvSpPr>
              <p:nvPr/>
            </p:nvSpPr>
            <p:spPr>
              <a:xfrm rot="5400000">
                <a:off x="6148587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1" name="Шестиугольник 110"/>
              <p:cNvSpPr>
                <a:spLocks noChangeAspect="1"/>
              </p:cNvSpPr>
              <p:nvPr/>
            </p:nvSpPr>
            <p:spPr>
              <a:xfrm rot="5400000">
                <a:off x="6945025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2" name="Шестиугольник 111"/>
              <p:cNvSpPr>
                <a:spLocks noChangeAspect="1"/>
              </p:cNvSpPr>
              <p:nvPr/>
            </p:nvSpPr>
            <p:spPr>
              <a:xfrm rot="5400000">
                <a:off x="6544090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3" name="Шестиугольник 112"/>
              <p:cNvSpPr>
                <a:spLocks noChangeAspect="1"/>
              </p:cNvSpPr>
              <p:nvPr/>
            </p:nvSpPr>
            <p:spPr>
              <a:xfrm rot="5400000">
                <a:off x="7345960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3" name="Шестиугольник 122"/>
              <p:cNvSpPr>
                <a:spLocks noChangeAspect="1"/>
              </p:cNvSpPr>
              <p:nvPr/>
            </p:nvSpPr>
            <p:spPr>
              <a:xfrm rot="5400000">
                <a:off x="7345960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4" name="Шестиугольник 123"/>
              <p:cNvSpPr>
                <a:spLocks noChangeAspect="1"/>
              </p:cNvSpPr>
              <p:nvPr/>
            </p:nvSpPr>
            <p:spPr>
              <a:xfrm rot="5400000">
                <a:off x="7746893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5" name="Шестиугольник 124"/>
              <p:cNvSpPr>
                <a:spLocks noChangeAspect="1"/>
              </p:cNvSpPr>
              <p:nvPr/>
            </p:nvSpPr>
            <p:spPr>
              <a:xfrm rot="5400000">
                <a:off x="8147827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6" name="Шестиугольник 125"/>
              <p:cNvSpPr>
                <a:spLocks noChangeAspect="1"/>
              </p:cNvSpPr>
              <p:nvPr/>
            </p:nvSpPr>
            <p:spPr>
              <a:xfrm rot="5400000">
                <a:off x="7746893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7" name="Шестиугольник 126"/>
              <p:cNvSpPr>
                <a:spLocks noChangeAspect="1"/>
              </p:cNvSpPr>
              <p:nvPr/>
            </p:nvSpPr>
            <p:spPr>
              <a:xfrm rot="5400000">
                <a:off x="8147827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8" name="Шестиугольник 127"/>
              <p:cNvSpPr>
                <a:spLocks noChangeAspect="1"/>
              </p:cNvSpPr>
              <p:nvPr/>
            </p:nvSpPr>
            <p:spPr>
              <a:xfrm rot="5400000">
                <a:off x="7746893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9" name="Шестиугольник 128"/>
              <p:cNvSpPr>
                <a:spLocks noChangeAspect="1"/>
              </p:cNvSpPr>
              <p:nvPr/>
            </p:nvSpPr>
            <p:spPr>
              <a:xfrm rot="5400000">
                <a:off x="8147827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0" name="Шестиугольник 129"/>
              <p:cNvSpPr>
                <a:spLocks noChangeAspect="1"/>
              </p:cNvSpPr>
              <p:nvPr/>
            </p:nvSpPr>
            <p:spPr>
              <a:xfrm rot="5400000">
                <a:off x="5767929" y="544406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1" name="Шестиугольник 130"/>
              <p:cNvSpPr>
                <a:spLocks noChangeAspect="1"/>
              </p:cNvSpPr>
              <p:nvPr/>
            </p:nvSpPr>
            <p:spPr>
              <a:xfrm rot="5400000">
                <a:off x="5387271" y="544407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2" name="Шестиугольник 131"/>
              <p:cNvSpPr>
                <a:spLocks noChangeAspect="1"/>
              </p:cNvSpPr>
              <p:nvPr/>
            </p:nvSpPr>
            <p:spPr>
              <a:xfrm rot="5400000">
                <a:off x="5767929" y="966316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133" name="Шестиугольник 132"/>
            <p:cNvSpPr>
              <a:spLocks noChangeAspect="1"/>
            </p:cNvSpPr>
            <p:nvPr/>
          </p:nvSpPr>
          <p:spPr>
            <a:xfrm rot="16200000" flipV="1">
              <a:off x="7536414" y="395823"/>
              <a:ext cx="242334" cy="213929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4" name="Шестиугольник 133"/>
            <p:cNvSpPr>
              <a:spLocks noChangeAspect="1"/>
            </p:cNvSpPr>
            <p:nvPr/>
          </p:nvSpPr>
          <p:spPr>
            <a:xfrm rot="16200000" flipV="1">
              <a:off x="8192260" y="395823"/>
              <a:ext cx="242334" cy="213929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5" name="Шестиугольник 134"/>
            <p:cNvSpPr>
              <a:spLocks noChangeAspect="1"/>
            </p:cNvSpPr>
            <p:nvPr/>
          </p:nvSpPr>
          <p:spPr>
            <a:xfrm rot="16200000" flipV="1">
              <a:off x="7862100" y="395823"/>
              <a:ext cx="242334" cy="213929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074150" y="5629131"/>
            <a:ext cx="3941001" cy="613411"/>
            <a:chOff x="4022827" y="5629131"/>
            <a:chExt cx="3941001" cy="613411"/>
          </a:xfrm>
        </p:grpSpPr>
        <p:grpSp>
          <p:nvGrpSpPr>
            <p:cNvPr id="136" name="Группа 135"/>
            <p:cNvGrpSpPr/>
            <p:nvPr/>
          </p:nvGrpSpPr>
          <p:grpSpPr>
            <a:xfrm>
              <a:off x="4238727" y="5629131"/>
              <a:ext cx="3725101" cy="287808"/>
              <a:chOff x="1116013" y="5998155"/>
              <a:chExt cx="3725101" cy="287808"/>
            </a:xfrm>
          </p:grpSpPr>
          <p:grpSp>
            <p:nvGrpSpPr>
              <p:cNvPr id="137" name="Группа 136"/>
              <p:cNvGrpSpPr/>
              <p:nvPr/>
            </p:nvGrpSpPr>
            <p:grpSpPr>
              <a:xfrm>
                <a:off x="3435331" y="5998155"/>
                <a:ext cx="1405783" cy="287808"/>
                <a:chOff x="5608723" y="5322632"/>
                <a:chExt cx="1116581" cy="228600"/>
              </a:xfrm>
            </p:grpSpPr>
            <p:sp>
              <p:nvSpPr>
                <p:cNvPr id="145" name="Шестиугольник 144"/>
                <p:cNvSpPr>
                  <a:spLocks noChangeAspect="1"/>
                </p:cNvSpPr>
                <p:nvPr/>
              </p:nvSpPr>
              <p:spPr>
                <a:xfrm rot="5400000">
                  <a:off x="5595486" y="5335869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6" name="Шестиугольник 145"/>
                <p:cNvSpPr>
                  <a:spLocks noChangeAspect="1"/>
                </p:cNvSpPr>
                <p:nvPr/>
              </p:nvSpPr>
              <p:spPr>
                <a:xfrm rot="5400000">
                  <a:off x="5905565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7" name="Шестиугольник 146"/>
                <p:cNvSpPr>
                  <a:spLocks noChangeAspect="1"/>
                </p:cNvSpPr>
                <p:nvPr/>
              </p:nvSpPr>
              <p:spPr>
                <a:xfrm rot="5400000">
                  <a:off x="6209119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8" name="Шестиугольник 147"/>
                <p:cNvSpPr>
                  <a:spLocks noChangeAspect="1"/>
                </p:cNvSpPr>
                <p:nvPr/>
              </p:nvSpPr>
              <p:spPr>
                <a:xfrm rot="5400000">
                  <a:off x="6512674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  <p:grpSp>
            <p:nvGrpSpPr>
              <p:cNvPr id="138" name="Группа 137"/>
              <p:cNvGrpSpPr/>
              <p:nvPr/>
            </p:nvGrpSpPr>
            <p:grpSpPr>
              <a:xfrm>
                <a:off x="1116013" y="5998159"/>
                <a:ext cx="2182930" cy="284369"/>
                <a:chOff x="6829466" y="5325364"/>
                <a:chExt cx="1733851" cy="225868"/>
              </a:xfrm>
            </p:grpSpPr>
            <p:sp>
              <p:nvSpPr>
                <p:cNvPr id="139" name="Шестиугольник 138"/>
                <p:cNvSpPr>
                  <a:spLocks noChangeAspect="1"/>
                </p:cNvSpPr>
                <p:nvPr/>
              </p:nvSpPr>
              <p:spPr>
                <a:xfrm rot="5400000">
                  <a:off x="6816229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0" name="Шестиугольник 139"/>
                <p:cNvSpPr>
                  <a:spLocks noChangeAspect="1"/>
                </p:cNvSpPr>
                <p:nvPr/>
              </p:nvSpPr>
              <p:spPr>
                <a:xfrm rot="5400000">
                  <a:off x="7427511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1" name="Шестиугольник 140"/>
                <p:cNvSpPr>
                  <a:spLocks noChangeAspect="1"/>
                </p:cNvSpPr>
                <p:nvPr/>
              </p:nvSpPr>
              <p:spPr>
                <a:xfrm rot="5400000">
                  <a:off x="7119786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2" name="Шестиугольник 141"/>
                <p:cNvSpPr>
                  <a:spLocks noChangeAspect="1"/>
                </p:cNvSpPr>
                <p:nvPr/>
              </p:nvSpPr>
              <p:spPr>
                <a:xfrm rot="5400000">
                  <a:off x="7735237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3" name="Шестиугольник 142"/>
                <p:cNvSpPr>
                  <a:spLocks noChangeAspect="1"/>
                </p:cNvSpPr>
                <p:nvPr/>
              </p:nvSpPr>
              <p:spPr>
                <a:xfrm rot="5400000">
                  <a:off x="8042961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44" name="Шестиугольник 143"/>
                <p:cNvSpPr>
                  <a:spLocks noChangeAspect="1"/>
                </p:cNvSpPr>
                <p:nvPr/>
              </p:nvSpPr>
              <p:spPr>
                <a:xfrm rot="5400000">
                  <a:off x="8350687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</p:grpSp>
        <p:grpSp>
          <p:nvGrpSpPr>
            <p:cNvPr id="149" name="Группа 148"/>
            <p:cNvGrpSpPr/>
            <p:nvPr/>
          </p:nvGrpSpPr>
          <p:grpSpPr>
            <a:xfrm>
              <a:off x="4022827" y="5946755"/>
              <a:ext cx="3822944" cy="295787"/>
              <a:chOff x="6680410" y="712425"/>
              <a:chExt cx="2212765" cy="171205"/>
            </a:xfrm>
          </p:grpSpPr>
          <p:sp>
            <p:nvSpPr>
              <p:cNvPr id="150" name="Шестиугольник 149"/>
              <p:cNvSpPr>
                <a:spLocks noChangeAspect="1"/>
              </p:cNvSpPr>
              <p:nvPr/>
            </p:nvSpPr>
            <p:spPr>
              <a:xfrm rot="5400000">
                <a:off x="6670496" y="722339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51" name="Шестиугольник 150"/>
              <p:cNvSpPr>
                <a:spLocks noChangeAspect="1"/>
              </p:cNvSpPr>
              <p:nvPr/>
            </p:nvSpPr>
            <p:spPr>
              <a:xfrm rot="5400000">
                <a:off x="6902721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52" name="Шестиугольник 151"/>
              <p:cNvSpPr>
                <a:spLocks noChangeAspect="1"/>
              </p:cNvSpPr>
              <p:nvPr/>
            </p:nvSpPr>
            <p:spPr>
              <a:xfrm rot="5400000">
                <a:off x="7130060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53" name="Шестиугольник 152"/>
              <p:cNvSpPr>
                <a:spLocks noChangeAspect="1"/>
              </p:cNvSpPr>
              <p:nvPr/>
            </p:nvSpPr>
            <p:spPr>
              <a:xfrm rot="5400000">
                <a:off x="7357400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54" name="Шестиугольник 153"/>
              <p:cNvSpPr>
                <a:spLocks noChangeAspect="1"/>
              </p:cNvSpPr>
              <p:nvPr/>
            </p:nvSpPr>
            <p:spPr>
              <a:xfrm rot="5400000">
                <a:off x="7584739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55" name="Шестиугольник 154"/>
              <p:cNvSpPr>
                <a:spLocks noChangeAspect="1"/>
              </p:cNvSpPr>
              <p:nvPr/>
            </p:nvSpPr>
            <p:spPr>
              <a:xfrm rot="5400000">
                <a:off x="8042543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56" name="Шестиугольник 155"/>
              <p:cNvSpPr>
                <a:spLocks noChangeAspect="1"/>
              </p:cNvSpPr>
              <p:nvPr/>
            </p:nvSpPr>
            <p:spPr>
              <a:xfrm rot="5400000">
                <a:off x="7812080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57" name="Шестиугольник 156"/>
              <p:cNvSpPr>
                <a:spLocks noChangeAspect="1"/>
              </p:cNvSpPr>
              <p:nvPr/>
            </p:nvSpPr>
            <p:spPr>
              <a:xfrm rot="5400000">
                <a:off x="8273006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58" name="Шестиугольник 157"/>
              <p:cNvSpPr>
                <a:spLocks noChangeAspect="1"/>
              </p:cNvSpPr>
              <p:nvPr/>
            </p:nvSpPr>
            <p:spPr>
              <a:xfrm rot="5400000">
                <a:off x="8503468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59" name="Шестиугольник 158"/>
              <p:cNvSpPr>
                <a:spLocks noChangeAspect="1"/>
              </p:cNvSpPr>
              <p:nvPr/>
            </p:nvSpPr>
            <p:spPr>
              <a:xfrm rot="5400000">
                <a:off x="8733931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grpSp>
        <p:nvGrpSpPr>
          <p:cNvPr id="11" name="Группа 10"/>
          <p:cNvGrpSpPr/>
          <p:nvPr/>
        </p:nvGrpSpPr>
        <p:grpSpPr>
          <a:xfrm>
            <a:off x="7900605" y="2732391"/>
            <a:ext cx="245048" cy="2549166"/>
            <a:chOff x="7900605" y="2629378"/>
            <a:chExt cx="245048" cy="2549166"/>
          </a:xfrm>
        </p:grpSpPr>
        <p:sp>
          <p:nvSpPr>
            <p:cNvPr id="161" name="Шестиугольник 160"/>
            <p:cNvSpPr>
              <a:spLocks noChangeAspect="1"/>
            </p:cNvSpPr>
            <p:nvPr/>
          </p:nvSpPr>
          <p:spPr>
            <a:xfrm rot="5400000">
              <a:off x="7884338" y="4160862"/>
              <a:ext cx="277584" cy="245047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Шестиугольник 161"/>
            <p:cNvSpPr>
              <a:spLocks noChangeAspect="1"/>
            </p:cNvSpPr>
            <p:nvPr/>
          </p:nvSpPr>
          <p:spPr>
            <a:xfrm rot="5400000">
              <a:off x="7884338" y="4539045"/>
              <a:ext cx="277584" cy="245047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3" name="Шестиугольник 162"/>
            <p:cNvSpPr>
              <a:spLocks noChangeAspect="1"/>
            </p:cNvSpPr>
            <p:nvPr/>
          </p:nvSpPr>
          <p:spPr>
            <a:xfrm rot="5400000">
              <a:off x="7884338" y="4917228"/>
              <a:ext cx="277584" cy="245047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6" name="Шестиугольник 165"/>
            <p:cNvSpPr>
              <a:spLocks noChangeAspect="1"/>
            </p:cNvSpPr>
            <p:nvPr/>
          </p:nvSpPr>
          <p:spPr>
            <a:xfrm rot="5400000">
              <a:off x="7884337" y="2645646"/>
              <a:ext cx="277584" cy="245047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7" name="Шестиугольник 166"/>
            <p:cNvSpPr>
              <a:spLocks noChangeAspect="1"/>
            </p:cNvSpPr>
            <p:nvPr/>
          </p:nvSpPr>
          <p:spPr>
            <a:xfrm rot="5400000">
              <a:off x="7884337" y="3023829"/>
              <a:ext cx="277584" cy="245047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8" name="Шестиугольник 167"/>
            <p:cNvSpPr>
              <a:spLocks noChangeAspect="1"/>
            </p:cNvSpPr>
            <p:nvPr/>
          </p:nvSpPr>
          <p:spPr>
            <a:xfrm rot="5400000">
              <a:off x="7884337" y="3402012"/>
              <a:ext cx="277584" cy="245047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9" name="Шестиугольник 168"/>
            <p:cNvSpPr>
              <a:spLocks noChangeAspect="1"/>
            </p:cNvSpPr>
            <p:nvPr/>
          </p:nvSpPr>
          <p:spPr>
            <a:xfrm rot="5400000">
              <a:off x="7884337" y="3780196"/>
              <a:ext cx="277584" cy="245047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7570097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508229"/>
            <a:ext cx="6619917" cy="1264070"/>
          </a:xfrm>
        </p:spPr>
        <p:txBody>
          <a:bodyPr>
            <a:noAutofit/>
          </a:bodyPr>
          <a:lstStyle/>
          <a:p>
            <a:r>
              <a:rPr lang="ru-RU" altLang="ru-RU"/>
              <a:t>Два уровня сенсорной психики по К. Э. Фабри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60" name="Объект 3"/>
          <p:cNvSpPr>
            <a:spLocks noGrp="1"/>
          </p:cNvSpPr>
          <p:nvPr>
            <p:ph sz="quarter" idx="4294967295"/>
          </p:nvPr>
        </p:nvSpPr>
        <p:spPr>
          <a:xfrm>
            <a:off x="716402" y="2116522"/>
            <a:ext cx="3494660" cy="4239829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80000" tIns="864000" rIns="72000" bIns="45720" rtlCol="0">
            <a:noAutofit/>
          </a:bodyPr>
          <a:lstStyle/>
          <a:p>
            <a:pPr marL="176213" indent="0">
              <a:lnSpc>
                <a:spcPct val="100000"/>
              </a:lnSpc>
              <a:spcBef>
                <a:spcPts val="0"/>
              </a:spcBef>
              <a:buClrTx/>
              <a:buNone/>
            </a:pPr>
            <a:r>
              <a:rPr lang="ru-RU" sz="1800" b="1"/>
              <a:t>Представители: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800" spc="-100"/>
              <a:t>большинство кишечнополостных; 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800"/>
              <a:t>черви; 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800"/>
              <a:t>губки.</a:t>
            </a:r>
          </a:p>
          <a:p>
            <a:pPr marL="176213" lvl="0" indent="0">
              <a:lnSpc>
                <a:spcPct val="100000"/>
              </a:lnSpc>
              <a:spcBef>
                <a:spcPts val="600"/>
              </a:spcBef>
              <a:buClrTx/>
              <a:buNone/>
            </a:pPr>
            <a:r>
              <a:rPr lang="ru-RU" sz="1800" b="1">
                <a:solidFill>
                  <a:prstClr val="black"/>
                </a:solidFill>
              </a:rPr>
              <a:t>Характеристики: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800"/>
              <a:t>кинезы (движения) на основе таксисов (наследственно </a:t>
            </a:r>
            <a:r>
              <a:rPr lang="ru-RU" sz="1800" spc="-30"/>
              <a:t>зафиксированных механизмов </a:t>
            </a:r>
            <a:r>
              <a:rPr lang="ru-RU" sz="1800"/>
              <a:t>пространственной ориентации).</a:t>
            </a:r>
          </a:p>
        </p:txBody>
      </p:sp>
      <p:sp>
        <p:nvSpPr>
          <p:cNvPr id="61" name="Объект 4"/>
          <p:cNvSpPr>
            <a:spLocks noGrp="1"/>
          </p:cNvSpPr>
          <p:nvPr>
            <p:ph sz="quarter" idx="4294967295"/>
          </p:nvPr>
        </p:nvSpPr>
        <p:spPr>
          <a:xfrm>
            <a:off x="4325742" y="2116522"/>
            <a:ext cx="4090495" cy="4239829"/>
          </a:xfrm>
          <a:prstGeom prst="roundRect">
            <a:avLst>
              <a:gd name="adj" fmla="val 4266"/>
            </a:avLst>
          </a:prstGeom>
          <a:ln w="28575">
            <a:solidFill>
              <a:schemeClr val="tx1"/>
            </a:solidFill>
          </a:ln>
        </p:spPr>
        <p:txBody>
          <a:bodyPr vert="horz" lIns="180000" tIns="864000" rIns="72000" bIns="45720" rtlCol="0">
            <a:normAutofit/>
          </a:bodyPr>
          <a:lstStyle/>
          <a:p>
            <a:pPr marL="176213" lvl="0" indent="0">
              <a:lnSpc>
                <a:spcPct val="100000"/>
              </a:lnSpc>
              <a:spcBef>
                <a:spcPts val="0"/>
              </a:spcBef>
              <a:buClrTx/>
              <a:buNone/>
            </a:pPr>
            <a:r>
              <a:rPr lang="ru-RU" sz="1800" b="1" spc="-50">
                <a:solidFill>
                  <a:prstClr val="black"/>
                </a:solidFill>
              </a:rPr>
              <a:t>Представители – многоклеточные </a:t>
            </a:r>
            <a:r>
              <a:rPr lang="ru-RU" sz="1800" b="1">
                <a:solidFill>
                  <a:prstClr val="black"/>
                </a:solidFill>
              </a:rPr>
              <a:t>беспозвоночные: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800"/>
              <a:t>высшие черви;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800"/>
              <a:t>иглокожие.</a:t>
            </a:r>
          </a:p>
          <a:p>
            <a:pPr marL="176213" lvl="0" indent="0">
              <a:lnSpc>
                <a:spcPct val="100000"/>
              </a:lnSpc>
              <a:spcBef>
                <a:spcPts val="600"/>
              </a:spcBef>
              <a:buClrTx/>
              <a:buNone/>
            </a:pPr>
            <a:r>
              <a:rPr lang="ru-RU" sz="1800" b="1">
                <a:solidFill>
                  <a:prstClr val="black"/>
                </a:solidFill>
              </a:rPr>
              <a:t>Характеристики: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800"/>
              <a:t>появление органов чувств;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800"/>
              <a:t>возможность ассоциативного научения;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800" spc="-70"/>
              <a:t>элементы конструктивного поведения;</a:t>
            </a:r>
          </a:p>
          <a:p>
            <a:pPr marL="176213" indent="-176213">
              <a:lnSpc>
                <a:spcPct val="100000"/>
              </a:lnSpc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800"/>
              <a:t>форма отражения мира – элементарные ощущения.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821673" y="2255414"/>
            <a:ext cx="3265397" cy="664234"/>
          </a:xfrm>
          <a:prstGeom prst="roundRect">
            <a:avLst>
              <a:gd name="adj" fmla="val 20130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ru-RU" sz="2400" b="1" spc="100"/>
              <a:t>Низший уровень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470103" y="2255414"/>
            <a:ext cx="3822143" cy="664234"/>
          </a:xfrm>
          <a:prstGeom prst="roundRect">
            <a:avLst>
              <a:gd name="adj" fmla="val 20130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rIns="72000" rtlCol="0" anchor="ctr"/>
          <a:lstStyle/>
          <a:p>
            <a:pPr algn="ctr"/>
            <a:r>
              <a:rPr lang="ru-RU" sz="2400" b="1" spc="100"/>
              <a:t>Высший уровень</a:t>
            </a:r>
          </a:p>
        </p:txBody>
      </p:sp>
      <p:sp>
        <p:nvSpPr>
          <p:cNvPr id="64" name="Freeform 21"/>
          <p:cNvSpPr/>
          <p:nvPr/>
        </p:nvSpPr>
        <p:spPr>
          <a:xfrm rot="5400000">
            <a:off x="7901046" y="186111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5" name="Freeform 21"/>
          <p:cNvSpPr/>
          <p:nvPr/>
        </p:nvSpPr>
        <p:spPr>
          <a:xfrm rot="5400000">
            <a:off x="3700244" y="186111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1" name="Группа 30"/>
          <p:cNvGrpSpPr/>
          <p:nvPr/>
        </p:nvGrpSpPr>
        <p:grpSpPr>
          <a:xfrm>
            <a:off x="6962273" y="569507"/>
            <a:ext cx="1462590" cy="1141513"/>
            <a:chOff x="6962273" y="367551"/>
            <a:chExt cx="1462590" cy="1141513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6945025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6945025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6945025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345960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7746893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8147827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45" name="Группа 44"/>
          <p:cNvGrpSpPr/>
          <p:nvPr/>
        </p:nvGrpSpPr>
        <p:grpSpPr>
          <a:xfrm flipV="1">
            <a:off x="2521348" y="5407270"/>
            <a:ext cx="1562272" cy="789434"/>
            <a:chOff x="6165835" y="527157"/>
            <a:chExt cx="2259028" cy="1141513"/>
          </a:xfrm>
        </p:grpSpPr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7746893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814782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7746893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814782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7746893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814782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83" name="Шестиугольник 82"/>
          <p:cNvSpPr>
            <a:spLocks noChangeAspect="1"/>
          </p:cNvSpPr>
          <p:nvPr/>
        </p:nvSpPr>
        <p:spPr>
          <a:xfrm rot="16200000" flipV="1">
            <a:off x="1403409" y="6005115"/>
            <a:ext cx="203517" cy="179661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4" name="Шестиугольник 83"/>
          <p:cNvSpPr>
            <a:spLocks noChangeAspect="1"/>
          </p:cNvSpPr>
          <p:nvPr/>
        </p:nvSpPr>
        <p:spPr>
          <a:xfrm rot="16200000" flipV="1">
            <a:off x="1126135" y="6005115"/>
            <a:ext cx="203517" cy="179661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5" name="Шестиугольник 84"/>
          <p:cNvSpPr>
            <a:spLocks noChangeAspect="1"/>
          </p:cNvSpPr>
          <p:nvPr/>
        </p:nvSpPr>
        <p:spPr>
          <a:xfrm rot="16200000" flipV="1">
            <a:off x="1680683" y="6005115"/>
            <a:ext cx="203517" cy="179661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6" name="Шестиугольник 85"/>
          <p:cNvSpPr>
            <a:spLocks noChangeAspect="1"/>
          </p:cNvSpPr>
          <p:nvPr/>
        </p:nvSpPr>
        <p:spPr>
          <a:xfrm rot="16200000" flipV="1">
            <a:off x="1957956" y="6005115"/>
            <a:ext cx="203517" cy="179661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87" name="Шестиугольник 86"/>
          <p:cNvSpPr>
            <a:spLocks noChangeAspect="1"/>
          </p:cNvSpPr>
          <p:nvPr/>
        </p:nvSpPr>
        <p:spPr>
          <a:xfrm rot="16200000" flipV="1">
            <a:off x="2235229" y="6005115"/>
            <a:ext cx="203517" cy="179661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grpSp>
        <p:nvGrpSpPr>
          <p:cNvPr id="88" name="Группа 87"/>
          <p:cNvGrpSpPr/>
          <p:nvPr/>
        </p:nvGrpSpPr>
        <p:grpSpPr>
          <a:xfrm flipV="1">
            <a:off x="6711965" y="3374080"/>
            <a:ext cx="1562272" cy="789434"/>
            <a:chOff x="6165835" y="527157"/>
            <a:chExt cx="2259028" cy="1141513"/>
          </a:xfrm>
        </p:grpSpPr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5400000">
              <a:off x="7746893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5400000">
              <a:off x="814782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5400000">
              <a:off x="7746893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5400000">
              <a:off x="814782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5400000">
              <a:off x="7746893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5400000">
              <a:off x="814782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568996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136370"/>
            <a:ext cx="6619917" cy="1264070"/>
          </a:xfrm>
        </p:spPr>
        <p:txBody>
          <a:bodyPr>
            <a:noAutofit/>
          </a:bodyPr>
          <a:lstStyle/>
          <a:p>
            <a:r>
              <a:rPr lang="ru-RU" altLang="ru-RU"/>
              <a:t>Два уровня перцептивной психики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17</a:t>
            </a:fld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7539867" y="292622"/>
            <a:ext cx="884996" cy="597019"/>
            <a:chOff x="7363208" y="367551"/>
            <a:chExt cx="1061655" cy="716193"/>
          </a:xfrm>
        </p:grpSpPr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6" name="Шестиугольник 135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7" name="Шестиугольник 136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8" name="Шестиугольник 137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9" name="Шестиугольник 138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3"/>
          <p:cNvSpPr>
            <a:spLocks noGrp="1"/>
          </p:cNvSpPr>
          <p:nvPr>
            <p:ph sz="quarter" idx="4294967295"/>
          </p:nvPr>
        </p:nvSpPr>
        <p:spPr>
          <a:xfrm>
            <a:off x="727004" y="1437865"/>
            <a:ext cx="3780000" cy="3027797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80000" tIns="720000" rIns="91440" bIns="45720" rtlCol="0">
            <a:noAutofit/>
          </a:bodyPr>
          <a:lstStyle/>
          <a:p>
            <a:pPr marL="179388" indent="0">
              <a:spcBef>
                <a:spcPts val="0"/>
              </a:spcBef>
              <a:buClrTx/>
              <a:buNone/>
            </a:pPr>
            <a:r>
              <a:rPr lang="ru-RU" sz="1600" b="1" spc="-60" dirty="0"/>
              <a:t>Представители</a:t>
            </a:r>
            <a:r>
              <a:rPr lang="ru-RU" sz="1600" b="1" dirty="0"/>
              <a:t>:</a:t>
            </a:r>
          </a:p>
          <a:p>
            <a:pPr marL="176213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600" dirty="0"/>
              <a:t>насекомые.</a:t>
            </a:r>
          </a:p>
          <a:p>
            <a:pPr marL="179388" indent="0">
              <a:spcBef>
                <a:spcPts val="600"/>
              </a:spcBef>
              <a:buClrTx/>
              <a:buNone/>
            </a:pPr>
            <a:r>
              <a:rPr lang="ru-RU" sz="1600" b="1" dirty="0"/>
              <a:t>Особенности: </a:t>
            </a:r>
          </a:p>
          <a:p>
            <a:pPr marL="176213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600" dirty="0"/>
              <a:t>передача информации;</a:t>
            </a:r>
          </a:p>
          <a:p>
            <a:pPr marL="176213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600" dirty="0"/>
              <a:t>брачное поведение;</a:t>
            </a:r>
          </a:p>
          <a:p>
            <a:pPr marL="176213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600" dirty="0"/>
              <a:t>территориальное поведение.</a:t>
            </a:r>
          </a:p>
          <a:p>
            <a:pPr marL="179388" indent="0">
              <a:spcBef>
                <a:spcPts val="600"/>
              </a:spcBef>
              <a:buClrTx/>
              <a:buNone/>
            </a:pPr>
            <a:r>
              <a:rPr lang="ru-RU" sz="1600" b="1" spc="-60" dirty="0"/>
              <a:t>Инстинктивное поведение совершенствуется  в индивидуальном научении.</a:t>
            </a:r>
          </a:p>
        </p:txBody>
      </p:sp>
      <p:sp>
        <p:nvSpPr>
          <p:cNvPr id="61" name="Объект 4"/>
          <p:cNvSpPr>
            <a:spLocks noGrp="1"/>
          </p:cNvSpPr>
          <p:nvPr>
            <p:ph sz="quarter" idx="4294967295"/>
          </p:nvPr>
        </p:nvSpPr>
        <p:spPr>
          <a:xfrm>
            <a:off x="4636237" y="1437865"/>
            <a:ext cx="3780000" cy="3027797"/>
          </a:xfrm>
          <a:prstGeom prst="roundRect">
            <a:avLst>
              <a:gd name="adj" fmla="val 5425"/>
            </a:avLst>
          </a:prstGeom>
          <a:ln w="28575">
            <a:solidFill>
              <a:schemeClr val="tx1"/>
            </a:solidFill>
          </a:ln>
        </p:spPr>
        <p:txBody>
          <a:bodyPr vert="horz" lIns="180000" tIns="720000" rIns="91440" bIns="45720" rtlCol="0">
            <a:normAutofit/>
          </a:bodyPr>
          <a:lstStyle/>
          <a:p>
            <a:pPr marL="179388" lvl="0" indent="0">
              <a:spcBef>
                <a:spcPts val="0"/>
              </a:spcBef>
              <a:buClrTx/>
              <a:buNone/>
            </a:pPr>
            <a:r>
              <a:rPr lang="ru-RU" sz="1600" b="1" spc="-60">
                <a:solidFill>
                  <a:prstClr val="black"/>
                </a:solidFill>
              </a:rPr>
              <a:t>Представители</a:t>
            </a:r>
            <a:r>
              <a:rPr lang="ru-RU" sz="1600" b="1">
                <a:solidFill>
                  <a:prstClr val="black"/>
                </a:solidFill>
              </a:rPr>
              <a:t>:</a:t>
            </a:r>
          </a:p>
          <a:p>
            <a:pPr marL="176213" lvl="0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600">
                <a:solidFill>
                  <a:prstClr val="black"/>
                </a:solidFill>
              </a:rPr>
              <a:t>млекопитающие.</a:t>
            </a:r>
          </a:p>
          <a:p>
            <a:pPr marL="179388" lvl="0" indent="0">
              <a:spcBef>
                <a:spcPts val="600"/>
              </a:spcBef>
              <a:buClrTx/>
              <a:buNone/>
            </a:pPr>
            <a:r>
              <a:rPr lang="ru-RU" sz="1600" b="1">
                <a:solidFill>
                  <a:prstClr val="black"/>
                </a:solidFill>
              </a:rPr>
              <a:t>Особенности: </a:t>
            </a:r>
          </a:p>
          <a:p>
            <a:pPr marL="176213" lvl="0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600">
                <a:solidFill>
                  <a:prstClr val="black"/>
                </a:solidFill>
              </a:rPr>
              <a:t>наличие зрительных представлений;</a:t>
            </a:r>
          </a:p>
          <a:p>
            <a:pPr marL="176213" lvl="0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600">
                <a:solidFill>
                  <a:prstClr val="black"/>
                </a:solidFill>
              </a:rPr>
              <a:t>специфические формы общения друг с другом;</a:t>
            </a:r>
          </a:p>
          <a:p>
            <a:pPr marL="176213" lvl="0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600">
                <a:solidFill>
                  <a:prstClr val="black"/>
                </a:solidFill>
              </a:rPr>
              <a:t>игры животных.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850995" y="1576757"/>
            <a:ext cx="3532018" cy="540000"/>
          </a:xfrm>
          <a:prstGeom prst="roundRect">
            <a:avLst>
              <a:gd name="adj" fmla="val 21567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t"/>
          <a:lstStyle/>
          <a:p>
            <a:pPr algn="ctr"/>
            <a:r>
              <a:rPr lang="ru-RU" sz="2200" b="1" spc="100"/>
              <a:t>Низший уровень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760228" y="1576757"/>
            <a:ext cx="3532018" cy="540000"/>
          </a:xfrm>
          <a:prstGeom prst="roundRect">
            <a:avLst>
              <a:gd name="adj" fmla="val 20130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t"/>
          <a:lstStyle/>
          <a:p>
            <a:pPr algn="ctr"/>
            <a:r>
              <a:rPr lang="ru-RU" sz="2200" b="1" spc="100"/>
              <a:t>Высший уровень</a:t>
            </a:r>
          </a:p>
        </p:txBody>
      </p:sp>
      <p:sp>
        <p:nvSpPr>
          <p:cNvPr id="64" name="Freeform 21"/>
          <p:cNvSpPr/>
          <p:nvPr/>
        </p:nvSpPr>
        <p:spPr>
          <a:xfrm rot="5400000">
            <a:off x="7901046" y="118245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5" name="Freeform 21"/>
          <p:cNvSpPr/>
          <p:nvPr/>
        </p:nvSpPr>
        <p:spPr>
          <a:xfrm rot="5400000">
            <a:off x="3996186" y="118245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33" name="Объект 3"/>
          <p:cNvSpPr>
            <a:spLocks noGrp="1"/>
          </p:cNvSpPr>
          <p:nvPr>
            <p:ph sz="quarter" idx="4294967295"/>
          </p:nvPr>
        </p:nvSpPr>
        <p:spPr>
          <a:xfrm>
            <a:off x="719138" y="4538573"/>
            <a:ext cx="7692726" cy="1998906"/>
          </a:xfrm>
          <a:prstGeom prst="roundRect">
            <a:avLst>
              <a:gd name="adj" fmla="val 8768"/>
            </a:avLst>
          </a:prstGeom>
          <a:ln w="28575">
            <a:solidFill>
              <a:schemeClr val="tx1"/>
            </a:solidFill>
          </a:ln>
        </p:spPr>
        <p:txBody>
          <a:bodyPr vert="horz" lIns="180000" tIns="720000" rIns="91440" bIns="45720" rtlCol="0">
            <a:noAutofit/>
          </a:bodyPr>
          <a:lstStyle/>
          <a:p>
            <a:pPr marL="179388" indent="0">
              <a:spcBef>
                <a:spcPts val="0"/>
              </a:spcBef>
              <a:buClrTx/>
              <a:buNone/>
            </a:pPr>
            <a:r>
              <a:rPr lang="ru-RU" sz="1600" b="1" spc="-60"/>
              <a:t>Представители</a:t>
            </a:r>
            <a:r>
              <a:rPr lang="ru-RU" sz="1600" b="1"/>
              <a:t>:</a:t>
            </a:r>
          </a:p>
          <a:p>
            <a:pPr marL="176213" indent="-176213">
              <a:spcBef>
                <a:spcPts val="0"/>
              </a:spcBef>
              <a:buClrTx/>
              <a:buFont typeface="Calibri" panose="020F0502020204030204" pitchFamily="34" charset="0"/>
              <a:buChar char="̶"/>
            </a:pPr>
            <a:r>
              <a:rPr lang="ru-RU" sz="1600"/>
              <a:t>низшие позвоночные </a:t>
            </a:r>
            <a:br>
              <a:rPr lang="ru-RU" sz="1600"/>
            </a:br>
            <a:r>
              <a:rPr lang="ru-RU" sz="1600"/>
              <a:t>(круглоротые, рыбы, земноводные, </a:t>
            </a:r>
            <a:br>
              <a:rPr lang="ru-RU" sz="1600"/>
            </a:br>
            <a:r>
              <a:rPr lang="ru-RU" sz="1600"/>
              <a:t>пресмыкающиеся).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850996" y="4677463"/>
            <a:ext cx="7436878" cy="540000"/>
          </a:xfrm>
          <a:prstGeom prst="roundRect">
            <a:avLst>
              <a:gd name="adj" fmla="val 21567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36000" rIns="72000" bIns="36000" rtlCol="0" anchor="t"/>
          <a:lstStyle/>
          <a:p>
            <a:pPr algn="ctr"/>
            <a:r>
              <a:rPr lang="ru-RU" sz="2200" b="1" spc="100"/>
              <a:t>Промежуточное положение</a:t>
            </a:r>
          </a:p>
        </p:txBody>
      </p:sp>
      <p:sp>
        <p:nvSpPr>
          <p:cNvPr id="35" name="Freeform 21"/>
          <p:cNvSpPr/>
          <p:nvPr/>
        </p:nvSpPr>
        <p:spPr>
          <a:xfrm rot="5400000">
            <a:off x="7901046" y="428316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" name="Прямоугольник 5"/>
          <p:cNvSpPr/>
          <p:nvPr/>
        </p:nvSpPr>
        <p:spPr>
          <a:xfrm>
            <a:off x="4636237" y="5268404"/>
            <a:ext cx="36516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79388" lvl="0">
              <a:lnSpc>
                <a:spcPct val="90000"/>
              </a:lnSpc>
              <a:spcBef>
                <a:spcPts val="600"/>
              </a:spcBef>
              <a:buSzPct val="105000"/>
            </a:pPr>
            <a:r>
              <a:rPr lang="ru-RU" sz="1600" b="1">
                <a:solidFill>
                  <a:prstClr val="black"/>
                </a:solidFill>
              </a:rPr>
              <a:t>Особенности: </a:t>
            </a:r>
          </a:p>
          <a:p>
            <a:pPr marL="176213" lvl="0" indent="-176213">
              <a:lnSpc>
                <a:spcPct val="90000"/>
              </a:lnSpc>
              <a:buSzPct val="105000"/>
              <a:buFont typeface="Calibri" panose="020F0502020204030204" pitchFamily="34" charset="0"/>
              <a:buChar char="̶"/>
            </a:pPr>
            <a:r>
              <a:rPr lang="ru-RU" sz="1600">
                <a:solidFill>
                  <a:prstClr val="black"/>
                </a:solidFill>
              </a:rPr>
              <a:t>развитие опорно-локомоторной </a:t>
            </a:r>
            <a:br>
              <a:rPr lang="ru-RU" sz="1600">
                <a:solidFill>
                  <a:prstClr val="black"/>
                </a:solidFill>
              </a:rPr>
            </a:br>
            <a:r>
              <a:rPr lang="ru-RU" sz="1600">
                <a:solidFill>
                  <a:prstClr val="black"/>
                </a:solidFill>
              </a:rPr>
              <a:t>функции конечностей;</a:t>
            </a:r>
          </a:p>
          <a:p>
            <a:pPr marL="176213" lvl="0" indent="-176213">
              <a:lnSpc>
                <a:spcPct val="90000"/>
              </a:lnSpc>
              <a:buSzPct val="105000"/>
              <a:buFont typeface="Calibri" panose="020F0502020204030204" pitchFamily="34" charset="0"/>
              <a:buChar char="̶"/>
            </a:pPr>
            <a:r>
              <a:rPr lang="ru-RU" sz="1600">
                <a:solidFill>
                  <a:prstClr val="black"/>
                </a:solidFill>
              </a:rPr>
              <a:t>манипулятивные движения;</a:t>
            </a:r>
          </a:p>
          <a:p>
            <a:pPr marL="176213" lvl="0" indent="-176213">
              <a:lnSpc>
                <a:spcPct val="90000"/>
              </a:lnSpc>
              <a:buSzPct val="105000"/>
              <a:buFont typeface="Calibri" panose="020F0502020204030204" pitchFamily="34" charset="0"/>
              <a:buChar char="̶"/>
            </a:pPr>
            <a:r>
              <a:rPr lang="ru-RU" sz="1600">
                <a:solidFill>
                  <a:prstClr val="black"/>
                </a:solidFill>
              </a:rPr>
              <a:t>развитие сенсорных обобщений.</a:t>
            </a:r>
          </a:p>
        </p:txBody>
      </p:sp>
      <p:grpSp>
        <p:nvGrpSpPr>
          <p:cNvPr id="7" name="Группа 6"/>
          <p:cNvGrpSpPr/>
          <p:nvPr/>
        </p:nvGrpSpPr>
        <p:grpSpPr>
          <a:xfrm>
            <a:off x="5467408" y="3503406"/>
            <a:ext cx="2689047" cy="804371"/>
            <a:chOff x="5597162" y="3538574"/>
            <a:chExt cx="2689047" cy="804371"/>
          </a:xfrm>
        </p:grpSpPr>
        <p:grpSp>
          <p:nvGrpSpPr>
            <p:cNvPr id="38" name="Группа 37"/>
            <p:cNvGrpSpPr/>
            <p:nvPr/>
          </p:nvGrpSpPr>
          <p:grpSpPr>
            <a:xfrm flipV="1">
              <a:off x="6426145" y="3538574"/>
              <a:ext cx="1860064" cy="804371"/>
              <a:chOff x="5785177" y="527157"/>
              <a:chExt cx="2639686" cy="1141513"/>
            </a:xfrm>
          </p:grpSpPr>
          <p:sp>
            <p:nvSpPr>
              <p:cNvPr id="39" name="Шестиугольник 38"/>
              <p:cNvSpPr>
                <a:spLocks noChangeAspect="1"/>
              </p:cNvSpPr>
              <p:nvPr/>
            </p:nvSpPr>
            <p:spPr>
              <a:xfrm rot="5400000">
                <a:off x="6148587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0" name="Шестиугольник 39"/>
              <p:cNvSpPr>
                <a:spLocks noChangeAspect="1"/>
              </p:cNvSpPr>
              <p:nvPr/>
            </p:nvSpPr>
            <p:spPr>
              <a:xfrm rot="5400000">
                <a:off x="6945025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1" name="Шестиугольник 40"/>
              <p:cNvSpPr>
                <a:spLocks noChangeAspect="1"/>
              </p:cNvSpPr>
              <p:nvPr/>
            </p:nvSpPr>
            <p:spPr>
              <a:xfrm rot="5400000">
                <a:off x="6544090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2" name="Шестиугольник 41"/>
              <p:cNvSpPr>
                <a:spLocks noChangeAspect="1"/>
              </p:cNvSpPr>
              <p:nvPr/>
            </p:nvSpPr>
            <p:spPr>
              <a:xfrm rot="5400000">
                <a:off x="7345960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3" name="Шестиугольник 42"/>
              <p:cNvSpPr>
                <a:spLocks noChangeAspect="1"/>
              </p:cNvSpPr>
              <p:nvPr/>
            </p:nvSpPr>
            <p:spPr>
              <a:xfrm rot="5400000">
                <a:off x="6148587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4" name="Шестиугольник 43"/>
              <p:cNvSpPr>
                <a:spLocks noChangeAspect="1"/>
              </p:cNvSpPr>
              <p:nvPr/>
            </p:nvSpPr>
            <p:spPr>
              <a:xfrm rot="5400000">
                <a:off x="6945025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5" name="Шестиугольник 44"/>
              <p:cNvSpPr>
                <a:spLocks noChangeAspect="1"/>
              </p:cNvSpPr>
              <p:nvPr/>
            </p:nvSpPr>
            <p:spPr>
              <a:xfrm rot="5400000">
                <a:off x="6544090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6" name="Шестиугольник 45"/>
              <p:cNvSpPr>
                <a:spLocks noChangeAspect="1"/>
              </p:cNvSpPr>
              <p:nvPr/>
            </p:nvSpPr>
            <p:spPr>
              <a:xfrm rot="5400000">
                <a:off x="7345960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8" name="Шестиугольник 47"/>
              <p:cNvSpPr>
                <a:spLocks noChangeAspect="1"/>
              </p:cNvSpPr>
              <p:nvPr/>
            </p:nvSpPr>
            <p:spPr>
              <a:xfrm rot="5400000">
                <a:off x="6945025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9" name="Шестиугольник 48"/>
              <p:cNvSpPr>
                <a:spLocks noChangeAspect="1"/>
              </p:cNvSpPr>
              <p:nvPr/>
            </p:nvSpPr>
            <p:spPr>
              <a:xfrm rot="5400000">
                <a:off x="6544090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0" name="Шестиугольник 49"/>
              <p:cNvSpPr>
                <a:spLocks noChangeAspect="1"/>
              </p:cNvSpPr>
              <p:nvPr/>
            </p:nvSpPr>
            <p:spPr>
              <a:xfrm rot="5400000">
                <a:off x="7345960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1" name="Шестиугольник 50"/>
              <p:cNvSpPr>
                <a:spLocks noChangeAspect="1"/>
              </p:cNvSpPr>
              <p:nvPr/>
            </p:nvSpPr>
            <p:spPr>
              <a:xfrm rot="5400000">
                <a:off x="7746893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2" name="Шестиугольник 51"/>
              <p:cNvSpPr>
                <a:spLocks noChangeAspect="1"/>
              </p:cNvSpPr>
              <p:nvPr/>
            </p:nvSpPr>
            <p:spPr>
              <a:xfrm rot="5400000">
                <a:off x="8147827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3" name="Шестиугольник 52"/>
              <p:cNvSpPr>
                <a:spLocks noChangeAspect="1"/>
              </p:cNvSpPr>
              <p:nvPr/>
            </p:nvSpPr>
            <p:spPr>
              <a:xfrm rot="5400000">
                <a:off x="7746893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4" name="Шестиугольник 53"/>
              <p:cNvSpPr>
                <a:spLocks noChangeAspect="1"/>
              </p:cNvSpPr>
              <p:nvPr/>
            </p:nvSpPr>
            <p:spPr>
              <a:xfrm rot="5400000">
                <a:off x="8147827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5" name="Шестиугольник 54"/>
              <p:cNvSpPr>
                <a:spLocks noChangeAspect="1"/>
              </p:cNvSpPr>
              <p:nvPr/>
            </p:nvSpPr>
            <p:spPr>
              <a:xfrm rot="5400000">
                <a:off x="7746893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6" name="Шестиугольник 55"/>
              <p:cNvSpPr>
                <a:spLocks noChangeAspect="1"/>
              </p:cNvSpPr>
              <p:nvPr/>
            </p:nvSpPr>
            <p:spPr>
              <a:xfrm rot="5400000">
                <a:off x="8147827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7" name="Шестиугольник 56"/>
              <p:cNvSpPr>
                <a:spLocks noChangeAspect="1"/>
              </p:cNvSpPr>
              <p:nvPr/>
            </p:nvSpPr>
            <p:spPr>
              <a:xfrm rot="5400000">
                <a:off x="5767929" y="544406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16200000" flipV="1">
              <a:off x="5585009" y="4147728"/>
              <a:ext cx="207368" cy="183061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16200000" flipV="1">
              <a:off x="6145759" y="4147729"/>
              <a:ext cx="207368" cy="183061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16200000" flipV="1">
              <a:off x="5862778" y="4147728"/>
              <a:ext cx="207368" cy="183061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535369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397005"/>
            <a:ext cx="7276470" cy="12183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/>
              <a:t>Критика К. Э. Фабри </a:t>
            </a:r>
            <a:br>
              <a:rPr lang="ru-RU" sz="4000"/>
            </a:br>
            <a:r>
              <a:rPr lang="ru-RU" sz="4000"/>
              <a:t>концепции стадии интеллекта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18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1881446"/>
            <a:ext cx="7705725" cy="2927951"/>
          </a:xfrm>
          <a:prstGeom prst="roundRect">
            <a:avLst>
              <a:gd name="adj" fmla="val 6210"/>
            </a:avLst>
          </a:prstGeom>
          <a:ln w="28575">
            <a:solidFill>
              <a:schemeClr val="tx1"/>
            </a:solidFill>
          </a:ln>
        </p:spPr>
        <p:txBody>
          <a:bodyPr vert="horz" lIns="144000" tIns="936000" rIns="180000" bIns="45720" rtlCol="0">
            <a:noAutofit/>
          </a:bodyPr>
          <a:lstStyle/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/>
              <a:t>двухфазность присуща любому поведенческому акту, </a:t>
            </a:r>
            <a:br>
              <a:rPr lang="ru-RU" sz="1800"/>
            </a:br>
            <a:r>
              <a:rPr lang="ru-RU" sz="1800"/>
              <a:t>а не только интеллектуальному поведению;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/>
              <a:t>орудийность не является обязательным компонентом интеллектуального действия; 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1800"/>
              <a:t>не только человекообразные обезьяны, но и другие высшие позвоночные обнаруживают достаточно сложные формы поведения (крысы, собаки, еноты).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3" y="2046670"/>
            <a:ext cx="7319123" cy="736652"/>
          </a:xfrm>
          <a:prstGeom prst="roundRect">
            <a:avLst>
              <a:gd name="adj" fmla="val 17914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rIns="36000" rtlCol="0" anchor="ctr"/>
          <a:lstStyle/>
          <a:p>
            <a:r>
              <a:rPr lang="ru-RU" sz="2000" b="1" spc="50"/>
              <a:t>Фабри ставил под сомнение выделение стадии </a:t>
            </a:r>
            <a:br>
              <a:rPr lang="ru-RU" sz="2000" b="1" spc="50"/>
            </a:br>
            <a:r>
              <a:rPr lang="ru-RU" sz="2000" b="1" spc="50"/>
              <a:t>интеллекта по следующим причинам: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162603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5" name="Группа 44"/>
          <p:cNvGrpSpPr/>
          <p:nvPr/>
        </p:nvGrpSpPr>
        <p:grpSpPr>
          <a:xfrm flipV="1">
            <a:off x="5937687" y="381621"/>
            <a:ext cx="2487175" cy="1287047"/>
            <a:chOff x="5937687" y="381621"/>
            <a:chExt cx="2487175" cy="1287047"/>
          </a:xfrm>
        </p:grpSpPr>
        <p:grpSp>
          <p:nvGrpSpPr>
            <p:cNvPr id="46" name="Группа 45"/>
            <p:cNvGrpSpPr/>
            <p:nvPr/>
          </p:nvGrpSpPr>
          <p:grpSpPr>
            <a:xfrm flipV="1">
              <a:off x="5937687" y="728662"/>
              <a:ext cx="2487175" cy="940006"/>
              <a:chOff x="5404519" y="527157"/>
              <a:chExt cx="3020344" cy="1141513"/>
            </a:xfrm>
          </p:grpSpPr>
          <p:sp>
            <p:nvSpPr>
              <p:cNvPr id="63" name="Шестиугольник 62"/>
              <p:cNvSpPr>
                <a:spLocks noChangeAspect="1"/>
              </p:cNvSpPr>
              <p:nvPr/>
            </p:nvSpPr>
            <p:spPr>
              <a:xfrm rot="5400000">
                <a:off x="6148587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4" name="Шестиугольник 63"/>
              <p:cNvSpPr>
                <a:spLocks noChangeAspect="1"/>
              </p:cNvSpPr>
              <p:nvPr/>
            </p:nvSpPr>
            <p:spPr>
              <a:xfrm rot="5400000">
                <a:off x="6945025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5" name="Шестиугольник 64"/>
              <p:cNvSpPr>
                <a:spLocks noChangeAspect="1"/>
              </p:cNvSpPr>
              <p:nvPr/>
            </p:nvSpPr>
            <p:spPr>
              <a:xfrm rot="5400000">
                <a:off x="6544090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6" name="Шестиугольник 65"/>
              <p:cNvSpPr>
                <a:spLocks noChangeAspect="1"/>
              </p:cNvSpPr>
              <p:nvPr/>
            </p:nvSpPr>
            <p:spPr>
              <a:xfrm rot="5400000">
                <a:off x="7345960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2" name="Шестиугольник 71"/>
              <p:cNvSpPr>
                <a:spLocks noChangeAspect="1"/>
              </p:cNvSpPr>
              <p:nvPr/>
            </p:nvSpPr>
            <p:spPr>
              <a:xfrm rot="5400000">
                <a:off x="6148587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3" name="Шестиугольник 72"/>
              <p:cNvSpPr>
                <a:spLocks noChangeAspect="1"/>
              </p:cNvSpPr>
              <p:nvPr/>
            </p:nvSpPr>
            <p:spPr>
              <a:xfrm rot="5400000">
                <a:off x="6945025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5" name="Шестиугольник 84"/>
              <p:cNvSpPr>
                <a:spLocks noChangeAspect="1"/>
              </p:cNvSpPr>
              <p:nvPr/>
            </p:nvSpPr>
            <p:spPr>
              <a:xfrm rot="5400000">
                <a:off x="6544090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6" name="Шестиугольник 85"/>
              <p:cNvSpPr>
                <a:spLocks noChangeAspect="1"/>
              </p:cNvSpPr>
              <p:nvPr/>
            </p:nvSpPr>
            <p:spPr>
              <a:xfrm rot="5400000">
                <a:off x="7345960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3" name="Шестиугольник 92"/>
              <p:cNvSpPr>
                <a:spLocks noChangeAspect="1"/>
              </p:cNvSpPr>
              <p:nvPr/>
            </p:nvSpPr>
            <p:spPr>
              <a:xfrm rot="5400000">
                <a:off x="7746893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4" name="Шестиугольник 93"/>
              <p:cNvSpPr>
                <a:spLocks noChangeAspect="1"/>
              </p:cNvSpPr>
              <p:nvPr/>
            </p:nvSpPr>
            <p:spPr>
              <a:xfrm rot="5400000">
                <a:off x="8147827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5" name="Шестиугольник 94"/>
              <p:cNvSpPr>
                <a:spLocks noChangeAspect="1"/>
              </p:cNvSpPr>
              <p:nvPr/>
            </p:nvSpPr>
            <p:spPr>
              <a:xfrm rot="5400000">
                <a:off x="7746893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6" name="Шестиугольник 95"/>
              <p:cNvSpPr>
                <a:spLocks noChangeAspect="1"/>
              </p:cNvSpPr>
              <p:nvPr/>
            </p:nvSpPr>
            <p:spPr>
              <a:xfrm rot="5400000">
                <a:off x="8147827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7" name="Шестиугольник 96"/>
              <p:cNvSpPr>
                <a:spLocks noChangeAspect="1"/>
              </p:cNvSpPr>
              <p:nvPr/>
            </p:nvSpPr>
            <p:spPr>
              <a:xfrm rot="5400000">
                <a:off x="7746893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8" name="Шестиугольник 97"/>
              <p:cNvSpPr>
                <a:spLocks noChangeAspect="1"/>
              </p:cNvSpPr>
              <p:nvPr/>
            </p:nvSpPr>
            <p:spPr>
              <a:xfrm rot="5400000">
                <a:off x="8147827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2" name="Шестиугольник 101"/>
              <p:cNvSpPr>
                <a:spLocks noChangeAspect="1"/>
              </p:cNvSpPr>
              <p:nvPr/>
            </p:nvSpPr>
            <p:spPr>
              <a:xfrm rot="5400000">
                <a:off x="5767929" y="544406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3" name="Шестиугольник 102"/>
              <p:cNvSpPr>
                <a:spLocks noChangeAspect="1"/>
              </p:cNvSpPr>
              <p:nvPr/>
            </p:nvSpPr>
            <p:spPr>
              <a:xfrm rot="5400000">
                <a:off x="5387271" y="544407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4" name="Шестиугольник 103"/>
              <p:cNvSpPr>
                <a:spLocks noChangeAspect="1"/>
              </p:cNvSpPr>
              <p:nvPr/>
            </p:nvSpPr>
            <p:spPr>
              <a:xfrm rot="5400000">
                <a:off x="5767929" y="966316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16200000" flipV="1">
              <a:off x="8192260" y="395823"/>
              <a:ext cx="242334" cy="213929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16200000" flipV="1">
              <a:off x="7862100" y="395823"/>
              <a:ext cx="242334" cy="213929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05" name="Скругленный прямоугольник 104"/>
          <p:cNvSpPr/>
          <p:nvPr/>
        </p:nvSpPr>
        <p:spPr>
          <a:xfrm>
            <a:off x="719138" y="4955896"/>
            <a:ext cx="7704300" cy="1400456"/>
          </a:xfrm>
          <a:prstGeom prst="roundRect">
            <a:avLst>
              <a:gd name="adj" fmla="val 1360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tlCol="0" anchor="t"/>
          <a:lstStyle/>
          <a:p>
            <a:pPr>
              <a:spcAft>
                <a:spcPts val="1200"/>
              </a:spcAft>
            </a:pPr>
            <a:r>
              <a:rPr lang="ru-RU" altLang="ru-RU" sz="1600"/>
              <a:t>Поэтому невозможно провести четкую грань между проявления высшего уровня перцептивной психики и стадией интеллекта. </a:t>
            </a:r>
          </a:p>
          <a:p>
            <a:pPr>
              <a:spcAft>
                <a:spcPts val="1200"/>
              </a:spcAft>
            </a:pPr>
            <a:r>
              <a:rPr lang="ru-RU" altLang="ru-RU" sz="1600" b="1"/>
              <a:t>По мнению К. Э. Фабри, «способность к выполнению действий интеллектуального типа являтся одним из критериев высшего уровня перцептивной психики».</a:t>
            </a:r>
          </a:p>
        </p:txBody>
      </p:sp>
      <p:sp>
        <p:nvSpPr>
          <p:cNvPr id="106" name="Freeform 20"/>
          <p:cNvSpPr/>
          <p:nvPr/>
        </p:nvSpPr>
        <p:spPr>
          <a:xfrm rot="5400000">
            <a:off x="7912620" y="469650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54821344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918039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057082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447675"/>
            <a:r>
              <a:rPr lang="ru-RU" sz="8800" b="1">
                <a:solidFill>
                  <a:schemeClr val="bg1"/>
                </a:solidFill>
              </a:rPr>
              <a:t>5–7.2.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519750"/>
            <a:ext cx="7907637" cy="2852345"/>
          </a:xfrm>
          <a:prstGeom prst="frame">
            <a:avLst>
              <a:gd name="adj1" fmla="val 4103"/>
            </a:avLst>
          </a:prstGeom>
          <a:solidFill>
            <a:srgbClr val="057082"/>
          </a:solidFill>
        </p:spPr>
        <p:txBody>
          <a:bodyPr lIns="216000" anchor="ctr">
            <a:noAutofit/>
          </a:bodyPr>
          <a:lstStyle/>
          <a:p>
            <a:pPr marL="360363">
              <a:lnSpc>
                <a:spcPct val="100000"/>
              </a:lnSpc>
            </a:pPr>
            <a:r>
              <a:rPr lang="ru-RU" sz="5400" spc="-120"/>
              <a:t>Происхождение сознания</a:t>
            </a:r>
            <a:endParaRPr lang="ru-RU" sz="54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942353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942353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942353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942353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521967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2101583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521967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2101583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521967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2101583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521967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2101583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4277" y="2815456"/>
            <a:ext cx="1725678" cy="2260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49676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057082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87313"/>
            <a:r>
              <a:rPr lang="ru-RU" sz="8800" b="1">
                <a:solidFill>
                  <a:schemeClr val="bg1"/>
                </a:solidFill>
              </a:rPr>
              <a:t>5–7.1.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057082"/>
          </a:solidFill>
        </p:spPr>
        <p:txBody>
          <a:bodyPr lIns="216000"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sz="4400" spc="-120"/>
              <a:t>Понятие и функции психики. Основные этапы </a:t>
            </a:r>
            <a:br>
              <a:rPr lang="ru-RU" sz="4400" spc="-120"/>
            </a:br>
            <a:r>
              <a:rPr lang="ru-RU" sz="4400" spc="-120"/>
              <a:t>развития психики животных </a:t>
            </a:r>
            <a:br>
              <a:rPr lang="ru-RU" sz="4400" spc="-120"/>
            </a:br>
            <a:r>
              <a:rPr lang="ru-RU" sz="4400" spc="-120"/>
              <a:t>по А. Н. Леонтьеву и К. Э. Фабри</a:t>
            </a:r>
            <a:endParaRPr lang="ru-RU" sz="44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74727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367553"/>
            <a:ext cx="6484455" cy="1264070"/>
          </a:xfrm>
        </p:spPr>
        <p:txBody>
          <a:bodyPr>
            <a:noAutofit/>
          </a:bodyPr>
          <a:lstStyle/>
          <a:p>
            <a:r>
              <a:rPr lang="ru-RU" altLang="ru-RU" sz="4000"/>
              <a:t>Гипотеза о происхождении сознания по А. Н. Леонтьеву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20563" y="1955152"/>
            <a:ext cx="3780000" cy="1341963"/>
          </a:xfrm>
          <a:prstGeom prst="roundRect">
            <a:avLst>
              <a:gd name="adj" fmla="val 1221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tlCol="0" anchor="t"/>
          <a:lstStyle/>
          <a:p>
            <a:pPr marL="273050">
              <a:lnSpc>
                <a:spcPct val="90000"/>
              </a:lnSpc>
              <a:spcAft>
                <a:spcPts val="600"/>
              </a:spcAft>
            </a:pPr>
            <a:r>
              <a:rPr lang="ru-RU" altLang="ru-RU" sz="2000" b="1"/>
              <a:t>Создание орудий труда:</a:t>
            </a:r>
            <a:r>
              <a:rPr lang="ru-RU" altLang="ru-RU" sz="2000"/>
              <a:t>  </a:t>
            </a:r>
          </a:p>
          <a:p>
            <a:pPr marL="285750" indent="-28575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SzPct val="100000"/>
              <a:buFont typeface="Calibri" panose="020F0502020204030204" pitchFamily="34" charset="0"/>
              <a:buChar char="→"/>
            </a:pPr>
            <a:r>
              <a:rPr lang="ru-RU" altLang="ru-RU" sz="1600" spc="-30">
                <a:solidFill>
                  <a:schemeClr val="bg1"/>
                </a:solidFill>
              </a:rPr>
              <a:t>человек не просто приспосабливается </a:t>
            </a:r>
            <a:r>
              <a:rPr lang="ru-RU" altLang="ru-RU" sz="1600">
                <a:solidFill>
                  <a:schemeClr val="bg1"/>
                </a:solidFill>
              </a:rPr>
              <a:t>к  окружающей среде, но и способен подчинять её себе</a:t>
            </a:r>
            <a:r>
              <a:rPr lang="ru-RU" altLang="ru-RU" sz="2000"/>
              <a:t>.</a:t>
            </a:r>
            <a:endParaRPr lang="ru-RU" altLang="ru-RU" sz="20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643438" y="3729161"/>
            <a:ext cx="3781426" cy="2530964"/>
          </a:xfrm>
          <a:prstGeom prst="roundRect">
            <a:avLst>
              <a:gd name="adj" fmla="val 7149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0" rtlCol="0" anchor="t"/>
          <a:lstStyle/>
          <a:p>
            <a:pPr marL="273050">
              <a:lnSpc>
                <a:spcPct val="90000"/>
              </a:lnSpc>
              <a:spcAft>
                <a:spcPts val="600"/>
              </a:spcAft>
            </a:pPr>
            <a:r>
              <a:rPr lang="ru-RU" sz="2000" b="1" spc="-50"/>
              <a:t>Коллективный характер труда  </a:t>
            </a:r>
            <a:r>
              <a:rPr lang="ru-RU" sz="2000" b="1"/>
              <a:t>и  развитие коммуникации: </a:t>
            </a: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Clr>
                <a:schemeClr val="bg1"/>
              </a:buClr>
              <a:buSzPct val="100000"/>
              <a:buFont typeface="Calibri" panose="020F0502020204030204" pitchFamily="34" charset="0"/>
              <a:buChar char="→"/>
            </a:pPr>
            <a:r>
              <a:rPr lang="ru-RU" sz="1600" spc="-30">
                <a:solidFill>
                  <a:schemeClr val="bg1"/>
                </a:solidFill>
              </a:rPr>
              <a:t>формирование специфических законов существования и развития человеческого общества – законов нравственности и морали; </a:t>
            </a: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Clr>
                <a:schemeClr val="bg1"/>
              </a:buClr>
              <a:buSzPct val="100000"/>
              <a:buFont typeface="Calibri" panose="020F0502020204030204" pitchFamily="34" charset="0"/>
              <a:buChar char="→"/>
            </a:pPr>
            <a:r>
              <a:rPr lang="ru-RU" sz="1600" spc="-30">
                <a:solidFill>
                  <a:schemeClr val="bg1"/>
                </a:solidFill>
              </a:rPr>
              <a:t>появление критичности мышления; </a:t>
            </a: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Clr>
                <a:schemeClr val="bg1"/>
              </a:buClr>
              <a:buSzPct val="100000"/>
              <a:buFont typeface="Calibri" panose="020F0502020204030204" pitchFamily="34" charset="0"/>
              <a:buChar char="→"/>
            </a:pPr>
            <a:r>
              <a:rPr lang="ru-RU" sz="1600" spc="-30">
                <a:solidFill>
                  <a:schemeClr val="bg1"/>
                </a:solidFill>
              </a:rPr>
              <a:t>возникновение понятий «хорошо» </a:t>
            </a:r>
            <a:br>
              <a:rPr lang="ru-RU" sz="1600" spc="-30">
                <a:solidFill>
                  <a:schemeClr val="bg1"/>
                </a:solidFill>
              </a:rPr>
            </a:br>
            <a:r>
              <a:rPr lang="ru-RU" sz="1600" spc="-30">
                <a:solidFill>
                  <a:schemeClr val="bg1"/>
                </a:solidFill>
              </a:rPr>
              <a:t>и «плохо».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4643438" y="1951176"/>
            <a:ext cx="3781425" cy="1641946"/>
          </a:xfrm>
          <a:prstGeom prst="roundRect">
            <a:avLst>
              <a:gd name="adj" fmla="val 9830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36000" bIns="36000" rtlCol="0" anchor="t"/>
          <a:lstStyle/>
          <a:p>
            <a:pPr marL="273050">
              <a:lnSpc>
                <a:spcPct val="90000"/>
              </a:lnSpc>
              <a:spcAft>
                <a:spcPts val="600"/>
              </a:spcAft>
            </a:pPr>
            <a:r>
              <a:rPr lang="ru-RU" sz="2000" b="1">
                <a:solidFill>
                  <a:schemeClr val="tx1"/>
                </a:solidFill>
              </a:rPr>
              <a:t>Совместная трудовая деятельность: </a:t>
            </a: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SzPct val="100000"/>
              <a:buFont typeface="Calibri" panose="020F0502020204030204" pitchFamily="34" charset="0"/>
              <a:buChar char="→"/>
            </a:pPr>
            <a:r>
              <a:rPr lang="ru-RU" sz="1600" spc="-60">
                <a:solidFill>
                  <a:schemeClr val="tx1"/>
                </a:solidFill>
              </a:rPr>
              <a:t>образование человеческих сообществ; </a:t>
            </a: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SzPct val="100000"/>
              <a:buFont typeface="Calibri" panose="020F0502020204030204" pitchFamily="34" charset="0"/>
              <a:buChar char="→"/>
            </a:pPr>
            <a:r>
              <a:rPr lang="ru-RU" sz="1600">
                <a:solidFill>
                  <a:schemeClr val="tx1"/>
                </a:solidFill>
              </a:rPr>
              <a:t>развитие коммуникации; </a:t>
            </a: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SzPct val="100000"/>
              <a:buFont typeface="Calibri" panose="020F0502020204030204" pitchFamily="34" charset="0"/>
              <a:buChar char="→"/>
            </a:pPr>
            <a:r>
              <a:rPr lang="ru-RU" sz="1600">
                <a:solidFill>
                  <a:schemeClr val="tx1"/>
                </a:solidFill>
              </a:rPr>
              <a:t>возникновение языка.</a:t>
            </a:r>
          </a:p>
        </p:txBody>
      </p:sp>
      <p:sp>
        <p:nvSpPr>
          <p:cNvPr id="119" name="Скругленный прямоугольник 118"/>
          <p:cNvSpPr/>
          <p:nvPr/>
        </p:nvSpPr>
        <p:spPr>
          <a:xfrm>
            <a:off x="720563" y="3437713"/>
            <a:ext cx="3781425" cy="2822412"/>
          </a:xfrm>
          <a:prstGeom prst="roundRect">
            <a:avLst>
              <a:gd name="adj" fmla="val 7648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72000" rIns="36000" bIns="36000" rtlCol="0" anchor="t"/>
          <a:lstStyle/>
          <a:p>
            <a:pPr marL="273050">
              <a:lnSpc>
                <a:spcPct val="90000"/>
              </a:lnSpc>
              <a:spcAft>
                <a:spcPts val="600"/>
              </a:spcAft>
            </a:pPr>
            <a:r>
              <a:rPr lang="ru-RU" sz="2000" b="1">
                <a:solidFill>
                  <a:schemeClr val="tx1"/>
                </a:solidFill>
              </a:rPr>
              <a:t>Возникновение языка: </a:t>
            </a: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SzPct val="100000"/>
              <a:buFont typeface="Calibri" panose="020F0502020204030204" pitchFamily="34" charset="0"/>
              <a:buChar char="→"/>
            </a:pPr>
            <a:r>
              <a:rPr lang="ru-RU" sz="1600" spc="-60">
                <a:solidFill>
                  <a:schemeClr val="tx1"/>
                </a:solidFill>
              </a:rPr>
              <a:t>передача информации, накопленной </a:t>
            </a:r>
            <a:br>
              <a:rPr lang="ru-RU" sz="1600" spc="-60">
                <a:solidFill>
                  <a:schemeClr val="tx1"/>
                </a:solidFill>
              </a:rPr>
            </a:br>
            <a:r>
              <a:rPr lang="ru-RU" sz="1600" spc="-60">
                <a:solidFill>
                  <a:schemeClr val="tx1"/>
                </a:solidFill>
              </a:rPr>
              <a:t>в истории человечества; </a:t>
            </a: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SzPct val="100000"/>
              <a:buFont typeface="Calibri" panose="020F0502020204030204" pitchFamily="34" charset="0"/>
              <a:buChar char="→"/>
            </a:pPr>
            <a:r>
              <a:rPr lang="ru-RU" sz="1600" spc="-60">
                <a:solidFill>
                  <a:schemeClr val="tx1"/>
                </a:solidFill>
              </a:rPr>
              <a:t>возможность сохранить информацию </a:t>
            </a:r>
            <a:br>
              <a:rPr lang="ru-RU" sz="1600" spc="-60">
                <a:solidFill>
                  <a:schemeClr val="tx1"/>
                </a:solidFill>
              </a:rPr>
            </a:br>
            <a:r>
              <a:rPr lang="ru-RU" sz="1600" spc="-60">
                <a:solidFill>
                  <a:schemeClr val="tx1"/>
                </a:solidFill>
              </a:rPr>
              <a:t>в памяти; </a:t>
            </a: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SzPct val="100000"/>
              <a:buFont typeface="Calibri" panose="020F0502020204030204" pitchFamily="34" charset="0"/>
              <a:buChar char="→"/>
            </a:pPr>
            <a:r>
              <a:rPr lang="ru-RU" sz="1600" spc="-60">
                <a:solidFill>
                  <a:schemeClr val="tx1"/>
                </a:solidFill>
              </a:rPr>
              <a:t>развитие мышления; </a:t>
            </a: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SzPct val="100000"/>
              <a:buFont typeface="Calibri" panose="020F0502020204030204" pitchFamily="34" charset="0"/>
              <a:buChar char="→"/>
            </a:pPr>
            <a:r>
              <a:rPr lang="ru-RU" sz="1600" spc="-60">
                <a:solidFill>
                  <a:schemeClr val="tx1"/>
                </a:solidFill>
              </a:rPr>
              <a:t>осознание человеком своего «Я»; </a:t>
            </a:r>
          </a:p>
          <a:p>
            <a:pPr marL="285750" indent="-285750">
              <a:lnSpc>
                <a:spcPct val="90000"/>
              </a:lnSpc>
              <a:spcAft>
                <a:spcPts val="400"/>
              </a:spcAft>
              <a:buSzPct val="100000"/>
              <a:buFont typeface="Calibri" panose="020F0502020204030204" pitchFamily="34" charset="0"/>
              <a:buChar char="→"/>
            </a:pPr>
            <a:r>
              <a:rPr lang="ru-RU" sz="1600" spc="-60">
                <a:solidFill>
                  <a:schemeClr val="tx1"/>
                </a:solidFill>
              </a:rPr>
              <a:t>принципиально иной уровень регуляции психических состояний </a:t>
            </a:r>
            <a:br>
              <a:rPr lang="ru-RU" sz="1600" spc="-60">
                <a:solidFill>
                  <a:schemeClr val="tx1"/>
                </a:solidFill>
              </a:rPr>
            </a:br>
            <a:r>
              <a:rPr lang="ru-RU" sz="1600" spc="-60">
                <a:solidFill>
                  <a:schemeClr val="tx1"/>
                </a:solidFill>
              </a:rPr>
              <a:t>(при помощи слова).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7363208" y="428832"/>
            <a:ext cx="1061655" cy="1141513"/>
            <a:chOff x="7363208" y="367551"/>
            <a:chExt cx="1061655" cy="1141513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7345960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746893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8147827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53" name="Овал 52"/>
          <p:cNvSpPr/>
          <p:nvPr/>
        </p:nvSpPr>
        <p:spPr>
          <a:xfrm>
            <a:off x="4036653" y="1723501"/>
            <a:ext cx="468000" cy="468000"/>
          </a:xfrm>
          <a:prstGeom prst="ellipse">
            <a:avLst/>
          </a:prstGeom>
          <a:solidFill>
            <a:schemeClr val="tx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54" name="Овал 53"/>
          <p:cNvSpPr/>
          <p:nvPr/>
        </p:nvSpPr>
        <p:spPr>
          <a:xfrm>
            <a:off x="7938863" y="1723710"/>
            <a:ext cx="486000" cy="486000"/>
          </a:xfrm>
          <a:prstGeom prst="ellipse">
            <a:avLst/>
          </a:prstGeom>
          <a:solidFill>
            <a:schemeClr val="tx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55" name="Овал 54"/>
          <p:cNvSpPr/>
          <p:nvPr/>
        </p:nvSpPr>
        <p:spPr>
          <a:xfrm>
            <a:off x="7938863" y="3384300"/>
            <a:ext cx="486000" cy="486000"/>
          </a:xfrm>
          <a:prstGeom prst="ellipse">
            <a:avLst/>
          </a:prstGeom>
          <a:solidFill>
            <a:schemeClr val="tx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56" name="Овал 55"/>
          <p:cNvSpPr/>
          <p:nvPr/>
        </p:nvSpPr>
        <p:spPr>
          <a:xfrm>
            <a:off x="4015936" y="3194713"/>
            <a:ext cx="486000" cy="486000"/>
          </a:xfrm>
          <a:prstGeom prst="ellipse">
            <a:avLst/>
          </a:prstGeom>
          <a:solidFill>
            <a:schemeClr val="tx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400" b="1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63920324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057082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87313"/>
            <a:r>
              <a:rPr lang="ru-RU" sz="8800" b="1">
                <a:solidFill>
                  <a:schemeClr val="bg1"/>
                </a:solidFill>
              </a:rPr>
              <a:t>5–7.3.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057082"/>
          </a:solidFill>
        </p:spPr>
        <p:txBody>
          <a:bodyPr lIns="21600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ru-RU" sz="5000" spc="-120"/>
              <a:t>Мозг и психика. </a:t>
            </a:r>
            <a:br>
              <a:rPr lang="ru-RU" sz="5000" spc="-120"/>
            </a:br>
            <a:r>
              <a:rPr lang="ru-RU" sz="5000" spc="-120"/>
              <a:t>Теория функциональных систем П. К. Анохина</a:t>
            </a:r>
            <a:endParaRPr lang="ru-RU" sz="5000"/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71531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624245"/>
            <a:ext cx="6484455" cy="896816"/>
          </a:xfrm>
        </p:spPr>
        <p:txBody>
          <a:bodyPr>
            <a:noAutofit/>
          </a:bodyPr>
          <a:lstStyle/>
          <a:p>
            <a:r>
              <a:rPr lang="ru-RU" altLang="ru-RU" sz="4000"/>
              <a:t>Строение нервной системы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20563" y="1955152"/>
            <a:ext cx="3780000" cy="1341963"/>
          </a:xfrm>
          <a:prstGeom prst="roundRect">
            <a:avLst>
              <a:gd name="adj" fmla="val 1221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108000" rtlCol="0" anchor="t"/>
          <a:lstStyle/>
          <a:p>
            <a:pPr marL="273050">
              <a:lnSpc>
                <a:spcPct val="90000"/>
              </a:lnSpc>
              <a:spcAft>
                <a:spcPts val="600"/>
              </a:spcAft>
            </a:pPr>
            <a:r>
              <a:rPr lang="ru-RU" altLang="ru-RU" sz="2400" b="1"/>
              <a:t>Нервная ткань</a:t>
            </a:r>
            <a:r>
              <a:rPr lang="ru-RU" altLang="ru-RU" sz="2400"/>
              <a:t>  </a:t>
            </a:r>
          </a:p>
          <a:p>
            <a:pPr marL="273050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SzPct val="100000"/>
            </a:pPr>
            <a:r>
              <a:rPr lang="ru-RU" altLang="ru-RU" spc="-30">
                <a:solidFill>
                  <a:schemeClr val="bg1"/>
                </a:solidFill>
              </a:rPr>
              <a:t>Состоит из нервных клеток – </a:t>
            </a:r>
            <a:r>
              <a:rPr lang="ru-RU" altLang="ru-RU" b="1" spc="-30">
                <a:solidFill>
                  <a:schemeClr val="bg1"/>
                </a:solidFill>
              </a:rPr>
              <a:t>нейронов</a:t>
            </a:r>
            <a:r>
              <a:rPr lang="ru-RU" altLang="ru-RU" sz="2400"/>
              <a:t>.</a:t>
            </a:r>
            <a:endParaRPr lang="ru-RU" altLang="ru-RU" sz="2400">
              <a:solidFill>
                <a:schemeClr val="bg1"/>
              </a:solidFill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20563" y="3639699"/>
            <a:ext cx="3781426" cy="2391509"/>
          </a:xfrm>
          <a:prstGeom prst="roundRect">
            <a:avLst>
              <a:gd name="adj" fmla="val 7149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0" rtlCol="0" anchor="t"/>
          <a:lstStyle/>
          <a:p>
            <a:pPr marL="273050">
              <a:lnSpc>
                <a:spcPct val="90000"/>
              </a:lnSpc>
              <a:spcAft>
                <a:spcPts val="600"/>
              </a:spcAft>
            </a:pPr>
            <a:r>
              <a:rPr lang="ru-RU" sz="2400" b="1"/>
              <a:t>Отделы нервной системы: </a:t>
            </a:r>
          </a:p>
          <a:p>
            <a:pPr marL="273050" indent="-176213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0000"/>
              <a:buFont typeface="Calibri" panose="020F0502020204030204" pitchFamily="34" charset="0"/>
              <a:buChar char="̶"/>
            </a:pPr>
            <a:r>
              <a:rPr lang="ru-RU" b="1" spc="-30">
                <a:solidFill>
                  <a:schemeClr val="bg1"/>
                </a:solidFill>
              </a:rPr>
              <a:t>центральная (ЦНС):</a:t>
            </a:r>
            <a:r>
              <a:rPr lang="ru-RU" spc="-30">
                <a:solidFill>
                  <a:schemeClr val="bg1"/>
                </a:solidFill>
              </a:rPr>
              <a:t> головной (включая промежуточный) </a:t>
            </a:r>
            <a:br>
              <a:rPr lang="ru-RU" spc="-30">
                <a:solidFill>
                  <a:schemeClr val="bg1"/>
                </a:solidFill>
              </a:rPr>
            </a:br>
            <a:r>
              <a:rPr lang="ru-RU" spc="-30">
                <a:solidFill>
                  <a:schemeClr val="bg1"/>
                </a:solidFill>
              </a:rPr>
              <a:t>и спинной мозг;</a:t>
            </a:r>
          </a:p>
          <a:p>
            <a:pPr marL="273050" indent="-176213">
              <a:lnSpc>
                <a:spcPct val="90000"/>
              </a:lnSpc>
              <a:spcAft>
                <a:spcPts val="1200"/>
              </a:spcAft>
              <a:buClr>
                <a:schemeClr val="bg1"/>
              </a:buClr>
              <a:buSzPct val="100000"/>
              <a:buFont typeface="Calibri" panose="020F0502020204030204" pitchFamily="34" charset="0"/>
              <a:buChar char="̶"/>
            </a:pPr>
            <a:r>
              <a:rPr lang="ru-RU" b="1" spc="-30">
                <a:solidFill>
                  <a:schemeClr val="bg1"/>
                </a:solidFill>
              </a:rPr>
              <a:t>периферическая (ПНС):</a:t>
            </a:r>
            <a:r>
              <a:rPr lang="ru-RU" spc="-30">
                <a:solidFill>
                  <a:schemeClr val="bg1"/>
                </a:solidFill>
              </a:rPr>
              <a:t> </a:t>
            </a:r>
            <a:br>
              <a:rPr lang="ru-RU" spc="-30">
                <a:solidFill>
                  <a:schemeClr val="bg1"/>
                </a:solidFill>
              </a:rPr>
            </a:br>
            <a:r>
              <a:rPr lang="ru-RU" spc="-30">
                <a:solidFill>
                  <a:schemeClr val="bg1"/>
                </a:solidFill>
              </a:rPr>
              <a:t>нервы и узлы за пределами ЦНС.</a:t>
            </a:r>
          </a:p>
        </p:txBody>
      </p:sp>
      <p:sp>
        <p:nvSpPr>
          <p:cNvPr id="119" name="Скругленный прямоугольник 118"/>
          <p:cNvSpPr/>
          <p:nvPr/>
        </p:nvSpPr>
        <p:spPr>
          <a:xfrm>
            <a:off x="4641708" y="1955152"/>
            <a:ext cx="3781425" cy="1808899"/>
          </a:xfrm>
          <a:prstGeom prst="roundRect">
            <a:avLst>
              <a:gd name="adj" fmla="val 10699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36000" bIns="36000" rtlCol="0" anchor="t"/>
          <a:lstStyle/>
          <a:p>
            <a:pPr marL="273050">
              <a:lnSpc>
                <a:spcPct val="90000"/>
              </a:lnSpc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Принцип организации: </a:t>
            </a:r>
          </a:p>
          <a:p>
            <a:pPr marL="273050" indent="-176213">
              <a:lnSpc>
                <a:spcPct val="90000"/>
              </a:lnSpc>
              <a:spcAft>
                <a:spcPts val="4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spc="-60">
                <a:solidFill>
                  <a:schemeClr val="tx1"/>
                </a:solidFill>
              </a:rPr>
              <a:t>чем выше отдел, тем сложнее </a:t>
            </a:r>
            <a:br>
              <a:rPr lang="ru-RU" spc="-60">
                <a:solidFill>
                  <a:schemeClr val="tx1"/>
                </a:solidFill>
              </a:rPr>
            </a:br>
            <a:r>
              <a:rPr lang="ru-RU" spc="-60">
                <a:solidFill>
                  <a:schemeClr val="tx1"/>
                </a:solidFill>
              </a:rPr>
              <a:t>его функция;</a:t>
            </a:r>
          </a:p>
          <a:p>
            <a:pPr marL="273050" indent="-176213">
              <a:lnSpc>
                <a:spcPct val="90000"/>
              </a:lnSpc>
              <a:spcAft>
                <a:spcPts val="4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b="1" spc="-60">
                <a:solidFill>
                  <a:schemeClr val="tx1"/>
                </a:solidFill>
              </a:rPr>
              <a:t>высший отдел </a:t>
            </a:r>
            <a:r>
              <a:rPr lang="ru-RU" spc="-60">
                <a:solidFill>
                  <a:schemeClr val="tx1"/>
                </a:solidFill>
              </a:rPr>
              <a:t>– большие полушария головного мозга.</a:t>
            </a:r>
          </a:p>
        </p:txBody>
      </p:sp>
      <p:grpSp>
        <p:nvGrpSpPr>
          <p:cNvPr id="28" name="Группа 27"/>
          <p:cNvGrpSpPr/>
          <p:nvPr/>
        </p:nvGrpSpPr>
        <p:grpSpPr>
          <a:xfrm>
            <a:off x="7363208" y="714557"/>
            <a:ext cx="1061655" cy="716193"/>
            <a:chOff x="7363208" y="367551"/>
            <a:chExt cx="1061655" cy="716193"/>
          </a:xfrm>
        </p:grpSpPr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22" name="Freeform 20"/>
          <p:cNvSpPr/>
          <p:nvPr/>
        </p:nvSpPr>
        <p:spPr>
          <a:xfrm rot="5400000">
            <a:off x="3989746" y="169576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3" name="Freeform 20"/>
          <p:cNvSpPr/>
          <p:nvPr/>
        </p:nvSpPr>
        <p:spPr>
          <a:xfrm rot="5400000">
            <a:off x="3991170" y="338429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1"/>
          <p:cNvSpPr/>
          <p:nvPr/>
        </p:nvSpPr>
        <p:spPr>
          <a:xfrm rot="5400000">
            <a:off x="7910013" y="169974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26" name="Содержимое 4" descr="нейрон1.gif"/>
          <p:cNvPicPr>
            <a:picLocks noGrp="1" noChangeAspect="1" noChangeArrowheads="1"/>
          </p:cNvPicPr>
          <p:nvPr>
            <p:ph sz="half" idx="4294967295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4" t="2123" r="1122" b="9507"/>
          <a:stretch/>
        </p:blipFill>
        <p:spPr>
          <a:xfrm>
            <a:off x="4728332" y="3854361"/>
            <a:ext cx="3707104" cy="2176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0877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509949"/>
            <a:ext cx="6097594" cy="896816"/>
          </a:xfrm>
        </p:spPr>
        <p:txBody>
          <a:bodyPr>
            <a:noAutofit/>
          </a:bodyPr>
          <a:lstStyle/>
          <a:p>
            <a:r>
              <a:rPr lang="ru-RU" altLang="ru-RU" sz="4000"/>
              <a:t>Строение головного мозга</a:t>
            </a:r>
            <a:endParaRPr lang="ru-RU" altLang="ru-RU" sz="4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20563" y="1622429"/>
            <a:ext cx="7704300" cy="4488229"/>
          </a:xfrm>
          <a:prstGeom prst="roundRect">
            <a:avLst>
              <a:gd name="adj" fmla="val 4078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0" rtlCol="0" anchor="t"/>
          <a:lstStyle/>
          <a:p>
            <a:pPr marL="273050">
              <a:lnSpc>
                <a:spcPct val="90000"/>
              </a:lnSpc>
              <a:spcAft>
                <a:spcPts val="600"/>
              </a:spcAft>
            </a:pPr>
            <a:endParaRPr lang="ru-RU" spc="-30">
              <a:solidFill>
                <a:schemeClr val="bg1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962274" y="600261"/>
            <a:ext cx="1462589" cy="716195"/>
            <a:chOff x="6962274" y="714557"/>
            <a:chExt cx="1462589" cy="716195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7363208" y="714557"/>
              <a:ext cx="1061655" cy="716193"/>
              <a:chOff x="7363208" y="367551"/>
              <a:chExt cx="1061655" cy="716193"/>
            </a:xfrm>
          </p:grpSpPr>
          <p:sp>
            <p:nvSpPr>
              <p:cNvPr id="32" name="Шестиугольник 31"/>
              <p:cNvSpPr>
                <a:spLocks noChangeAspect="1"/>
              </p:cNvSpPr>
              <p:nvPr/>
            </p:nvSpPr>
            <p:spPr>
              <a:xfrm rot="5400000">
                <a:off x="7345960" y="384799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7" name="Шестиугольник 36"/>
              <p:cNvSpPr>
                <a:spLocks noChangeAspect="1"/>
              </p:cNvSpPr>
              <p:nvPr/>
            </p:nvSpPr>
            <p:spPr>
              <a:xfrm rot="5400000">
                <a:off x="7345960" y="806709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6" name="Шестиугольник 45"/>
              <p:cNvSpPr>
                <a:spLocks noChangeAspect="1"/>
              </p:cNvSpPr>
              <p:nvPr/>
            </p:nvSpPr>
            <p:spPr>
              <a:xfrm rot="5400000">
                <a:off x="7746893" y="384799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8" name="Шестиугольник 47"/>
              <p:cNvSpPr>
                <a:spLocks noChangeAspect="1"/>
              </p:cNvSpPr>
              <p:nvPr/>
            </p:nvSpPr>
            <p:spPr>
              <a:xfrm rot="5400000">
                <a:off x="8147827" y="384799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9" name="Шестиугольник 48"/>
              <p:cNvSpPr>
                <a:spLocks noChangeAspect="1"/>
              </p:cNvSpPr>
              <p:nvPr/>
            </p:nvSpPr>
            <p:spPr>
              <a:xfrm rot="5400000">
                <a:off x="7746893" y="806709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0" name="Шестиугольник 49"/>
              <p:cNvSpPr>
                <a:spLocks noChangeAspect="1"/>
              </p:cNvSpPr>
              <p:nvPr/>
            </p:nvSpPr>
            <p:spPr>
              <a:xfrm rot="5400000">
                <a:off x="8147827" y="806709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6945026" y="73180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6945026" y="1153717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24" name="Объект 23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3" t="-192" r="-69" b="54"/>
          <a:stretch/>
        </p:blipFill>
        <p:spPr>
          <a:xfrm>
            <a:off x="1380393" y="1714500"/>
            <a:ext cx="6383214" cy="4308231"/>
          </a:xfrm>
          <a:custGeom>
            <a:avLst/>
            <a:gdLst>
              <a:gd name="connsiteX0" fmla="*/ 208570 w 6383214"/>
              <a:gd name="connsiteY0" fmla="*/ 0 h 4308231"/>
              <a:gd name="connsiteX1" fmla="*/ 6174644 w 6383214"/>
              <a:gd name="connsiteY1" fmla="*/ 0 h 4308231"/>
              <a:gd name="connsiteX2" fmla="*/ 6202714 w 6383214"/>
              <a:gd name="connsiteY2" fmla="*/ 2830 h 4308231"/>
              <a:gd name="connsiteX3" fmla="*/ 6383214 w 6383214"/>
              <a:gd name="connsiteY3" fmla="*/ 224296 h 4308231"/>
              <a:gd name="connsiteX4" fmla="*/ 6383214 w 6383214"/>
              <a:gd name="connsiteY4" fmla="*/ 4082172 h 4308231"/>
              <a:gd name="connsiteX5" fmla="*/ 6157155 w 6383214"/>
              <a:gd name="connsiteY5" fmla="*/ 4308231 h 4308231"/>
              <a:gd name="connsiteX6" fmla="*/ 226059 w 6383214"/>
              <a:gd name="connsiteY6" fmla="*/ 4308231 h 4308231"/>
              <a:gd name="connsiteX7" fmla="*/ 0 w 6383214"/>
              <a:gd name="connsiteY7" fmla="*/ 4082172 h 4308231"/>
              <a:gd name="connsiteX8" fmla="*/ 0 w 6383214"/>
              <a:gd name="connsiteY8" fmla="*/ 224296 h 4308231"/>
              <a:gd name="connsiteX9" fmla="*/ 180500 w 6383214"/>
              <a:gd name="connsiteY9" fmla="*/ 2830 h 4308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6383214" h="4308231">
                <a:moveTo>
                  <a:pt x="208570" y="0"/>
                </a:moveTo>
                <a:lnTo>
                  <a:pt x="6174644" y="0"/>
                </a:lnTo>
                <a:lnTo>
                  <a:pt x="6202714" y="2830"/>
                </a:lnTo>
                <a:cubicBezTo>
                  <a:pt x="6305725" y="23909"/>
                  <a:pt x="6383214" y="115053"/>
                  <a:pt x="6383214" y="224296"/>
                </a:cubicBezTo>
                <a:lnTo>
                  <a:pt x="6383214" y="4082172"/>
                </a:lnTo>
                <a:cubicBezTo>
                  <a:pt x="6383214" y="4207021"/>
                  <a:pt x="6282004" y="4308231"/>
                  <a:pt x="6157155" y="4308231"/>
                </a:cubicBezTo>
                <a:lnTo>
                  <a:pt x="226059" y="4308231"/>
                </a:lnTo>
                <a:cubicBezTo>
                  <a:pt x="101210" y="4308231"/>
                  <a:pt x="0" y="4207021"/>
                  <a:pt x="0" y="4082172"/>
                </a:cubicBezTo>
                <a:lnTo>
                  <a:pt x="0" y="224296"/>
                </a:lnTo>
                <a:cubicBezTo>
                  <a:pt x="0" y="115053"/>
                  <a:pt x="77489" y="23909"/>
                  <a:pt x="180500" y="283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32880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771989"/>
            <a:ext cx="6619917" cy="1264070"/>
          </a:xfrm>
        </p:spPr>
        <p:txBody>
          <a:bodyPr>
            <a:noAutofit/>
          </a:bodyPr>
          <a:lstStyle/>
          <a:p>
            <a:r>
              <a:rPr lang="ru-RU" altLang="ru-RU"/>
              <a:t>Рефлексы и сигнальные системы по И. П. Павлову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24</a:t>
            </a:fld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7363208" y="833268"/>
            <a:ext cx="1061655" cy="1141513"/>
            <a:chOff x="7363208" y="367551"/>
            <a:chExt cx="1061655" cy="1141513"/>
          </a:xfrm>
        </p:grpSpPr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5" name="Шестиугольник 134"/>
            <p:cNvSpPr>
              <a:spLocks noChangeAspect="1"/>
            </p:cNvSpPr>
            <p:nvPr/>
          </p:nvSpPr>
          <p:spPr>
            <a:xfrm rot="5400000">
              <a:off x="7345960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6" name="Шестиугольник 135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7" name="Шестиугольник 136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8" name="Шестиугольник 137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9" name="Шестиугольник 138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0" name="Шестиугольник 139"/>
            <p:cNvSpPr>
              <a:spLocks noChangeAspect="1"/>
            </p:cNvSpPr>
            <p:nvPr/>
          </p:nvSpPr>
          <p:spPr>
            <a:xfrm rot="5400000">
              <a:off x="7746893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1" name="Шестиугольник 140"/>
            <p:cNvSpPr>
              <a:spLocks noChangeAspect="1"/>
            </p:cNvSpPr>
            <p:nvPr/>
          </p:nvSpPr>
          <p:spPr>
            <a:xfrm rot="5400000">
              <a:off x="8147827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3"/>
          <p:cNvSpPr>
            <a:spLocks noGrp="1"/>
          </p:cNvSpPr>
          <p:nvPr>
            <p:ph sz="quarter" idx="4294967295"/>
          </p:nvPr>
        </p:nvSpPr>
        <p:spPr>
          <a:xfrm>
            <a:off x="727004" y="2679224"/>
            <a:ext cx="2772334" cy="3116494"/>
          </a:xfrm>
          <a:prstGeom prst="roundRect">
            <a:avLst>
              <a:gd name="adj" fmla="val 5862"/>
            </a:avLst>
          </a:prstGeom>
          <a:ln w="28575">
            <a:solidFill>
              <a:schemeClr val="tx1"/>
            </a:solidFill>
          </a:ln>
        </p:spPr>
        <p:txBody>
          <a:bodyPr vert="horz" lIns="180000" tIns="864000" rIns="9144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/>
              <a:t>безусловные;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/>
              <a:t>условные;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/>
              <a:t>динамический стереотип.</a:t>
            </a:r>
          </a:p>
        </p:txBody>
      </p:sp>
      <p:sp>
        <p:nvSpPr>
          <p:cNvPr id="61" name="Объект 4"/>
          <p:cNvSpPr>
            <a:spLocks noGrp="1"/>
          </p:cNvSpPr>
          <p:nvPr>
            <p:ph sz="quarter" idx="4294967295"/>
          </p:nvPr>
        </p:nvSpPr>
        <p:spPr>
          <a:xfrm>
            <a:off x="3623329" y="2679224"/>
            <a:ext cx="4792908" cy="3116494"/>
          </a:xfrm>
          <a:prstGeom prst="roundRect">
            <a:avLst>
              <a:gd name="adj" fmla="val 4471"/>
            </a:avLst>
          </a:prstGeom>
          <a:ln w="28575">
            <a:solidFill>
              <a:schemeClr val="tx1"/>
            </a:solidFill>
          </a:ln>
        </p:spPr>
        <p:txBody>
          <a:bodyPr vert="horz" lIns="180000" tIns="864000" rIns="91440" bIns="45720" rtlCol="0">
            <a:normAutofit/>
          </a:bodyPr>
          <a:lstStyle/>
          <a:p>
            <a:pPr marL="179388" indent="0">
              <a:spcBef>
                <a:spcPts val="0"/>
              </a:spcBef>
              <a:spcAft>
                <a:spcPts val="400"/>
              </a:spcAft>
              <a:buClrTx/>
              <a:buNone/>
            </a:pPr>
            <a:r>
              <a:rPr lang="ru-RU" sz="2400" b="1" spc="-60"/>
              <a:t>Первая:</a:t>
            </a:r>
            <a:r>
              <a:rPr lang="ru-RU" sz="2200" b="1" spc="-60"/>
              <a:t> </a:t>
            </a:r>
          </a:p>
          <a:p>
            <a:pPr marL="176213" indent="-176213">
              <a:spcBef>
                <a:spcPts val="0"/>
              </a:spcBef>
              <a:spcAft>
                <a:spcPts val="12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/>
              <a:t>сигналы – непосредственно воздействующие раздражители;</a:t>
            </a:r>
          </a:p>
          <a:p>
            <a:pPr marL="179388" indent="0">
              <a:spcBef>
                <a:spcPts val="0"/>
              </a:spcBef>
              <a:spcAft>
                <a:spcPts val="400"/>
              </a:spcAft>
              <a:buClrTx/>
              <a:buNone/>
            </a:pPr>
            <a:r>
              <a:rPr lang="ru-RU" sz="2400" b="1" spc="-60"/>
              <a:t>Вторая: 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200"/>
              <a:t>сигналы – слова.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850995" y="2818115"/>
            <a:ext cx="2516459" cy="664234"/>
          </a:xfrm>
          <a:prstGeom prst="roundRect">
            <a:avLst>
              <a:gd name="adj" fmla="val 20130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ru-RU" sz="2800" b="1" spc="-80"/>
              <a:t>Рефлексы: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3763109" y="2818115"/>
            <a:ext cx="4529138" cy="664234"/>
          </a:xfrm>
          <a:prstGeom prst="roundRect">
            <a:avLst>
              <a:gd name="adj" fmla="val 21454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ru-RU" sz="2800" b="1"/>
              <a:t>Сигнальные системы:</a:t>
            </a:r>
          </a:p>
        </p:txBody>
      </p:sp>
      <p:sp>
        <p:nvSpPr>
          <p:cNvPr id="64" name="Freeform 21"/>
          <p:cNvSpPr/>
          <p:nvPr/>
        </p:nvSpPr>
        <p:spPr>
          <a:xfrm rot="5400000">
            <a:off x="7901046" y="242381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5" name="Freeform 21"/>
          <p:cNvSpPr/>
          <p:nvPr/>
        </p:nvSpPr>
        <p:spPr>
          <a:xfrm rot="5400000">
            <a:off x="2990707" y="242381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31" name="Рисунок 3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3034" y="4730262"/>
            <a:ext cx="1320895" cy="940776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1003063" y="5151296"/>
            <a:ext cx="2212321" cy="427199"/>
            <a:chOff x="2312375" y="6165577"/>
            <a:chExt cx="2212321" cy="427199"/>
          </a:xfrm>
        </p:grpSpPr>
        <p:grpSp>
          <p:nvGrpSpPr>
            <p:cNvPr id="57" name="Группа 56"/>
            <p:cNvGrpSpPr/>
            <p:nvPr/>
          </p:nvGrpSpPr>
          <p:grpSpPr>
            <a:xfrm>
              <a:off x="2462733" y="6165577"/>
              <a:ext cx="2061963" cy="200439"/>
              <a:chOff x="1116013" y="5998155"/>
              <a:chExt cx="2960751" cy="287808"/>
            </a:xfrm>
          </p:grpSpPr>
          <p:grpSp>
            <p:nvGrpSpPr>
              <p:cNvPr id="58" name="Группа 57"/>
              <p:cNvGrpSpPr/>
              <p:nvPr/>
            </p:nvGrpSpPr>
            <p:grpSpPr>
              <a:xfrm>
                <a:off x="3435335" y="5998155"/>
                <a:ext cx="641429" cy="287808"/>
                <a:chOff x="5608723" y="5322632"/>
                <a:chExt cx="509472" cy="228600"/>
              </a:xfrm>
            </p:grpSpPr>
            <p:sp>
              <p:nvSpPr>
                <p:cNvPr id="81" name="Шестиугольник 80"/>
                <p:cNvSpPr>
                  <a:spLocks noChangeAspect="1"/>
                </p:cNvSpPr>
                <p:nvPr/>
              </p:nvSpPr>
              <p:spPr>
                <a:xfrm rot="5400000">
                  <a:off x="5595486" y="5335869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82" name="Шестиугольник 81"/>
                <p:cNvSpPr>
                  <a:spLocks noChangeAspect="1"/>
                </p:cNvSpPr>
                <p:nvPr/>
              </p:nvSpPr>
              <p:spPr>
                <a:xfrm rot="5400000">
                  <a:off x="5905565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  <p:grpSp>
            <p:nvGrpSpPr>
              <p:cNvPr id="59" name="Группа 58"/>
              <p:cNvGrpSpPr/>
              <p:nvPr/>
            </p:nvGrpSpPr>
            <p:grpSpPr>
              <a:xfrm>
                <a:off x="1116013" y="5998159"/>
                <a:ext cx="2182930" cy="284369"/>
                <a:chOff x="6829466" y="5325364"/>
                <a:chExt cx="1733851" cy="225868"/>
              </a:xfrm>
            </p:grpSpPr>
            <p:sp>
              <p:nvSpPr>
                <p:cNvPr id="67" name="Шестиугольник 66"/>
                <p:cNvSpPr>
                  <a:spLocks noChangeAspect="1"/>
                </p:cNvSpPr>
                <p:nvPr/>
              </p:nvSpPr>
              <p:spPr>
                <a:xfrm rot="5400000">
                  <a:off x="6816229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6" name="Шестиугольник 75"/>
                <p:cNvSpPr>
                  <a:spLocks noChangeAspect="1"/>
                </p:cNvSpPr>
                <p:nvPr/>
              </p:nvSpPr>
              <p:spPr>
                <a:xfrm rot="5400000">
                  <a:off x="7427511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7" name="Шестиугольник 76"/>
                <p:cNvSpPr>
                  <a:spLocks noChangeAspect="1"/>
                </p:cNvSpPr>
                <p:nvPr/>
              </p:nvSpPr>
              <p:spPr>
                <a:xfrm rot="5400000">
                  <a:off x="7119786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8" name="Шестиугольник 77"/>
                <p:cNvSpPr>
                  <a:spLocks noChangeAspect="1"/>
                </p:cNvSpPr>
                <p:nvPr/>
              </p:nvSpPr>
              <p:spPr>
                <a:xfrm rot="5400000">
                  <a:off x="7735237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9" name="Шестиугольник 78"/>
                <p:cNvSpPr>
                  <a:spLocks noChangeAspect="1"/>
                </p:cNvSpPr>
                <p:nvPr/>
              </p:nvSpPr>
              <p:spPr>
                <a:xfrm rot="5400000">
                  <a:off x="8042961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80" name="Шестиугольник 79"/>
                <p:cNvSpPr>
                  <a:spLocks noChangeAspect="1"/>
                </p:cNvSpPr>
                <p:nvPr/>
              </p:nvSpPr>
              <p:spPr>
                <a:xfrm rot="5400000">
                  <a:off x="8350687" y="5338601"/>
                  <a:ext cx="225868" cy="199393"/>
                </a:xfrm>
                <a:prstGeom prst="hexagon">
                  <a:avLst/>
                </a:prstGeom>
                <a:solidFill>
                  <a:schemeClr val="tx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</p:grpSp>
        <p:grpSp>
          <p:nvGrpSpPr>
            <p:cNvPr id="85" name="Группа 84"/>
            <p:cNvGrpSpPr/>
            <p:nvPr/>
          </p:nvGrpSpPr>
          <p:grpSpPr>
            <a:xfrm>
              <a:off x="2312375" y="6386780"/>
              <a:ext cx="2107828" cy="205996"/>
              <a:chOff x="6680416" y="712425"/>
              <a:chExt cx="1751838" cy="171205"/>
            </a:xfrm>
          </p:grpSpPr>
          <p:sp>
            <p:nvSpPr>
              <p:cNvPr id="86" name="Шестиугольник 85"/>
              <p:cNvSpPr>
                <a:spLocks noChangeAspect="1"/>
              </p:cNvSpPr>
              <p:nvPr/>
            </p:nvSpPr>
            <p:spPr>
              <a:xfrm rot="5400000">
                <a:off x="6670502" y="722339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7" name="Шестиугольник 86"/>
              <p:cNvSpPr>
                <a:spLocks noChangeAspect="1"/>
              </p:cNvSpPr>
              <p:nvPr/>
            </p:nvSpPr>
            <p:spPr>
              <a:xfrm rot="5400000">
                <a:off x="6902727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8" name="Шестиугольник 87"/>
              <p:cNvSpPr>
                <a:spLocks noChangeAspect="1"/>
              </p:cNvSpPr>
              <p:nvPr/>
            </p:nvSpPr>
            <p:spPr>
              <a:xfrm rot="5400000">
                <a:off x="7130066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9" name="Шестиугольник 88"/>
              <p:cNvSpPr>
                <a:spLocks noChangeAspect="1"/>
              </p:cNvSpPr>
              <p:nvPr/>
            </p:nvSpPr>
            <p:spPr>
              <a:xfrm rot="5400000">
                <a:off x="7357405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0" name="Шестиугольник 89"/>
              <p:cNvSpPr>
                <a:spLocks noChangeAspect="1"/>
              </p:cNvSpPr>
              <p:nvPr/>
            </p:nvSpPr>
            <p:spPr>
              <a:xfrm rot="5400000">
                <a:off x="7584744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1" name="Шестиугольник 90"/>
              <p:cNvSpPr>
                <a:spLocks noChangeAspect="1"/>
              </p:cNvSpPr>
              <p:nvPr/>
            </p:nvSpPr>
            <p:spPr>
              <a:xfrm rot="5400000">
                <a:off x="8042548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2" name="Шестиугольник 91"/>
              <p:cNvSpPr>
                <a:spLocks noChangeAspect="1"/>
              </p:cNvSpPr>
              <p:nvPr/>
            </p:nvSpPr>
            <p:spPr>
              <a:xfrm rot="5400000">
                <a:off x="7812087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3" name="Шестиугольник 92"/>
              <p:cNvSpPr>
                <a:spLocks noChangeAspect="1"/>
              </p:cNvSpPr>
              <p:nvPr/>
            </p:nvSpPr>
            <p:spPr>
              <a:xfrm rot="5400000">
                <a:off x="8273010" y="724386"/>
                <a:ext cx="169158" cy="149330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4244167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25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20563" y="1780689"/>
            <a:ext cx="7704300" cy="4488229"/>
          </a:xfrm>
          <a:prstGeom prst="roundRect">
            <a:avLst>
              <a:gd name="adj" fmla="val 4078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0" rtlCol="0" anchor="t"/>
          <a:lstStyle/>
          <a:p>
            <a:pPr marL="273050">
              <a:lnSpc>
                <a:spcPct val="90000"/>
              </a:lnSpc>
              <a:spcAft>
                <a:spcPts val="600"/>
              </a:spcAft>
            </a:pPr>
            <a:endParaRPr lang="ru-RU" spc="-30">
              <a:solidFill>
                <a:schemeClr val="bg1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962274" y="662680"/>
            <a:ext cx="1462589" cy="716195"/>
            <a:chOff x="6962274" y="714557"/>
            <a:chExt cx="1462589" cy="716195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7363208" y="714557"/>
              <a:ext cx="1061655" cy="716193"/>
              <a:chOff x="7363208" y="367551"/>
              <a:chExt cx="1061655" cy="716193"/>
            </a:xfrm>
          </p:grpSpPr>
          <p:sp>
            <p:nvSpPr>
              <p:cNvPr id="32" name="Шестиугольник 31"/>
              <p:cNvSpPr>
                <a:spLocks noChangeAspect="1"/>
              </p:cNvSpPr>
              <p:nvPr/>
            </p:nvSpPr>
            <p:spPr>
              <a:xfrm rot="5400000">
                <a:off x="7345960" y="384799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7" name="Шестиугольник 36"/>
              <p:cNvSpPr>
                <a:spLocks noChangeAspect="1"/>
              </p:cNvSpPr>
              <p:nvPr/>
            </p:nvSpPr>
            <p:spPr>
              <a:xfrm rot="5400000">
                <a:off x="7345960" y="806709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6" name="Шестиугольник 45"/>
              <p:cNvSpPr>
                <a:spLocks noChangeAspect="1"/>
              </p:cNvSpPr>
              <p:nvPr/>
            </p:nvSpPr>
            <p:spPr>
              <a:xfrm rot="5400000">
                <a:off x="7746893" y="384799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8" name="Шестиугольник 47"/>
              <p:cNvSpPr>
                <a:spLocks noChangeAspect="1"/>
              </p:cNvSpPr>
              <p:nvPr/>
            </p:nvSpPr>
            <p:spPr>
              <a:xfrm rot="5400000">
                <a:off x="8147827" y="384799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9" name="Шестиугольник 48"/>
              <p:cNvSpPr>
                <a:spLocks noChangeAspect="1"/>
              </p:cNvSpPr>
              <p:nvPr/>
            </p:nvSpPr>
            <p:spPr>
              <a:xfrm rot="5400000">
                <a:off x="7746893" y="806709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0" name="Шестиугольник 49"/>
              <p:cNvSpPr>
                <a:spLocks noChangeAspect="1"/>
              </p:cNvSpPr>
              <p:nvPr/>
            </p:nvSpPr>
            <p:spPr>
              <a:xfrm rot="5400000">
                <a:off x="8147827" y="806709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6945026" y="73180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6945026" y="1153717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622"/>
          <a:stretch/>
        </p:blipFill>
        <p:spPr>
          <a:xfrm>
            <a:off x="999164" y="2219266"/>
            <a:ext cx="3552825" cy="3611074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6561339" y="662680"/>
            <a:ext cx="259788" cy="716193"/>
            <a:chOff x="7515608" y="815080"/>
            <a:chExt cx="259788" cy="716193"/>
          </a:xfrm>
        </p:grpSpPr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498360" y="832328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498360" y="1254238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 flipH="1">
            <a:off x="4810825" y="2219267"/>
            <a:ext cx="3354249" cy="3611074"/>
            <a:chOff x="1937008" y="3511262"/>
            <a:chExt cx="2299211" cy="2475253"/>
          </a:xfrm>
        </p:grpSpPr>
        <p:grpSp>
          <p:nvGrpSpPr>
            <p:cNvPr id="26" name="Группа 25"/>
            <p:cNvGrpSpPr/>
            <p:nvPr/>
          </p:nvGrpSpPr>
          <p:grpSpPr>
            <a:xfrm>
              <a:off x="4029016" y="3511262"/>
              <a:ext cx="207203" cy="2475245"/>
              <a:chOff x="4029016" y="3511266"/>
              <a:chExt cx="207204" cy="2475248"/>
            </a:xfrm>
          </p:grpSpPr>
          <p:grpSp>
            <p:nvGrpSpPr>
              <p:cNvPr id="69" name="Группа 68"/>
              <p:cNvGrpSpPr/>
              <p:nvPr/>
            </p:nvGrpSpPr>
            <p:grpSpPr>
              <a:xfrm>
                <a:off x="4029016" y="4792471"/>
                <a:ext cx="207202" cy="1194043"/>
                <a:chOff x="7345426" y="614098"/>
                <a:chExt cx="203124" cy="1170545"/>
              </a:xfrm>
              <a:solidFill>
                <a:schemeClr val="bg1"/>
              </a:solidFill>
            </p:grpSpPr>
            <p:sp>
              <p:nvSpPr>
                <p:cNvPr id="75" name="Шестиугольник 74"/>
                <p:cNvSpPr>
                  <a:spLocks noChangeAspect="1"/>
                </p:cNvSpPr>
                <p:nvPr/>
              </p:nvSpPr>
              <p:spPr>
                <a:xfrm rot="5400000">
                  <a:off x="7331940" y="627584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6" name="Шестиугольник 75"/>
                <p:cNvSpPr>
                  <a:spLocks noChangeAspect="1"/>
                </p:cNvSpPr>
                <p:nvPr/>
              </p:nvSpPr>
              <p:spPr>
                <a:xfrm rot="5400000">
                  <a:off x="7331940" y="941067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7" name="Шестиугольник 76"/>
                <p:cNvSpPr>
                  <a:spLocks noChangeAspect="1"/>
                </p:cNvSpPr>
                <p:nvPr/>
              </p:nvSpPr>
              <p:spPr>
                <a:xfrm rot="5400000">
                  <a:off x="7331940" y="1254550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8" name="Шестиугольник 77"/>
                <p:cNvSpPr>
                  <a:spLocks noChangeAspect="1"/>
                </p:cNvSpPr>
                <p:nvPr/>
              </p:nvSpPr>
              <p:spPr>
                <a:xfrm rot="5400000">
                  <a:off x="7331940" y="1568034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70" name="Группа 69"/>
              <p:cNvGrpSpPr/>
              <p:nvPr/>
            </p:nvGrpSpPr>
            <p:grpSpPr>
              <a:xfrm>
                <a:off x="4029018" y="3511266"/>
                <a:ext cx="207202" cy="1194043"/>
                <a:chOff x="7345426" y="614098"/>
                <a:chExt cx="203124" cy="1170545"/>
              </a:xfrm>
              <a:solidFill>
                <a:schemeClr val="bg1"/>
              </a:solidFill>
            </p:grpSpPr>
            <p:sp>
              <p:nvSpPr>
                <p:cNvPr id="71" name="Шестиугольник 70"/>
                <p:cNvSpPr>
                  <a:spLocks noChangeAspect="1"/>
                </p:cNvSpPr>
                <p:nvPr/>
              </p:nvSpPr>
              <p:spPr>
                <a:xfrm rot="5400000">
                  <a:off x="7331940" y="627584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2" name="Шестиугольник 71"/>
                <p:cNvSpPr>
                  <a:spLocks noChangeAspect="1"/>
                </p:cNvSpPr>
                <p:nvPr/>
              </p:nvSpPr>
              <p:spPr>
                <a:xfrm rot="5400000">
                  <a:off x="7331940" y="941067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3" name="Шестиугольник 72"/>
                <p:cNvSpPr>
                  <a:spLocks noChangeAspect="1"/>
                </p:cNvSpPr>
                <p:nvPr/>
              </p:nvSpPr>
              <p:spPr>
                <a:xfrm rot="5400000">
                  <a:off x="7331940" y="1254550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74" name="Шестиугольник 73"/>
                <p:cNvSpPr>
                  <a:spLocks noChangeAspect="1"/>
                </p:cNvSpPr>
                <p:nvPr/>
              </p:nvSpPr>
              <p:spPr>
                <a:xfrm rot="5400000">
                  <a:off x="7331940" y="1568034"/>
                  <a:ext cx="230095" cy="20312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27" name="Группа 26"/>
            <p:cNvGrpSpPr/>
            <p:nvPr/>
          </p:nvGrpSpPr>
          <p:grpSpPr>
            <a:xfrm>
              <a:off x="3729494" y="3831038"/>
              <a:ext cx="207203" cy="2155468"/>
              <a:chOff x="4181415" y="3983440"/>
              <a:chExt cx="207208" cy="2155472"/>
            </a:xfrm>
          </p:grpSpPr>
          <p:sp>
            <p:nvSpPr>
              <p:cNvPr id="62" name="Шестиугольник 61"/>
              <p:cNvSpPr>
                <a:spLocks noChangeAspect="1"/>
              </p:cNvSpPr>
              <p:nvPr/>
            </p:nvSpPr>
            <p:spPr>
              <a:xfrm rot="5400000">
                <a:off x="4167659" y="4958626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3" name="Шестиугольник 62"/>
              <p:cNvSpPr>
                <a:spLocks noChangeAspect="1"/>
              </p:cNvSpPr>
              <p:nvPr/>
            </p:nvSpPr>
            <p:spPr>
              <a:xfrm rot="5400000">
                <a:off x="4167659" y="527840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4" name="Шестиугольник 63"/>
              <p:cNvSpPr>
                <a:spLocks noChangeAspect="1"/>
              </p:cNvSpPr>
              <p:nvPr/>
            </p:nvSpPr>
            <p:spPr>
              <a:xfrm rot="5400000">
                <a:off x="4167659" y="559817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5" name="Шестиугольник 64"/>
              <p:cNvSpPr>
                <a:spLocks noChangeAspect="1"/>
              </p:cNvSpPr>
              <p:nvPr/>
            </p:nvSpPr>
            <p:spPr>
              <a:xfrm rot="5400000">
                <a:off x="4167659" y="5917954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6" name="Шестиугольник 65"/>
              <p:cNvSpPr>
                <a:spLocks noChangeAspect="1"/>
              </p:cNvSpPr>
              <p:nvPr/>
            </p:nvSpPr>
            <p:spPr>
              <a:xfrm rot="5400000">
                <a:off x="4167665" y="3997196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Шестиугольник 66"/>
              <p:cNvSpPr>
                <a:spLocks noChangeAspect="1"/>
              </p:cNvSpPr>
              <p:nvPr/>
            </p:nvSpPr>
            <p:spPr>
              <a:xfrm rot="5400000">
                <a:off x="4167659" y="4316968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5400000">
                <a:off x="4167661" y="4636751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29" name="Группа 28"/>
            <p:cNvGrpSpPr/>
            <p:nvPr/>
          </p:nvGrpSpPr>
          <p:grpSpPr>
            <a:xfrm>
              <a:off x="3130450" y="4470591"/>
              <a:ext cx="207202" cy="1515917"/>
              <a:chOff x="4212176" y="4622996"/>
              <a:chExt cx="207202" cy="1515909"/>
            </a:xfrm>
          </p:grpSpPr>
          <p:sp>
            <p:nvSpPr>
              <p:cNvPr id="57" name="Шестиугольник 56"/>
              <p:cNvSpPr>
                <a:spLocks noChangeAspect="1"/>
              </p:cNvSpPr>
              <p:nvPr/>
            </p:nvSpPr>
            <p:spPr>
              <a:xfrm rot="5400000">
                <a:off x="4198420" y="495862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8" name="Шестиугольник 57"/>
              <p:cNvSpPr>
                <a:spLocks noChangeAspect="1"/>
              </p:cNvSpPr>
              <p:nvPr/>
            </p:nvSpPr>
            <p:spPr>
              <a:xfrm rot="5400000">
                <a:off x="4198420" y="527839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9" name="Шестиугольник 58"/>
              <p:cNvSpPr>
                <a:spLocks noChangeAspect="1"/>
              </p:cNvSpPr>
              <p:nvPr/>
            </p:nvSpPr>
            <p:spPr>
              <a:xfrm rot="5400000">
                <a:off x="4198420" y="559817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0" name="Шестиугольник 59"/>
              <p:cNvSpPr>
                <a:spLocks noChangeAspect="1"/>
              </p:cNvSpPr>
              <p:nvPr/>
            </p:nvSpPr>
            <p:spPr>
              <a:xfrm rot="5400000">
                <a:off x="4198420" y="591794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1" name="Шестиугольник 60"/>
              <p:cNvSpPr>
                <a:spLocks noChangeAspect="1"/>
              </p:cNvSpPr>
              <p:nvPr/>
            </p:nvSpPr>
            <p:spPr>
              <a:xfrm rot="5400000">
                <a:off x="4198420" y="463675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0" name="Группа 29"/>
            <p:cNvGrpSpPr/>
            <p:nvPr/>
          </p:nvGrpSpPr>
          <p:grpSpPr>
            <a:xfrm>
              <a:off x="3429972" y="4150814"/>
              <a:ext cx="207203" cy="1835693"/>
              <a:chOff x="4196794" y="4303212"/>
              <a:chExt cx="207209" cy="1835691"/>
            </a:xfrm>
          </p:grpSpPr>
          <p:sp>
            <p:nvSpPr>
              <p:cNvPr id="51" name="Шестиугольник 50"/>
              <p:cNvSpPr>
                <a:spLocks noChangeAspect="1"/>
              </p:cNvSpPr>
              <p:nvPr/>
            </p:nvSpPr>
            <p:spPr>
              <a:xfrm rot="5400000">
                <a:off x="4183041" y="4958619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2" name="Шестиугольник 51"/>
              <p:cNvSpPr>
                <a:spLocks noChangeAspect="1"/>
              </p:cNvSpPr>
              <p:nvPr/>
            </p:nvSpPr>
            <p:spPr>
              <a:xfrm rot="5400000">
                <a:off x="4183041" y="5278394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3" name="Шестиугольник 52"/>
              <p:cNvSpPr>
                <a:spLocks noChangeAspect="1"/>
              </p:cNvSpPr>
              <p:nvPr/>
            </p:nvSpPr>
            <p:spPr>
              <a:xfrm rot="5400000">
                <a:off x="4183041" y="5598168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4" name="Шестиугольник 53"/>
              <p:cNvSpPr>
                <a:spLocks noChangeAspect="1"/>
              </p:cNvSpPr>
              <p:nvPr/>
            </p:nvSpPr>
            <p:spPr>
              <a:xfrm rot="5400000">
                <a:off x="4183045" y="5917945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5" name="Шестиугольник 54"/>
              <p:cNvSpPr>
                <a:spLocks noChangeAspect="1"/>
              </p:cNvSpPr>
              <p:nvPr/>
            </p:nvSpPr>
            <p:spPr>
              <a:xfrm rot="5400000">
                <a:off x="4183038" y="4316968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6" name="Шестиугольник 55"/>
              <p:cNvSpPr>
                <a:spLocks noChangeAspect="1"/>
              </p:cNvSpPr>
              <p:nvPr/>
            </p:nvSpPr>
            <p:spPr>
              <a:xfrm rot="5400000">
                <a:off x="4183040" y="463675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2830926" y="4792467"/>
              <a:ext cx="207202" cy="1194040"/>
              <a:chOff x="4227555" y="4944861"/>
              <a:chExt cx="207203" cy="1194054"/>
            </a:xfrm>
          </p:grpSpPr>
          <p:sp>
            <p:nvSpPr>
              <p:cNvPr id="43" name="Шестиугольник 42"/>
              <p:cNvSpPr>
                <a:spLocks noChangeAspect="1"/>
              </p:cNvSpPr>
              <p:nvPr/>
            </p:nvSpPr>
            <p:spPr>
              <a:xfrm rot="5400000">
                <a:off x="4213800" y="495861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4" name="Шестиугольник 43"/>
              <p:cNvSpPr>
                <a:spLocks noChangeAspect="1"/>
              </p:cNvSpPr>
              <p:nvPr/>
            </p:nvSpPr>
            <p:spPr>
              <a:xfrm rot="5400000">
                <a:off x="4213799" y="5278395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5" name="Шестиугольник 44"/>
              <p:cNvSpPr>
                <a:spLocks noChangeAspect="1"/>
              </p:cNvSpPr>
              <p:nvPr/>
            </p:nvSpPr>
            <p:spPr>
              <a:xfrm rot="5400000">
                <a:off x="4213799" y="5598172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7" name="Шестиугольник 46"/>
              <p:cNvSpPr>
                <a:spLocks noChangeAspect="1"/>
              </p:cNvSpPr>
              <p:nvPr/>
            </p:nvSpPr>
            <p:spPr>
              <a:xfrm rot="5400000">
                <a:off x="4213799" y="591795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3" name="Группа 32"/>
            <p:cNvGrpSpPr/>
            <p:nvPr/>
          </p:nvGrpSpPr>
          <p:grpSpPr>
            <a:xfrm>
              <a:off x="2541054" y="5112240"/>
              <a:ext cx="207202" cy="874264"/>
              <a:chOff x="4237201" y="5264640"/>
              <a:chExt cx="207202" cy="874275"/>
            </a:xfrm>
          </p:grpSpPr>
          <p:sp>
            <p:nvSpPr>
              <p:cNvPr id="39" name="Шестиугольник 38"/>
              <p:cNvSpPr>
                <a:spLocks noChangeAspect="1"/>
              </p:cNvSpPr>
              <p:nvPr/>
            </p:nvSpPr>
            <p:spPr>
              <a:xfrm rot="5400000">
                <a:off x="4223445" y="5278396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1" name="Шестиугольник 40"/>
              <p:cNvSpPr>
                <a:spLocks noChangeAspect="1"/>
              </p:cNvSpPr>
              <p:nvPr/>
            </p:nvSpPr>
            <p:spPr>
              <a:xfrm rot="5400000">
                <a:off x="4223445" y="5598171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42" name="Шестиугольник 41"/>
              <p:cNvSpPr>
                <a:spLocks noChangeAspect="1"/>
              </p:cNvSpPr>
              <p:nvPr/>
            </p:nvSpPr>
            <p:spPr>
              <a:xfrm rot="5400000">
                <a:off x="4223445" y="591795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34" name="Группа 33"/>
            <p:cNvGrpSpPr/>
            <p:nvPr/>
          </p:nvGrpSpPr>
          <p:grpSpPr>
            <a:xfrm>
              <a:off x="2236530" y="5432016"/>
              <a:ext cx="207202" cy="554491"/>
              <a:chOff x="4247579" y="5577251"/>
              <a:chExt cx="207202" cy="554495"/>
            </a:xfrm>
          </p:grpSpPr>
          <p:sp>
            <p:nvSpPr>
              <p:cNvPr id="36" name="Шестиугольник 35"/>
              <p:cNvSpPr>
                <a:spLocks noChangeAspect="1"/>
              </p:cNvSpPr>
              <p:nvPr/>
            </p:nvSpPr>
            <p:spPr>
              <a:xfrm rot="5400000">
                <a:off x="4233823" y="5591007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38" name="Шестиугольник 37"/>
              <p:cNvSpPr>
                <a:spLocks noChangeAspect="1"/>
              </p:cNvSpPr>
              <p:nvPr/>
            </p:nvSpPr>
            <p:spPr>
              <a:xfrm rot="5400000">
                <a:off x="4233823" y="5910788"/>
                <a:ext cx="234714" cy="207202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1923252" y="5765557"/>
              <a:ext cx="234714" cy="207202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7" name="Прямоугольный треугольник 6"/>
          <p:cNvSpPr/>
          <p:nvPr/>
        </p:nvSpPr>
        <p:spPr>
          <a:xfrm rot="10800000">
            <a:off x="5217596" y="2245726"/>
            <a:ext cx="2917286" cy="3161208"/>
          </a:xfrm>
          <a:prstGeom prst="rtTriangle">
            <a:avLst/>
          </a:prstGeom>
          <a:solidFill>
            <a:schemeClr val="tx1"/>
          </a:solidFill>
          <a:ln w="571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Заголовок 5"/>
          <p:cNvSpPr txBox="1">
            <a:spLocks noChangeArrowheads="1"/>
          </p:cNvSpPr>
          <p:nvPr/>
        </p:nvSpPr>
        <p:spPr>
          <a:xfrm>
            <a:off x="602145" y="509948"/>
            <a:ext cx="5417116" cy="1019913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ru-RU" altLang="ru-RU" sz="4000"/>
              <a:t>Строение анализатора </a:t>
            </a:r>
            <a:br>
              <a:rPr lang="ru-RU" altLang="ru-RU" sz="4000"/>
            </a:br>
            <a:r>
              <a:rPr lang="ru-RU" altLang="ru-RU" sz="4000"/>
              <a:t>по И. П. Павлову</a:t>
            </a:r>
          </a:p>
        </p:txBody>
      </p:sp>
    </p:spTree>
    <p:extLst>
      <p:ext uri="{BB962C8B-B14F-4D97-AF65-F5344CB8AC3E}">
        <p14:creationId xmlns:p14="http://schemas.microsoft.com/office/powerpoint/2010/main" val="320082778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26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20563" y="1780689"/>
            <a:ext cx="7704300" cy="4488229"/>
          </a:xfrm>
          <a:prstGeom prst="roundRect">
            <a:avLst>
              <a:gd name="adj" fmla="val 4078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08000" rIns="0" rtlCol="0" anchor="t"/>
          <a:lstStyle/>
          <a:p>
            <a:pPr marL="273050">
              <a:lnSpc>
                <a:spcPct val="90000"/>
              </a:lnSpc>
              <a:spcAft>
                <a:spcPts val="600"/>
              </a:spcAft>
            </a:pPr>
            <a:endParaRPr lang="ru-RU" spc="-30">
              <a:solidFill>
                <a:schemeClr val="bg1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6962274" y="662680"/>
            <a:ext cx="1462589" cy="716195"/>
            <a:chOff x="6962274" y="714557"/>
            <a:chExt cx="1462589" cy="716195"/>
          </a:xfrm>
        </p:grpSpPr>
        <p:grpSp>
          <p:nvGrpSpPr>
            <p:cNvPr id="28" name="Группа 27"/>
            <p:cNvGrpSpPr/>
            <p:nvPr/>
          </p:nvGrpSpPr>
          <p:grpSpPr>
            <a:xfrm>
              <a:off x="7363208" y="714557"/>
              <a:ext cx="1061655" cy="716193"/>
              <a:chOff x="7363208" y="367551"/>
              <a:chExt cx="1061655" cy="716193"/>
            </a:xfrm>
          </p:grpSpPr>
          <p:sp>
            <p:nvSpPr>
              <p:cNvPr id="32" name="Шестиугольник 31"/>
              <p:cNvSpPr>
                <a:spLocks noChangeAspect="1"/>
              </p:cNvSpPr>
              <p:nvPr/>
            </p:nvSpPr>
            <p:spPr>
              <a:xfrm rot="5400000">
                <a:off x="7345960" y="384799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7" name="Шестиугольник 36"/>
              <p:cNvSpPr>
                <a:spLocks noChangeAspect="1"/>
              </p:cNvSpPr>
              <p:nvPr/>
            </p:nvSpPr>
            <p:spPr>
              <a:xfrm rot="5400000">
                <a:off x="7345960" y="806709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6" name="Шестиугольник 45"/>
              <p:cNvSpPr>
                <a:spLocks noChangeAspect="1"/>
              </p:cNvSpPr>
              <p:nvPr/>
            </p:nvSpPr>
            <p:spPr>
              <a:xfrm rot="5400000">
                <a:off x="7746893" y="384799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8" name="Шестиугольник 47"/>
              <p:cNvSpPr>
                <a:spLocks noChangeAspect="1"/>
              </p:cNvSpPr>
              <p:nvPr/>
            </p:nvSpPr>
            <p:spPr>
              <a:xfrm rot="5400000">
                <a:off x="8147827" y="384799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9" name="Шестиугольник 48"/>
              <p:cNvSpPr>
                <a:spLocks noChangeAspect="1"/>
              </p:cNvSpPr>
              <p:nvPr/>
            </p:nvSpPr>
            <p:spPr>
              <a:xfrm rot="5400000">
                <a:off x="7746893" y="806709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0" name="Шестиугольник 49"/>
              <p:cNvSpPr>
                <a:spLocks noChangeAspect="1"/>
              </p:cNvSpPr>
              <p:nvPr/>
            </p:nvSpPr>
            <p:spPr>
              <a:xfrm rot="5400000">
                <a:off x="8147827" y="806709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6945026" y="73180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6945026" y="1153717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6160405" y="662680"/>
            <a:ext cx="660722" cy="716195"/>
            <a:chOff x="7114674" y="815080"/>
            <a:chExt cx="660722" cy="716195"/>
          </a:xfrm>
        </p:grpSpPr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498360" y="832328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498360" y="1254238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097426" y="832330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7097426" y="1254240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80" name="Объект 79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66" t="6866"/>
          <a:stretch/>
        </p:blipFill>
        <p:spPr>
          <a:xfrm>
            <a:off x="1116013" y="1977328"/>
            <a:ext cx="4826977" cy="4094950"/>
          </a:xfrm>
          <a:custGeom>
            <a:avLst/>
            <a:gdLst>
              <a:gd name="connsiteX0" fmla="*/ 295655 w 4826977"/>
              <a:gd name="connsiteY0" fmla="*/ 0 h 4094950"/>
              <a:gd name="connsiteX1" fmla="*/ 4531322 w 4826977"/>
              <a:gd name="connsiteY1" fmla="*/ 0 h 4094950"/>
              <a:gd name="connsiteX2" fmla="*/ 4826977 w 4826977"/>
              <a:gd name="connsiteY2" fmla="*/ 295655 h 4094950"/>
              <a:gd name="connsiteX3" fmla="*/ 4826977 w 4826977"/>
              <a:gd name="connsiteY3" fmla="*/ 3799295 h 4094950"/>
              <a:gd name="connsiteX4" fmla="*/ 4531322 w 4826977"/>
              <a:gd name="connsiteY4" fmla="*/ 4094950 h 4094950"/>
              <a:gd name="connsiteX5" fmla="*/ 295655 w 4826977"/>
              <a:gd name="connsiteY5" fmla="*/ 4094950 h 4094950"/>
              <a:gd name="connsiteX6" fmla="*/ 0 w 4826977"/>
              <a:gd name="connsiteY6" fmla="*/ 3799295 h 4094950"/>
              <a:gd name="connsiteX7" fmla="*/ 0 w 4826977"/>
              <a:gd name="connsiteY7" fmla="*/ 295655 h 4094950"/>
              <a:gd name="connsiteX8" fmla="*/ 295655 w 4826977"/>
              <a:gd name="connsiteY8" fmla="*/ 0 h 4094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26977" h="4094950">
                <a:moveTo>
                  <a:pt x="295655" y="0"/>
                </a:moveTo>
                <a:lnTo>
                  <a:pt x="4531322" y="0"/>
                </a:lnTo>
                <a:cubicBezTo>
                  <a:pt x="4694608" y="0"/>
                  <a:pt x="4826977" y="132369"/>
                  <a:pt x="4826977" y="295655"/>
                </a:cubicBezTo>
                <a:lnTo>
                  <a:pt x="4826977" y="3799295"/>
                </a:lnTo>
                <a:cubicBezTo>
                  <a:pt x="4826977" y="3962581"/>
                  <a:pt x="4694608" y="4094950"/>
                  <a:pt x="4531322" y="4094950"/>
                </a:cubicBezTo>
                <a:lnTo>
                  <a:pt x="295655" y="4094950"/>
                </a:lnTo>
                <a:cubicBezTo>
                  <a:pt x="132369" y="4094950"/>
                  <a:pt x="0" y="3962581"/>
                  <a:pt x="0" y="3799295"/>
                </a:cubicBezTo>
                <a:lnTo>
                  <a:pt x="0" y="295655"/>
                </a:lnTo>
                <a:cubicBezTo>
                  <a:pt x="0" y="132369"/>
                  <a:pt x="132369" y="0"/>
                  <a:pt x="295655" y="0"/>
                </a:cubicBezTo>
                <a:close/>
              </a:path>
            </a:pathLst>
          </a:custGeom>
        </p:spPr>
      </p:pic>
      <p:sp>
        <p:nvSpPr>
          <p:cNvPr id="81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650" y="365126"/>
            <a:ext cx="5531754" cy="1325563"/>
          </a:xfrm>
        </p:spPr>
        <p:txBody>
          <a:bodyPr>
            <a:noAutofit/>
          </a:bodyPr>
          <a:lstStyle/>
          <a:p>
            <a:r>
              <a:rPr lang="ru-RU" altLang="ru-RU" sz="4000"/>
              <a:t>Строение ретикулярной формации</a:t>
            </a:r>
            <a:endParaRPr lang="ru-RU" altLang="ru-RU" sz="4000">
              <a:solidFill>
                <a:schemeClr val="tx1"/>
              </a:solidFill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377340" y="2267750"/>
            <a:ext cx="1613173" cy="3611064"/>
            <a:chOff x="6358270" y="2219267"/>
            <a:chExt cx="1613173" cy="3611064"/>
          </a:xfrm>
        </p:grpSpPr>
        <p:grpSp>
          <p:nvGrpSpPr>
            <p:cNvPr id="82" name="Группа 81"/>
            <p:cNvGrpSpPr/>
            <p:nvPr/>
          </p:nvGrpSpPr>
          <p:grpSpPr>
            <a:xfrm flipH="1">
              <a:off x="6358270" y="2219267"/>
              <a:ext cx="1613173" cy="3611064"/>
              <a:chOff x="3130450" y="3511262"/>
              <a:chExt cx="1105769" cy="2475246"/>
            </a:xfrm>
          </p:grpSpPr>
          <p:grpSp>
            <p:nvGrpSpPr>
              <p:cNvPr id="83" name="Группа 82"/>
              <p:cNvGrpSpPr/>
              <p:nvPr/>
            </p:nvGrpSpPr>
            <p:grpSpPr>
              <a:xfrm>
                <a:off x="4029016" y="3511262"/>
                <a:ext cx="207203" cy="2475245"/>
                <a:chOff x="4029016" y="3511266"/>
                <a:chExt cx="207204" cy="2475248"/>
              </a:xfrm>
            </p:grpSpPr>
            <p:grpSp>
              <p:nvGrpSpPr>
                <p:cNvPr id="118" name="Группа 117"/>
                <p:cNvGrpSpPr/>
                <p:nvPr/>
              </p:nvGrpSpPr>
              <p:grpSpPr>
                <a:xfrm>
                  <a:off x="4029016" y="4792471"/>
                  <a:ext cx="207202" cy="1194043"/>
                  <a:chOff x="7345426" y="614098"/>
                  <a:chExt cx="203124" cy="1170545"/>
                </a:xfrm>
                <a:solidFill>
                  <a:schemeClr val="bg1"/>
                </a:solidFill>
              </p:grpSpPr>
              <p:sp>
                <p:nvSpPr>
                  <p:cNvPr id="124" name="Шестиугольник 123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627584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5" name="Шестиугольник 124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941067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6" name="Шестиугольник 125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1254550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7" name="Шестиугольник 126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1568034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  <p:grpSp>
              <p:nvGrpSpPr>
                <p:cNvPr id="119" name="Группа 118"/>
                <p:cNvGrpSpPr/>
                <p:nvPr/>
              </p:nvGrpSpPr>
              <p:grpSpPr>
                <a:xfrm>
                  <a:off x="4029018" y="3511266"/>
                  <a:ext cx="207202" cy="1194043"/>
                  <a:chOff x="7345426" y="614098"/>
                  <a:chExt cx="203124" cy="1170545"/>
                </a:xfrm>
                <a:solidFill>
                  <a:schemeClr val="bg1"/>
                </a:solidFill>
              </p:grpSpPr>
              <p:sp>
                <p:nvSpPr>
                  <p:cNvPr id="120" name="Шестиугольник 119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627584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1" name="Шестиугольник 120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941067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2" name="Шестиугольник 121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1254550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  <p:sp>
                <p:nvSpPr>
                  <p:cNvPr id="123" name="Шестиугольник 122"/>
                  <p:cNvSpPr>
                    <a:spLocks noChangeAspect="1"/>
                  </p:cNvSpPr>
                  <p:nvPr/>
                </p:nvSpPr>
                <p:spPr>
                  <a:xfrm rot="5400000">
                    <a:off x="7331940" y="1568034"/>
                    <a:ext cx="230095" cy="203124"/>
                  </a:xfrm>
                  <a:prstGeom prst="hexagon">
                    <a:avLst/>
                  </a:prstGeom>
                  <a:grpFill/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marL="0" marR="0" lvl="0" indent="0" algn="ctr" defTabSz="914400" rtl="0" eaLnBrk="1" fontAlgn="auto" latinLnBrk="0" hangingPunct="1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endParaRPr kumimoji="0" lang="ru-RU" sz="1800" b="0" i="0" u="none" strike="noStrike" kern="1200" cap="none" spc="0" normalizeH="0" baseline="0" noProof="0">
                      <a:ln>
                        <a:noFill/>
                      </a:ln>
                      <a:solidFill>
                        <a:srgbClr val="2F67B2"/>
                      </a:solidFill>
                      <a:effectLst/>
                      <a:uLnTx/>
                      <a:uFillTx/>
                      <a:latin typeface="Calibri" panose="020F0502020204030204"/>
                      <a:ea typeface="+mn-ea"/>
                      <a:cs typeface="+mn-cs"/>
                    </a:endParaRPr>
                  </a:p>
                </p:txBody>
              </p:sp>
            </p:grpSp>
          </p:grpSp>
          <p:grpSp>
            <p:nvGrpSpPr>
              <p:cNvPr id="84" name="Группа 83"/>
              <p:cNvGrpSpPr/>
              <p:nvPr/>
            </p:nvGrpSpPr>
            <p:grpSpPr>
              <a:xfrm>
                <a:off x="3729494" y="3831038"/>
                <a:ext cx="207203" cy="2155468"/>
                <a:chOff x="4181415" y="3983440"/>
                <a:chExt cx="207208" cy="2155472"/>
              </a:xfrm>
            </p:grpSpPr>
            <p:sp>
              <p:nvSpPr>
                <p:cNvPr id="111" name="Шестиугольник 110"/>
                <p:cNvSpPr>
                  <a:spLocks noChangeAspect="1"/>
                </p:cNvSpPr>
                <p:nvPr/>
              </p:nvSpPr>
              <p:spPr>
                <a:xfrm rot="5400000">
                  <a:off x="4167659" y="4958626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2" name="Шестиугольник 111"/>
                <p:cNvSpPr>
                  <a:spLocks noChangeAspect="1"/>
                </p:cNvSpPr>
                <p:nvPr/>
              </p:nvSpPr>
              <p:spPr>
                <a:xfrm rot="5400000">
                  <a:off x="4167659" y="527840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3" name="Шестиугольник 112"/>
                <p:cNvSpPr>
                  <a:spLocks noChangeAspect="1"/>
                </p:cNvSpPr>
                <p:nvPr/>
              </p:nvSpPr>
              <p:spPr>
                <a:xfrm rot="5400000">
                  <a:off x="4167659" y="559817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4" name="Шестиугольник 113"/>
                <p:cNvSpPr>
                  <a:spLocks noChangeAspect="1"/>
                </p:cNvSpPr>
                <p:nvPr/>
              </p:nvSpPr>
              <p:spPr>
                <a:xfrm rot="5400000">
                  <a:off x="4167659" y="5917954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5" name="Шестиугольник 114"/>
                <p:cNvSpPr>
                  <a:spLocks noChangeAspect="1"/>
                </p:cNvSpPr>
                <p:nvPr/>
              </p:nvSpPr>
              <p:spPr>
                <a:xfrm rot="5400000">
                  <a:off x="4167665" y="3997196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6" name="Шестиугольник 115"/>
                <p:cNvSpPr>
                  <a:spLocks noChangeAspect="1"/>
                </p:cNvSpPr>
                <p:nvPr/>
              </p:nvSpPr>
              <p:spPr>
                <a:xfrm rot="5400000">
                  <a:off x="4167659" y="4316968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7" name="Шестиугольник 116"/>
                <p:cNvSpPr>
                  <a:spLocks noChangeAspect="1"/>
                </p:cNvSpPr>
                <p:nvPr/>
              </p:nvSpPr>
              <p:spPr>
                <a:xfrm rot="5400000">
                  <a:off x="4167661" y="4636751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5" name="Группа 84"/>
              <p:cNvGrpSpPr/>
              <p:nvPr/>
            </p:nvGrpSpPr>
            <p:grpSpPr>
              <a:xfrm>
                <a:off x="3130450" y="4470591"/>
                <a:ext cx="207202" cy="1515917"/>
                <a:chOff x="4212176" y="4622996"/>
                <a:chExt cx="207202" cy="1515909"/>
              </a:xfrm>
            </p:grpSpPr>
            <p:sp>
              <p:nvSpPr>
                <p:cNvPr id="106" name="Шестиугольник 105"/>
                <p:cNvSpPr>
                  <a:spLocks noChangeAspect="1"/>
                </p:cNvSpPr>
                <p:nvPr/>
              </p:nvSpPr>
              <p:spPr>
                <a:xfrm rot="5400000">
                  <a:off x="4198420" y="495862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7" name="Шестиугольник 106"/>
                <p:cNvSpPr>
                  <a:spLocks noChangeAspect="1"/>
                </p:cNvSpPr>
                <p:nvPr/>
              </p:nvSpPr>
              <p:spPr>
                <a:xfrm rot="5400000">
                  <a:off x="4198420" y="527839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8" name="Шестиугольник 107"/>
                <p:cNvSpPr>
                  <a:spLocks noChangeAspect="1"/>
                </p:cNvSpPr>
                <p:nvPr/>
              </p:nvSpPr>
              <p:spPr>
                <a:xfrm rot="5400000">
                  <a:off x="4198420" y="559817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9" name="Шестиугольник 108"/>
                <p:cNvSpPr>
                  <a:spLocks noChangeAspect="1"/>
                </p:cNvSpPr>
                <p:nvPr/>
              </p:nvSpPr>
              <p:spPr>
                <a:xfrm rot="5400000">
                  <a:off x="4198420" y="5917947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10" name="Шестиугольник 109"/>
                <p:cNvSpPr>
                  <a:spLocks noChangeAspect="1"/>
                </p:cNvSpPr>
                <p:nvPr/>
              </p:nvSpPr>
              <p:spPr>
                <a:xfrm rot="5400000">
                  <a:off x="4198420" y="463675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86" name="Группа 85"/>
              <p:cNvGrpSpPr/>
              <p:nvPr/>
            </p:nvGrpSpPr>
            <p:grpSpPr>
              <a:xfrm>
                <a:off x="3429972" y="4150814"/>
                <a:ext cx="207203" cy="1835693"/>
                <a:chOff x="4196794" y="4303212"/>
                <a:chExt cx="207209" cy="1835691"/>
              </a:xfrm>
            </p:grpSpPr>
            <p:sp>
              <p:nvSpPr>
                <p:cNvPr id="100" name="Шестиугольник 99"/>
                <p:cNvSpPr>
                  <a:spLocks noChangeAspect="1"/>
                </p:cNvSpPr>
                <p:nvPr/>
              </p:nvSpPr>
              <p:spPr>
                <a:xfrm rot="5400000">
                  <a:off x="4183041" y="4958619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1" name="Шестиугольник 100"/>
                <p:cNvSpPr>
                  <a:spLocks noChangeAspect="1"/>
                </p:cNvSpPr>
                <p:nvPr/>
              </p:nvSpPr>
              <p:spPr>
                <a:xfrm rot="5400000">
                  <a:off x="4183041" y="5278394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2" name="Шестиугольник 101"/>
                <p:cNvSpPr>
                  <a:spLocks noChangeAspect="1"/>
                </p:cNvSpPr>
                <p:nvPr/>
              </p:nvSpPr>
              <p:spPr>
                <a:xfrm rot="5400000">
                  <a:off x="4183041" y="5598168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3" name="Шестиугольник 102"/>
                <p:cNvSpPr>
                  <a:spLocks noChangeAspect="1"/>
                </p:cNvSpPr>
                <p:nvPr/>
              </p:nvSpPr>
              <p:spPr>
                <a:xfrm rot="5400000">
                  <a:off x="4183045" y="5917945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4" name="Шестиугольник 103"/>
                <p:cNvSpPr>
                  <a:spLocks noChangeAspect="1"/>
                </p:cNvSpPr>
                <p:nvPr/>
              </p:nvSpPr>
              <p:spPr>
                <a:xfrm rot="5400000">
                  <a:off x="4183038" y="4316968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  <p:sp>
              <p:nvSpPr>
                <p:cNvPr id="105" name="Шестиугольник 104"/>
                <p:cNvSpPr>
                  <a:spLocks noChangeAspect="1"/>
                </p:cNvSpPr>
                <p:nvPr/>
              </p:nvSpPr>
              <p:spPr>
                <a:xfrm rot="5400000">
                  <a:off x="4183040" y="4636752"/>
                  <a:ext cx="234714" cy="207202"/>
                </a:xfrm>
                <a:prstGeom prst="hexagon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marL="0" marR="0" lvl="0" indent="0" algn="ctr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ru-RU" sz="1800" b="0" i="0" u="none" strike="noStrike" kern="1200" cap="none" spc="0" normalizeH="0" baseline="0" noProof="0">
                    <a:ln>
                      <a:noFill/>
                    </a:ln>
                    <a:solidFill>
                      <a:srgbClr val="2F67B2"/>
                    </a:solidFill>
                    <a:effectLst/>
                    <a:uLnTx/>
                    <a:uFillTx/>
                    <a:latin typeface="Calibri" panose="020F0502020204030204"/>
                    <a:ea typeface="+mn-ea"/>
                    <a:cs typeface="+mn-cs"/>
                  </a:endParaRPr>
                </a:p>
              </p:txBody>
            </p:sp>
          </p:grpSp>
        </p:grpSp>
        <p:sp>
          <p:nvSpPr>
            <p:cNvPr id="128" name="Прямоугольный треугольник 127"/>
            <p:cNvSpPr/>
            <p:nvPr/>
          </p:nvSpPr>
          <p:spPr>
            <a:xfrm rot="10800000">
              <a:off x="6768691" y="2255348"/>
              <a:ext cx="1176210" cy="1226404"/>
            </a:xfrm>
            <a:prstGeom prst="rtTriangle">
              <a:avLst/>
            </a:prstGeom>
            <a:solidFill>
              <a:schemeClr val="tx1"/>
            </a:solidFill>
            <a:ln w="571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</p:spTree>
    <p:extLst>
      <p:ext uri="{BB962C8B-B14F-4D97-AF65-F5344CB8AC3E}">
        <p14:creationId xmlns:p14="http://schemas.microsoft.com/office/powerpoint/2010/main" val="11600562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636276"/>
            <a:ext cx="6619917" cy="1583259"/>
          </a:xfrm>
        </p:spPr>
        <p:txBody>
          <a:bodyPr>
            <a:noAutofit/>
          </a:bodyPr>
          <a:lstStyle/>
          <a:p>
            <a:r>
              <a:rPr lang="ru-RU" altLang="ru-RU" sz="3600"/>
              <a:t>Проблема локализации </a:t>
            </a:r>
            <a:br>
              <a:rPr lang="ru-RU" altLang="ru-RU" sz="3600"/>
            </a:br>
            <a:r>
              <a:rPr lang="ru-RU" altLang="ru-RU" sz="3600"/>
              <a:t>высших психических функций: </a:t>
            </a:r>
            <a:br>
              <a:rPr lang="ru-RU" altLang="ru-RU" sz="3600"/>
            </a:br>
            <a:r>
              <a:rPr lang="ru-RU" altLang="ru-RU" sz="3600"/>
              <a:t>две крайние позиции</a:t>
            </a:r>
            <a:endParaRPr lang="ru-RU" altLang="ru-RU" sz="36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27</a:t>
            </a:fld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7033846" y="680079"/>
            <a:ext cx="1391018" cy="1495651"/>
            <a:chOff x="7363208" y="367551"/>
            <a:chExt cx="1061655" cy="1141513"/>
          </a:xfrm>
        </p:grpSpPr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5" name="Шестиугольник 134"/>
            <p:cNvSpPr>
              <a:spLocks noChangeAspect="1"/>
            </p:cNvSpPr>
            <p:nvPr/>
          </p:nvSpPr>
          <p:spPr>
            <a:xfrm rot="5400000">
              <a:off x="7345960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6" name="Шестиугольник 135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7" name="Шестиугольник 136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8" name="Шестиугольник 137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9" name="Шестиугольник 138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0" name="Шестиугольник 139"/>
            <p:cNvSpPr>
              <a:spLocks noChangeAspect="1"/>
            </p:cNvSpPr>
            <p:nvPr/>
          </p:nvSpPr>
          <p:spPr>
            <a:xfrm rot="5400000">
              <a:off x="7746893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1" name="Шестиугольник 140"/>
            <p:cNvSpPr>
              <a:spLocks noChangeAspect="1"/>
            </p:cNvSpPr>
            <p:nvPr/>
          </p:nvSpPr>
          <p:spPr>
            <a:xfrm rot="5400000">
              <a:off x="8147827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3"/>
          <p:cNvSpPr>
            <a:spLocks noGrp="1"/>
          </p:cNvSpPr>
          <p:nvPr>
            <p:ph sz="quarter" idx="4294967295"/>
          </p:nvPr>
        </p:nvSpPr>
        <p:spPr>
          <a:xfrm>
            <a:off x="727004" y="2678054"/>
            <a:ext cx="3780000" cy="3116493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80000" tIns="1116000" rIns="91440" bIns="45720" rtlCol="0">
            <a:noAutofit/>
          </a:bodyPr>
          <a:lstStyle/>
          <a:p>
            <a:pPr marL="179388" indent="0">
              <a:spcBef>
                <a:spcPts val="0"/>
              </a:spcBef>
              <a:spcAft>
                <a:spcPts val="1200"/>
              </a:spcAft>
              <a:buClrTx/>
              <a:buNone/>
            </a:pPr>
            <a:r>
              <a:rPr lang="ru-RU" sz="2000" b="1" spc="-60"/>
              <a:t>(Ф. Галль, </a:t>
            </a:r>
            <a:r>
              <a:rPr lang="en-GB" sz="2000" b="1" spc="-60"/>
              <a:t>XVIII </a:t>
            </a:r>
            <a:r>
              <a:rPr lang="ru-RU" sz="2000" b="1" spc="-60"/>
              <a:t>в.)</a:t>
            </a:r>
            <a:endParaRPr lang="ru-RU" sz="2000" b="1"/>
          </a:p>
          <a:p>
            <a:pPr marL="176213" indent="0">
              <a:spcBef>
                <a:spcPts val="0"/>
              </a:spcBef>
              <a:buClrTx/>
              <a:buNone/>
            </a:pPr>
            <a:r>
              <a:rPr lang="ru-RU" sz="2000"/>
              <a:t>Психические функции </a:t>
            </a:r>
            <a:br>
              <a:rPr lang="ru-RU" sz="2000"/>
            </a:br>
            <a:r>
              <a:rPr lang="ru-RU" sz="2000"/>
              <a:t>строго локализованы </a:t>
            </a:r>
            <a:br>
              <a:rPr lang="ru-RU" sz="2000"/>
            </a:br>
            <a:r>
              <a:rPr lang="ru-RU" sz="2000"/>
              <a:t>в определённых участках мозга.</a:t>
            </a:r>
          </a:p>
        </p:txBody>
      </p:sp>
      <p:sp>
        <p:nvSpPr>
          <p:cNvPr id="61" name="Объект 4"/>
          <p:cNvSpPr>
            <a:spLocks noGrp="1"/>
          </p:cNvSpPr>
          <p:nvPr>
            <p:ph sz="quarter" idx="4294967295"/>
          </p:nvPr>
        </p:nvSpPr>
        <p:spPr>
          <a:xfrm>
            <a:off x="4636237" y="2678054"/>
            <a:ext cx="3780000" cy="3116493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80000" tIns="1116000" rIns="91440" bIns="45720" rtlCol="0">
            <a:normAutofit/>
          </a:bodyPr>
          <a:lstStyle/>
          <a:p>
            <a:pPr marL="179388" lvl="0" indent="0">
              <a:spcBef>
                <a:spcPts val="0"/>
              </a:spcBef>
              <a:spcAft>
                <a:spcPts val="1200"/>
              </a:spcAft>
              <a:buClrTx/>
              <a:buNone/>
            </a:pPr>
            <a:r>
              <a:rPr lang="ru-RU" sz="2000" b="1" spc="-60">
                <a:solidFill>
                  <a:prstClr val="black"/>
                </a:solidFill>
              </a:rPr>
              <a:t>(Ж. П. Флуранс)</a:t>
            </a:r>
            <a:endParaRPr lang="ru-RU" sz="2000" b="1">
              <a:solidFill>
                <a:prstClr val="black"/>
              </a:solidFill>
            </a:endParaRPr>
          </a:p>
          <a:p>
            <a:pPr marL="176213" indent="0">
              <a:spcBef>
                <a:spcPts val="0"/>
              </a:spcBef>
              <a:buClrTx/>
              <a:buNone/>
            </a:pPr>
            <a:r>
              <a:rPr lang="ru-RU" sz="2000"/>
              <a:t>Мозг функционирует </a:t>
            </a:r>
            <a:br>
              <a:rPr lang="ru-RU" sz="2000"/>
            </a:br>
            <a:r>
              <a:rPr lang="ru-RU" sz="2000"/>
              <a:t>как единое целое; локализация высших функций невозможна.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850995" y="2983994"/>
            <a:ext cx="3532018" cy="664234"/>
          </a:xfrm>
          <a:prstGeom prst="roundRect">
            <a:avLst>
              <a:gd name="adj" fmla="val 20130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ru-RU" sz="2400" b="1" spc="-80"/>
              <a:t>Узкий локализационизм: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760228" y="2983994"/>
            <a:ext cx="3532018" cy="664234"/>
          </a:xfrm>
          <a:prstGeom prst="roundRect">
            <a:avLst>
              <a:gd name="adj" fmla="val 20130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tlCol="0" anchor="ctr"/>
          <a:lstStyle/>
          <a:p>
            <a:r>
              <a:rPr lang="ru-RU" sz="2400" b="1"/>
              <a:t>Антилокализационизм:</a:t>
            </a:r>
          </a:p>
        </p:txBody>
      </p:sp>
      <p:sp>
        <p:nvSpPr>
          <p:cNvPr id="64" name="Freeform 21"/>
          <p:cNvSpPr/>
          <p:nvPr/>
        </p:nvSpPr>
        <p:spPr>
          <a:xfrm rot="5400000">
            <a:off x="7901046" y="242264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5" name="Freeform 21"/>
          <p:cNvSpPr/>
          <p:nvPr/>
        </p:nvSpPr>
        <p:spPr>
          <a:xfrm rot="5400000">
            <a:off x="3996186" y="242264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416838867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28</a:t>
            </a:fld>
            <a:endParaRPr lang="ru-RU"/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709416" y="2251816"/>
            <a:ext cx="2775501" cy="1035170"/>
          </a:xfrm>
          <a:prstGeom prst="roundRect">
            <a:avLst>
              <a:gd name="adj" fmla="val 17516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0" rIns="36000" rtlCol="0" anchor="ctr"/>
          <a:lstStyle/>
          <a:p>
            <a:pPr>
              <a:lnSpc>
                <a:spcPct val="110000"/>
              </a:lnSpc>
            </a:pPr>
            <a:r>
              <a:rPr lang="ru-RU" altLang="ru-RU" sz="2000" b="1"/>
              <a:t>Александр Романович Лурия </a:t>
            </a:r>
            <a:r>
              <a:rPr lang="ru-RU" sz="2000" b="1"/>
              <a:t>(1902–1977)</a:t>
            </a:r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3710355" y="2251818"/>
            <a:ext cx="4721158" cy="3174197"/>
          </a:xfrm>
          <a:prstGeom prst="roundRect">
            <a:avLst>
              <a:gd name="adj" fmla="val 4874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180000" rIns="36000" rtlCol="0" anchor="t"/>
          <a:lstStyle/>
          <a:p>
            <a:pPr marL="176213">
              <a:lnSpc>
                <a:spcPct val="90000"/>
              </a:lnSpc>
              <a:spcAft>
                <a:spcPts val="1800"/>
              </a:spcAft>
              <a:buClr>
                <a:schemeClr val="bg1"/>
              </a:buClr>
              <a:buSzPct val="105000"/>
            </a:pPr>
            <a:r>
              <a:rPr lang="ru-RU" sz="2200" b="1" spc="-20">
                <a:solidFill>
                  <a:schemeClr val="bg1"/>
                </a:solidFill>
              </a:rPr>
              <a:t>Концепция Лурия снимает противоречие между позициями Ф. Галля и Ж. П. Флуранса: 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pc="-20">
                <a:solidFill>
                  <a:schemeClr val="bg1"/>
                </a:solidFill>
              </a:rPr>
              <a:t>Согласно А. Р. Лурия, мозг действительно </a:t>
            </a:r>
            <a:r>
              <a:rPr lang="ru-RU" spc="-80">
                <a:solidFill>
                  <a:schemeClr val="bg1"/>
                </a:solidFill>
              </a:rPr>
              <a:t>работает как единое целое, но не однородное,</a:t>
            </a:r>
            <a:r>
              <a:rPr lang="ru-RU" spc="-20">
                <a:solidFill>
                  <a:schemeClr val="bg1"/>
                </a:solidFill>
              </a:rPr>
              <a:t> а системно организованное;</a:t>
            </a:r>
          </a:p>
          <a:p>
            <a:pPr marL="176213" indent="-176213">
              <a:lnSpc>
                <a:spcPct val="90000"/>
              </a:lnSpc>
              <a:spcAft>
                <a:spcPts val="6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pc="-20">
                <a:solidFill>
                  <a:schemeClr val="bg1"/>
                </a:solidFill>
              </a:rPr>
              <a:t>при решении субъектом конкретной задачи задействованы разные участки коры головного мозга. 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63828" y="201880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3" name="Скругленный прямоугольник 42"/>
          <p:cNvSpPr/>
          <p:nvPr/>
        </p:nvSpPr>
        <p:spPr>
          <a:xfrm>
            <a:off x="719138" y="3507159"/>
            <a:ext cx="2765780" cy="2735383"/>
          </a:xfrm>
          <a:prstGeom prst="roundRect">
            <a:avLst>
              <a:gd name="adj" fmla="val 5967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>
              <a:solidFill>
                <a:schemeClr val="tx1"/>
              </a:solidFill>
            </a:endParaRPr>
          </a:p>
        </p:txBody>
      </p:sp>
      <p:sp>
        <p:nvSpPr>
          <p:cNvPr id="46" name="Freeform 20"/>
          <p:cNvSpPr/>
          <p:nvPr/>
        </p:nvSpPr>
        <p:spPr>
          <a:xfrm rot="5400000">
            <a:off x="2974099" y="1994173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609586" y="345158"/>
            <a:ext cx="7821926" cy="1686485"/>
          </a:xfrm>
        </p:spPr>
        <p:txBody>
          <a:bodyPr anchor="ctr"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 sz="3600" spc="-50"/>
              <a:t>Концепция системной динамической локализации высших психических функций А. Р. Лурия</a:t>
            </a:r>
            <a:endParaRPr lang="ru-RU" sz="3600" spc="-50"/>
          </a:p>
        </p:txBody>
      </p:sp>
      <p:pic>
        <p:nvPicPr>
          <p:cNvPr id="68" name="Рисунок 67" descr="лурия 2.jpg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015315" y="3582522"/>
            <a:ext cx="2155127" cy="2584656"/>
          </a:xfrm>
          <a:custGeom>
            <a:avLst/>
            <a:gdLst>
              <a:gd name="connsiteX0" fmla="*/ 187566 w 2286000"/>
              <a:gd name="connsiteY0" fmla="*/ 0 h 2741613"/>
              <a:gd name="connsiteX1" fmla="*/ 2098434 w 2286000"/>
              <a:gd name="connsiteY1" fmla="*/ 0 h 2741613"/>
              <a:gd name="connsiteX2" fmla="*/ 2286000 w 2286000"/>
              <a:gd name="connsiteY2" fmla="*/ 187566 h 2741613"/>
              <a:gd name="connsiteX3" fmla="*/ 2286000 w 2286000"/>
              <a:gd name="connsiteY3" fmla="*/ 2554047 h 2741613"/>
              <a:gd name="connsiteX4" fmla="*/ 2098434 w 2286000"/>
              <a:gd name="connsiteY4" fmla="*/ 2741613 h 2741613"/>
              <a:gd name="connsiteX5" fmla="*/ 187566 w 2286000"/>
              <a:gd name="connsiteY5" fmla="*/ 2741613 h 2741613"/>
              <a:gd name="connsiteX6" fmla="*/ 0 w 2286000"/>
              <a:gd name="connsiteY6" fmla="*/ 2554047 h 2741613"/>
              <a:gd name="connsiteX7" fmla="*/ 0 w 2286000"/>
              <a:gd name="connsiteY7" fmla="*/ 187566 h 2741613"/>
              <a:gd name="connsiteX8" fmla="*/ 187566 w 2286000"/>
              <a:gd name="connsiteY8" fmla="*/ 0 h 274161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86000" h="2741613">
                <a:moveTo>
                  <a:pt x="187566" y="0"/>
                </a:moveTo>
                <a:lnTo>
                  <a:pt x="2098434" y="0"/>
                </a:lnTo>
                <a:cubicBezTo>
                  <a:pt x="2202024" y="0"/>
                  <a:pt x="2286000" y="83976"/>
                  <a:pt x="2286000" y="187566"/>
                </a:cubicBezTo>
                <a:lnTo>
                  <a:pt x="2286000" y="2554047"/>
                </a:lnTo>
                <a:cubicBezTo>
                  <a:pt x="2286000" y="2657637"/>
                  <a:pt x="2202024" y="2741613"/>
                  <a:pt x="2098434" y="2741613"/>
                </a:cubicBezTo>
                <a:lnTo>
                  <a:pt x="187566" y="2741613"/>
                </a:lnTo>
                <a:cubicBezTo>
                  <a:pt x="83976" y="2741613"/>
                  <a:pt x="0" y="2657637"/>
                  <a:pt x="0" y="2554047"/>
                </a:cubicBezTo>
                <a:lnTo>
                  <a:pt x="0" y="187566"/>
                </a:lnTo>
                <a:cubicBezTo>
                  <a:pt x="0" y="83976"/>
                  <a:pt x="83976" y="0"/>
                  <a:pt x="187566" y="0"/>
                </a:cubicBezTo>
                <a:close/>
              </a:path>
            </a:pathLst>
          </a:custGeom>
        </p:spPr>
      </p:pic>
      <p:sp>
        <p:nvSpPr>
          <p:cNvPr id="36" name="Freeform 21"/>
          <p:cNvSpPr/>
          <p:nvPr/>
        </p:nvSpPr>
        <p:spPr>
          <a:xfrm rot="5400000">
            <a:off x="2974099" y="326934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Группа 4"/>
          <p:cNvGrpSpPr/>
          <p:nvPr/>
        </p:nvGrpSpPr>
        <p:grpSpPr>
          <a:xfrm>
            <a:off x="3710355" y="5625135"/>
            <a:ext cx="4714508" cy="617407"/>
            <a:chOff x="3726802" y="5751309"/>
            <a:chExt cx="4046406" cy="529913"/>
          </a:xfrm>
        </p:grpSpPr>
        <p:grpSp>
          <p:nvGrpSpPr>
            <p:cNvPr id="8" name="Группа 7"/>
            <p:cNvGrpSpPr/>
            <p:nvPr/>
          </p:nvGrpSpPr>
          <p:grpSpPr>
            <a:xfrm flipV="1">
              <a:off x="4368660" y="5751309"/>
              <a:ext cx="3404548" cy="529913"/>
              <a:chOff x="4022827" y="5629131"/>
              <a:chExt cx="3941001" cy="613411"/>
            </a:xfrm>
          </p:grpSpPr>
          <p:grpSp>
            <p:nvGrpSpPr>
              <p:cNvPr id="136" name="Группа 135"/>
              <p:cNvGrpSpPr/>
              <p:nvPr/>
            </p:nvGrpSpPr>
            <p:grpSpPr>
              <a:xfrm>
                <a:off x="4238727" y="5629131"/>
                <a:ext cx="3725101" cy="287808"/>
                <a:chOff x="1116013" y="5998155"/>
                <a:chExt cx="3725101" cy="287808"/>
              </a:xfrm>
            </p:grpSpPr>
            <p:grpSp>
              <p:nvGrpSpPr>
                <p:cNvPr id="137" name="Группа 136"/>
                <p:cNvGrpSpPr/>
                <p:nvPr/>
              </p:nvGrpSpPr>
              <p:grpSpPr>
                <a:xfrm>
                  <a:off x="3435331" y="5998155"/>
                  <a:ext cx="1405783" cy="287808"/>
                  <a:chOff x="5608723" y="5322632"/>
                  <a:chExt cx="1116581" cy="228600"/>
                </a:xfrm>
              </p:grpSpPr>
              <p:sp>
                <p:nvSpPr>
                  <p:cNvPr id="145" name="Шестиугольник 144"/>
                  <p:cNvSpPr>
                    <a:spLocks noChangeAspect="1"/>
                  </p:cNvSpPr>
                  <p:nvPr/>
                </p:nvSpPr>
                <p:spPr>
                  <a:xfrm rot="5400000">
                    <a:off x="5595486" y="5335869"/>
                    <a:ext cx="225868" cy="199393"/>
                  </a:xfrm>
                  <a:prstGeom prst="hexag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rgbClr val="2F67B2"/>
                      </a:solidFill>
                    </a:endParaRPr>
                  </a:p>
                </p:txBody>
              </p:sp>
              <p:sp>
                <p:nvSpPr>
                  <p:cNvPr id="146" name="Шестиугольник 145"/>
                  <p:cNvSpPr>
                    <a:spLocks noChangeAspect="1"/>
                  </p:cNvSpPr>
                  <p:nvPr/>
                </p:nvSpPr>
                <p:spPr>
                  <a:xfrm rot="5400000">
                    <a:off x="5905565" y="5338601"/>
                    <a:ext cx="225868" cy="199393"/>
                  </a:xfrm>
                  <a:prstGeom prst="hexag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rgbClr val="2F67B2"/>
                      </a:solidFill>
                    </a:endParaRPr>
                  </a:p>
                </p:txBody>
              </p:sp>
              <p:sp>
                <p:nvSpPr>
                  <p:cNvPr id="147" name="Шестиугольник 146"/>
                  <p:cNvSpPr>
                    <a:spLocks noChangeAspect="1"/>
                  </p:cNvSpPr>
                  <p:nvPr/>
                </p:nvSpPr>
                <p:spPr>
                  <a:xfrm rot="5400000">
                    <a:off x="6209119" y="5338601"/>
                    <a:ext cx="225868" cy="199393"/>
                  </a:xfrm>
                  <a:prstGeom prst="hexag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rgbClr val="2F67B2"/>
                      </a:solidFill>
                    </a:endParaRPr>
                  </a:p>
                </p:txBody>
              </p:sp>
              <p:sp>
                <p:nvSpPr>
                  <p:cNvPr id="148" name="Шестиугольник 147"/>
                  <p:cNvSpPr>
                    <a:spLocks noChangeAspect="1"/>
                  </p:cNvSpPr>
                  <p:nvPr/>
                </p:nvSpPr>
                <p:spPr>
                  <a:xfrm rot="5400000">
                    <a:off x="6512674" y="5338601"/>
                    <a:ext cx="225868" cy="199393"/>
                  </a:xfrm>
                  <a:prstGeom prst="hexag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rgbClr val="2F67B2"/>
                      </a:solidFill>
                    </a:endParaRPr>
                  </a:p>
                </p:txBody>
              </p:sp>
            </p:grpSp>
            <p:grpSp>
              <p:nvGrpSpPr>
                <p:cNvPr id="138" name="Группа 137"/>
                <p:cNvGrpSpPr/>
                <p:nvPr/>
              </p:nvGrpSpPr>
              <p:grpSpPr>
                <a:xfrm>
                  <a:off x="1116013" y="5998159"/>
                  <a:ext cx="2182930" cy="284369"/>
                  <a:chOff x="6829466" y="5325364"/>
                  <a:chExt cx="1733851" cy="225868"/>
                </a:xfrm>
              </p:grpSpPr>
              <p:sp>
                <p:nvSpPr>
                  <p:cNvPr id="139" name="Шестиугольник 138"/>
                  <p:cNvSpPr>
                    <a:spLocks noChangeAspect="1"/>
                  </p:cNvSpPr>
                  <p:nvPr/>
                </p:nvSpPr>
                <p:spPr>
                  <a:xfrm rot="5400000">
                    <a:off x="6816229" y="5338601"/>
                    <a:ext cx="225868" cy="199393"/>
                  </a:xfrm>
                  <a:prstGeom prst="hexag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rgbClr val="2F67B2"/>
                      </a:solidFill>
                    </a:endParaRPr>
                  </a:p>
                </p:txBody>
              </p:sp>
              <p:sp>
                <p:nvSpPr>
                  <p:cNvPr id="140" name="Шестиугольник 139"/>
                  <p:cNvSpPr>
                    <a:spLocks noChangeAspect="1"/>
                  </p:cNvSpPr>
                  <p:nvPr/>
                </p:nvSpPr>
                <p:spPr>
                  <a:xfrm rot="5400000">
                    <a:off x="7427511" y="5338601"/>
                    <a:ext cx="225868" cy="199393"/>
                  </a:xfrm>
                  <a:prstGeom prst="hexag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rgbClr val="2F67B2"/>
                      </a:solidFill>
                    </a:endParaRPr>
                  </a:p>
                </p:txBody>
              </p:sp>
              <p:sp>
                <p:nvSpPr>
                  <p:cNvPr id="141" name="Шестиугольник 140"/>
                  <p:cNvSpPr>
                    <a:spLocks noChangeAspect="1"/>
                  </p:cNvSpPr>
                  <p:nvPr/>
                </p:nvSpPr>
                <p:spPr>
                  <a:xfrm rot="5400000">
                    <a:off x="7119786" y="5338601"/>
                    <a:ext cx="225868" cy="199393"/>
                  </a:xfrm>
                  <a:prstGeom prst="hexag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rgbClr val="2F67B2"/>
                      </a:solidFill>
                    </a:endParaRPr>
                  </a:p>
                </p:txBody>
              </p:sp>
              <p:sp>
                <p:nvSpPr>
                  <p:cNvPr id="142" name="Шестиугольник 141"/>
                  <p:cNvSpPr>
                    <a:spLocks noChangeAspect="1"/>
                  </p:cNvSpPr>
                  <p:nvPr/>
                </p:nvSpPr>
                <p:spPr>
                  <a:xfrm rot="5400000">
                    <a:off x="7735237" y="5338601"/>
                    <a:ext cx="225868" cy="199393"/>
                  </a:xfrm>
                  <a:prstGeom prst="hexag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rgbClr val="2F67B2"/>
                      </a:solidFill>
                    </a:endParaRPr>
                  </a:p>
                </p:txBody>
              </p:sp>
              <p:sp>
                <p:nvSpPr>
                  <p:cNvPr id="143" name="Шестиугольник 142"/>
                  <p:cNvSpPr>
                    <a:spLocks noChangeAspect="1"/>
                  </p:cNvSpPr>
                  <p:nvPr/>
                </p:nvSpPr>
                <p:spPr>
                  <a:xfrm rot="5400000">
                    <a:off x="8042961" y="5338601"/>
                    <a:ext cx="225868" cy="199393"/>
                  </a:xfrm>
                  <a:prstGeom prst="hexag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rgbClr val="2F67B2"/>
                      </a:solidFill>
                    </a:endParaRPr>
                  </a:p>
                </p:txBody>
              </p:sp>
              <p:sp>
                <p:nvSpPr>
                  <p:cNvPr id="144" name="Шестиугольник 143"/>
                  <p:cNvSpPr>
                    <a:spLocks noChangeAspect="1"/>
                  </p:cNvSpPr>
                  <p:nvPr/>
                </p:nvSpPr>
                <p:spPr>
                  <a:xfrm rot="5400000">
                    <a:off x="8350687" y="5338601"/>
                    <a:ext cx="225868" cy="199393"/>
                  </a:xfrm>
                  <a:prstGeom prst="hexagon">
                    <a:avLst/>
                  </a:prstGeom>
                  <a:solidFill>
                    <a:schemeClr val="tx1"/>
                  </a:soli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ru-RU">
                      <a:solidFill>
                        <a:srgbClr val="2F67B2"/>
                      </a:solidFill>
                    </a:endParaRPr>
                  </a:p>
                </p:txBody>
              </p:sp>
            </p:grpSp>
          </p:grpSp>
          <p:grpSp>
            <p:nvGrpSpPr>
              <p:cNvPr id="149" name="Группа 148"/>
              <p:cNvGrpSpPr/>
              <p:nvPr/>
            </p:nvGrpSpPr>
            <p:grpSpPr>
              <a:xfrm>
                <a:off x="4022827" y="5946755"/>
                <a:ext cx="3822944" cy="295787"/>
                <a:chOff x="6680410" y="712425"/>
                <a:chExt cx="2212765" cy="171205"/>
              </a:xfrm>
            </p:grpSpPr>
            <p:sp>
              <p:nvSpPr>
                <p:cNvPr id="150" name="Шестиугольник 149"/>
                <p:cNvSpPr>
                  <a:spLocks noChangeAspect="1"/>
                </p:cNvSpPr>
                <p:nvPr/>
              </p:nvSpPr>
              <p:spPr>
                <a:xfrm rot="5400000">
                  <a:off x="6670496" y="722339"/>
                  <a:ext cx="169158" cy="149330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51" name="Шестиугольник 150"/>
                <p:cNvSpPr>
                  <a:spLocks noChangeAspect="1"/>
                </p:cNvSpPr>
                <p:nvPr/>
              </p:nvSpPr>
              <p:spPr>
                <a:xfrm rot="5400000">
                  <a:off x="6902721" y="724386"/>
                  <a:ext cx="169158" cy="149330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52" name="Шестиугольник 151"/>
                <p:cNvSpPr>
                  <a:spLocks noChangeAspect="1"/>
                </p:cNvSpPr>
                <p:nvPr/>
              </p:nvSpPr>
              <p:spPr>
                <a:xfrm rot="5400000">
                  <a:off x="7130060" y="724386"/>
                  <a:ext cx="169158" cy="149330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53" name="Шестиугольник 152"/>
                <p:cNvSpPr>
                  <a:spLocks noChangeAspect="1"/>
                </p:cNvSpPr>
                <p:nvPr/>
              </p:nvSpPr>
              <p:spPr>
                <a:xfrm rot="5400000">
                  <a:off x="7357400" y="724386"/>
                  <a:ext cx="169158" cy="149330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54" name="Шестиугольник 153"/>
                <p:cNvSpPr>
                  <a:spLocks noChangeAspect="1"/>
                </p:cNvSpPr>
                <p:nvPr/>
              </p:nvSpPr>
              <p:spPr>
                <a:xfrm rot="5400000">
                  <a:off x="7584739" y="724386"/>
                  <a:ext cx="169158" cy="149330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55" name="Шестиугольник 154"/>
                <p:cNvSpPr>
                  <a:spLocks noChangeAspect="1"/>
                </p:cNvSpPr>
                <p:nvPr/>
              </p:nvSpPr>
              <p:spPr>
                <a:xfrm rot="5400000">
                  <a:off x="8042543" y="724386"/>
                  <a:ext cx="169158" cy="149330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56" name="Шестиугольник 155"/>
                <p:cNvSpPr>
                  <a:spLocks noChangeAspect="1"/>
                </p:cNvSpPr>
                <p:nvPr/>
              </p:nvSpPr>
              <p:spPr>
                <a:xfrm rot="5400000">
                  <a:off x="7812080" y="724386"/>
                  <a:ext cx="169158" cy="149330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57" name="Шестиугольник 156"/>
                <p:cNvSpPr>
                  <a:spLocks noChangeAspect="1"/>
                </p:cNvSpPr>
                <p:nvPr/>
              </p:nvSpPr>
              <p:spPr>
                <a:xfrm rot="5400000">
                  <a:off x="8273006" y="724386"/>
                  <a:ext cx="169158" cy="149330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58" name="Шестиугольник 157"/>
                <p:cNvSpPr>
                  <a:spLocks noChangeAspect="1"/>
                </p:cNvSpPr>
                <p:nvPr/>
              </p:nvSpPr>
              <p:spPr>
                <a:xfrm rot="5400000">
                  <a:off x="8503468" y="724386"/>
                  <a:ext cx="169158" cy="149330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159" name="Шестиугольник 158"/>
                <p:cNvSpPr>
                  <a:spLocks noChangeAspect="1"/>
                </p:cNvSpPr>
                <p:nvPr/>
              </p:nvSpPr>
              <p:spPr>
                <a:xfrm rot="5400000">
                  <a:off x="8733931" y="724386"/>
                  <a:ext cx="169158" cy="149330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</p:grpSp>
        <p:grpSp>
          <p:nvGrpSpPr>
            <p:cNvPr id="3" name="Группа 2"/>
            <p:cNvGrpSpPr/>
            <p:nvPr/>
          </p:nvGrpSpPr>
          <p:grpSpPr>
            <a:xfrm>
              <a:off x="3726802" y="5751309"/>
              <a:ext cx="717088" cy="529910"/>
              <a:chOff x="4537507" y="5903709"/>
              <a:chExt cx="717088" cy="529910"/>
            </a:xfrm>
          </p:grpSpPr>
          <p:sp>
            <p:nvSpPr>
              <p:cNvPr id="45" name="Шестиугольник 44"/>
              <p:cNvSpPr>
                <a:spLocks noChangeAspect="1"/>
              </p:cNvSpPr>
              <p:nvPr/>
            </p:nvSpPr>
            <p:spPr>
              <a:xfrm rot="16200000" flipV="1">
                <a:off x="4709621" y="6202356"/>
                <a:ext cx="245660" cy="216866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7" name="Шестиугольник 46"/>
              <p:cNvSpPr>
                <a:spLocks noChangeAspect="1"/>
              </p:cNvSpPr>
              <p:nvPr/>
            </p:nvSpPr>
            <p:spPr>
              <a:xfrm rot="16200000" flipV="1">
                <a:off x="5023332" y="6202356"/>
                <a:ext cx="245660" cy="216866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8" name="Шестиугольник 47"/>
              <p:cNvSpPr>
                <a:spLocks noChangeAspect="1"/>
              </p:cNvSpPr>
              <p:nvPr/>
            </p:nvSpPr>
            <p:spPr>
              <a:xfrm rot="16200000" flipV="1">
                <a:off x="4522710" y="5921561"/>
                <a:ext cx="252469" cy="222876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9" name="Шестиугольник 48"/>
              <p:cNvSpPr>
                <a:spLocks noChangeAspect="1"/>
              </p:cNvSpPr>
              <p:nvPr/>
            </p:nvSpPr>
            <p:spPr>
              <a:xfrm rot="16200000" flipV="1">
                <a:off x="4852860" y="5918506"/>
                <a:ext cx="252469" cy="222876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944051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597" y="853373"/>
            <a:ext cx="7009592" cy="1148410"/>
          </a:xfrm>
        </p:spPr>
        <p:txBody>
          <a:bodyPr>
            <a:noAutofit/>
          </a:bodyPr>
          <a:lstStyle/>
          <a:p>
            <a:pPr>
              <a:lnSpc>
                <a:spcPct val="80000"/>
              </a:lnSpc>
              <a:tabLst>
                <a:tab pos="6813550" algn="r"/>
              </a:tabLst>
            </a:pPr>
            <a:r>
              <a:rPr lang="ru-RU"/>
              <a:t>Блоки мозга по А. Р. Лурия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000665" y="2270792"/>
            <a:ext cx="7171786" cy="97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360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Блок тонуса коры (энергетический)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29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000666" y="3475370"/>
            <a:ext cx="7171786" cy="97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60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Блок приёма, переработки и хранения информации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000665" y="4679948"/>
            <a:ext cx="7171786" cy="97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60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Блок программирования, регуляции и контроля деятельности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719138" y="2450792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719138" y="3655370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719138" y="4859948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56" name="Группа 55"/>
          <p:cNvGrpSpPr/>
          <p:nvPr/>
        </p:nvGrpSpPr>
        <p:grpSpPr>
          <a:xfrm>
            <a:off x="7586678" y="931271"/>
            <a:ext cx="582044" cy="1002812"/>
            <a:chOff x="7586678" y="537526"/>
            <a:chExt cx="582044" cy="1002812"/>
          </a:xfrm>
        </p:grpSpPr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16200000">
              <a:off x="7923170" y="1294785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16200000">
              <a:off x="7923169" y="923799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16200000">
              <a:off x="7923170" y="552813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16200000">
              <a:off x="7571392" y="1294785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16200000">
              <a:off x="7571391" y="923799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16200000">
              <a:off x="7571391" y="552813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9179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414589"/>
            <a:ext cx="5445133" cy="1366650"/>
          </a:xfrm>
        </p:spPr>
        <p:txBody>
          <a:bodyPr>
            <a:normAutofit/>
          </a:bodyPr>
          <a:lstStyle/>
          <a:p>
            <a:r>
              <a:rPr lang="ru-RU" sz="4800"/>
              <a:t>Что такое психика?</a:t>
            </a:r>
            <a:endParaRPr lang="ru-RU" sz="48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013326"/>
            <a:ext cx="7705725" cy="3174301"/>
          </a:xfrm>
          <a:prstGeom prst="roundRect">
            <a:avLst>
              <a:gd name="adj" fmla="val 5009"/>
            </a:avLst>
          </a:prstGeom>
          <a:ln w="28575">
            <a:solidFill>
              <a:schemeClr val="tx1"/>
            </a:solidFill>
          </a:ln>
        </p:spPr>
        <p:txBody>
          <a:bodyPr vert="horz" lIns="144000" tIns="1440000" rIns="180000" bIns="45720" rtlCol="0">
            <a:noAutofit/>
          </a:bodyPr>
          <a:lstStyle/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в активном отражении субъектом объективного мира;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в построении субъектом неотчуждаемой от него картины этого мира;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в регуляции на этой основе поведения и деятельности.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2178549"/>
            <a:ext cx="7013930" cy="1105817"/>
          </a:xfrm>
          <a:prstGeom prst="roundRect">
            <a:avLst>
              <a:gd name="adj" fmla="val 14333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rIns="36000" rtlCol="0" anchor="ctr"/>
          <a:lstStyle/>
          <a:p>
            <a:r>
              <a:rPr lang="ru-RU" sz="2400" b="1" spc="50"/>
              <a:t>Психика – это свойство высокоорганизованной живой материи, заключающееся: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175791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Группа 6"/>
          <p:cNvGrpSpPr/>
          <p:nvPr/>
        </p:nvGrpSpPr>
        <p:grpSpPr>
          <a:xfrm>
            <a:off x="1331913" y="5443035"/>
            <a:ext cx="3725101" cy="287808"/>
            <a:chOff x="1116013" y="5998155"/>
            <a:chExt cx="3725101" cy="287808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3435331" y="5998155"/>
              <a:ext cx="1405783" cy="287808"/>
              <a:chOff x="5608723" y="5322632"/>
              <a:chExt cx="1116581" cy="228600"/>
            </a:xfrm>
          </p:grpSpPr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5400000">
                <a:off x="5595486" y="5335869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rot="5400000">
                <a:off x="5905565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0" name="Шестиугольник 69"/>
              <p:cNvSpPr>
                <a:spLocks noChangeAspect="1"/>
              </p:cNvSpPr>
              <p:nvPr/>
            </p:nvSpPr>
            <p:spPr>
              <a:xfrm rot="5400000">
                <a:off x="6209119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1" name="Шестиугольник 70"/>
              <p:cNvSpPr>
                <a:spLocks noChangeAspect="1"/>
              </p:cNvSpPr>
              <p:nvPr/>
            </p:nvSpPr>
            <p:spPr>
              <a:xfrm rot="5400000">
                <a:off x="6512674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74" name="Группа 73"/>
            <p:cNvGrpSpPr/>
            <p:nvPr/>
          </p:nvGrpSpPr>
          <p:grpSpPr>
            <a:xfrm>
              <a:off x="1116013" y="5998159"/>
              <a:ext cx="2182930" cy="284369"/>
              <a:chOff x="6829466" y="5325364"/>
              <a:chExt cx="1733851" cy="225868"/>
            </a:xfrm>
          </p:grpSpPr>
          <p:sp>
            <p:nvSpPr>
              <p:cNvPr id="79" name="Шестиугольник 78"/>
              <p:cNvSpPr>
                <a:spLocks noChangeAspect="1"/>
              </p:cNvSpPr>
              <p:nvPr/>
            </p:nvSpPr>
            <p:spPr>
              <a:xfrm rot="5400000">
                <a:off x="6816229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0" name="Шестиугольник 79"/>
              <p:cNvSpPr>
                <a:spLocks noChangeAspect="1"/>
              </p:cNvSpPr>
              <p:nvPr/>
            </p:nvSpPr>
            <p:spPr>
              <a:xfrm rot="5400000">
                <a:off x="7427511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rot="5400000">
                <a:off x="7119786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2" name="Шестиугольник 81"/>
              <p:cNvSpPr>
                <a:spLocks noChangeAspect="1"/>
              </p:cNvSpPr>
              <p:nvPr/>
            </p:nvSpPr>
            <p:spPr>
              <a:xfrm rot="5400000">
                <a:off x="7735237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3" name="Шестиугольник 82"/>
              <p:cNvSpPr>
                <a:spLocks noChangeAspect="1"/>
              </p:cNvSpPr>
              <p:nvPr/>
            </p:nvSpPr>
            <p:spPr>
              <a:xfrm rot="5400000">
                <a:off x="8042961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4" name="Шестиугольник 83"/>
              <p:cNvSpPr>
                <a:spLocks noChangeAspect="1"/>
              </p:cNvSpPr>
              <p:nvPr/>
            </p:nvSpPr>
            <p:spPr>
              <a:xfrm rot="5400000">
                <a:off x="8350687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grpSp>
        <p:nvGrpSpPr>
          <p:cNvPr id="3" name="Группа 2"/>
          <p:cNvGrpSpPr/>
          <p:nvPr/>
        </p:nvGrpSpPr>
        <p:grpSpPr>
          <a:xfrm>
            <a:off x="6183905" y="741836"/>
            <a:ext cx="2240958" cy="712156"/>
            <a:chOff x="6183905" y="575681"/>
            <a:chExt cx="2240958" cy="712156"/>
          </a:xfrm>
        </p:grpSpPr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616679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696009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656344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735674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616679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696009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656344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735674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775339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8150043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7753395" y="1013018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8150043" y="1013018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116013" y="5760659"/>
            <a:ext cx="3822944" cy="295787"/>
            <a:chOff x="6680410" y="712425"/>
            <a:chExt cx="2212765" cy="171205"/>
          </a:xfrm>
        </p:grpSpPr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670496" y="722339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6902721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713006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9" name="Рисунок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72320" y="4894041"/>
            <a:ext cx="1672247" cy="1191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6592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372" y="1212246"/>
            <a:ext cx="7405315" cy="1013366"/>
          </a:xfrm>
        </p:spPr>
        <p:txBody>
          <a:bodyPr>
            <a:normAutofit/>
          </a:bodyPr>
          <a:lstStyle/>
          <a:p>
            <a:r>
              <a:rPr lang="ru-RU" sz="4800"/>
              <a:t>Блоки мозга по А. Р. Лурия</a:t>
            </a:r>
            <a:endParaRPr lang="ru-RU" sz="480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8" y="2449900"/>
            <a:ext cx="3781426" cy="3571334"/>
          </a:xfrm>
          <a:prstGeom prst="roundRect">
            <a:avLst>
              <a:gd name="adj" fmla="val 4769"/>
            </a:avLst>
          </a:prstGeom>
          <a:ln w="28575">
            <a:solidFill>
              <a:schemeClr val="tx1"/>
            </a:solidFill>
          </a:ln>
        </p:spPr>
        <p:txBody>
          <a:bodyPr vert="horz" lIns="108000" tIns="1260000" rIns="180000" bIns="45720" rtlCol="0">
            <a:normAutofit/>
          </a:bodyPr>
          <a:lstStyle/>
          <a:p>
            <a:pPr marL="0" indent="0">
              <a:buNone/>
            </a:pPr>
            <a:r>
              <a:rPr lang="ru-RU" sz="2000"/>
              <a:t>Поддерживает оптимальный </a:t>
            </a:r>
            <a:br>
              <a:rPr lang="ru-RU" sz="2000"/>
            </a:br>
            <a:r>
              <a:rPr lang="ru-RU" sz="2000"/>
              <a:t>для жизнедеятельности </a:t>
            </a:r>
            <a:br>
              <a:rPr lang="ru-RU" sz="2000"/>
            </a:br>
            <a:r>
              <a:rPr lang="ru-RU" sz="2000"/>
              <a:t>и саморегуляции поведения тонус коры (уровень бодрствования) – аппараты верхнего ствола, ретикулярной формации и древней коры.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30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469981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469981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0628" y="469981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3129" y="2669333"/>
            <a:ext cx="3528000" cy="937574"/>
          </a:xfrm>
          <a:prstGeom prst="roundRect">
            <a:avLst>
              <a:gd name="adj" fmla="val 16234"/>
            </a:avLst>
          </a:prstGeom>
          <a:solidFill>
            <a:srgbClr val="057082"/>
          </a:solidFill>
          <a:ln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r>
              <a:rPr lang="ru-RU" sz="2200" b="1" spc="-100"/>
              <a:t>Блок тонуса коры (энергетический)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643438" y="2449900"/>
            <a:ext cx="3781425" cy="3571334"/>
          </a:xfrm>
          <a:prstGeom prst="roundRect">
            <a:avLst>
              <a:gd name="adj" fmla="val 4831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3" name="Объект 32" descr="блок тонуса коры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89817" y="2782555"/>
            <a:ext cx="3488667" cy="2906024"/>
          </a:xfrm>
          <a:custGeom>
            <a:avLst/>
            <a:gdLst>
              <a:gd name="connsiteX0" fmla="*/ 199673 w 3488667"/>
              <a:gd name="connsiteY0" fmla="*/ 0 h 2906024"/>
              <a:gd name="connsiteX1" fmla="*/ 3288994 w 3488667"/>
              <a:gd name="connsiteY1" fmla="*/ 0 h 2906024"/>
              <a:gd name="connsiteX2" fmla="*/ 3488667 w 3488667"/>
              <a:gd name="connsiteY2" fmla="*/ 199673 h 2906024"/>
              <a:gd name="connsiteX3" fmla="*/ 3488667 w 3488667"/>
              <a:gd name="connsiteY3" fmla="*/ 2706351 h 2906024"/>
              <a:gd name="connsiteX4" fmla="*/ 3288994 w 3488667"/>
              <a:gd name="connsiteY4" fmla="*/ 2906024 h 2906024"/>
              <a:gd name="connsiteX5" fmla="*/ 199673 w 3488667"/>
              <a:gd name="connsiteY5" fmla="*/ 2906024 h 2906024"/>
              <a:gd name="connsiteX6" fmla="*/ 0 w 3488667"/>
              <a:gd name="connsiteY6" fmla="*/ 2706351 h 2906024"/>
              <a:gd name="connsiteX7" fmla="*/ 0 w 3488667"/>
              <a:gd name="connsiteY7" fmla="*/ 199673 h 2906024"/>
              <a:gd name="connsiteX8" fmla="*/ 199673 w 3488667"/>
              <a:gd name="connsiteY8" fmla="*/ 0 h 2906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88667" h="2906024">
                <a:moveTo>
                  <a:pt x="199673" y="0"/>
                </a:moveTo>
                <a:lnTo>
                  <a:pt x="3288994" y="0"/>
                </a:lnTo>
                <a:cubicBezTo>
                  <a:pt x="3399270" y="0"/>
                  <a:pt x="3488667" y="89397"/>
                  <a:pt x="3488667" y="199673"/>
                </a:cubicBezTo>
                <a:lnTo>
                  <a:pt x="3488667" y="2706351"/>
                </a:lnTo>
                <a:cubicBezTo>
                  <a:pt x="3488667" y="2816627"/>
                  <a:pt x="3399270" y="2906024"/>
                  <a:pt x="3288994" y="2906024"/>
                </a:cubicBezTo>
                <a:lnTo>
                  <a:pt x="199673" y="2906024"/>
                </a:lnTo>
                <a:cubicBezTo>
                  <a:pt x="89397" y="2906024"/>
                  <a:pt x="0" y="2816627"/>
                  <a:pt x="0" y="2706351"/>
                </a:cubicBezTo>
                <a:lnTo>
                  <a:pt x="0" y="199673"/>
                </a:lnTo>
                <a:cubicBezTo>
                  <a:pt x="0" y="89397"/>
                  <a:pt x="89397" y="0"/>
                  <a:pt x="199673" y="0"/>
                </a:cubicBezTo>
                <a:close/>
              </a:path>
            </a:pathLst>
          </a:custGeom>
        </p:spPr>
      </p:pic>
      <p:grpSp>
        <p:nvGrpSpPr>
          <p:cNvPr id="42" name="Группа 41"/>
          <p:cNvGrpSpPr/>
          <p:nvPr/>
        </p:nvGrpSpPr>
        <p:grpSpPr>
          <a:xfrm rot="16200000">
            <a:off x="7647950" y="290172"/>
            <a:ext cx="612619" cy="972237"/>
            <a:chOff x="7571391" y="946558"/>
            <a:chExt cx="612619" cy="972237"/>
          </a:xfrm>
        </p:grpSpPr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>
              <a:off x="7923170" y="1688530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>
              <a:off x="7923169" y="1317544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>
              <a:off x="7923170" y="946558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>
              <a:off x="7571392" y="1688530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>
              <a:off x="7571391" y="1317544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>
              <a:off x="7571391" y="946558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43" name="Группа 42"/>
          <p:cNvGrpSpPr/>
          <p:nvPr/>
        </p:nvGrpSpPr>
        <p:grpSpPr>
          <a:xfrm>
            <a:off x="3534474" y="2765303"/>
            <a:ext cx="759555" cy="754423"/>
            <a:chOff x="7154928" y="780817"/>
            <a:chExt cx="1250392" cy="1241944"/>
          </a:xfrm>
          <a:solidFill>
            <a:schemeClr val="bg1"/>
          </a:solidFill>
        </p:grpSpPr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8091438" y="800359"/>
              <a:ext cx="333424" cy="29434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8091438" y="1254620"/>
              <a:ext cx="333424" cy="29434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7613412" y="800359"/>
              <a:ext cx="333424" cy="29434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613412" y="1254620"/>
              <a:ext cx="333424" cy="29434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8091438" y="1708878"/>
              <a:ext cx="333424" cy="29434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613412" y="1708878"/>
              <a:ext cx="333424" cy="294341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7135386" y="800359"/>
              <a:ext cx="333424" cy="29434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135386" y="1254621"/>
              <a:ext cx="333424" cy="29434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7135386" y="1708877"/>
              <a:ext cx="333424" cy="29434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53" name="Freeform 21"/>
          <p:cNvSpPr/>
          <p:nvPr/>
        </p:nvSpPr>
        <p:spPr>
          <a:xfrm rot="5400000">
            <a:off x="3984302" y="218273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54" name="Freeform 21"/>
          <p:cNvSpPr/>
          <p:nvPr/>
        </p:nvSpPr>
        <p:spPr>
          <a:xfrm rot="5400000">
            <a:off x="7929561" y="216840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92067357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372" y="1082856"/>
            <a:ext cx="7405315" cy="1013366"/>
          </a:xfrm>
        </p:spPr>
        <p:txBody>
          <a:bodyPr>
            <a:normAutofit/>
          </a:bodyPr>
          <a:lstStyle/>
          <a:p>
            <a:r>
              <a:rPr lang="ru-RU" sz="4800"/>
              <a:t>Блоки мозга по А. Р. Лурия</a:t>
            </a:r>
            <a:endParaRPr lang="ru-RU" sz="480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8" y="2216997"/>
            <a:ext cx="3781426" cy="4037154"/>
          </a:xfrm>
          <a:prstGeom prst="roundRect">
            <a:avLst>
              <a:gd name="adj" fmla="val 4769"/>
            </a:avLst>
          </a:prstGeom>
          <a:ln w="28575">
            <a:solidFill>
              <a:schemeClr val="tx1"/>
            </a:solidFill>
          </a:ln>
        </p:spPr>
        <p:txBody>
          <a:bodyPr vert="horz" lIns="108000" tIns="1260000" rIns="18000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Анализирует и синтезирует, принимает, хранит </a:t>
            </a:r>
            <a:br>
              <a:rPr lang="ru-RU" sz="2000"/>
            </a:br>
            <a:r>
              <a:rPr lang="ru-RU" sz="2000" spc="-80"/>
              <a:t>и перерабатывает информацию </a:t>
            </a:r>
            <a:r>
              <a:rPr lang="ru-RU" sz="2000"/>
              <a:t>из внешнего мира;</a:t>
            </a:r>
          </a:p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2000"/>
              <a:t>состоит из аппаратов, расположенных в задних отделах головного мозга (теменной, височной, затылочной).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31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469981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469981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0628" y="469981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3129" y="2436431"/>
            <a:ext cx="3528000" cy="937574"/>
          </a:xfrm>
          <a:prstGeom prst="roundRect">
            <a:avLst>
              <a:gd name="adj" fmla="val 16234"/>
            </a:avLst>
          </a:prstGeom>
          <a:solidFill>
            <a:srgbClr val="057082"/>
          </a:solidFill>
          <a:ln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r>
              <a:rPr lang="ru-RU" sz="2200" b="1" spc="-100"/>
              <a:t>Блок приёма, переработки и хранения информации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643438" y="2216997"/>
            <a:ext cx="3781425" cy="4037154"/>
          </a:xfrm>
          <a:prstGeom prst="roundRect">
            <a:avLst>
              <a:gd name="adj" fmla="val 4831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2" name="Группа 41"/>
          <p:cNvGrpSpPr/>
          <p:nvPr/>
        </p:nvGrpSpPr>
        <p:grpSpPr>
          <a:xfrm rot="16200000">
            <a:off x="7647950" y="290172"/>
            <a:ext cx="612619" cy="972237"/>
            <a:chOff x="7571391" y="946558"/>
            <a:chExt cx="612619" cy="972237"/>
          </a:xfrm>
        </p:grpSpPr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>
              <a:off x="7923170" y="1688530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>
              <a:off x="7923169" y="1317544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>
              <a:off x="7923170" y="946558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>
              <a:off x="7571392" y="1688530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>
              <a:off x="7571391" y="1317544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>
              <a:off x="7571391" y="946558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19" name="Объект 18" descr="блок2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9258" y="2615123"/>
            <a:ext cx="3609785" cy="3240902"/>
          </a:xfrm>
          <a:custGeom>
            <a:avLst/>
            <a:gdLst>
              <a:gd name="connsiteX0" fmla="*/ 198457 w 3760580"/>
              <a:gd name="connsiteY0" fmla="*/ 0 h 3376287"/>
              <a:gd name="connsiteX1" fmla="*/ 3562122 w 3760580"/>
              <a:gd name="connsiteY1" fmla="*/ 0 h 3376287"/>
              <a:gd name="connsiteX2" fmla="*/ 3760580 w 3760580"/>
              <a:gd name="connsiteY2" fmla="*/ 198458 h 3376287"/>
              <a:gd name="connsiteX3" fmla="*/ 3760580 w 3760580"/>
              <a:gd name="connsiteY3" fmla="*/ 3177829 h 3376287"/>
              <a:gd name="connsiteX4" fmla="*/ 3562122 w 3760580"/>
              <a:gd name="connsiteY4" fmla="*/ 3376287 h 3376287"/>
              <a:gd name="connsiteX5" fmla="*/ 198457 w 3760580"/>
              <a:gd name="connsiteY5" fmla="*/ 3376287 h 3376287"/>
              <a:gd name="connsiteX6" fmla="*/ 15595 w 3760580"/>
              <a:gd name="connsiteY6" fmla="*/ 3255078 h 3376287"/>
              <a:gd name="connsiteX7" fmla="*/ 0 w 3760580"/>
              <a:gd name="connsiteY7" fmla="*/ 3177834 h 3376287"/>
              <a:gd name="connsiteX8" fmla="*/ 0 w 3760580"/>
              <a:gd name="connsiteY8" fmla="*/ 198453 h 3376287"/>
              <a:gd name="connsiteX9" fmla="*/ 15595 w 3760580"/>
              <a:gd name="connsiteY9" fmla="*/ 121209 h 3376287"/>
              <a:gd name="connsiteX10" fmla="*/ 198457 w 3760580"/>
              <a:gd name="connsiteY10" fmla="*/ 0 h 33762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3760580" h="3376287">
                <a:moveTo>
                  <a:pt x="198457" y="0"/>
                </a:moveTo>
                <a:lnTo>
                  <a:pt x="3562122" y="0"/>
                </a:lnTo>
                <a:cubicBezTo>
                  <a:pt x="3671727" y="0"/>
                  <a:pt x="3760580" y="88853"/>
                  <a:pt x="3760580" y="198458"/>
                </a:cubicBezTo>
                <a:lnTo>
                  <a:pt x="3760580" y="3177829"/>
                </a:lnTo>
                <a:cubicBezTo>
                  <a:pt x="3760580" y="3287434"/>
                  <a:pt x="3671727" y="3376287"/>
                  <a:pt x="3562122" y="3376287"/>
                </a:cubicBezTo>
                <a:lnTo>
                  <a:pt x="198457" y="3376287"/>
                </a:lnTo>
                <a:cubicBezTo>
                  <a:pt x="116254" y="3376287"/>
                  <a:pt x="45723" y="3326307"/>
                  <a:pt x="15595" y="3255078"/>
                </a:cubicBezTo>
                <a:lnTo>
                  <a:pt x="0" y="3177834"/>
                </a:lnTo>
                <a:lnTo>
                  <a:pt x="0" y="198453"/>
                </a:lnTo>
                <a:lnTo>
                  <a:pt x="15595" y="121209"/>
                </a:lnTo>
                <a:cubicBezTo>
                  <a:pt x="45723" y="49980"/>
                  <a:pt x="116254" y="0"/>
                  <a:pt x="198457" y="0"/>
                </a:cubicBezTo>
                <a:close/>
              </a:path>
            </a:pathLst>
          </a:custGeom>
        </p:spPr>
      </p:pic>
      <p:sp>
        <p:nvSpPr>
          <p:cNvPr id="20" name="Freeform 21"/>
          <p:cNvSpPr/>
          <p:nvPr/>
        </p:nvSpPr>
        <p:spPr>
          <a:xfrm rot="5400000">
            <a:off x="3984302" y="198742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1" name="Freeform 21"/>
          <p:cNvSpPr/>
          <p:nvPr/>
        </p:nvSpPr>
        <p:spPr>
          <a:xfrm rot="5400000">
            <a:off x="7929561" y="197309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55492301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1372" y="1082856"/>
            <a:ext cx="7405315" cy="1013366"/>
          </a:xfrm>
        </p:spPr>
        <p:txBody>
          <a:bodyPr>
            <a:normAutofit/>
          </a:bodyPr>
          <a:lstStyle/>
          <a:p>
            <a:r>
              <a:rPr lang="ru-RU" sz="4800"/>
              <a:t>Блоки мозга по А. Р. Лурия</a:t>
            </a:r>
            <a:endParaRPr lang="ru-RU" sz="4800">
              <a:solidFill>
                <a:schemeClr val="tx1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719138" y="2216997"/>
            <a:ext cx="3781426" cy="4037154"/>
          </a:xfrm>
          <a:prstGeom prst="roundRect">
            <a:avLst>
              <a:gd name="adj" fmla="val 4769"/>
            </a:avLst>
          </a:prstGeom>
          <a:ln w="28575">
            <a:solidFill>
              <a:schemeClr val="tx1"/>
            </a:solidFill>
          </a:ln>
        </p:spPr>
        <p:txBody>
          <a:bodyPr vert="horz" lIns="108000" tIns="1224000" rIns="180000" bIns="45720" rtlCol="0">
            <a:noAutofit/>
          </a:bodyPr>
          <a:lstStyle/>
          <a:p>
            <a:pPr marL="176213" indent="-176213">
              <a:spcBef>
                <a:spcPts val="0"/>
              </a:spcBef>
              <a:spcAft>
                <a:spcPts val="600"/>
              </a:spcAft>
              <a:buClrTx/>
              <a:buFont typeface="Calibri" panose="020F0502020204030204" pitchFamily="34" charset="0"/>
              <a:buChar char="̶"/>
            </a:pPr>
            <a:r>
              <a:rPr lang="ru-RU" sz="1800"/>
              <a:t>осуществляет формирование намерений, выработку программ действий и их выполнение во внешних (двигательных) и внутренних (умственных) актах;</a:t>
            </a:r>
          </a:p>
          <a:p>
            <a:pPr marL="180975" indent="0">
              <a:spcBef>
                <a:spcPts val="0"/>
              </a:spcBef>
              <a:spcAft>
                <a:spcPts val="600"/>
              </a:spcAft>
              <a:buClrTx/>
              <a:buNone/>
            </a:pPr>
            <a:r>
              <a:rPr lang="ru-RU" sz="1800"/>
              <a:t>Эти функции реализуются передними отделами больших полушарий (ведущее место отводится лобным долям).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32</a:t>
            </a:fld>
            <a:endParaRPr lang="ru-RU" altLang="ru-RU"/>
          </a:p>
        </p:txBody>
      </p:sp>
      <p:sp>
        <p:nvSpPr>
          <p:cNvPr id="7" name="Объект 5"/>
          <p:cNvSpPr txBox="1">
            <a:spLocks/>
          </p:cNvSpPr>
          <p:nvPr/>
        </p:nvSpPr>
        <p:spPr>
          <a:xfrm>
            <a:off x="719138" y="469981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8" name="Объект 5"/>
          <p:cNvSpPr txBox="1">
            <a:spLocks/>
          </p:cNvSpPr>
          <p:nvPr/>
        </p:nvSpPr>
        <p:spPr>
          <a:xfrm>
            <a:off x="1452384" y="469981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9" name="Объект 5"/>
          <p:cNvSpPr txBox="1">
            <a:spLocks/>
          </p:cNvSpPr>
          <p:nvPr/>
        </p:nvSpPr>
        <p:spPr>
          <a:xfrm>
            <a:off x="2180628" y="469981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43129" y="2436431"/>
            <a:ext cx="3528000" cy="937574"/>
          </a:xfrm>
          <a:prstGeom prst="roundRect">
            <a:avLst>
              <a:gd name="adj" fmla="val 16234"/>
            </a:avLst>
          </a:prstGeom>
          <a:solidFill>
            <a:srgbClr val="057082"/>
          </a:solidFill>
          <a:ln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pPr>
              <a:lnSpc>
                <a:spcPct val="90000"/>
              </a:lnSpc>
            </a:pPr>
            <a:r>
              <a:rPr lang="ru-RU" sz="2100" b="1" spc="-100"/>
              <a:t>Блок программирования, регуляции и контроля деятельности</a:t>
            </a:r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4643438" y="2216997"/>
            <a:ext cx="3781425" cy="4037154"/>
          </a:xfrm>
          <a:prstGeom prst="roundRect">
            <a:avLst>
              <a:gd name="adj" fmla="val 4831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42" name="Группа 41"/>
          <p:cNvGrpSpPr/>
          <p:nvPr/>
        </p:nvGrpSpPr>
        <p:grpSpPr>
          <a:xfrm rot="16200000">
            <a:off x="7647950" y="290172"/>
            <a:ext cx="612619" cy="972237"/>
            <a:chOff x="7571391" y="946558"/>
            <a:chExt cx="612619" cy="972237"/>
          </a:xfrm>
        </p:grpSpPr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>
              <a:off x="7923170" y="1688530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>
              <a:off x="7923169" y="1317544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>
              <a:off x="7923170" y="946558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>
              <a:off x="7571392" y="1688530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>
              <a:off x="7571391" y="1317544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>
              <a:off x="7571391" y="946558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20" name="Объект 19" descr="блок 3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5422" y="2675580"/>
            <a:ext cx="3457456" cy="3119988"/>
          </a:xfrm>
          <a:custGeom>
            <a:avLst/>
            <a:gdLst>
              <a:gd name="connsiteX0" fmla="*/ 223385 w 4123719"/>
              <a:gd name="connsiteY0" fmla="*/ 0 h 3721220"/>
              <a:gd name="connsiteX1" fmla="*/ 3900334 w 4123719"/>
              <a:gd name="connsiteY1" fmla="*/ 0 h 3721220"/>
              <a:gd name="connsiteX2" fmla="*/ 4123719 w 4123719"/>
              <a:gd name="connsiteY2" fmla="*/ 223385 h 3721220"/>
              <a:gd name="connsiteX3" fmla="*/ 4123719 w 4123719"/>
              <a:gd name="connsiteY3" fmla="*/ 3497835 h 3721220"/>
              <a:gd name="connsiteX4" fmla="*/ 3900334 w 4123719"/>
              <a:gd name="connsiteY4" fmla="*/ 3721220 h 3721220"/>
              <a:gd name="connsiteX5" fmla="*/ 223385 w 4123719"/>
              <a:gd name="connsiteY5" fmla="*/ 3721220 h 3721220"/>
              <a:gd name="connsiteX6" fmla="*/ 0 w 4123719"/>
              <a:gd name="connsiteY6" fmla="*/ 3497835 h 3721220"/>
              <a:gd name="connsiteX7" fmla="*/ 0 w 4123719"/>
              <a:gd name="connsiteY7" fmla="*/ 223385 h 3721220"/>
              <a:gd name="connsiteX8" fmla="*/ 223385 w 4123719"/>
              <a:gd name="connsiteY8" fmla="*/ 0 h 37212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123719" h="3721220">
                <a:moveTo>
                  <a:pt x="223385" y="0"/>
                </a:moveTo>
                <a:lnTo>
                  <a:pt x="3900334" y="0"/>
                </a:lnTo>
                <a:cubicBezTo>
                  <a:pt x="4023706" y="0"/>
                  <a:pt x="4123719" y="100013"/>
                  <a:pt x="4123719" y="223385"/>
                </a:cubicBezTo>
                <a:lnTo>
                  <a:pt x="4123719" y="3497835"/>
                </a:lnTo>
                <a:cubicBezTo>
                  <a:pt x="4123719" y="3621207"/>
                  <a:pt x="4023706" y="3721220"/>
                  <a:pt x="3900334" y="3721220"/>
                </a:cubicBezTo>
                <a:lnTo>
                  <a:pt x="223385" y="3721220"/>
                </a:lnTo>
                <a:cubicBezTo>
                  <a:pt x="100013" y="3721220"/>
                  <a:pt x="0" y="3621207"/>
                  <a:pt x="0" y="3497835"/>
                </a:cubicBezTo>
                <a:lnTo>
                  <a:pt x="0" y="223385"/>
                </a:lnTo>
                <a:cubicBezTo>
                  <a:pt x="0" y="100013"/>
                  <a:pt x="100013" y="0"/>
                  <a:pt x="223385" y="0"/>
                </a:cubicBezTo>
                <a:close/>
              </a:path>
            </a:pathLst>
          </a:custGeom>
        </p:spPr>
      </p:pic>
      <p:sp>
        <p:nvSpPr>
          <p:cNvPr id="21" name="Freeform 21"/>
          <p:cNvSpPr/>
          <p:nvPr/>
        </p:nvSpPr>
        <p:spPr>
          <a:xfrm rot="5400000">
            <a:off x="3984302" y="196158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  <p:sp>
        <p:nvSpPr>
          <p:cNvPr id="22" name="Freeform 21"/>
          <p:cNvSpPr/>
          <p:nvPr/>
        </p:nvSpPr>
        <p:spPr>
          <a:xfrm rot="5400000">
            <a:off x="7929561" y="194725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228995890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350301"/>
            <a:ext cx="6832241" cy="1264070"/>
          </a:xfrm>
        </p:spPr>
        <p:txBody>
          <a:bodyPr>
            <a:noAutofit/>
          </a:bodyPr>
          <a:lstStyle/>
          <a:p>
            <a:r>
              <a:rPr lang="ru-RU" altLang="ru-RU" sz="4800"/>
              <a:t>Латерализация психических процессов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33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7" y="5201776"/>
            <a:ext cx="6680251" cy="1225039"/>
          </a:xfrm>
          <a:prstGeom prst="roundRect">
            <a:avLst>
              <a:gd name="adj" fmla="val 14250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tlCol="0" anchor="t"/>
          <a:lstStyle/>
          <a:p>
            <a:pPr marL="180975">
              <a:lnSpc>
                <a:spcPct val="90000"/>
              </a:lnSpc>
              <a:spcAft>
                <a:spcPts val="600"/>
              </a:spcAft>
            </a:pPr>
            <a:r>
              <a:rPr lang="ru-RU" altLang="ru-RU" sz="2000" b="1"/>
              <a:t>Правое и левое полушария мозга:</a:t>
            </a:r>
            <a:r>
              <a:rPr lang="ru-RU" altLang="ru-RU" sz="2000"/>
              <a:t>  </a:t>
            </a:r>
          </a:p>
          <a:p>
            <a:pPr marL="180975" indent="-180975">
              <a:lnSpc>
                <a:spcPct val="90000"/>
              </a:lnSpc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z="2000" spc="-60">
                <a:solidFill>
                  <a:schemeClr val="bg1"/>
                </a:solidFill>
              </a:rPr>
              <a:t>соединены межполушарной спайкой – </a:t>
            </a:r>
            <a:r>
              <a:rPr lang="ru-RU" altLang="ru-RU" sz="2000" b="1" spc="-60">
                <a:solidFill>
                  <a:schemeClr val="bg1"/>
                </a:solidFill>
              </a:rPr>
              <a:t>мозолистым телом</a:t>
            </a:r>
            <a:r>
              <a:rPr lang="ru-RU" altLang="ru-RU" sz="2000" spc="-60">
                <a:solidFill>
                  <a:schemeClr val="bg1"/>
                </a:solidFill>
              </a:rPr>
              <a:t>; </a:t>
            </a:r>
          </a:p>
          <a:p>
            <a:pPr marL="180975" indent="-180975">
              <a:lnSpc>
                <a:spcPct val="90000"/>
              </a:lnSpc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z="2000" spc="-80">
                <a:solidFill>
                  <a:schemeClr val="bg1"/>
                </a:solidFill>
              </a:rPr>
              <a:t>выполняют различные функции.</a:t>
            </a: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4643438" y="2030948"/>
            <a:ext cx="3781426" cy="3044809"/>
          </a:xfrm>
          <a:prstGeom prst="roundRect">
            <a:avLst>
              <a:gd name="adj" fmla="val 7149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0" rtlCol="0" anchor="t"/>
          <a:lstStyle/>
          <a:p>
            <a:pPr marL="180975">
              <a:spcAft>
                <a:spcPts val="600"/>
              </a:spcAft>
            </a:pPr>
            <a:r>
              <a:rPr lang="ru-RU" sz="2000" b="1"/>
              <a:t>Мозолистое тело </a:t>
            </a:r>
            <a:br>
              <a:rPr lang="ru-RU" sz="2000" b="1"/>
            </a:br>
            <a:r>
              <a:rPr lang="ru-RU" sz="2000" b="1"/>
              <a:t>(пучок нервных волокон) – </a:t>
            </a:r>
            <a:r>
              <a:rPr lang="ru-RU" sz="2000" b="1" spc="-50"/>
              <a:t>это проводник, через который: </a:t>
            </a:r>
          </a:p>
          <a:p>
            <a:pPr marL="180975" indent="-180975"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pc="-80">
                <a:solidFill>
                  <a:schemeClr val="bg1"/>
                </a:solidFill>
              </a:rPr>
              <a:t>полушария обмениваются информацией;</a:t>
            </a:r>
          </a:p>
          <a:p>
            <a:pPr marL="180975" indent="-180975"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pc="-80">
                <a:solidFill>
                  <a:schemeClr val="bg1"/>
                </a:solidFill>
              </a:rPr>
              <a:t>возможно, «улаживают» проблемы, связанные с конфликтами между независимыми элементами.</a:t>
            </a:r>
          </a:p>
        </p:txBody>
      </p:sp>
      <p:sp>
        <p:nvSpPr>
          <p:cNvPr id="119" name="Скругленный прямоугольник 118"/>
          <p:cNvSpPr/>
          <p:nvPr/>
        </p:nvSpPr>
        <p:spPr>
          <a:xfrm>
            <a:off x="720563" y="2033838"/>
            <a:ext cx="3781425" cy="3043160"/>
          </a:xfrm>
          <a:prstGeom prst="roundRect">
            <a:avLst>
              <a:gd name="adj" fmla="val 5814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bIns="36000" rtlCol="0" anchor="t"/>
          <a:lstStyle/>
          <a:p>
            <a:pPr marL="180975">
              <a:spcAft>
                <a:spcPts val="600"/>
              </a:spcAft>
            </a:pPr>
            <a:r>
              <a:rPr lang="ru-RU" sz="2000" b="1" dirty="0">
                <a:solidFill>
                  <a:schemeClr val="tx1"/>
                </a:solidFill>
              </a:rPr>
              <a:t>Основана на диалектическом единстве двух основных аспектов: </a:t>
            </a:r>
          </a:p>
          <a:p>
            <a:pPr marL="180975" indent="-180975"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pc="-60">
                <a:solidFill>
                  <a:schemeClr val="tx1"/>
                </a:solidFill>
              </a:rPr>
              <a:t>функциональной асимметрии </a:t>
            </a:r>
            <a:br>
              <a:rPr lang="ru-RU" spc="-60" dirty="0">
                <a:solidFill>
                  <a:schemeClr val="tx1"/>
                </a:solidFill>
              </a:rPr>
            </a:br>
            <a:r>
              <a:rPr lang="ru-RU" spc="-60" dirty="0">
                <a:solidFill>
                  <a:schemeClr val="tx1"/>
                </a:solidFill>
              </a:rPr>
              <a:t>(т. е. специализации) полушарий мозга; </a:t>
            </a:r>
          </a:p>
          <a:p>
            <a:pPr marL="180975" indent="-180975"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pc="-60" dirty="0">
                <a:solidFill>
                  <a:schemeClr val="tx1"/>
                </a:solidFill>
              </a:rPr>
              <a:t>взаимодействии полушарий мозга </a:t>
            </a:r>
            <a:br>
              <a:rPr lang="ru-RU" spc="-60" dirty="0">
                <a:solidFill>
                  <a:schemeClr val="tx1"/>
                </a:solidFill>
              </a:rPr>
            </a:br>
            <a:r>
              <a:rPr lang="ru-RU" spc="-60" dirty="0">
                <a:solidFill>
                  <a:schemeClr val="tx1"/>
                </a:solidFill>
              </a:rPr>
              <a:t>в обеспечении психической деятельности человека.</a:t>
            </a:r>
          </a:p>
        </p:txBody>
      </p:sp>
      <p:sp>
        <p:nvSpPr>
          <p:cNvPr id="22" name="Freeform 21"/>
          <p:cNvSpPr/>
          <p:nvPr/>
        </p:nvSpPr>
        <p:spPr>
          <a:xfrm rot="5400000">
            <a:off x="6888570" y="494636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4" name="Freeform 21"/>
          <p:cNvSpPr/>
          <p:nvPr/>
        </p:nvSpPr>
        <p:spPr>
          <a:xfrm rot="5400000">
            <a:off x="3991170" y="177554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1"/>
          <p:cNvSpPr/>
          <p:nvPr/>
        </p:nvSpPr>
        <p:spPr>
          <a:xfrm rot="5400000">
            <a:off x="7951053" y="177554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5904554" y="446065"/>
            <a:ext cx="2520310" cy="1089437"/>
            <a:chOff x="6251149" y="729053"/>
            <a:chExt cx="2173713" cy="939616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6251149" y="729053"/>
              <a:ext cx="2173713" cy="592574"/>
              <a:chOff x="5785177" y="949067"/>
              <a:chExt cx="2639686" cy="719603"/>
            </a:xfrm>
          </p:grpSpPr>
          <p:sp>
            <p:nvSpPr>
              <p:cNvPr id="38" name="Шестиугольник 37"/>
              <p:cNvSpPr>
                <a:spLocks noChangeAspect="1"/>
              </p:cNvSpPr>
              <p:nvPr/>
            </p:nvSpPr>
            <p:spPr>
              <a:xfrm rot="5400000">
                <a:off x="6148587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9" name="Шестиугольник 38"/>
              <p:cNvSpPr>
                <a:spLocks noChangeAspect="1"/>
              </p:cNvSpPr>
              <p:nvPr/>
            </p:nvSpPr>
            <p:spPr>
              <a:xfrm rot="5400000">
                <a:off x="6945025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1" name="Шестиугольник 40"/>
              <p:cNvSpPr>
                <a:spLocks noChangeAspect="1"/>
              </p:cNvSpPr>
              <p:nvPr/>
            </p:nvSpPr>
            <p:spPr>
              <a:xfrm rot="5400000">
                <a:off x="6544090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3" name="Шестиугольник 42"/>
              <p:cNvSpPr>
                <a:spLocks noChangeAspect="1"/>
              </p:cNvSpPr>
              <p:nvPr/>
            </p:nvSpPr>
            <p:spPr>
              <a:xfrm rot="5400000">
                <a:off x="7345960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7" name="Шестиугольник 46"/>
              <p:cNvSpPr>
                <a:spLocks noChangeAspect="1"/>
              </p:cNvSpPr>
              <p:nvPr/>
            </p:nvSpPr>
            <p:spPr>
              <a:xfrm rot="5400000">
                <a:off x="7345960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59" name="Шестиугольник 58"/>
              <p:cNvSpPr>
                <a:spLocks noChangeAspect="1"/>
              </p:cNvSpPr>
              <p:nvPr/>
            </p:nvSpPr>
            <p:spPr>
              <a:xfrm rot="5400000">
                <a:off x="7746893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0" name="Шестиугольник 59"/>
              <p:cNvSpPr>
                <a:spLocks noChangeAspect="1"/>
              </p:cNvSpPr>
              <p:nvPr/>
            </p:nvSpPr>
            <p:spPr>
              <a:xfrm rot="5400000">
                <a:off x="8147827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1" name="Шестиугольник 60"/>
              <p:cNvSpPr>
                <a:spLocks noChangeAspect="1"/>
              </p:cNvSpPr>
              <p:nvPr/>
            </p:nvSpPr>
            <p:spPr>
              <a:xfrm rot="5400000">
                <a:off x="7746893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2" name="Шестиугольник 61"/>
              <p:cNvSpPr>
                <a:spLocks noChangeAspect="1"/>
              </p:cNvSpPr>
              <p:nvPr/>
            </p:nvSpPr>
            <p:spPr>
              <a:xfrm rot="5400000">
                <a:off x="8147827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5" name="Шестиугольник 64"/>
              <p:cNvSpPr>
                <a:spLocks noChangeAspect="1"/>
              </p:cNvSpPr>
              <p:nvPr/>
            </p:nvSpPr>
            <p:spPr>
              <a:xfrm rot="5400000">
                <a:off x="5767929" y="966316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7536414" y="1440537"/>
              <a:ext cx="242334" cy="213929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8192260" y="1440537"/>
              <a:ext cx="242334" cy="213929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7862100" y="1440537"/>
              <a:ext cx="242334" cy="213929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78" name="Группа 77"/>
          <p:cNvGrpSpPr/>
          <p:nvPr/>
        </p:nvGrpSpPr>
        <p:grpSpPr>
          <a:xfrm>
            <a:off x="7598614" y="5163768"/>
            <a:ext cx="712788" cy="1301054"/>
            <a:chOff x="5565817" y="4427022"/>
            <a:chExt cx="712788" cy="1301054"/>
          </a:xfrm>
        </p:grpSpPr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16200000" flipV="1">
              <a:off x="5564969" y="5544832"/>
              <a:ext cx="194652" cy="171836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16200000" flipV="1">
              <a:off x="5564969" y="5268233"/>
              <a:ext cx="194652" cy="171836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16200000" flipV="1">
              <a:off x="5564969" y="4991632"/>
              <a:ext cx="194652" cy="17183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16200000" flipV="1">
              <a:off x="5830165" y="5544832"/>
              <a:ext cx="194652" cy="171836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16200000" flipV="1">
              <a:off x="6095361" y="5544832"/>
              <a:ext cx="194652" cy="171836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16200000" flipV="1">
              <a:off x="5830165" y="5268233"/>
              <a:ext cx="194652" cy="171836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16200000" flipV="1">
              <a:off x="6095361" y="5268233"/>
              <a:ext cx="194652" cy="171836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16200000" flipV="1">
              <a:off x="5830165" y="4991632"/>
              <a:ext cx="194652" cy="17183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16200000" flipV="1">
              <a:off x="6095361" y="4991632"/>
              <a:ext cx="194652" cy="17183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16200000" flipV="1">
              <a:off x="5564970" y="4715031"/>
              <a:ext cx="194652" cy="171836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16200000" flipV="1">
              <a:off x="6091771" y="4715031"/>
              <a:ext cx="194652" cy="171836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16200000" flipV="1">
              <a:off x="5826574" y="4715031"/>
              <a:ext cx="194652" cy="171836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16200000" flipV="1">
              <a:off x="5554409" y="4438430"/>
              <a:ext cx="194652" cy="171836"/>
            </a:xfrm>
            <a:prstGeom prst="hexagon">
              <a:avLst/>
            </a:prstGeom>
            <a:solidFill>
              <a:srgbClr val="0570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16200000" flipV="1">
              <a:off x="5819605" y="4438430"/>
              <a:ext cx="194652" cy="171836"/>
            </a:xfrm>
            <a:prstGeom prst="hexagon">
              <a:avLst/>
            </a:prstGeom>
            <a:solidFill>
              <a:srgbClr val="0570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16200000" flipV="1">
              <a:off x="6084801" y="4438430"/>
              <a:ext cx="194652" cy="171836"/>
            </a:xfrm>
            <a:prstGeom prst="hexagon">
              <a:avLst/>
            </a:prstGeom>
            <a:solidFill>
              <a:srgbClr val="057082">
                <a:alpha val="1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309636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28017" y="436561"/>
            <a:ext cx="5712401" cy="1047178"/>
          </a:xfrm>
        </p:spPr>
        <p:txBody>
          <a:bodyPr>
            <a:noAutofit/>
          </a:bodyPr>
          <a:lstStyle/>
          <a:p>
            <a:r>
              <a:rPr lang="ru-RU" altLang="ru-RU" sz="4200"/>
              <a:t>Лицевой экспресс-тест Дж. Джейна</a:t>
            </a:r>
            <a:endParaRPr lang="ru-RU" altLang="ru-RU" sz="42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34</a:t>
            </a:fld>
            <a:endParaRPr lang="ru-RU"/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719138" y="1727348"/>
            <a:ext cx="7705726" cy="1381264"/>
          </a:xfrm>
          <a:prstGeom prst="roundRect">
            <a:avLst>
              <a:gd name="adj" fmla="val 15026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36000" rIns="0" bIns="72000" rtlCol="0" anchor="t"/>
          <a:lstStyle/>
          <a:p>
            <a:pPr marL="180975">
              <a:lnSpc>
                <a:spcPct val="90000"/>
              </a:lnSpc>
            </a:pPr>
            <a:r>
              <a:rPr lang="ru-RU" sz="2800" b="1"/>
              <a:t>Посмотрите на рисунок. </a:t>
            </a:r>
          </a:p>
          <a:p>
            <a:pPr marL="180975">
              <a:lnSpc>
                <a:spcPct val="90000"/>
              </a:lnSpc>
            </a:pPr>
            <a:r>
              <a:rPr lang="ru-RU" sz="2800" b="1"/>
              <a:t>Какое лицо вам кажется более весёлым </a:t>
            </a:r>
            <a:br>
              <a:rPr lang="ru-RU" sz="2800" b="1"/>
            </a:br>
            <a:r>
              <a:rPr lang="ru-RU" sz="2800" b="1"/>
              <a:t>и довольным?</a:t>
            </a:r>
            <a:endParaRPr lang="ru-RU" sz="2800" b="1" spc="-50"/>
          </a:p>
        </p:txBody>
      </p:sp>
      <p:sp>
        <p:nvSpPr>
          <p:cNvPr id="119" name="Скругленный прямоугольник 118"/>
          <p:cNvSpPr/>
          <p:nvPr/>
        </p:nvSpPr>
        <p:spPr>
          <a:xfrm>
            <a:off x="719139" y="3244193"/>
            <a:ext cx="7705726" cy="3251497"/>
          </a:xfrm>
          <a:prstGeom prst="roundRect">
            <a:avLst>
              <a:gd name="adj" fmla="val 5814"/>
            </a:avLst>
          </a:prstGeom>
          <a:noFill/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bIns="36000" rtlCol="0" anchor="t"/>
          <a:lstStyle/>
          <a:p>
            <a:pPr marL="180975">
              <a:spcAft>
                <a:spcPts val="600"/>
              </a:spcAft>
            </a:pPr>
            <a:endParaRPr lang="ru-RU" spc="-60">
              <a:solidFill>
                <a:schemeClr val="tx1"/>
              </a:solidFill>
            </a:endParaRPr>
          </a:p>
        </p:txBody>
      </p:sp>
      <p:sp>
        <p:nvSpPr>
          <p:cNvPr id="24" name="Freeform 21"/>
          <p:cNvSpPr/>
          <p:nvPr/>
        </p:nvSpPr>
        <p:spPr>
          <a:xfrm rot="5400000">
            <a:off x="7914046" y="298589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25" name="Freeform 21"/>
          <p:cNvSpPr/>
          <p:nvPr/>
        </p:nvSpPr>
        <p:spPr>
          <a:xfrm rot="5400000">
            <a:off x="7951053" y="147193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80" name="Picture 4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45" t="3379" r="3339" b="1666"/>
          <a:stretch/>
        </p:blipFill>
        <p:spPr>
          <a:xfrm>
            <a:off x="1563537" y="3306997"/>
            <a:ext cx="6016925" cy="3125888"/>
          </a:xfrm>
          <a:noFill/>
        </p:spPr>
      </p:pic>
      <p:grpSp>
        <p:nvGrpSpPr>
          <p:cNvPr id="103" name="Группа 102"/>
          <p:cNvGrpSpPr/>
          <p:nvPr/>
        </p:nvGrpSpPr>
        <p:grpSpPr>
          <a:xfrm flipV="1">
            <a:off x="6142909" y="546688"/>
            <a:ext cx="2281953" cy="862445"/>
            <a:chOff x="5404519" y="527157"/>
            <a:chExt cx="3020344" cy="1141513"/>
          </a:xfrm>
        </p:grpSpPr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5" name="Шестиугольник 114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6" name="Шестиугольник 115"/>
            <p:cNvSpPr>
              <a:spLocks noChangeAspect="1"/>
            </p:cNvSpPr>
            <p:nvPr/>
          </p:nvSpPr>
          <p:spPr>
            <a:xfrm rot="5400000">
              <a:off x="7746893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 rot="5400000">
              <a:off x="814782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8" name="Шестиугольник 117"/>
            <p:cNvSpPr>
              <a:spLocks noChangeAspect="1"/>
            </p:cNvSpPr>
            <p:nvPr/>
          </p:nvSpPr>
          <p:spPr>
            <a:xfrm rot="5400000">
              <a:off x="7746893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0" name="Шестиугольник 119"/>
            <p:cNvSpPr>
              <a:spLocks noChangeAspect="1"/>
            </p:cNvSpPr>
            <p:nvPr/>
          </p:nvSpPr>
          <p:spPr>
            <a:xfrm rot="5400000">
              <a:off x="814782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1" name="Шестиугольник 120"/>
            <p:cNvSpPr>
              <a:spLocks noChangeAspect="1"/>
            </p:cNvSpPr>
            <p:nvPr/>
          </p:nvSpPr>
          <p:spPr>
            <a:xfrm rot="5400000">
              <a:off x="7746893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2" name="Шестиугольник 121"/>
            <p:cNvSpPr>
              <a:spLocks noChangeAspect="1"/>
            </p:cNvSpPr>
            <p:nvPr/>
          </p:nvSpPr>
          <p:spPr>
            <a:xfrm rot="5400000">
              <a:off x="814782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3" name="Шестиугольник 122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4" name="Шестиугольник 123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5" name="Шестиугольник 124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52227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529028"/>
            <a:ext cx="5375335" cy="1325563"/>
          </a:xfrm>
        </p:spPr>
        <p:txBody>
          <a:bodyPr>
            <a:normAutofit/>
          </a:bodyPr>
          <a:lstStyle/>
          <a:p>
            <a:r>
              <a:rPr lang="ru-RU"/>
              <a:t>Интерпретация теста </a:t>
            </a:r>
            <a:br>
              <a:rPr lang="ru-RU"/>
            </a:br>
            <a:r>
              <a:rPr lang="ru-RU"/>
              <a:t>Дж. Джейна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35</a:t>
            </a:fld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719138" y="1900627"/>
            <a:ext cx="7705726" cy="2119283"/>
          </a:xfrm>
          <a:prstGeom prst="roundRect">
            <a:avLst>
              <a:gd name="adj" fmla="val 8958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tlCol="0" anchor="t"/>
          <a:lstStyle/>
          <a:p>
            <a:pPr marL="180975">
              <a:lnSpc>
                <a:spcPct val="90000"/>
              </a:lnSpc>
              <a:spcAft>
                <a:spcPts val="600"/>
              </a:spcAft>
            </a:pPr>
            <a:r>
              <a:rPr lang="ru-RU" altLang="ru-RU" sz="2000" b="1"/>
              <a:t>С помощью лицевого теста можно определить, какое </a:t>
            </a:r>
            <a:br>
              <a:rPr lang="ru-RU" altLang="ru-RU" sz="2000" b="1"/>
            </a:br>
            <a:r>
              <a:rPr lang="ru-RU" altLang="ru-RU" sz="2000" b="1"/>
              <a:t>полушарие у вас является доминирующим (ведущим):</a:t>
            </a:r>
            <a:r>
              <a:rPr lang="ru-RU" altLang="ru-RU" sz="2000"/>
              <a:t>  </a:t>
            </a:r>
          </a:p>
          <a:p>
            <a:pPr marL="180975" indent="-180975">
              <a:lnSpc>
                <a:spcPct val="90000"/>
              </a:lnSpc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z="2000" spc="-60">
                <a:solidFill>
                  <a:schemeClr val="bg1"/>
                </a:solidFill>
              </a:rPr>
              <a:t>если левое лицо кажется более весёлым и довольным, </a:t>
            </a:r>
            <a:br>
              <a:rPr lang="ru-RU" altLang="ru-RU" sz="2000" spc="-60">
                <a:solidFill>
                  <a:schemeClr val="bg1"/>
                </a:solidFill>
              </a:rPr>
            </a:br>
            <a:r>
              <a:rPr lang="ru-RU" altLang="ru-RU" sz="2000" spc="-60">
                <a:solidFill>
                  <a:schemeClr val="bg1"/>
                </a:solidFill>
              </a:rPr>
              <a:t>то доминирует правое полушарие; </a:t>
            </a:r>
          </a:p>
          <a:p>
            <a:pPr marL="180975" indent="-180975">
              <a:lnSpc>
                <a:spcPct val="90000"/>
              </a:lnSpc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altLang="ru-RU" sz="2000" spc="-80">
                <a:solidFill>
                  <a:schemeClr val="bg1"/>
                </a:solidFill>
              </a:rPr>
              <a:t>если правое лицо кажется более весёлым и довольным, </a:t>
            </a:r>
            <a:br>
              <a:rPr lang="ru-RU" altLang="ru-RU" sz="2000" spc="-80">
                <a:solidFill>
                  <a:schemeClr val="bg1"/>
                </a:solidFill>
              </a:rPr>
            </a:br>
            <a:r>
              <a:rPr lang="ru-RU" altLang="ru-RU" sz="2000" spc="-80">
                <a:solidFill>
                  <a:schemeClr val="bg1"/>
                </a:solidFill>
              </a:rPr>
              <a:t>то ведущим является левое полушарие.</a:t>
            </a:r>
          </a:p>
        </p:txBody>
      </p:sp>
      <p:sp>
        <p:nvSpPr>
          <p:cNvPr id="6" name="Freeform 21"/>
          <p:cNvSpPr/>
          <p:nvPr/>
        </p:nvSpPr>
        <p:spPr>
          <a:xfrm rot="5400000">
            <a:off x="7914045" y="164521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7" name="Скругленный прямоугольник 6"/>
          <p:cNvSpPr/>
          <p:nvPr/>
        </p:nvSpPr>
        <p:spPr>
          <a:xfrm>
            <a:off x="4643438" y="4201849"/>
            <a:ext cx="3781426" cy="1698619"/>
          </a:xfrm>
          <a:prstGeom prst="roundRect">
            <a:avLst>
              <a:gd name="adj" fmla="val 9674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0" rtlCol="0" anchor="t"/>
          <a:lstStyle/>
          <a:p>
            <a:pPr marL="180975">
              <a:spcAft>
                <a:spcPts val="600"/>
              </a:spcAft>
            </a:pPr>
            <a:r>
              <a:rPr lang="ru-RU" sz="2000" b="1"/>
              <a:t>Левое полушарие</a:t>
            </a:r>
            <a:r>
              <a:rPr lang="ru-RU" sz="2000" b="1" spc="-50"/>
              <a:t>: </a:t>
            </a:r>
          </a:p>
          <a:p>
            <a:pPr marL="180975" indent="-180975"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pc="-80">
                <a:solidFill>
                  <a:schemeClr val="bg1"/>
                </a:solidFill>
              </a:rPr>
              <a:t>ответственно за логику, причинные связи и речь;</a:t>
            </a:r>
          </a:p>
          <a:p>
            <a:pPr marL="180975" indent="-180975">
              <a:spcAft>
                <a:spcPts val="400"/>
              </a:spcAft>
              <a:buClr>
                <a:schemeClr val="bg1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pc="-80">
                <a:solidFill>
                  <a:schemeClr val="bg1"/>
                </a:solidFill>
              </a:rPr>
              <a:t>управляет правой стороной тела.</a:t>
            </a: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20563" y="4204739"/>
            <a:ext cx="3781425" cy="1697699"/>
          </a:xfrm>
          <a:prstGeom prst="roundRect">
            <a:avLst>
              <a:gd name="adj" fmla="val 7677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bIns="36000" rtlCol="0" anchor="t"/>
          <a:lstStyle/>
          <a:p>
            <a:pPr marL="180975">
              <a:spcAft>
                <a:spcPts val="600"/>
              </a:spcAft>
            </a:pPr>
            <a:r>
              <a:rPr lang="ru-RU" sz="2000" b="1">
                <a:solidFill>
                  <a:schemeClr val="tx1"/>
                </a:solidFill>
              </a:rPr>
              <a:t>Правое полушарие: </a:t>
            </a:r>
          </a:p>
          <a:p>
            <a:pPr marL="180975" indent="-180975"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pc="-60">
                <a:solidFill>
                  <a:schemeClr val="tx1"/>
                </a:solidFill>
              </a:rPr>
              <a:t>ответственно за творчество; </a:t>
            </a:r>
          </a:p>
          <a:p>
            <a:pPr marL="180975" indent="-180975">
              <a:spcAft>
                <a:spcPts val="400"/>
              </a:spcAft>
              <a:buSzPct val="105000"/>
              <a:buFont typeface="Calibri" panose="020F0502020204030204" pitchFamily="34" charset="0"/>
              <a:buChar char="̶"/>
            </a:pPr>
            <a:r>
              <a:rPr lang="ru-RU" spc="-60">
                <a:solidFill>
                  <a:schemeClr val="tx1"/>
                </a:solidFill>
              </a:rPr>
              <a:t>управляет левой стороной тела.</a:t>
            </a:r>
          </a:p>
        </p:txBody>
      </p:sp>
      <p:sp>
        <p:nvSpPr>
          <p:cNvPr id="9" name="Freeform 21"/>
          <p:cNvSpPr/>
          <p:nvPr/>
        </p:nvSpPr>
        <p:spPr>
          <a:xfrm rot="5400000">
            <a:off x="3991170" y="394644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10" name="Freeform 21"/>
          <p:cNvSpPr/>
          <p:nvPr/>
        </p:nvSpPr>
        <p:spPr>
          <a:xfrm rot="5400000">
            <a:off x="7914045" y="394644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10506">
            <a:off x="6763805" y="528849"/>
            <a:ext cx="1291444" cy="1277679"/>
          </a:xfrm>
          <a:prstGeom prst="rect">
            <a:avLst/>
          </a:prstGeom>
        </p:spPr>
      </p:pic>
      <p:grpSp>
        <p:nvGrpSpPr>
          <p:cNvPr id="12" name="Группа 11"/>
          <p:cNvGrpSpPr/>
          <p:nvPr/>
        </p:nvGrpSpPr>
        <p:grpSpPr>
          <a:xfrm>
            <a:off x="7810444" y="2363246"/>
            <a:ext cx="207202" cy="1194043"/>
            <a:chOff x="7345426" y="614098"/>
            <a:chExt cx="203124" cy="1170545"/>
          </a:xfrm>
          <a:solidFill>
            <a:schemeClr val="bg1"/>
          </a:solidFill>
        </p:grpSpPr>
        <p:sp>
          <p:nvSpPr>
            <p:cNvPr id="13" name="Шестиугольник 12"/>
            <p:cNvSpPr>
              <a:spLocks noChangeAspect="1"/>
            </p:cNvSpPr>
            <p:nvPr/>
          </p:nvSpPr>
          <p:spPr>
            <a:xfrm rot="5400000">
              <a:off x="7331940" y="627584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4" name="Шестиугольник 13"/>
            <p:cNvSpPr>
              <a:spLocks noChangeAspect="1"/>
            </p:cNvSpPr>
            <p:nvPr/>
          </p:nvSpPr>
          <p:spPr>
            <a:xfrm rot="5400000">
              <a:off x="7331940" y="941067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" name="Шестиугольник 14"/>
            <p:cNvSpPr>
              <a:spLocks noChangeAspect="1"/>
            </p:cNvSpPr>
            <p:nvPr/>
          </p:nvSpPr>
          <p:spPr>
            <a:xfrm rot="5400000">
              <a:off x="7331940" y="1254550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" name="Шестиугольник 15"/>
            <p:cNvSpPr>
              <a:spLocks noChangeAspect="1"/>
            </p:cNvSpPr>
            <p:nvPr/>
          </p:nvSpPr>
          <p:spPr>
            <a:xfrm rot="5400000">
              <a:off x="7331940" y="1568034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7497020" y="2360372"/>
            <a:ext cx="207202" cy="1194043"/>
            <a:chOff x="7345426" y="614098"/>
            <a:chExt cx="203124" cy="1170545"/>
          </a:xfrm>
          <a:solidFill>
            <a:schemeClr val="bg1"/>
          </a:solidFill>
        </p:grpSpPr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7331940" y="627584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9" name="Шестиугольник 18"/>
            <p:cNvSpPr>
              <a:spLocks noChangeAspect="1"/>
            </p:cNvSpPr>
            <p:nvPr/>
          </p:nvSpPr>
          <p:spPr>
            <a:xfrm rot="5400000">
              <a:off x="7331940" y="941067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7331940" y="1254550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331940" y="1568034"/>
              <a:ext cx="230095" cy="20312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2" name="Группа 21"/>
          <p:cNvGrpSpPr/>
          <p:nvPr/>
        </p:nvGrpSpPr>
        <p:grpSpPr>
          <a:xfrm>
            <a:off x="1392707" y="5515898"/>
            <a:ext cx="2437135" cy="186047"/>
            <a:chOff x="1331914" y="5446474"/>
            <a:chExt cx="3725100" cy="284369"/>
          </a:xfrm>
        </p:grpSpPr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3631291" y="5463140"/>
              <a:ext cx="284368" cy="251037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4017298" y="5463140"/>
              <a:ext cx="284368" cy="251037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4403305" y="5463140"/>
              <a:ext cx="284368" cy="251037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4789312" y="5463140"/>
              <a:ext cx="284368" cy="251037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1315248" y="5463140"/>
              <a:ext cx="284369" cy="251037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2087262" y="5463140"/>
              <a:ext cx="284369" cy="251037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1701255" y="5463140"/>
              <a:ext cx="284369" cy="251037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2473269" y="5463140"/>
              <a:ext cx="284369" cy="251037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2859276" y="5463140"/>
              <a:ext cx="284369" cy="251037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3245283" y="5463140"/>
              <a:ext cx="284369" cy="251037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1534731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342433"/>
            <a:ext cx="6913453" cy="1366650"/>
          </a:xfrm>
        </p:spPr>
        <p:txBody>
          <a:bodyPr>
            <a:noAutofit/>
          </a:bodyPr>
          <a:lstStyle/>
          <a:p>
            <a:r>
              <a:rPr lang="ru-RU" sz="4000"/>
              <a:t>Функциональная асимметрия полушарий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36</a:t>
            </a:fld>
            <a:endParaRPr lang="ru-RU" alt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319228998"/>
              </p:ext>
            </p:extLst>
          </p:nvPr>
        </p:nvGraphicFramePr>
        <p:xfrm>
          <a:off x="719137" y="1741542"/>
          <a:ext cx="7705720" cy="451214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860">
                  <a:extLst>
                    <a:ext uri="{9D8B030D-6E8A-4147-A177-3AD203B41FA5}">
                      <a16:colId xmlns:a16="http://schemas.microsoft.com/office/drawing/2014/main" val="3195827758"/>
                    </a:ext>
                  </a:extLst>
                </a:gridCol>
                <a:gridCol w="3852860">
                  <a:extLst>
                    <a:ext uri="{9D8B030D-6E8A-4147-A177-3AD203B41FA5}">
                      <a16:colId xmlns:a16="http://schemas.microsoft.com/office/drawing/2014/main" val="331520977"/>
                    </a:ext>
                  </a:extLst>
                </a:gridCol>
              </a:tblGrid>
              <a:tr h="69689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Правое полушарие («художники»)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Левое полушарие («мыслители»)</a:t>
                      </a:r>
                    </a:p>
                  </a:txBody>
                  <a:tcPr anchor="ctr">
                    <a:lnR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84581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Доминирование эмоций и интуиции</a:t>
                      </a:r>
                    </a:p>
                  </a:txBody>
                  <a:tcPr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Преобладание логического мышления</a:t>
                      </a:r>
                    </a:p>
                  </a:txBody>
                  <a:tcPr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268197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3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Преобладание отрицательных эмоций</a:t>
                      </a:r>
                    </a:p>
                  </a:txBody>
                  <a:tcPr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50" baseline="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Преобладание положительных эмоций</a:t>
                      </a:r>
                    </a:p>
                  </a:txBody>
                  <a:tcPr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28027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Преобладание синтетического (целостного) восприятия</a:t>
                      </a:r>
                    </a:p>
                  </a:txBody>
                  <a:tcPr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Преобладание аналитического восприятия</a:t>
                      </a:r>
                    </a:p>
                  </a:txBody>
                  <a:tcPr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71620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Точная интерпретация мимики </a:t>
                      </a:r>
                      <a:b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жестов</a:t>
                      </a:r>
                    </a:p>
                  </a:txBody>
                  <a:tcPr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Хорошая ориентация в пространстве</a:t>
                      </a:r>
                    </a:p>
                  </a:txBody>
                  <a:tcPr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4028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Интуитивное образное мышление</a:t>
                      </a:r>
                    </a:p>
                  </a:txBody>
                  <a:tcPr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Формальная логика и понятийное мышление</a:t>
                      </a:r>
                    </a:p>
                  </a:txBody>
                  <a:tcPr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9485484"/>
                  </a:ext>
                </a:extLst>
              </a:tr>
              <a:tr h="36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Концентрированное внимание</a:t>
                      </a:r>
                    </a:p>
                  </a:txBody>
                  <a:tcPr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Распределённое внимание</a:t>
                      </a:r>
                    </a:p>
                  </a:txBody>
                  <a:tcPr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019922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Эпизодическая непроизвольная память</a:t>
                      </a:r>
                    </a:p>
                  </a:txBody>
                  <a:tcPr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Контекстная произвольная память</a:t>
                      </a:r>
                    </a:p>
                  </a:txBody>
                  <a:tcPr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6485616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Преобладание подсознания</a:t>
                      </a:r>
                    </a:p>
                  </a:txBody>
                  <a:tcPr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dirty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Преобладание сознания</a:t>
                      </a:r>
                    </a:p>
                  </a:txBody>
                  <a:tcPr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9226649"/>
                  </a:ext>
                </a:extLst>
              </a:tr>
            </a:tbl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7858664" y="562538"/>
            <a:ext cx="566193" cy="978196"/>
            <a:chOff x="8513382" y="227472"/>
            <a:chExt cx="379793" cy="656158"/>
          </a:xfrm>
        </p:grpSpPr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9350865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4253" y="703385"/>
            <a:ext cx="6971935" cy="1298398"/>
          </a:xfrm>
        </p:spPr>
        <p:txBody>
          <a:bodyPr>
            <a:noAutofit/>
          </a:bodyPr>
          <a:lstStyle/>
          <a:p>
            <a:pPr>
              <a:tabLst>
                <a:tab pos="6813550" algn="r"/>
              </a:tabLst>
            </a:pPr>
            <a:r>
              <a:rPr lang="ru-RU"/>
              <a:t>Теория функциональных систем П. К. Анохина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000665" y="2363383"/>
            <a:ext cx="7171786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360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Суть концепции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>
                <a:solidFill>
                  <a:srgbClr val="057082"/>
                </a:solidFill>
              </a:rPr>
              <a:t>37</a:t>
            </a:fld>
            <a:endParaRPr lang="ru-RU">
              <a:solidFill>
                <a:srgbClr val="057082"/>
              </a:solidFill>
            </a:endParaRPr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000666" y="3311082"/>
            <a:ext cx="7171786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60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Как человек реагирует на внешние воздействия?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000665" y="4253599"/>
            <a:ext cx="7171786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60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Акцептор результата действия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719138" y="2450792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719138" y="3398491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719138" y="4346190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56" name="Группа 55"/>
          <p:cNvGrpSpPr/>
          <p:nvPr/>
        </p:nvGrpSpPr>
        <p:grpSpPr>
          <a:xfrm>
            <a:off x="7586678" y="855402"/>
            <a:ext cx="582044" cy="1002812"/>
            <a:chOff x="7586678" y="537526"/>
            <a:chExt cx="582044" cy="1002812"/>
          </a:xfrm>
        </p:grpSpPr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16200000">
              <a:off x="7923170" y="1294785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16200000">
              <a:off x="7923169" y="923799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16200000">
              <a:off x="7923170" y="552813"/>
              <a:ext cx="260840" cy="230265"/>
            </a:xfrm>
            <a:prstGeom prst="hexagon">
              <a:avLst/>
            </a:prstGeom>
            <a:solidFill>
              <a:srgbClr val="057082">
                <a:alpha val="75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16200000">
              <a:off x="7571392" y="1294785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16200000">
              <a:off x="7571391" y="923799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16200000">
              <a:off x="7571391" y="552813"/>
              <a:ext cx="260840" cy="230265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7" name="Объект 6"/>
          <p:cNvSpPr>
            <a:spLocks noGrp="1"/>
          </p:cNvSpPr>
          <p:nvPr>
            <p:ph sz="quarter" idx="3"/>
          </p:nvPr>
        </p:nvSpPr>
        <p:spPr>
          <a:xfrm>
            <a:off x="1000666" y="5203889"/>
            <a:ext cx="7171786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60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Обратная связь и коррекция действия</a:t>
            </a:r>
          </a:p>
        </p:txBody>
      </p:sp>
      <p:sp>
        <p:nvSpPr>
          <p:cNvPr id="20" name="Объект 5"/>
          <p:cNvSpPr>
            <a:spLocks noGrp="1"/>
          </p:cNvSpPr>
          <p:nvPr>
            <p:ph sz="quarter" idx="2"/>
          </p:nvPr>
        </p:nvSpPr>
        <p:spPr>
          <a:xfrm>
            <a:off x="719138" y="5293889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133411502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1077473"/>
            <a:ext cx="6154651" cy="988721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5000"/>
              <a:t>Суть концепции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38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273653"/>
            <a:ext cx="7705725" cy="3960093"/>
          </a:xfrm>
          <a:prstGeom prst="roundRect">
            <a:avLst>
              <a:gd name="adj" fmla="val 6210"/>
            </a:avLst>
          </a:prstGeom>
          <a:ln w="28575">
            <a:solidFill>
              <a:schemeClr val="tx1"/>
            </a:solidFill>
          </a:ln>
        </p:spPr>
        <p:txBody>
          <a:bodyPr vert="horz" lIns="144000" tIns="1476000" rIns="180000" bIns="45720" rtlCol="0">
            <a:noAutofit/>
          </a:bodyPr>
          <a:lstStyle/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Человек постоянно испытывает воздействие факторов внешней среды.</a:t>
            </a:r>
          </a:p>
          <a:p>
            <a:pPr marL="273050" indent="-176213"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Это воздействие называется </a:t>
            </a:r>
            <a:r>
              <a:rPr lang="ru-RU" sz="2200" b="1"/>
              <a:t>обстановочной афферентацией</a:t>
            </a:r>
            <a:r>
              <a:rPr lang="ru-RU" sz="2200"/>
              <a:t>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836762" y="2490632"/>
            <a:ext cx="7470475" cy="1135685"/>
          </a:xfrm>
          <a:prstGeom prst="roundRect">
            <a:avLst>
              <a:gd name="adj" fmla="val 15287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rIns="36000" rtlCol="0" anchor="ctr"/>
          <a:lstStyle/>
          <a:p>
            <a:r>
              <a:rPr lang="ru-RU" sz="2600"/>
              <a:t>Человек не может существовать изолированно </a:t>
            </a:r>
            <a:br>
              <a:rPr lang="ru-RU" sz="2600"/>
            </a:br>
            <a:r>
              <a:rPr lang="ru-RU" sz="2600"/>
              <a:t>от окружающего мира.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2018245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9" name="Группа 8"/>
          <p:cNvGrpSpPr/>
          <p:nvPr/>
        </p:nvGrpSpPr>
        <p:grpSpPr>
          <a:xfrm>
            <a:off x="7519316" y="332990"/>
            <a:ext cx="905546" cy="1531563"/>
            <a:chOff x="7252795" y="657608"/>
            <a:chExt cx="905546" cy="1531563"/>
          </a:xfrm>
        </p:grpSpPr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 flipV="1">
              <a:off x="7931724" y="165117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 flipV="1">
              <a:off x="7931724" y="999684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 flipV="1">
              <a:off x="7931724" y="1327651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 flipV="1">
              <a:off x="7931724" y="671717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 flipV="1">
              <a:off x="7586600" y="1651175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 flipV="1">
              <a:off x="7586600" y="999684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 flipV="1">
              <a:off x="7586600" y="1327651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 flipV="1">
              <a:off x="7586600" y="671717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 flipV="1">
              <a:off x="7238686" y="999684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 flipV="1">
              <a:off x="7238686" y="1327651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 flipV="1">
              <a:off x="7238686" y="671717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 flipV="1">
              <a:off x="7931724" y="196255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1223963" y="5352058"/>
            <a:ext cx="3600450" cy="582526"/>
            <a:chOff x="900113" y="5336933"/>
            <a:chExt cx="4020999" cy="650568"/>
          </a:xfrm>
        </p:grpSpPr>
        <p:grpSp>
          <p:nvGrpSpPr>
            <p:cNvPr id="71" name="Группа 70"/>
            <p:cNvGrpSpPr/>
            <p:nvPr/>
          </p:nvGrpSpPr>
          <p:grpSpPr>
            <a:xfrm>
              <a:off x="900113" y="5336933"/>
              <a:ext cx="3822944" cy="292250"/>
              <a:chOff x="1116013" y="5764196"/>
              <a:chExt cx="3822944" cy="292250"/>
            </a:xfrm>
          </p:grpSpPr>
          <p:sp>
            <p:nvSpPr>
              <p:cNvPr id="74" name="Шестиугольник 73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5" name="Шестиугольник 74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6" name="Шестиугольник 75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7" name="Шестиугольник 76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8" name="Шестиугольник 77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9" name="Шестиугольник 78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0" name="Шестиугольник 79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2" name="Шестиугольник 81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3" name="Шестиугольник 82"/>
              <p:cNvSpPr>
                <a:spLocks noChangeAspect="1"/>
              </p:cNvSpPr>
              <p:nvPr/>
            </p:nvSpPr>
            <p:spPr>
              <a:xfrm rot="5400000">
                <a:off x="4663835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84" name="Группа 83"/>
            <p:cNvGrpSpPr/>
            <p:nvPr/>
          </p:nvGrpSpPr>
          <p:grpSpPr>
            <a:xfrm>
              <a:off x="1098168" y="5695251"/>
              <a:ext cx="3822944" cy="292250"/>
              <a:chOff x="1116013" y="5764196"/>
              <a:chExt cx="3822944" cy="292250"/>
            </a:xfrm>
            <a:solidFill>
              <a:schemeClr val="tx1"/>
            </a:solidFill>
          </p:grpSpPr>
          <p:sp>
            <p:nvSpPr>
              <p:cNvPr id="87" name="Шестиугольник 86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8" name="Шестиугольник 87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9" name="Шестиугольник 88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0" name="Шестиугольник 89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1" name="Шестиугольник 90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2" name="Шестиугольник 91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7" name="Шестиугольник 106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8" name="Шестиугольник 107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9" name="Шестиугольник 108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0" name="Шестиугольник 109"/>
              <p:cNvSpPr>
                <a:spLocks noChangeAspect="1"/>
              </p:cNvSpPr>
              <p:nvPr/>
            </p:nvSpPr>
            <p:spPr>
              <a:xfrm rot="5400000">
                <a:off x="466383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59" b="3410"/>
          <a:stretch/>
        </p:blipFill>
        <p:spPr>
          <a:xfrm>
            <a:off x="5888757" y="4861929"/>
            <a:ext cx="2286110" cy="1195045"/>
          </a:xfrm>
          <a:prstGeom prst="rect">
            <a:avLst/>
          </a:prstGeom>
        </p:spPr>
      </p:pic>
      <p:sp>
        <p:nvSpPr>
          <p:cNvPr id="111" name="Объект 5"/>
          <p:cNvSpPr txBox="1">
            <a:spLocks/>
          </p:cNvSpPr>
          <p:nvPr/>
        </p:nvSpPr>
        <p:spPr>
          <a:xfrm>
            <a:off x="719138" y="338053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12" name="Объект 5"/>
          <p:cNvSpPr txBox="1">
            <a:spLocks/>
          </p:cNvSpPr>
          <p:nvPr/>
        </p:nvSpPr>
        <p:spPr>
          <a:xfrm>
            <a:off x="1452384" y="33805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13" name="Объект 5"/>
          <p:cNvSpPr txBox="1">
            <a:spLocks/>
          </p:cNvSpPr>
          <p:nvPr/>
        </p:nvSpPr>
        <p:spPr>
          <a:xfrm>
            <a:off x="2180628" y="33805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4" name="Объект 5"/>
          <p:cNvSpPr txBox="1">
            <a:spLocks/>
          </p:cNvSpPr>
          <p:nvPr/>
        </p:nvSpPr>
        <p:spPr>
          <a:xfrm>
            <a:off x="2908872" y="33805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4</a:t>
            </a:r>
          </a:p>
        </p:txBody>
      </p:sp>
    </p:spTree>
    <p:extLst>
      <p:ext uri="{BB962C8B-B14F-4D97-AF65-F5344CB8AC3E}">
        <p14:creationId xmlns:p14="http://schemas.microsoft.com/office/powerpoint/2010/main" val="2051651156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1156103"/>
            <a:ext cx="6784078" cy="12183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200"/>
              <a:t>Как человек реагирует </a:t>
            </a:r>
            <a:br>
              <a:rPr lang="ru-RU" sz="4200"/>
            </a:br>
            <a:r>
              <a:rPr lang="ru-RU" sz="4200"/>
              <a:t>на внешние воздействия?</a:t>
            </a:r>
            <a:endParaRPr lang="ru-RU" sz="42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39</a:t>
            </a:fld>
            <a:endParaRPr lang="ru-RU" alt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7519316" y="329642"/>
            <a:ext cx="905546" cy="1859529"/>
            <a:chOff x="7252795" y="329642"/>
            <a:chExt cx="905546" cy="1859529"/>
          </a:xfrm>
        </p:grpSpPr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 flipV="1">
              <a:off x="7931724" y="165117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 flipV="1">
              <a:off x="7931724" y="999684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 flipV="1">
              <a:off x="7931724" y="1327651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 flipV="1">
              <a:off x="7931724" y="671717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 flipV="1">
              <a:off x="7586600" y="1651175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 flipV="1">
              <a:off x="7586600" y="999684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 flipV="1">
              <a:off x="7586600" y="1327651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 flipV="1">
              <a:off x="7586600" y="671717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 flipV="1">
              <a:off x="7238686" y="999684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 flipV="1">
              <a:off x="7238686" y="1327651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 flipV="1">
              <a:off x="7238686" y="671717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 flipV="1">
              <a:off x="7931724" y="343751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 flipV="1">
              <a:off x="7586600" y="343751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 flipV="1">
              <a:off x="7238686" y="343751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 flipV="1">
              <a:off x="7931724" y="196255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11" name="Объект 5"/>
          <p:cNvSpPr txBox="1">
            <a:spLocks/>
          </p:cNvSpPr>
          <p:nvPr/>
        </p:nvSpPr>
        <p:spPr>
          <a:xfrm>
            <a:off x="719138" y="33805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112" name="Объект 5"/>
          <p:cNvSpPr txBox="1">
            <a:spLocks/>
          </p:cNvSpPr>
          <p:nvPr/>
        </p:nvSpPr>
        <p:spPr>
          <a:xfrm>
            <a:off x="1452384" y="338053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113" name="Объект 5"/>
          <p:cNvSpPr txBox="1">
            <a:spLocks/>
          </p:cNvSpPr>
          <p:nvPr/>
        </p:nvSpPr>
        <p:spPr>
          <a:xfrm>
            <a:off x="2180628" y="33805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4" name="Объект 5"/>
          <p:cNvSpPr txBox="1">
            <a:spLocks/>
          </p:cNvSpPr>
          <p:nvPr/>
        </p:nvSpPr>
        <p:spPr>
          <a:xfrm>
            <a:off x="2908872" y="344077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731700" y="2608547"/>
            <a:ext cx="3768863" cy="1368000"/>
          </a:xfrm>
          <a:prstGeom prst="roundRect">
            <a:avLst>
              <a:gd name="adj" fmla="val 12316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>
              <a:spcAft>
                <a:spcPts val="1200"/>
              </a:spcAft>
            </a:pPr>
            <a:r>
              <a:rPr lang="ru-RU" altLang="ru-RU" sz="2000"/>
              <a:t>Некоторые воздействия – несущественны </a:t>
            </a:r>
            <a:br>
              <a:rPr lang="ru-RU" altLang="ru-RU" sz="2000"/>
            </a:br>
            <a:r>
              <a:rPr lang="ru-RU" altLang="ru-RU" sz="2000"/>
              <a:t>или неосознаваемы.</a:t>
            </a:r>
            <a:endParaRPr lang="ru-RU" altLang="ru-RU" sz="2000">
              <a:solidFill>
                <a:schemeClr val="bg1"/>
              </a:solidFill>
            </a:endParaRPr>
          </a:p>
        </p:txBody>
      </p:sp>
      <p:sp>
        <p:nvSpPr>
          <p:cNvPr id="53" name="Freeform 20"/>
          <p:cNvSpPr/>
          <p:nvPr/>
        </p:nvSpPr>
        <p:spPr>
          <a:xfrm rot="5400000">
            <a:off x="3989746" y="234916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4" name="Скругленный прямоугольник 53"/>
          <p:cNvSpPr/>
          <p:nvPr/>
        </p:nvSpPr>
        <p:spPr>
          <a:xfrm>
            <a:off x="4643438" y="2608547"/>
            <a:ext cx="3781426" cy="1368000"/>
          </a:xfrm>
          <a:prstGeom prst="roundRect">
            <a:avLst>
              <a:gd name="adj" fmla="val 13435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tlCol="0" anchor="t"/>
          <a:lstStyle/>
          <a:p>
            <a:pPr>
              <a:spcAft>
                <a:spcPts val="1200"/>
              </a:spcAft>
            </a:pPr>
            <a:r>
              <a:rPr lang="ru-RU" sz="2000"/>
              <a:t>Другие </a:t>
            </a:r>
            <a:r>
              <a:rPr lang="ru-RU" altLang="ru-RU" sz="2000"/>
              <a:t>воздействия</a:t>
            </a:r>
            <a:r>
              <a:rPr lang="ru-RU" sz="2000"/>
              <a:t> вызывают ориентировочную реакцию, стимулирующую активность.</a:t>
            </a:r>
          </a:p>
        </p:txBody>
      </p:sp>
      <p:sp>
        <p:nvSpPr>
          <p:cNvPr id="55" name="Freeform 20"/>
          <p:cNvSpPr/>
          <p:nvPr/>
        </p:nvSpPr>
        <p:spPr>
          <a:xfrm rot="5400000">
            <a:off x="7914045" y="234916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6" name="Скругленный прямоугольник 55"/>
          <p:cNvSpPr/>
          <p:nvPr/>
        </p:nvSpPr>
        <p:spPr>
          <a:xfrm>
            <a:off x="731700" y="4120194"/>
            <a:ext cx="7693163" cy="2012305"/>
          </a:xfrm>
          <a:prstGeom prst="roundRect">
            <a:avLst>
              <a:gd name="adj" fmla="val 7648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bIns="36000" rtlCol="0" anchor="t"/>
          <a:lstStyle/>
          <a:p>
            <a:pPr>
              <a:spcAft>
                <a:spcPts val="1200"/>
              </a:spcAft>
            </a:pPr>
            <a:r>
              <a:rPr lang="ru-RU" sz="2200">
                <a:solidFill>
                  <a:schemeClr val="tx1"/>
                </a:solidFill>
              </a:rPr>
              <a:t>Все объекты и условия деятельности воспринимаются </a:t>
            </a:r>
            <a:br>
              <a:rPr lang="ru-RU" sz="2200">
                <a:solidFill>
                  <a:schemeClr val="tx1"/>
                </a:solidFill>
              </a:rPr>
            </a:br>
            <a:r>
              <a:rPr lang="ru-RU" sz="2200">
                <a:solidFill>
                  <a:schemeClr val="tx1"/>
                </a:solidFill>
              </a:rPr>
              <a:t>в виде образа, который:</a:t>
            </a:r>
          </a:p>
          <a:p>
            <a:pPr marL="273050" indent="-176213">
              <a:spcAft>
                <a:spcPts val="350"/>
              </a:spcAft>
              <a:buClr>
                <a:prstClr val="black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200">
                <a:solidFill>
                  <a:prstClr val="black"/>
                </a:solidFill>
              </a:rPr>
              <a:t>соотносится </a:t>
            </a:r>
            <a:r>
              <a:rPr lang="ru-RU" sz="2200" dirty="0">
                <a:solidFill>
                  <a:prstClr val="black"/>
                </a:solidFill>
              </a:rPr>
              <a:t>с информацией </a:t>
            </a:r>
            <a:r>
              <a:rPr lang="ru-RU" sz="2200">
                <a:solidFill>
                  <a:prstClr val="black"/>
                </a:solidFill>
              </a:rPr>
              <a:t>из памяти;</a:t>
            </a:r>
            <a:endParaRPr lang="ru-RU" sz="2200" dirty="0">
              <a:solidFill>
                <a:prstClr val="black"/>
              </a:solidFill>
            </a:endParaRPr>
          </a:p>
          <a:p>
            <a:pPr marL="273050" indent="-176213">
              <a:spcAft>
                <a:spcPts val="350"/>
              </a:spcAft>
              <a:buClr>
                <a:prstClr val="black"/>
              </a:buClr>
              <a:buSzPct val="105000"/>
              <a:buFont typeface="Calibri" panose="020F0502020204030204" pitchFamily="34" charset="0"/>
              <a:buChar char="̶"/>
            </a:pPr>
            <a:r>
              <a:rPr lang="ru-RU" sz="2200">
                <a:solidFill>
                  <a:prstClr val="black"/>
                </a:solidFill>
              </a:rPr>
              <a:t>учитывает </a:t>
            </a:r>
            <a:r>
              <a:rPr lang="ru-RU" sz="2200" dirty="0">
                <a:solidFill>
                  <a:prstClr val="black"/>
                </a:solidFill>
              </a:rPr>
              <a:t>мотивационные установки человека.</a:t>
            </a:r>
          </a:p>
        </p:txBody>
      </p:sp>
      <p:sp>
        <p:nvSpPr>
          <p:cNvPr id="57" name="Freeform 21"/>
          <p:cNvSpPr/>
          <p:nvPr/>
        </p:nvSpPr>
        <p:spPr>
          <a:xfrm rot="5400000">
            <a:off x="7911743" y="3862111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58" name="Рисунок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4422580">
            <a:off x="6990606" y="4904752"/>
            <a:ext cx="1269927" cy="904475"/>
          </a:xfrm>
          <a:prstGeom prst="rect">
            <a:avLst/>
          </a:prstGeom>
        </p:spPr>
      </p:pic>
      <p:grpSp>
        <p:nvGrpSpPr>
          <p:cNvPr id="5" name="Группа 4"/>
          <p:cNvGrpSpPr/>
          <p:nvPr/>
        </p:nvGrpSpPr>
        <p:grpSpPr>
          <a:xfrm>
            <a:off x="3734090" y="3060023"/>
            <a:ext cx="587629" cy="635656"/>
            <a:chOff x="3493192" y="4590234"/>
            <a:chExt cx="1288271" cy="1393562"/>
          </a:xfrm>
        </p:grpSpPr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4524036" y="4981262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4524036" y="5353816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4524036" y="5726369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4524035" y="4606261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4175080" y="4981262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4175080" y="5353816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4175080" y="5726369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3477165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3826123" y="5353817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3826123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28633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414589"/>
            <a:ext cx="5445133" cy="1366650"/>
          </a:xfrm>
        </p:spPr>
        <p:txBody>
          <a:bodyPr>
            <a:normAutofit/>
          </a:bodyPr>
          <a:lstStyle/>
          <a:p>
            <a:r>
              <a:rPr lang="ru-RU" sz="4800"/>
              <a:t>Функция психики</a:t>
            </a:r>
            <a:endParaRPr lang="ru-RU" sz="48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013326"/>
            <a:ext cx="7705725" cy="3174301"/>
          </a:xfrm>
          <a:prstGeom prst="roundRect">
            <a:avLst>
              <a:gd name="adj" fmla="val 5009"/>
            </a:avLst>
          </a:prstGeom>
          <a:ln w="28575">
            <a:solidFill>
              <a:schemeClr val="tx1"/>
            </a:solidFill>
          </a:ln>
        </p:spPr>
        <p:txBody>
          <a:bodyPr vert="horz" lIns="144000" tIns="1692000" rIns="180000" bIns="45720" rtlCol="0">
            <a:noAutofit/>
          </a:bodyPr>
          <a:lstStyle/>
          <a:p>
            <a:pPr marL="273050" indent="-176213">
              <a:lnSpc>
                <a:spcPct val="110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отражения мира, в котором действует субъект;</a:t>
            </a:r>
          </a:p>
          <a:p>
            <a:pPr marL="273050" indent="-176213">
              <a:lnSpc>
                <a:spcPct val="110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регуляции на основе полученного образа мира деятельности субъекта.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2178549"/>
            <a:ext cx="7013930" cy="1399920"/>
          </a:xfrm>
          <a:prstGeom prst="roundRect">
            <a:avLst>
              <a:gd name="adj" fmla="val 14333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rIns="36000" rtlCol="0" anchor="ctr"/>
          <a:lstStyle/>
          <a:p>
            <a:r>
              <a:rPr lang="ru-RU" sz="2400" b="1" spc="50"/>
              <a:t>Психика выполняет в жизни субъекта ориентировочно-регулирующую функцию, </a:t>
            </a:r>
            <a:br>
              <a:rPr lang="ru-RU" sz="2400" b="1" spc="50"/>
            </a:br>
            <a:r>
              <a:rPr lang="ru-RU" sz="2400" b="1" spc="50"/>
              <a:t>т. е. решает следующие задачи: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175791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Группа 6"/>
          <p:cNvGrpSpPr/>
          <p:nvPr/>
        </p:nvGrpSpPr>
        <p:grpSpPr>
          <a:xfrm>
            <a:off x="1331913" y="5443035"/>
            <a:ext cx="3725101" cy="287808"/>
            <a:chOff x="1116013" y="5998155"/>
            <a:chExt cx="3725101" cy="287808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3435331" y="5998155"/>
              <a:ext cx="1405783" cy="287808"/>
              <a:chOff x="5608723" y="5322632"/>
              <a:chExt cx="1116581" cy="228600"/>
            </a:xfrm>
          </p:grpSpPr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5400000">
                <a:off x="5595486" y="5335869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rot="5400000">
                <a:off x="5905565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0" name="Шестиугольник 69"/>
              <p:cNvSpPr>
                <a:spLocks noChangeAspect="1"/>
              </p:cNvSpPr>
              <p:nvPr/>
            </p:nvSpPr>
            <p:spPr>
              <a:xfrm rot="5400000">
                <a:off x="6209119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1" name="Шестиугольник 70"/>
              <p:cNvSpPr>
                <a:spLocks noChangeAspect="1"/>
              </p:cNvSpPr>
              <p:nvPr/>
            </p:nvSpPr>
            <p:spPr>
              <a:xfrm rot="5400000">
                <a:off x="6512674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74" name="Группа 73"/>
            <p:cNvGrpSpPr/>
            <p:nvPr/>
          </p:nvGrpSpPr>
          <p:grpSpPr>
            <a:xfrm>
              <a:off x="1116013" y="5998159"/>
              <a:ext cx="2182930" cy="284369"/>
              <a:chOff x="6829466" y="5325364"/>
              <a:chExt cx="1733851" cy="225868"/>
            </a:xfrm>
          </p:grpSpPr>
          <p:sp>
            <p:nvSpPr>
              <p:cNvPr id="79" name="Шестиугольник 78"/>
              <p:cNvSpPr>
                <a:spLocks noChangeAspect="1"/>
              </p:cNvSpPr>
              <p:nvPr/>
            </p:nvSpPr>
            <p:spPr>
              <a:xfrm rot="5400000">
                <a:off x="6816229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0" name="Шестиугольник 79"/>
              <p:cNvSpPr>
                <a:spLocks noChangeAspect="1"/>
              </p:cNvSpPr>
              <p:nvPr/>
            </p:nvSpPr>
            <p:spPr>
              <a:xfrm rot="5400000">
                <a:off x="7427511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rot="5400000">
                <a:off x="7119786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2" name="Шестиугольник 81"/>
              <p:cNvSpPr>
                <a:spLocks noChangeAspect="1"/>
              </p:cNvSpPr>
              <p:nvPr/>
            </p:nvSpPr>
            <p:spPr>
              <a:xfrm rot="5400000">
                <a:off x="7735237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3" name="Шестиугольник 82"/>
              <p:cNvSpPr>
                <a:spLocks noChangeAspect="1"/>
              </p:cNvSpPr>
              <p:nvPr/>
            </p:nvSpPr>
            <p:spPr>
              <a:xfrm rot="5400000">
                <a:off x="8042961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4" name="Шестиугольник 83"/>
              <p:cNvSpPr>
                <a:spLocks noChangeAspect="1"/>
              </p:cNvSpPr>
              <p:nvPr/>
            </p:nvSpPr>
            <p:spPr>
              <a:xfrm rot="5400000">
                <a:off x="8350687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grpSp>
        <p:nvGrpSpPr>
          <p:cNvPr id="3" name="Группа 2"/>
          <p:cNvGrpSpPr/>
          <p:nvPr/>
        </p:nvGrpSpPr>
        <p:grpSpPr>
          <a:xfrm>
            <a:off x="6183905" y="741836"/>
            <a:ext cx="2240958" cy="712156"/>
            <a:chOff x="6183905" y="575681"/>
            <a:chExt cx="2240958" cy="712156"/>
          </a:xfrm>
        </p:grpSpPr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616679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696009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656344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735674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616679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696009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656344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735674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775339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8150043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7753395" y="1013018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8150043" y="1013018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5" name="Группа 4"/>
          <p:cNvGrpSpPr/>
          <p:nvPr/>
        </p:nvGrpSpPr>
        <p:grpSpPr>
          <a:xfrm>
            <a:off x="1116013" y="5760659"/>
            <a:ext cx="3822944" cy="295787"/>
            <a:chOff x="6680410" y="712425"/>
            <a:chExt cx="2212765" cy="171205"/>
          </a:xfrm>
        </p:grpSpPr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670496" y="722339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6902721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713006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10506">
            <a:off x="6801897" y="4302572"/>
            <a:ext cx="1797541" cy="17783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96220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1156103"/>
            <a:ext cx="7131992" cy="88581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/>
              <a:t>Акцептор результата действия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40</a:t>
            </a:fld>
            <a:endParaRPr lang="ru-RU" altLang="ru-RU"/>
          </a:p>
        </p:txBody>
      </p:sp>
      <p:grpSp>
        <p:nvGrpSpPr>
          <p:cNvPr id="9" name="Группа 8"/>
          <p:cNvGrpSpPr/>
          <p:nvPr/>
        </p:nvGrpSpPr>
        <p:grpSpPr>
          <a:xfrm>
            <a:off x="7519316" y="338053"/>
            <a:ext cx="905546" cy="1531563"/>
            <a:chOff x="7252795" y="657608"/>
            <a:chExt cx="905546" cy="1531563"/>
          </a:xfrm>
        </p:grpSpPr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 flipV="1">
              <a:off x="7931724" y="165117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 flipV="1">
              <a:off x="7931724" y="999684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 flipV="1">
              <a:off x="7931724" y="1327651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 flipV="1">
              <a:off x="7931724" y="671717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 flipV="1">
              <a:off x="7586600" y="1651175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 flipV="1">
              <a:off x="7586600" y="999684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 flipV="1">
              <a:off x="7586600" y="1327651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 flipV="1">
              <a:off x="7586600" y="671717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 flipV="1">
              <a:off x="7238686" y="999684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 flipV="1">
              <a:off x="7238686" y="1327651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 flipV="1">
              <a:off x="7238686" y="671717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 flipV="1">
              <a:off x="7931724" y="196255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52" name="Скругленный прямоугольник 51"/>
          <p:cNvSpPr/>
          <p:nvPr/>
        </p:nvSpPr>
        <p:spPr>
          <a:xfrm>
            <a:off x="736603" y="4297199"/>
            <a:ext cx="3384550" cy="1936063"/>
          </a:xfrm>
          <a:prstGeom prst="roundRect">
            <a:avLst>
              <a:gd name="adj" fmla="val 9591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80000" rtlCol="0" anchor="t"/>
          <a:lstStyle/>
          <a:p>
            <a:pPr>
              <a:lnSpc>
                <a:spcPct val="95000"/>
              </a:lnSpc>
              <a:spcAft>
                <a:spcPts val="1200"/>
              </a:spcAft>
            </a:pPr>
            <a:r>
              <a:rPr lang="ru-RU" altLang="ru-RU"/>
              <a:t>При наличии акцептора </a:t>
            </a:r>
            <a:r>
              <a:rPr lang="ru-RU" altLang="ru-RU" spc="-50"/>
              <a:t>действия и программы действия </a:t>
            </a:r>
            <a:r>
              <a:rPr lang="ru-RU" altLang="ru-RU"/>
              <a:t>начинается непосредственное исполнение действия.</a:t>
            </a:r>
            <a:endParaRPr lang="ru-RU" altLang="ru-RU">
              <a:solidFill>
                <a:schemeClr val="bg1"/>
              </a:solidFill>
            </a:endParaRPr>
          </a:p>
        </p:txBody>
      </p:sp>
      <p:sp>
        <p:nvSpPr>
          <p:cNvPr id="111" name="Объект 5"/>
          <p:cNvSpPr txBox="1">
            <a:spLocks/>
          </p:cNvSpPr>
          <p:nvPr/>
        </p:nvSpPr>
        <p:spPr>
          <a:xfrm>
            <a:off x="719138" y="33805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112" name="Объект 5"/>
          <p:cNvSpPr txBox="1">
            <a:spLocks/>
          </p:cNvSpPr>
          <p:nvPr/>
        </p:nvSpPr>
        <p:spPr>
          <a:xfrm>
            <a:off x="1452384" y="33805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113" name="Объект 5"/>
          <p:cNvSpPr txBox="1">
            <a:spLocks/>
          </p:cNvSpPr>
          <p:nvPr/>
        </p:nvSpPr>
        <p:spPr>
          <a:xfrm>
            <a:off x="2180628" y="338053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sp>
        <p:nvSpPr>
          <p:cNvPr id="114" name="Объект 5"/>
          <p:cNvSpPr txBox="1">
            <a:spLocks/>
          </p:cNvSpPr>
          <p:nvPr/>
        </p:nvSpPr>
        <p:spPr>
          <a:xfrm>
            <a:off x="2908872" y="344077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319588" y="4297199"/>
            <a:ext cx="4105276" cy="1936063"/>
          </a:xfrm>
          <a:prstGeom prst="roundRect">
            <a:avLst>
              <a:gd name="adj" fmla="val 9348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80000" rtlCol="0" anchor="t"/>
          <a:lstStyle/>
          <a:p>
            <a:pPr marL="268288">
              <a:lnSpc>
                <a:spcPct val="95000"/>
              </a:lnSpc>
              <a:spcAft>
                <a:spcPts val="400"/>
              </a:spcAft>
            </a:pPr>
            <a:r>
              <a:rPr lang="ru-RU"/>
              <a:t>При этом:</a:t>
            </a:r>
          </a:p>
          <a:p>
            <a:pPr marL="268288" indent="-268288">
              <a:lnSpc>
                <a:spcPct val="95000"/>
              </a:lnSpc>
              <a:spcAft>
                <a:spcPts val="400"/>
              </a:spcAft>
              <a:buClr>
                <a:schemeClr val="bg1"/>
              </a:buClr>
              <a:buSzPct val="100000"/>
              <a:buFont typeface="Symbol" panose="05050102010706020507" pitchFamily="18" charset="2"/>
              <a:buChar char="-"/>
            </a:pPr>
            <a:r>
              <a:rPr lang="ru-RU"/>
              <a:t>включается воля;</a:t>
            </a:r>
          </a:p>
          <a:p>
            <a:pPr marL="268288" indent="-268288">
              <a:lnSpc>
                <a:spcPct val="95000"/>
              </a:lnSpc>
              <a:spcAft>
                <a:spcPts val="400"/>
              </a:spcAft>
              <a:buClr>
                <a:schemeClr val="bg1"/>
              </a:buClr>
              <a:buSzPct val="100000"/>
              <a:buFont typeface="Symbol" panose="05050102010706020507" pitchFamily="18" charset="2"/>
              <a:buChar char="-"/>
            </a:pPr>
            <a:r>
              <a:rPr lang="ru-RU"/>
              <a:t>запускается процесс получения информации о выполнении поставленной цели.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731700" y="2357246"/>
            <a:ext cx="7693163" cy="1773118"/>
          </a:xfrm>
          <a:prstGeom prst="roundRect">
            <a:avLst>
              <a:gd name="adj" fmla="val 10176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144000" rIns="36000" bIns="36000" rtlCol="0" anchor="t"/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ru-RU" sz="2200">
                <a:solidFill>
                  <a:schemeClr val="tx1"/>
                </a:solidFill>
              </a:rPr>
              <a:t>В центральной нервной системе ожидаемый итог действий представлен в виде своеобразной нервной модели – </a:t>
            </a:r>
            <a:r>
              <a:rPr lang="ru-RU" sz="2200" b="1">
                <a:solidFill>
                  <a:schemeClr val="tx1"/>
                </a:solidFill>
              </a:rPr>
              <a:t>акцептора результата действия</a:t>
            </a:r>
            <a:r>
              <a:rPr lang="ru-RU" sz="2200">
                <a:solidFill>
                  <a:schemeClr val="tx1"/>
                </a:solidFill>
              </a:rPr>
              <a:t>.</a:t>
            </a:r>
          </a:p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ru-RU" sz="2200">
                <a:solidFill>
                  <a:schemeClr val="tx1"/>
                </a:solidFill>
              </a:rPr>
              <a:t>Это </a:t>
            </a:r>
            <a:r>
              <a:rPr lang="ru-RU" sz="2200" b="1">
                <a:solidFill>
                  <a:schemeClr val="tx1"/>
                </a:solidFill>
              </a:rPr>
              <a:t>цель</a:t>
            </a:r>
            <a:r>
              <a:rPr lang="ru-RU" sz="2200">
                <a:solidFill>
                  <a:schemeClr val="tx1"/>
                </a:solidFill>
              </a:rPr>
              <a:t>, на которую направлено действие.</a:t>
            </a:r>
          </a:p>
        </p:txBody>
      </p:sp>
      <p:sp>
        <p:nvSpPr>
          <p:cNvPr id="53" name="Freeform 20"/>
          <p:cNvSpPr/>
          <p:nvPr/>
        </p:nvSpPr>
        <p:spPr>
          <a:xfrm rot="5400000">
            <a:off x="3610336" y="403781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7" name="Freeform 21"/>
          <p:cNvSpPr/>
          <p:nvPr/>
        </p:nvSpPr>
        <p:spPr>
          <a:xfrm rot="5400000">
            <a:off x="7911743" y="209916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5" name="Freeform 20"/>
          <p:cNvSpPr/>
          <p:nvPr/>
        </p:nvSpPr>
        <p:spPr>
          <a:xfrm rot="5400000">
            <a:off x="7914045" y="403781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58" name="Рисунок 5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7135194" y="3174658"/>
            <a:ext cx="1183413" cy="842857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1043318" y="5814309"/>
            <a:ext cx="2771119" cy="150353"/>
            <a:chOff x="857413" y="5831893"/>
            <a:chExt cx="2771119" cy="150353"/>
          </a:xfrm>
        </p:grpSpPr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1660413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1863366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2066319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2269272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2472225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2878131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2675178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3081084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3284037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3486990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848601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1051554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1254507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1457460" y="5840705"/>
              <a:ext cx="150353" cy="13273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8006323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41</a:t>
            </a:fld>
            <a:endParaRPr lang="ru-RU" altLang="ru-RU"/>
          </a:p>
        </p:txBody>
      </p:sp>
      <p:sp>
        <p:nvSpPr>
          <p:cNvPr id="111" name="Объект 5"/>
          <p:cNvSpPr txBox="1">
            <a:spLocks/>
          </p:cNvSpPr>
          <p:nvPr/>
        </p:nvSpPr>
        <p:spPr>
          <a:xfrm>
            <a:off x="719138" y="33805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112" name="Объект 5"/>
          <p:cNvSpPr txBox="1">
            <a:spLocks/>
          </p:cNvSpPr>
          <p:nvPr/>
        </p:nvSpPr>
        <p:spPr>
          <a:xfrm>
            <a:off x="1452384" y="33805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113" name="Объект 5"/>
          <p:cNvSpPr txBox="1">
            <a:spLocks/>
          </p:cNvSpPr>
          <p:nvPr/>
        </p:nvSpPr>
        <p:spPr>
          <a:xfrm>
            <a:off x="2180628" y="33805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sp>
        <p:nvSpPr>
          <p:cNvPr id="114" name="Объект 5"/>
          <p:cNvSpPr txBox="1">
            <a:spLocks/>
          </p:cNvSpPr>
          <p:nvPr/>
        </p:nvSpPr>
        <p:spPr>
          <a:xfrm>
            <a:off x="2908872" y="329642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4</a:t>
            </a:r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731700" y="2594630"/>
            <a:ext cx="7693163" cy="1773118"/>
          </a:xfrm>
          <a:prstGeom prst="roundRect">
            <a:avLst>
              <a:gd name="adj" fmla="val 10176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36000" bIns="36000" rtlCol="0" anchor="t"/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Информация о результатах действия имеет характер </a:t>
            </a:r>
            <a:r>
              <a:rPr lang="ru-RU" sz="2000" b="1">
                <a:solidFill>
                  <a:schemeClr val="tx1"/>
                </a:solidFill>
              </a:rPr>
              <a:t>обратной связи</a:t>
            </a:r>
            <a:r>
              <a:rPr lang="ru-RU" sz="2000">
                <a:solidFill>
                  <a:schemeClr val="tx1"/>
                </a:solidFill>
              </a:rPr>
              <a:t> (обратной афферентации) и направлена на формирование установки по отношению к выполняемому действию.</a:t>
            </a:r>
          </a:p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ru-RU" sz="2000">
                <a:solidFill>
                  <a:schemeClr val="tx1"/>
                </a:solidFill>
              </a:rPr>
              <a:t>Поскольку информация проходит через эмоциональную сферу, она вызывает определенные эмоции, влияющие на характер установки.</a:t>
            </a:r>
          </a:p>
        </p:txBody>
      </p:sp>
      <p:sp>
        <p:nvSpPr>
          <p:cNvPr id="57" name="Freeform 21"/>
          <p:cNvSpPr/>
          <p:nvPr/>
        </p:nvSpPr>
        <p:spPr>
          <a:xfrm rot="5400000">
            <a:off x="7911743" y="233654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4" name="Заголовок 1"/>
          <p:cNvSpPr>
            <a:spLocks noGrp="1"/>
          </p:cNvSpPr>
          <p:nvPr>
            <p:ph type="title"/>
          </p:nvPr>
        </p:nvSpPr>
        <p:spPr>
          <a:xfrm>
            <a:off x="599832" y="1156103"/>
            <a:ext cx="6784078" cy="12183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4000"/>
              <a:t>Обратная связь и коррекция действия</a:t>
            </a:r>
            <a:endParaRPr lang="ru-RU" sz="4000">
              <a:solidFill>
                <a:schemeClr val="tx1"/>
              </a:solidFill>
            </a:endParaRPr>
          </a:p>
        </p:txBody>
      </p:sp>
      <p:grpSp>
        <p:nvGrpSpPr>
          <p:cNvPr id="47" name="Группа 46"/>
          <p:cNvGrpSpPr/>
          <p:nvPr/>
        </p:nvGrpSpPr>
        <p:grpSpPr>
          <a:xfrm>
            <a:off x="7519316" y="329642"/>
            <a:ext cx="905546" cy="1859529"/>
            <a:chOff x="7252795" y="329642"/>
            <a:chExt cx="905546" cy="1859529"/>
          </a:xfrm>
        </p:grpSpPr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 flipV="1">
              <a:off x="7931724" y="165117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 flipV="1">
              <a:off x="7931724" y="999684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 flipV="1">
              <a:off x="7931724" y="1327651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 flipV="1">
              <a:off x="7931724" y="671717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 flipV="1">
              <a:off x="7586600" y="1651175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 flipV="1">
              <a:off x="7586600" y="999684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 flipV="1">
              <a:off x="7586600" y="1327651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 flipV="1">
              <a:off x="7586600" y="671717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 flipV="1">
              <a:off x="7238686" y="999684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 flipV="1">
              <a:off x="7238686" y="1327651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 flipV="1">
              <a:off x="7238686" y="671717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 flipV="1">
              <a:off x="7931724" y="343751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 flipV="1">
              <a:off x="7586600" y="343751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 flipV="1">
              <a:off x="7238686" y="343751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 flipV="1">
              <a:off x="7931724" y="196255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4955393"/>
              </p:ext>
            </p:extLst>
          </p:nvPr>
        </p:nvGraphicFramePr>
        <p:xfrm>
          <a:off x="731700" y="4625450"/>
          <a:ext cx="7705720" cy="1332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06092">
                  <a:extLst>
                    <a:ext uri="{9D8B030D-6E8A-4147-A177-3AD203B41FA5}">
                      <a16:colId xmlns:a16="http://schemas.microsoft.com/office/drawing/2014/main" val="2680363675"/>
                    </a:ext>
                  </a:extLst>
                </a:gridCol>
                <a:gridCol w="4999628">
                  <a:extLst>
                    <a:ext uri="{9D8B030D-6E8A-4147-A177-3AD203B41FA5}">
                      <a16:colId xmlns:a16="http://schemas.microsoft.com/office/drawing/2014/main" val="3792198584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Характер эмоций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Результат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2372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Положительный</a:t>
                      </a:r>
                      <a:endParaRPr lang="ru-RU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24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Действие прекращается</a:t>
                      </a:r>
                    </a:p>
                  </a:txBody>
                  <a:tcPr marL="324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49871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3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Негативный</a:t>
                      </a:r>
                    </a:p>
                  </a:txBody>
                  <a:tcPr marL="324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выполнение действия вносятся коррективы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24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80915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1788312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057082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252000" tIns="45720" rIns="91440" bIns="45720" rtlCol="0" anchor="ctr">
            <a:normAutofit/>
          </a:bodyPr>
          <a:lstStyle/>
          <a:p>
            <a:pPr marL="87313"/>
            <a:r>
              <a:rPr lang="ru-RU" sz="8800" b="1">
                <a:solidFill>
                  <a:schemeClr val="bg1"/>
                </a:solidFill>
              </a:rPr>
              <a:t>5–7.4.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057082"/>
          </a:solidFill>
        </p:spPr>
        <p:txBody>
          <a:bodyPr lIns="36000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ru-RU" sz="5000" spc="100"/>
              <a:t>Общая теория </a:t>
            </a:r>
            <a:br>
              <a:rPr lang="ru-RU" sz="5000" spc="100"/>
            </a:br>
            <a:r>
              <a:rPr lang="ru-RU" sz="5000" spc="100"/>
              <a:t>построения движений </a:t>
            </a:r>
            <a:br>
              <a:rPr lang="ru-RU" sz="5000" spc="100"/>
            </a:br>
            <a:r>
              <a:rPr lang="ru-RU" sz="5000" spc="100"/>
              <a:t>Н. А. Бернштейна</a:t>
            </a:r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18290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973" y="589085"/>
            <a:ext cx="6354728" cy="1333570"/>
          </a:xfrm>
        </p:spPr>
        <p:txBody>
          <a:bodyPr>
            <a:noAutofit/>
          </a:bodyPr>
          <a:lstStyle/>
          <a:p>
            <a:pPr>
              <a:lnSpc>
                <a:spcPct val="95000"/>
              </a:lnSpc>
              <a:tabLst>
                <a:tab pos="6813550" algn="r"/>
              </a:tabLst>
            </a:pPr>
            <a:r>
              <a:rPr lang="ru-RU" sz="4000"/>
              <a:t>Как мы двигаемся? </a:t>
            </a:r>
            <a:br>
              <a:rPr lang="ru-RU" sz="4000"/>
            </a:br>
            <a:r>
              <a:rPr lang="ru-RU" sz="4000"/>
              <a:t>Теория Н. А. Бернштейна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000665" y="2270792"/>
            <a:ext cx="7424198" cy="97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360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600"/>
              <a:t>Объект исследований Н. А. Бернштейна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t>43</a:t>
            </a:fld>
            <a:endParaRPr lang="ru-RU"/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000666" y="3475370"/>
            <a:ext cx="7424198" cy="97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60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600"/>
              <a:t>От рефлекторной дуги – к новому принципу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000665" y="4679948"/>
            <a:ext cx="7424198" cy="97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60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600"/>
              <a:t>Факторы, влияющие на выполнение движения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719138" y="2450792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719138" y="3655370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719138" y="4859948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grpSp>
        <p:nvGrpSpPr>
          <p:cNvPr id="17" name="Группа 16"/>
          <p:cNvGrpSpPr/>
          <p:nvPr/>
        </p:nvGrpSpPr>
        <p:grpSpPr>
          <a:xfrm>
            <a:off x="6304085" y="710249"/>
            <a:ext cx="2120778" cy="1091242"/>
            <a:chOff x="5404519" y="527157"/>
            <a:chExt cx="2218477" cy="1141513"/>
          </a:xfrm>
        </p:grpSpPr>
        <p:sp>
          <p:nvSpPr>
            <p:cNvPr id="18" name="Шестиугольник 17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998464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1367609"/>
            <a:ext cx="6784078" cy="1249804"/>
          </a:xfrm>
        </p:spPr>
        <p:txBody>
          <a:bodyPr>
            <a:noAutofit/>
          </a:bodyPr>
          <a:lstStyle/>
          <a:p>
            <a:pPr>
              <a:lnSpc>
                <a:spcPct val="95000"/>
              </a:lnSpc>
            </a:pPr>
            <a:r>
              <a:rPr lang="ru-RU"/>
              <a:t>Объект исследований </a:t>
            </a:r>
            <a:br>
              <a:rPr lang="ru-RU"/>
            </a:br>
            <a:r>
              <a:rPr lang="ru-RU"/>
              <a:t>Н. А. Бернштейна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44</a:t>
            </a:fld>
            <a:endParaRPr lang="ru-RU" altLang="ru-RU"/>
          </a:p>
        </p:txBody>
      </p:sp>
      <p:sp>
        <p:nvSpPr>
          <p:cNvPr id="111" name="Объект 5"/>
          <p:cNvSpPr txBox="1">
            <a:spLocks/>
          </p:cNvSpPr>
          <p:nvPr/>
        </p:nvSpPr>
        <p:spPr>
          <a:xfrm>
            <a:off x="719138" y="461141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12" name="Объект 5"/>
          <p:cNvSpPr txBox="1">
            <a:spLocks/>
          </p:cNvSpPr>
          <p:nvPr/>
        </p:nvSpPr>
        <p:spPr>
          <a:xfrm>
            <a:off x="1452384" y="461141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13" name="Объект 5"/>
          <p:cNvSpPr txBox="1">
            <a:spLocks/>
          </p:cNvSpPr>
          <p:nvPr/>
        </p:nvSpPr>
        <p:spPr>
          <a:xfrm>
            <a:off x="2180628" y="461141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4" name="Объект 3"/>
          <p:cNvSpPr>
            <a:spLocks noGrp="1"/>
          </p:cNvSpPr>
          <p:nvPr>
            <p:ph sz="quarter" idx="2"/>
          </p:nvPr>
        </p:nvSpPr>
        <p:spPr>
          <a:xfrm>
            <a:off x="719138" y="2974720"/>
            <a:ext cx="4201874" cy="3084765"/>
          </a:xfrm>
          <a:prstGeom prst="roundRect">
            <a:avLst>
              <a:gd name="adj" fmla="val 5909"/>
            </a:avLst>
          </a:prstGeom>
          <a:ln w="28575">
            <a:solidFill>
              <a:schemeClr val="tx1"/>
            </a:solidFill>
          </a:ln>
        </p:spPr>
        <p:txBody>
          <a:bodyPr vert="horz" lIns="108000" tIns="1296000" rIns="72000" bIns="45720" rtlCol="0">
            <a:noAutofit/>
          </a:bodyPr>
          <a:lstStyle/>
          <a:p>
            <a:pPr marL="273050" indent="-176213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2000"/>
              <a:t>естественные движения нормального, неповреждённого организма;</a:t>
            </a:r>
          </a:p>
          <a:p>
            <a:pPr marL="273050" indent="-176213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2000"/>
              <a:t>в основном – движения человека.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870016" y="3194154"/>
            <a:ext cx="3890286" cy="937574"/>
          </a:xfrm>
          <a:prstGeom prst="roundRect">
            <a:avLst>
              <a:gd name="adj" fmla="val 16234"/>
            </a:avLst>
          </a:prstGeom>
          <a:solidFill>
            <a:srgbClr val="057082"/>
          </a:solidFill>
          <a:ln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pPr>
              <a:lnSpc>
                <a:spcPct val="90000"/>
              </a:lnSpc>
            </a:pPr>
            <a:r>
              <a:rPr lang="ru-RU" sz="2600" b="1" spc="50"/>
              <a:t>Объект изучения:</a:t>
            </a:r>
          </a:p>
        </p:txBody>
      </p:sp>
      <p:sp>
        <p:nvSpPr>
          <p:cNvPr id="56" name="Freeform 21"/>
          <p:cNvSpPr/>
          <p:nvPr/>
        </p:nvSpPr>
        <p:spPr>
          <a:xfrm rot="5400000">
            <a:off x="4404750" y="271931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7" name="Объект 3"/>
          <p:cNvSpPr>
            <a:spLocks noGrp="1"/>
          </p:cNvSpPr>
          <p:nvPr>
            <p:ph sz="quarter" idx="2"/>
          </p:nvPr>
        </p:nvSpPr>
        <p:spPr>
          <a:xfrm>
            <a:off x="5066931" y="2974720"/>
            <a:ext cx="3357931" cy="3084765"/>
          </a:xfrm>
          <a:prstGeom prst="roundRect">
            <a:avLst>
              <a:gd name="adj" fmla="val 5909"/>
            </a:avLst>
          </a:prstGeom>
          <a:ln w="28575">
            <a:solidFill>
              <a:schemeClr val="tx1"/>
            </a:solidFill>
          </a:ln>
        </p:spPr>
        <p:txBody>
          <a:bodyPr vert="horz" lIns="108000" tIns="1296000" rIns="180000" bIns="45720" rtlCol="0">
            <a:noAutofit/>
          </a:bodyPr>
          <a:lstStyle/>
          <a:p>
            <a:pPr marL="273050" indent="-176213"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2000" dirty="0"/>
              <a:t>трудовые движения.</a:t>
            </a:r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5219571" y="3194154"/>
            <a:ext cx="3052649" cy="937574"/>
          </a:xfrm>
          <a:prstGeom prst="roundRect">
            <a:avLst>
              <a:gd name="adj" fmla="val 16234"/>
            </a:avLst>
          </a:prstGeom>
          <a:solidFill>
            <a:srgbClr val="057082"/>
          </a:solidFill>
          <a:ln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tlCol="0" anchor="ctr"/>
          <a:lstStyle/>
          <a:p>
            <a:pPr>
              <a:lnSpc>
                <a:spcPct val="90000"/>
              </a:lnSpc>
            </a:pPr>
            <a:r>
              <a:rPr lang="ru-RU" sz="2600" b="1" spc="50"/>
              <a:t>Основной фокус:</a:t>
            </a:r>
          </a:p>
        </p:txBody>
      </p:sp>
      <p:sp>
        <p:nvSpPr>
          <p:cNvPr id="59" name="Freeform 21"/>
          <p:cNvSpPr/>
          <p:nvPr/>
        </p:nvSpPr>
        <p:spPr>
          <a:xfrm rot="5400000">
            <a:off x="7908601" y="271931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0" name="Группа 59"/>
          <p:cNvGrpSpPr/>
          <p:nvPr/>
        </p:nvGrpSpPr>
        <p:grpSpPr>
          <a:xfrm>
            <a:off x="7519316" y="463453"/>
            <a:ext cx="905546" cy="1859529"/>
            <a:chOff x="7252795" y="329642"/>
            <a:chExt cx="905546" cy="1859529"/>
          </a:xfrm>
        </p:grpSpPr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 flipV="1">
              <a:off x="7931724" y="165117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 flipV="1">
              <a:off x="7931724" y="999684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 flipV="1">
              <a:off x="7931724" y="1327651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 flipV="1">
              <a:off x="7931724" y="671717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 flipV="1">
              <a:off x="7586600" y="1651175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 flipV="1">
              <a:off x="7586600" y="999684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 flipV="1">
              <a:off x="7586600" y="1327651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 flipV="1">
              <a:off x="7586600" y="671717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 flipV="1">
              <a:off x="7238686" y="999684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 flipV="1">
              <a:off x="7238686" y="1327651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 flipV="1">
              <a:off x="7238686" y="671717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 flipV="1">
              <a:off x="7931724" y="343751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 flipV="1">
              <a:off x="7586600" y="343751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 flipV="1">
              <a:off x="7238686" y="343751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 flipV="1">
              <a:off x="7931724" y="196255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5070" y="4767919"/>
            <a:ext cx="1944548" cy="1648874"/>
          </a:xfrm>
          <a:prstGeom prst="rect">
            <a:avLst/>
          </a:prstGeom>
        </p:spPr>
      </p:pic>
      <p:grpSp>
        <p:nvGrpSpPr>
          <p:cNvPr id="11" name="Группа 10"/>
          <p:cNvGrpSpPr/>
          <p:nvPr/>
        </p:nvGrpSpPr>
        <p:grpSpPr>
          <a:xfrm>
            <a:off x="7304779" y="4767919"/>
            <a:ext cx="964926" cy="1041964"/>
            <a:chOff x="3035992" y="3174112"/>
            <a:chExt cx="1288272" cy="1391125"/>
          </a:xfrm>
        </p:grpSpPr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4066838" y="3190139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5400000">
              <a:off x="4066838" y="3562693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4066838" y="3935247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4066838" y="4307802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5400000">
              <a:off x="3717884" y="3562695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5400000">
              <a:off x="3717877" y="3935244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5400000">
              <a:off x="3717879" y="4307806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3019965" y="4307803"/>
              <a:ext cx="273454" cy="241400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3368919" y="3935250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3368921" y="4307814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2151165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1350025"/>
            <a:ext cx="6784078" cy="1249804"/>
          </a:xfrm>
        </p:spPr>
        <p:txBody>
          <a:bodyPr>
            <a:noAutofit/>
          </a:bodyPr>
          <a:lstStyle/>
          <a:p>
            <a:pPr>
              <a:lnSpc>
                <a:spcPct val="95000"/>
              </a:lnSpc>
            </a:pPr>
            <a:r>
              <a:rPr lang="ru-RU"/>
              <a:t>От рефлекторной дуги – </a:t>
            </a:r>
            <a:br>
              <a:rPr lang="ru-RU"/>
            </a:br>
            <a:r>
              <a:rPr lang="ru-RU"/>
              <a:t>к новому принципу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45</a:t>
            </a:fld>
            <a:endParaRPr lang="ru-RU" altLang="ru-RU"/>
          </a:p>
        </p:txBody>
      </p:sp>
      <p:sp>
        <p:nvSpPr>
          <p:cNvPr id="111" name="Объект 5"/>
          <p:cNvSpPr txBox="1">
            <a:spLocks/>
          </p:cNvSpPr>
          <p:nvPr/>
        </p:nvSpPr>
        <p:spPr>
          <a:xfrm>
            <a:off x="719138" y="461141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112" name="Объект 5"/>
          <p:cNvSpPr txBox="1">
            <a:spLocks/>
          </p:cNvSpPr>
          <p:nvPr/>
        </p:nvSpPr>
        <p:spPr>
          <a:xfrm>
            <a:off x="1452384" y="461141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113" name="Объект 5"/>
          <p:cNvSpPr txBox="1">
            <a:spLocks/>
          </p:cNvSpPr>
          <p:nvPr/>
        </p:nvSpPr>
        <p:spPr>
          <a:xfrm>
            <a:off x="2180628" y="461141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54" name="Объект 3"/>
          <p:cNvSpPr>
            <a:spLocks noGrp="1"/>
          </p:cNvSpPr>
          <p:nvPr>
            <p:ph sz="quarter" idx="2"/>
          </p:nvPr>
        </p:nvSpPr>
        <p:spPr>
          <a:xfrm>
            <a:off x="719138" y="2974720"/>
            <a:ext cx="3781425" cy="3084765"/>
          </a:xfrm>
          <a:prstGeom prst="roundRect">
            <a:avLst>
              <a:gd name="adj" fmla="val 5909"/>
            </a:avLst>
          </a:prstGeom>
          <a:ln w="28575">
            <a:solidFill>
              <a:schemeClr val="tx1"/>
            </a:solidFill>
          </a:ln>
        </p:spPr>
        <p:txBody>
          <a:bodyPr vert="horz" lIns="108000" tIns="1080000" rIns="72000" bIns="45720" rtlCol="0">
            <a:noAutofit/>
          </a:bodyPr>
          <a:lstStyle/>
          <a:p>
            <a:pPr marL="96837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None/>
            </a:pPr>
            <a:r>
              <a:rPr lang="ru-RU" sz="1800"/>
              <a:t>Механизм движения описывался </a:t>
            </a:r>
            <a:r>
              <a:rPr lang="ru-RU" sz="1800" b="1"/>
              <a:t>схемой рефлекторной дуги</a:t>
            </a:r>
            <a:r>
              <a:rPr lang="ru-RU" sz="1800"/>
              <a:t>: 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1800"/>
              <a:t>стимул → процесс его центральной переработки (возбуждение программ) → двигательная реакция.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859342" y="3194154"/>
            <a:ext cx="3501015" cy="762380"/>
          </a:xfrm>
          <a:prstGeom prst="roundRect">
            <a:avLst>
              <a:gd name="adj" fmla="val 16234"/>
            </a:avLst>
          </a:prstGeom>
          <a:solidFill>
            <a:srgbClr val="057082"/>
          </a:solidFill>
          <a:ln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ct val="90000"/>
              </a:lnSpc>
            </a:pPr>
            <a:r>
              <a:rPr lang="ru-RU" sz="2200" b="1"/>
              <a:t>До работ Бернштейна</a:t>
            </a:r>
          </a:p>
        </p:txBody>
      </p:sp>
      <p:sp>
        <p:nvSpPr>
          <p:cNvPr id="56" name="Freeform 21"/>
          <p:cNvSpPr/>
          <p:nvPr/>
        </p:nvSpPr>
        <p:spPr>
          <a:xfrm rot="5400000">
            <a:off x="3992467" y="271931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7" name="Объект 3"/>
          <p:cNvSpPr>
            <a:spLocks noGrp="1"/>
          </p:cNvSpPr>
          <p:nvPr>
            <p:ph sz="quarter" idx="2"/>
          </p:nvPr>
        </p:nvSpPr>
        <p:spPr>
          <a:xfrm>
            <a:off x="4643439" y="2974720"/>
            <a:ext cx="3781424" cy="3084765"/>
          </a:xfrm>
          <a:prstGeom prst="roundRect">
            <a:avLst>
              <a:gd name="adj" fmla="val 5909"/>
            </a:avLst>
          </a:prstGeom>
          <a:ln w="28575">
            <a:solidFill>
              <a:schemeClr val="tx1"/>
            </a:solidFill>
          </a:ln>
        </p:spPr>
        <p:txBody>
          <a:bodyPr vert="horz" lIns="108000" tIns="1080000" rIns="144000" bIns="45720" rtlCol="0"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None/>
            </a:pPr>
            <a:r>
              <a:rPr lang="ru-RU" sz="1800"/>
              <a:t>Предложен совершенно новый принцип управления движениями, который был назван </a:t>
            </a:r>
            <a:r>
              <a:rPr lang="ru-RU" sz="1800" b="1"/>
              <a:t>принципом сенсорных коррекций</a:t>
            </a:r>
            <a:r>
              <a:rPr lang="ru-RU" sz="1800"/>
              <a:t>.</a:t>
            </a:r>
            <a:endParaRPr lang="ru-RU" sz="1800" dirty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4810247" y="3194154"/>
            <a:ext cx="3447807" cy="762380"/>
          </a:xfrm>
          <a:prstGeom prst="roundRect">
            <a:avLst>
              <a:gd name="adj" fmla="val 17387"/>
            </a:avLst>
          </a:prstGeom>
          <a:solidFill>
            <a:srgbClr val="057082"/>
          </a:solidFill>
          <a:ln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ct val="90000"/>
              </a:lnSpc>
            </a:pPr>
            <a:r>
              <a:rPr lang="ru-RU" sz="2200" b="1"/>
              <a:t>Идея Бернштейна</a:t>
            </a:r>
          </a:p>
        </p:txBody>
      </p:sp>
      <p:sp>
        <p:nvSpPr>
          <p:cNvPr id="59" name="Freeform 21"/>
          <p:cNvSpPr/>
          <p:nvPr/>
        </p:nvSpPr>
        <p:spPr>
          <a:xfrm rot="5400000">
            <a:off x="7908601" y="271931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0" name="Группа 59"/>
          <p:cNvGrpSpPr/>
          <p:nvPr/>
        </p:nvGrpSpPr>
        <p:grpSpPr>
          <a:xfrm>
            <a:off x="7519316" y="463453"/>
            <a:ext cx="905546" cy="1859529"/>
            <a:chOff x="7252795" y="329642"/>
            <a:chExt cx="905546" cy="1859529"/>
          </a:xfrm>
        </p:grpSpPr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 flipV="1">
              <a:off x="7931724" y="165117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 flipV="1">
              <a:off x="7931724" y="999684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 flipV="1">
              <a:off x="7931724" y="1327651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 flipV="1">
              <a:off x="7931724" y="671717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 flipV="1">
              <a:off x="7586600" y="1651175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 flipV="1">
              <a:off x="7586600" y="999684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 flipV="1">
              <a:off x="7586600" y="1327651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 flipV="1">
              <a:off x="7586600" y="671717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 flipV="1">
              <a:off x="7238686" y="999684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 flipV="1">
              <a:off x="7238686" y="1327651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 flipV="1">
              <a:off x="7238686" y="671717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 flipV="1">
              <a:off x="7931724" y="343751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 flipV="1">
              <a:off x="7586600" y="343751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 flipV="1">
              <a:off x="7238686" y="343751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 flipV="1">
              <a:off x="7931724" y="196255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83" name="Рисунок 8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10506">
            <a:off x="7200687" y="5246282"/>
            <a:ext cx="1132612" cy="1120540"/>
          </a:xfrm>
          <a:prstGeom prst="rect">
            <a:avLst/>
          </a:prstGeom>
        </p:spPr>
      </p:pic>
      <p:grpSp>
        <p:nvGrpSpPr>
          <p:cNvPr id="3" name="Группа 2"/>
          <p:cNvGrpSpPr/>
          <p:nvPr/>
        </p:nvGrpSpPr>
        <p:grpSpPr>
          <a:xfrm>
            <a:off x="4862350" y="5452209"/>
            <a:ext cx="2027083" cy="327967"/>
            <a:chOff x="900113" y="5336933"/>
            <a:chExt cx="4020999" cy="650568"/>
          </a:xfrm>
        </p:grpSpPr>
        <p:grpSp>
          <p:nvGrpSpPr>
            <p:cNvPr id="84" name="Группа 83"/>
            <p:cNvGrpSpPr/>
            <p:nvPr/>
          </p:nvGrpSpPr>
          <p:grpSpPr>
            <a:xfrm>
              <a:off x="900113" y="5336933"/>
              <a:ext cx="3822944" cy="292250"/>
              <a:chOff x="1116013" y="5764196"/>
              <a:chExt cx="3822944" cy="292250"/>
            </a:xfrm>
          </p:grpSpPr>
          <p:sp>
            <p:nvSpPr>
              <p:cNvPr id="87" name="Шестиугольник 86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8" name="Шестиугольник 87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9" name="Шестиугольник 88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0" name="Шестиугольник 89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1" name="Шестиугольник 90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2" name="Шестиугольник 91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99" name="Шестиугольник 98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0" name="Шестиугольник 99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1" name="Шестиугольник 100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07" name="Шестиугольник 106"/>
              <p:cNvSpPr>
                <a:spLocks noChangeAspect="1"/>
              </p:cNvSpPr>
              <p:nvPr/>
            </p:nvSpPr>
            <p:spPr>
              <a:xfrm rot="5400000">
                <a:off x="4663835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108" name="Группа 107"/>
            <p:cNvGrpSpPr/>
            <p:nvPr/>
          </p:nvGrpSpPr>
          <p:grpSpPr>
            <a:xfrm>
              <a:off x="1098168" y="5695251"/>
              <a:ext cx="3822944" cy="292250"/>
              <a:chOff x="1116013" y="5764196"/>
              <a:chExt cx="3822944" cy="292250"/>
            </a:xfrm>
            <a:solidFill>
              <a:schemeClr val="tx1"/>
            </a:solidFill>
          </p:grpSpPr>
          <p:sp>
            <p:nvSpPr>
              <p:cNvPr id="109" name="Шестиугольник 108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0" name="Шестиугольник 109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4" name="Шестиугольник 113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5" name="Шестиугольник 114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6" name="Шестиугольник 115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7" name="Шестиугольник 116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8" name="Шестиугольник 117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19" name="Шестиугольник 118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0" name="Шестиугольник 119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21" name="Шестиугольник 120"/>
              <p:cNvSpPr>
                <a:spLocks noChangeAspect="1"/>
              </p:cNvSpPr>
              <p:nvPr/>
            </p:nvSpPr>
            <p:spPr>
              <a:xfrm rot="5400000">
                <a:off x="466383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5230349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1332441"/>
            <a:ext cx="6784078" cy="1373388"/>
          </a:xfrm>
        </p:spPr>
        <p:txBody>
          <a:bodyPr>
            <a:noAutofit/>
          </a:bodyPr>
          <a:lstStyle/>
          <a:p>
            <a:pPr>
              <a:lnSpc>
                <a:spcPct val="95000"/>
              </a:lnSpc>
            </a:pPr>
            <a:r>
              <a:rPr lang="ru-RU"/>
              <a:t>Факторы, влияющие </a:t>
            </a:r>
            <a:br>
              <a:rPr lang="ru-RU"/>
            </a:br>
            <a:r>
              <a:rPr lang="ru-RU"/>
              <a:t>на выполнение движения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46</a:t>
            </a:fld>
            <a:endParaRPr lang="ru-RU" altLang="ru-RU"/>
          </a:p>
        </p:txBody>
      </p:sp>
      <p:sp>
        <p:nvSpPr>
          <p:cNvPr id="111" name="Объект 5"/>
          <p:cNvSpPr txBox="1">
            <a:spLocks/>
          </p:cNvSpPr>
          <p:nvPr/>
        </p:nvSpPr>
        <p:spPr>
          <a:xfrm>
            <a:off x="719138" y="45234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112" name="Объект 5"/>
          <p:cNvSpPr txBox="1">
            <a:spLocks/>
          </p:cNvSpPr>
          <p:nvPr/>
        </p:nvSpPr>
        <p:spPr>
          <a:xfrm>
            <a:off x="1452384" y="45234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113" name="Объект 5"/>
          <p:cNvSpPr txBox="1">
            <a:spLocks/>
          </p:cNvSpPr>
          <p:nvPr/>
        </p:nvSpPr>
        <p:spPr>
          <a:xfrm>
            <a:off x="2180628" y="452349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sp>
        <p:nvSpPr>
          <p:cNvPr id="54" name="Объект 3"/>
          <p:cNvSpPr>
            <a:spLocks noGrp="1"/>
          </p:cNvSpPr>
          <p:nvPr>
            <p:ph sz="quarter" idx="2"/>
          </p:nvPr>
        </p:nvSpPr>
        <p:spPr>
          <a:xfrm>
            <a:off x="719139" y="2939552"/>
            <a:ext cx="7703002" cy="2995256"/>
          </a:xfrm>
          <a:prstGeom prst="roundRect">
            <a:avLst>
              <a:gd name="adj" fmla="val 5545"/>
            </a:avLst>
          </a:prstGeom>
          <a:ln w="28575">
            <a:solidFill>
              <a:schemeClr val="tx1"/>
            </a:solidFill>
          </a:ln>
        </p:spPr>
        <p:txBody>
          <a:bodyPr vert="horz" lIns="108000" tIns="1548000" rIns="72000" bIns="45720" rtlCol="0">
            <a:noAutofit/>
          </a:bodyPr>
          <a:lstStyle/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2400"/>
              <a:t>реактивные силы; 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2400"/>
              <a:t>инерционные силы; 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842912" y="3246905"/>
            <a:ext cx="7455457" cy="1006603"/>
          </a:xfrm>
          <a:prstGeom prst="roundRect">
            <a:avLst>
              <a:gd name="adj" fmla="val 18541"/>
            </a:avLst>
          </a:prstGeom>
          <a:solidFill>
            <a:srgbClr val="057082"/>
          </a:solidFill>
          <a:ln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Ins="36000" rtlCol="0" anchor="ctr"/>
          <a:lstStyle/>
          <a:p>
            <a:pPr>
              <a:lnSpc>
                <a:spcPct val="90000"/>
              </a:lnSpc>
            </a:pPr>
            <a:r>
              <a:rPr lang="ru-RU" sz="2800" b="1"/>
              <a:t>На ход выполнения движения влияют:</a:t>
            </a:r>
          </a:p>
        </p:txBody>
      </p:sp>
      <p:sp>
        <p:nvSpPr>
          <p:cNvPr id="56" name="Freeform 21"/>
          <p:cNvSpPr/>
          <p:nvPr/>
        </p:nvSpPr>
        <p:spPr>
          <a:xfrm rot="5400000">
            <a:off x="7914044" y="268414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0" name="Группа 59"/>
          <p:cNvGrpSpPr/>
          <p:nvPr/>
        </p:nvGrpSpPr>
        <p:grpSpPr>
          <a:xfrm>
            <a:off x="7519316" y="454661"/>
            <a:ext cx="905546" cy="1859529"/>
            <a:chOff x="7252795" y="329642"/>
            <a:chExt cx="905546" cy="1859529"/>
          </a:xfrm>
        </p:grpSpPr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 flipV="1">
              <a:off x="7931724" y="165117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 flipV="1">
              <a:off x="7931724" y="999684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 flipV="1">
              <a:off x="7931724" y="1327651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 flipV="1">
              <a:off x="7931724" y="671717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 flipV="1">
              <a:off x="7586600" y="1651175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 flipV="1">
              <a:off x="7586600" y="999684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 flipV="1">
              <a:off x="7586600" y="1327651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 flipV="1">
              <a:off x="7586600" y="671717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 flipV="1">
              <a:off x="7238686" y="999684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 flipV="1">
              <a:off x="7238686" y="1327651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 flipV="1">
              <a:off x="7238686" y="671717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 flipV="1">
              <a:off x="7931724" y="343751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 flipV="1">
              <a:off x="7586600" y="343751"/>
              <a:ext cx="240725" cy="21250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 flipV="1">
              <a:off x="7238686" y="343751"/>
              <a:ext cx="240725" cy="21250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 flipV="1">
              <a:off x="7931724" y="1962555"/>
              <a:ext cx="240725" cy="21250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8" name="Прямоугольник 7"/>
          <p:cNvSpPr/>
          <p:nvPr/>
        </p:nvSpPr>
        <p:spPr>
          <a:xfrm>
            <a:off x="4319588" y="4487231"/>
            <a:ext cx="4075235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3050" lvl="0" indent="-176213"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sz="2400">
                <a:solidFill>
                  <a:prstClr val="black"/>
                </a:solidFill>
              </a:rPr>
              <a:t>внешние силы; </a:t>
            </a:r>
          </a:p>
          <a:p>
            <a:pPr marL="273050" lvl="0" indent="-176213"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sz="2400">
                <a:solidFill>
                  <a:prstClr val="black"/>
                </a:solidFill>
              </a:rPr>
              <a:t>исходное состояние мышц.</a:t>
            </a:r>
          </a:p>
        </p:txBody>
      </p:sp>
    </p:spTree>
    <p:extLst>
      <p:ext uri="{BB962C8B-B14F-4D97-AF65-F5344CB8AC3E}">
        <p14:creationId xmlns:p14="http://schemas.microsoft.com/office/powerpoint/2010/main" val="340709545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460436"/>
            <a:ext cx="6619917" cy="1583259"/>
          </a:xfrm>
        </p:spPr>
        <p:txBody>
          <a:bodyPr>
            <a:noAutofit/>
          </a:bodyPr>
          <a:lstStyle/>
          <a:p>
            <a:r>
              <a:rPr lang="ru-RU" altLang="ru-RU" sz="3600"/>
              <a:t>Рефлекторное кольцо: </a:t>
            </a:r>
            <a:br>
              <a:rPr lang="ru-RU" altLang="ru-RU" sz="3600"/>
            </a:br>
            <a:r>
              <a:rPr lang="ru-RU" altLang="ru-RU" sz="3600"/>
              <a:t>простая и усложненная схемы по Н. А. Бернштейну</a:t>
            </a:r>
            <a:endParaRPr lang="ru-RU" altLang="ru-RU" sz="36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47</a:t>
            </a:fld>
            <a:endParaRPr lang="ru-RU"/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731199" y="5111684"/>
            <a:ext cx="3774348" cy="1139073"/>
          </a:xfrm>
          <a:prstGeom prst="roundRect">
            <a:avLst>
              <a:gd name="adj" fmla="val 14846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432000" rIns="72000" rtlCol="0" anchor="ctr"/>
          <a:lstStyle/>
          <a:p>
            <a:pPr algn="ctr"/>
            <a:r>
              <a:rPr lang="ru-RU" sz="2000" b="1"/>
              <a:t>Простая схема</a:t>
            </a:r>
          </a:p>
        </p:txBody>
      </p:sp>
      <p:sp>
        <p:nvSpPr>
          <p:cNvPr id="60" name="Объект 3"/>
          <p:cNvSpPr>
            <a:spLocks noGrp="1"/>
          </p:cNvSpPr>
          <p:nvPr>
            <p:ph sz="quarter" idx="4294967295"/>
          </p:nvPr>
        </p:nvSpPr>
        <p:spPr>
          <a:xfrm>
            <a:off x="727004" y="2431878"/>
            <a:ext cx="3780000" cy="3116493"/>
          </a:xfrm>
          <a:prstGeom prst="roundRect">
            <a:avLst>
              <a:gd name="adj" fmla="val 519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vert="horz" lIns="180000" tIns="1116000" rIns="91440" bIns="45720" rtlCol="0">
            <a:noAutofit/>
          </a:bodyPr>
          <a:lstStyle/>
          <a:p>
            <a:pPr marL="179388" indent="0">
              <a:spcBef>
                <a:spcPts val="0"/>
              </a:spcBef>
              <a:spcAft>
                <a:spcPts val="1200"/>
              </a:spcAft>
              <a:buClrTx/>
              <a:buNone/>
            </a:pPr>
            <a:endParaRPr lang="ru-RU" sz="2000"/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640431" y="5111684"/>
            <a:ext cx="3771433" cy="1139073"/>
          </a:xfrm>
          <a:prstGeom prst="roundRect">
            <a:avLst>
              <a:gd name="adj" fmla="val 17957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432000" rIns="72000" rtlCol="0" anchor="ctr"/>
          <a:lstStyle/>
          <a:p>
            <a:pPr algn="ctr"/>
            <a:r>
              <a:rPr lang="ru-RU" sz="2000" b="1"/>
              <a:t>Усложненная схема</a:t>
            </a:r>
          </a:p>
        </p:txBody>
      </p:sp>
      <p:sp>
        <p:nvSpPr>
          <p:cNvPr id="61" name="Объект 4"/>
          <p:cNvSpPr>
            <a:spLocks noGrp="1"/>
          </p:cNvSpPr>
          <p:nvPr>
            <p:ph sz="quarter" idx="4294967295"/>
          </p:nvPr>
        </p:nvSpPr>
        <p:spPr>
          <a:xfrm>
            <a:off x="4636237" y="2431878"/>
            <a:ext cx="3780000" cy="3116493"/>
          </a:xfrm>
          <a:prstGeom prst="roundRect">
            <a:avLst>
              <a:gd name="adj" fmla="val 6604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txBody>
          <a:bodyPr vert="horz" lIns="180000" tIns="1116000" rIns="91440" bIns="45720" rtlCol="0">
            <a:normAutofit/>
          </a:bodyPr>
          <a:lstStyle/>
          <a:p>
            <a:pPr marL="179388" lvl="0" indent="0">
              <a:spcBef>
                <a:spcPts val="0"/>
              </a:spcBef>
              <a:spcAft>
                <a:spcPts val="1200"/>
              </a:spcAft>
              <a:buClrTx/>
              <a:buNone/>
            </a:pPr>
            <a:endParaRPr lang="ru-RU" sz="2000"/>
          </a:p>
        </p:txBody>
      </p:sp>
      <p:sp>
        <p:nvSpPr>
          <p:cNvPr id="64" name="Freeform 21"/>
          <p:cNvSpPr/>
          <p:nvPr/>
        </p:nvSpPr>
        <p:spPr>
          <a:xfrm rot="5400000">
            <a:off x="7901046" y="217647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5" name="Freeform 21"/>
          <p:cNvSpPr/>
          <p:nvPr/>
        </p:nvSpPr>
        <p:spPr>
          <a:xfrm rot="5400000">
            <a:off x="3996186" y="217647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5" name="Группа 4"/>
          <p:cNvGrpSpPr/>
          <p:nvPr/>
        </p:nvGrpSpPr>
        <p:grpSpPr>
          <a:xfrm>
            <a:off x="5456253" y="504239"/>
            <a:ext cx="2968611" cy="1499692"/>
            <a:chOff x="5456253" y="680079"/>
            <a:chExt cx="2968611" cy="1499692"/>
          </a:xfrm>
        </p:grpSpPr>
        <p:grpSp>
          <p:nvGrpSpPr>
            <p:cNvPr id="12" name="Группа 11"/>
            <p:cNvGrpSpPr/>
            <p:nvPr/>
          </p:nvGrpSpPr>
          <p:grpSpPr>
            <a:xfrm>
              <a:off x="7033846" y="680079"/>
              <a:ext cx="1391018" cy="1495651"/>
              <a:chOff x="7363208" y="367551"/>
              <a:chExt cx="1061655" cy="1141513"/>
            </a:xfrm>
          </p:grpSpPr>
          <p:sp>
            <p:nvSpPr>
              <p:cNvPr id="127" name="Шестиугольник 126"/>
              <p:cNvSpPr>
                <a:spLocks noChangeAspect="1"/>
              </p:cNvSpPr>
              <p:nvPr/>
            </p:nvSpPr>
            <p:spPr>
              <a:xfrm rot="5400000">
                <a:off x="7345960" y="384799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1" name="Шестиугольник 130"/>
              <p:cNvSpPr>
                <a:spLocks noChangeAspect="1"/>
              </p:cNvSpPr>
              <p:nvPr/>
            </p:nvSpPr>
            <p:spPr>
              <a:xfrm rot="5400000">
                <a:off x="7345960" y="806709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5" name="Шестиугольник 134"/>
              <p:cNvSpPr>
                <a:spLocks noChangeAspect="1"/>
              </p:cNvSpPr>
              <p:nvPr/>
            </p:nvSpPr>
            <p:spPr>
              <a:xfrm rot="5400000">
                <a:off x="7345960" y="1232029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6" name="Шестиугольник 135"/>
              <p:cNvSpPr>
                <a:spLocks noChangeAspect="1"/>
              </p:cNvSpPr>
              <p:nvPr/>
            </p:nvSpPr>
            <p:spPr>
              <a:xfrm rot="5400000">
                <a:off x="7746893" y="384799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7" name="Шестиугольник 136"/>
              <p:cNvSpPr>
                <a:spLocks noChangeAspect="1"/>
              </p:cNvSpPr>
              <p:nvPr/>
            </p:nvSpPr>
            <p:spPr>
              <a:xfrm rot="5400000">
                <a:off x="8147827" y="384799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8" name="Шестиугольник 137"/>
              <p:cNvSpPr>
                <a:spLocks noChangeAspect="1"/>
              </p:cNvSpPr>
              <p:nvPr/>
            </p:nvSpPr>
            <p:spPr>
              <a:xfrm rot="5400000">
                <a:off x="7746893" y="806709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9" name="Шестиугольник 138"/>
              <p:cNvSpPr>
                <a:spLocks noChangeAspect="1"/>
              </p:cNvSpPr>
              <p:nvPr/>
            </p:nvSpPr>
            <p:spPr>
              <a:xfrm rot="5400000">
                <a:off x="8147827" y="806709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40" name="Шестиугольник 139"/>
              <p:cNvSpPr>
                <a:spLocks noChangeAspect="1"/>
              </p:cNvSpPr>
              <p:nvPr/>
            </p:nvSpPr>
            <p:spPr>
              <a:xfrm rot="5400000">
                <a:off x="7746893" y="1232029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41" name="Шестиугольник 140"/>
              <p:cNvSpPr>
                <a:spLocks noChangeAspect="1"/>
              </p:cNvSpPr>
              <p:nvPr/>
            </p:nvSpPr>
            <p:spPr>
              <a:xfrm rot="5400000">
                <a:off x="8147827" y="1232029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3" name="Группа 2"/>
            <p:cNvGrpSpPr/>
            <p:nvPr/>
          </p:nvGrpSpPr>
          <p:grpSpPr>
            <a:xfrm>
              <a:off x="5983211" y="680079"/>
              <a:ext cx="865700" cy="385580"/>
              <a:chOff x="7186245" y="832480"/>
              <a:chExt cx="865700" cy="385580"/>
            </a:xfrm>
          </p:grpSpPr>
          <p:sp>
            <p:nvSpPr>
              <p:cNvPr id="20" name="Шестиугольник 19"/>
              <p:cNvSpPr>
                <a:spLocks noChangeAspect="1"/>
              </p:cNvSpPr>
              <p:nvPr/>
            </p:nvSpPr>
            <p:spPr>
              <a:xfrm rot="5400000">
                <a:off x="7163647" y="855078"/>
                <a:ext cx="385580" cy="340383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1" name="Шестиугольник 20"/>
              <p:cNvSpPr>
                <a:spLocks noChangeAspect="1"/>
              </p:cNvSpPr>
              <p:nvPr/>
            </p:nvSpPr>
            <p:spPr>
              <a:xfrm rot="5400000">
                <a:off x="7688964" y="855078"/>
                <a:ext cx="385580" cy="340383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4" name="Группа 3"/>
            <p:cNvGrpSpPr/>
            <p:nvPr/>
          </p:nvGrpSpPr>
          <p:grpSpPr>
            <a:xfrm>
              <a:off x="5456253" y="1794191"/>
              <a:ext cx="1391018" cy="385580"/>
              <a:chOff x="7186245" y="1942551"/>
              <a:chExt cx="1391018" cy="385580"/>
            </a:xfrm>
          </p:grpSpPr>
          <p:sp>
            <p:nvSpPr>
              <p:cNvPr id="23" name="Шестиугольник 22"/>
              <p:cNvSpPr>
                <a:spLocks noChangeAspect="1"/>
              </p:cNvSpPr>
              <p:nvPr/>
            </p:nvSpPr>
            <p:spPr>
              <a:xfrm rot="5400000">
                <a:off x="7163647" y="1965149"/>
                <a:ext cx="385580" cy="340383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4" name="Шестиугольник 23"/>
              <p:cNvSpPr>
                <a:spLocks noChangeAspect="1"/>
              </p:cNvSpPr>
              <p:nvPr/>
            </p:nvSpPr>
            <p:spPr>
              <a:xfrm rot="5400000">
                <a:off x="7688964" y="1965149"/>
                <a:ext cx="385580" cy="340383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25" name="Шестиугольник 24"/>
              <p:cNvSpPr>
                <a:spLocks noChangeAspect="1"/>
              </p:cNvSpPr>
              <p:nvPr/>
            </p:nvSpPr>
            <p:spPr>
              <a:xfrm rot="5400000">
                <a:off x="8214282" y="1965149"/>
                <a:ext cx="385580" cy="340383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pic>
        <p:nvPicPr>
          <p:cNvPr id="29" name="Рисунок 28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2" t="3074" r="7482" b="5613"/>
          <a:stretch/>
        </p:blipFill>
        <p:spPr bwMode="auto">
          <a:xfrm>
            <a:off x="1324724" y="2556482"/>
            <a:ext cx="2584560" cy="295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" name="Рисунок 31"/>
          <p:cNvPicPr>
            <a:picLocks noChangeAspect="1"/>
          </p:cNvPicPr>
          <p:nvPr/>
        </p:nvPicPr>
        <p:blipFill rotWithShape="1">
          <a:blip r:embed="rId5"/>
          <a:srcRect l="7266" t="4192" r="6921" b="5928"/>
          <a:stretch/>
        </p:blipFill>
        <p:spPr>
          <a:xfrm>
            <a:off x="5248147" y="2471766"/>
            <a:ext cx="2556000" cy="30367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615802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483108"/>
            <a:ext cx="6913453" cy="946121"/>
          </a:xfrm>
        </p:spPr>
        <p:txBody>
          <a:bodyPr>
            <a:noAutofit/>
          </a:bodyPr>
          <a:lstStyle/>
          <a:p>
            <a:r>
              <a:rPr lang="ru-RU" sz="4000"/>
              <a:t>Уровни построения движений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48</a:t>
            </a:fld>
            <a:endParaRPr lang="ru-RU" alt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3652142849"/>
              </p:ext>
            </p:extLst>
          </p:nvPr>
        </p:nvGraphicFramePr>
        <p:xfrm>
          <a:off x="719137" y="1539326"/>
          <a:ext cx="7705720" cy="4659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80001">
                  <a:extLst>
                    <a:ext uri="{9D8B030D-6E8A-4147-A177-3AD203B41FA5}">
                      <a16:colId xmlns:a16="http://schemas.microsoft.com/office/drawing/2014/main" val="3195827758"/>
                    </a:ext>
                  </a:extLst>
                </a:gridCol>
                <a:gridCol w="6525719">
                  <a:extLst>
                    <a:ext uri="{9D8B030D-6E8A-4147-A177-3AD203B41FA5}">
                      <a16:colId xmlns:a16="http://schemas.microsoft.com/office/drawing/2014/main" val="331520977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spc="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</a:t>
                      </a:r>
                    </a:p>
                  </a:txBody>
                  <a:tcPr marL="72000" marR="72000" anchor="ctr">
                    <a:lnL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spc="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Характеристика / функция</a:t>
                      </a:r>
                      <a:r>
                        <a:rPr lang="en-US" sz="2000" b="1" kern="1200" spc="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2000" b="1" kern="1200" spc="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уровня</a:t>
                      </a:r>
                    </a:p>
                  </a:txBody>
                  <a:tcPr anchor="ctr">
                    <a:lnR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84581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А</a:t>
                      </a:r>
                      <a:endParaRPr lang="ru-RU" sz="16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Самый низкий и филогенетически самый древний. </a:t>
                      </a:r>
                      <a:br>
                        <a:rPr lang="en-US" sz="16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spc="-6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 человека он отвечает за важнейший аспект любого движения </a:t>
                      </a:r>
                      <a:r>
                        <a:rPr lang="en-US" sz="1600" kern="1200" spc="-6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–</a:t>
                      </a:r>
                      <a:r>
                        <a:rPr lang="ru-RU" sz="1600" kern="1200" spc="-6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тонус мышц.</a:t>
                      </a:r>
                    </a:p>
                  </a:txBody>
                  <a:tcPr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22681975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Уровень </a:t>
                      </a: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B</a:t>
                      </a:r>
                      <a:endParaRPr lang="ru-RU" sz="1600" b="1" kern="1200" spc="-30" baseline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синергий. </a:t>
                      </a:r>
                      <a:endParaRPr lang="en-US" sz="1600" b="1" kern="1200" spc="-50" baseline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6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этом уровне перерабатываются сигналы в основном от мышечно-суставных рецепторов, которые сообщают о взаимном положении </a:t>
                      </a:r>
                      <a:br>
                        <a:rPr lang="ru-RU" sz="16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 движении частей тела.</a:t>
                      </a:r>
                      <a:endParaRPr lang="ru-RU" sz="16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T="36000" marB="360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32802700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Уровень </a:t>
                      </a: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C</a:t>
                      </a:r>
                      <a:endParaRPr lang="ru-RU" sz="16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пространственного поля.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 данный уровень поступают сигналы от зрения, слуха, осязания, </a:t>
                      </a:r>
                      <a:br>
                        <a:rPr lang="ru-RU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т. е. вся информация о внешнем пространстве.</a:t>
                      </a:r>
                    </a:p>
                  </a:txBody>
                  <a:tcPr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716201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Уровень </a:t>
                      </a: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D</a:t>
                      </a:r>
                      <a:endParaRPr lang="ru-RU" sz="16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Уровень предметных действий.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Все орудийные действия и манипуляции с предметами. </a:t>
                      </a:r>
                      <a:br>
                        <a:rPr lang="ru-RU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Движения представлены как действия.</a:t>
                      </a:r>
                    </a:p>
                  </a:txBody>
                  <a:tcPr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439402826"/>
                  </a:ext>
                </a:extLst>
              </a:tr>
              <a:tr h="540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Уровень </a:t>
                      </a: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alibri" panose="020F0502020204030204"/>
                          <a:ea typeface="+mn-ea"/>
                          <a:cs typeface="+mn-cs"/>
                        </a:rPr>
                        <a:t>E</a:t>
                      </a:r>
                      <a:endParaRPr lang="ru-RU" sz="1600" b="1" kern="120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72000" marR="72000"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ts val="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6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Наивысший уровень – уровень интеллектуальных двигательных актов. </a:t>
                      </a:r>
                      <a:br>
                        <a:rPr lang="ru-RU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 этому уровню относятся: речевые движения, движения письма, движения символической или кодированной речи. </a:t>
                      </a:r>
                      <a:br>
                        <a:rPr lang="ru-RU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</a:br>
                      <a:r>
                        <a:rPr lang="ru-RU" sz="16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Движения этого уровня определяются отвлеченным, вербальным смыслом.</a:t>
                      </a:r>
                    </a:p>
                  </a:txBody>
                  <a:tcPr marT="36000" marB="3600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9485484"/>
                  </a:ext>
                </a:extLst>
              </a:tr>
            </a:tbl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7858664" y="649305"/>
            <a:ext cx="566193" cy="613727"/>
            <a:chOff x="8513382" y="227472"/>
            <a:chExt cx="379793" cy="411678"/>
          </a:xfrm>
        </p:grpSpPr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7096720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888" y="645482"/>
            <a:ext cx="7907637" cy="1620000"/>
          </a:xfrm>
          <a:prstGeom prst="round2SameRect">
            <a:avLst>
              <a:gd name="adj1" fmla="val 20466"/>
              <a:gd name="adj2" fmla="val 0"/>
            </a:avLst>
          </a:prstGeom>
          <a:gradFill flip="none" rotWithShape="1">
            <a:gsLst>
              <a:gs pos="0">
                <a:srgbClr val="057082"/>
              </a:gs>
              <a:gs pos="71000">
                <a:schemeClr val="bg1"/>
              </a:gs>
            </a:gsLst>
            <a:lin ang="0" scaled="1"/>
            <a:tileRect/>
          </a:gradFill>
        </p:spPr>
        <p:txBody>
          <a:bodyPr vert="horz" lIns="91440" tIns="45720" rIns="91440" bIns="45720" rtlCol="0" anchor="ctr">
            <a:normAutofit/>
          </a:bodyPr>
          <a:lstStyle/>
          <a:p>
            <a:pPr marL="87313"/>
            <a:r>
              <a:rPr lang="ru-RU" sz="8800" b="1">
                <a:solidFill>
                  <a:schemeClr val="bg1"/>
                </a:solidFill>
              </a:rPr>
              <a:t>5–7.5.</a:t>
            </a: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3888" y="2247193"/>
            <a:ext cx="7907637" cy="3379884"/>
          </a:xfrm>
          <a:prstGeom prst="frame">
            <a:avLst>
              <a:gd name="adj1" fmla="val 3178"/>
            </a:avLst>
          </a:prstGeom>
          <a:solidFill>
            <a:srgbClr val="057082"/>
          </a:solidFill>
        </p:spPr>
        <p:txBody>
          <a:bodyPr lIns="216000" bIns="108000" anchor="ctr">
            <a:noAutofit/>
          </a:bodyPr>
          <a:lstStyle/>
          <a:p>
            <a:pPr>
              <a:lnSpc>
                <a:spcPct val="110000"/>
              </a:lnSpc>
            </a:pPr>
            <a:r>
              <a:rPr lang="ru-RU" sz="4000"/>
              <a:t>Сознание, самосознание </a:t>
            </a:r>
            <a:br>
              <a:rPr lang="ru-RU" sz="4000"/>
            </a:br>
            <a:r>
              <a:rPr lang="ru-RU" sz="4000"/>
              <a:t>и Я-концепция. </a:t>
            </a:r>
            <a:br>
              <a:rPr lang="ru-RU" sz="4000"/>
            </a:br>
            <a:r>
              <a:rPr lang="ru-RU" sz="4000"/>
              <a:t>Понятие бессознательного. </a:t>
            </a:r>
            <a:r>
              <a:rPr lang="ru-RU" sz="4000" spc="-50"/>
              <a:t>Измененные состояния сознания</a:t>
            </a:r>
          </a:p>
        </p:txBody>
      </p:sp>
      <p:sp>
        <p:nvSpPr>
          <p:cNvPr id="61" name="Шестиугольник 60"/>
          <p:cNvSpPr>
            <a:spLocks noChangeAspect="1"/>
          </p:cNvSpPr>
          <p:nvPr/>
        </p:nvSpPr>
        <p:spPr>
          <a:xfrm rot="5400000">
            <a:off x="8106090" y="669796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2" name="Шестиугольник 61"/>
          <p:cNvSpPr>
            <a:spLocks noChangeAspect="1"/>
          </p:cNvSpPr>
          <p:nvPr/>
        </p:nvSpPr>
        <p:spPr>
          <a:xfrm rot="5400000">
            <a:off x="7496150" y="669796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3" name="Шестиугольник 62"/>
          <p:cNvSpPr>
            <a:spLocks noChangeAspect="1"/>
          </p:cNvSpPr>
          <p:nvPr/>
        </p:nvSpPr>
        <p:spPr>
          <a:xfrm rot="5400000">
            <a:off x="6881281" y="669796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4" name="Шестиугольник 63"/>
          <p:cNvSpPr>
            <a:spLocks noChangeAspect="1"/>
          </p:cNvSpPr>
          <p:nvPr/>
        </p:nvSpPr>
        <p:spPr>
          <a:xfrm rot="5400000">
            <a:off x="6271560" y="669796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5" name="Шестиугольник 64"/>
          <p:cNvSpPr>
            <a:spLocks noChangeAspect="1"/>
          </p:cNvSpPr>
          <p:nvPr/>
        </p:nvSpPr>
        <p:spPr>
          <a:xfrm rot="5400000">
            <a:off x="8106090" y="1249410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6" name="Шестиугольник 65"/>
          <p:cNvSpPr>
            <a:spLocks noChangeAspect="1"/>
          </p:cNvSpPr>
          <p:nvPr/>
        </p:nvSpPr>
        <p:spPr>
          <a:xfrm rot="5400000">
            <a:off x="8106090" y="1829026"/>
            <a:ext cx="425434" cy="375566"/>
          </a:xfrm>
          <a:prstGeom prst="hexagon">
            <a:avLst/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7" name="Шестиугольник 66"/>
          <p:cNvSpPr>
            <a:spLocks noChangeAspect="1"/>
          </p:cNvSpPr>
          <p:nvPr/>
        </p:nvSpPr>
        <p:spPr>
          <a:xfrm rot="5400000">
            <a:off x="7496150" y="1249410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8" name="Шестиугольник 67"/>
          <p:cNvSpPr>
            <a:spLocks noChangeAspect="1"/>
          </p:cNvSpPr>
          <p:nvPr/>
        </p:nvSpPr>
        <p:spPr>
          <a:xfrm rot="5400000">
            <a:off x="7496150" y="1829026"/>
            <a:ext cx="425434" cy="375566"/>
          </a:xfrm>
          <a:prstGeom prst="hexagon">
            <a:avLst/>
          </a:prstGeom>
          <a:solidFill>
            <a:srgbClr val="057082">
              <a:alpha val="5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69" name="Шестиугольник 68"/>
          <p:cNvSpPr>
            <a:spLocks noChangeAspect="1"/>
          </p:cNvSpPr>
          <p:nvPr/>
        </p:nvSpPr>
        <p:spPr>
          <a:xfrm rot="5400000">
            <a:off x="6881281" y="1249410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0" name="Шестиугольник 69"/>
          <p:cNvSpPr>
            <a:spLocks noChangeAspect="1"/>
          </p:cNvSpPr>
          <p:nvPr/>
        </p:nvSpPr>
        <p:spPr>
          <a:xfrm rot="5400000">
            <a:off x="6881281" y="1829026"/>
            <a:ext cx="425434" cy="375566"/>
          </a:xfrm>
          <a:prstGeom prst="hexagon">
            <a:avLst/>
          </a:prstGeom>
          <a:solidFill>
            <a:srgbClr val="057082">
              <a:alpha val="3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1" name="Шестиугольник 70"/>
          <p:cNvSpPr>
            <a:spLocks noChangeAspect="1"/>
          </p:cNvSpPr>
          <p:nvPr/>
        </p:nvSpPr>
        <p:spPr>
          <a:xfrm rot="5400000">
            <a:off x="6271560" y="1249410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72" name="Шестиугольник 71"/>
          <p:cNvSpPr>
            <a:spLocks noChangeAspect="1"/>
          </p:cNvSpPr>
          <p:nvPr/>
        </p:nvSpPr>
        <p:spPr>
          <a:xfrm rot="5400000">
            <a:off x="6271560" y="1829026"/>
            <a:ext cx="425434" cy="375566"/>
          </a:xfrm>
          <a:prstGeom prst="hexagon">
            <a:avLst/>
          </a:prstGeom>
          <a:solidFill>
            <a:srgbClr val="057082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38802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369764"/>
            <a:ext cx="5445133" cy="1366650"/>
          </a:xfrm>
        </p:spPr>
        <p:txBody>
          <a:bodyPr>
            <a:normAutofit/>
          </a:bodyPr>
          <a:lstStyle/>
          <a:p>
            <a:r>
              <a:rPr lang="ru-RU" sz="4000"/>
              <a:t>Функции психики </a:t>
            </a:r>
            <a:br>
              <a:rPr lang="ru-RU" sz="4000"/>
            </a:br>
            <a:r>
              <a:rPr lang="ru-RU" sz="4000"/>
              <a:t>по П. Я. Гальперину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5</a:t>
            </a:fld>
            <a:endParaRPr lang="ru-RU" altLang="ru-RU"/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719137" y="1854181"/>
            <a:ext cx="7705725" cy="949206"/>
          </a:xfrm>
          <a:prstGeom prst="roundRect">
            <a:avLst>
              <a:gd name="adj" fmla="val 15148"/>
            </a:avLst>
          </a:prstGeom>
          <a:solidFill>
            <a:schemeClr val="tx1"/>
          </a:solidFill>
          <a:ln>
            <a:solidFill>
              <a:srgbClr val="B4461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8000" tIns="18000" rIns="36000" rtlCol="0" anchor="t"/>
          <a:lstStyle/>
          <a:p>
            <a:r>
              <a:rPr lang="ru-RU" sz="2400" spc="50"/>
              <a:t>П. Я. Гальперин выделяет ряд уровней действий, </a:t>
            </a:r>
            <a:br>
              <a:rPr lang="ru-RU" sz="2400" spc="50"/>
            </a:br>
            <a:r>
              <a:rPr lang="ru-RU" sz="2400" spc="-20"/>
              <a:t>которым соответствуют разные </a:t>
            </a:r>
            <a:r>
              <a:rPr lang="ru-RU" sz="2400" b="1" spc="-20"/>
              <a:t>формы отражения мира</a:t>
            </a:r>
            <a:r>
              <a:rPr lang="ru-RU" sz="2400" spc="-20"/>
              <a:t>.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5480115" y="585182"/>
            <a:ext cx="2944748" cy="935814"/>
            <a:chOff x="6183905" y="575681"/>
            <a:chExt cx="2240958" cy="712156"/>
          </a:xfrm>
        </p:grpSpPr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616679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696009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656344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735674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616679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696009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656344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735674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775339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8150043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7753395" y="1013018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8150043" y="1013018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aphicFrame>
        <p:nvGraphicFramePr>
          <p:cNvPr id="8" name="Объект 7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1404102363"/>
              </p:ext>
            </p:extLst>
          </p:nvPr>
        </p:nvGraphicFramePr>
        <p:xfrm>
          <a:off x="719135" y="3024743"/>
          <a:ext cx="7705726" cy="3127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579877">
                  <a:extLst>
                    <a:ext uri="{9D8B030D-6E8A-4147-A177-3AD203B41FA5}">
                      <a16:colId xmlns:a16="http://schemas.microsoft.com/office/drawing/2014/main" val="3241494890"/>
                    </a:ext>
                  </a:extLst>
                </a:gridCol>
                <a:gridCol w="5125849">
                  <a:extLst>
                    <a:ext uri="{9D8B030D-6E8A-4147-A177-3AD203B41FA5}">
                      <a16:colId xmlns:a16="http://schemas.microsoft.com/office/drawing/2014/main" val="398915506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Уровень действий</a:t>
                      </a:r>
                    </a:p>
                  </a:txBody>
                  <a:tcPr marL="72000" marR="72000" marT="36000" marB="36000">
                    <a:lnL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/>
                        <a:t>Особенность отражения</a:t>
                      </a:r>
                    </a:p>
                  </a:txBody>
                  <a:tcPr marL="72000" marR="72000" marT="36000" marB="36000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46154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/>
                        <a:t>Уровень физических действий</a:t>
                      </a:r>
                    </a:p>
                  </a:txBody>
                  <a:tcPr marL="72000" marR="72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Особенность физического отражения – «безразличность» следа для физического объекта</a:t>
                      </a:r>
                    </a:p>
                  </a:txBody>
                  <a:tcPr marL="72000" marR="72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988754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spc="-60" baseline="0"/>
                        <a:t>Уровень физиологических </a:t>
                      </a:r>
                      <a:r>
                        <a:rPr lang="ru-RU"/>
                        <a:t>действий</a:t>
                      </a:r>
                    </a:p>
                  </a:txBody>
                  <a:tcPr marL="72000" marR="72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Особенность физиологического отражения –  активность живой системы</a:t>
                      </a:r>
                    </a:p>
                  </a:txBody>
                  <a:tcPr marL="72000" marR="72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46896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altLang="ru-RU" sz="1800"/>
                        <a:t>Уровень действий субъекта</a:t>
                      </a:r>
                      <a:endParaRPr lang="ru-RU"/>
                    </a:p>
                  </a:txBody>
                  <a:tcPr marL="72000" marR="72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/>
                        <a:t>Особенность субъективного отражения – появление психики как особой формы отражения субъектом его мира на смысловом уровне</a:t>
                      </a:r>
                    </a:p>
                  </a:txBody>
                  <a:tcPr marL="72000" marR="72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2427852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/>
                        <a:t>Уровень действий личности</a:t>
                      </a:r>
                    </a:p>
                  </a:txBody>
                  <a:tcPr marL="72000" marR="72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 marL="72000" marR="72000" marT="36000" marB="3600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79200744"/>
                  </a:ext>
                </a:extLst>
              </a:tr>
            </a:tbl>
          </a:graphicData>
        </a:graphic>
      </p:graphicFrame>
      <p:grpSp>
        <p:nvGrpSpPr>
          <p:cNvPr id="13" name="Группа 12"/>
          <p:cNvGrpSpPr/>
          <p:nvPr/>
        </p:nvGrpSpPr>
        <p:grpSpPr>
          <a:xfrm>
            <a:off x="3443261" y="5628074"/>
            <a:ext cx="4721993" cy="198179"/>
            <a:chOff x="3395818" y="5628074"/>
            <a:chExt cx="4721993" cy="198179"/>
          </a:xfrm>
        </p:grpSpPr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5791460" y="5639691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6058933" y="5639691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8" name="Шестиугольник 97"/>
            <p:cNvSpPr>
              <a:spLocks noChangeAspect="1"/>
            </p:cNvSpPr>
            <p:nvPr/>
          </p:nvSpPr>
          <p:spPr>
            <a:xfrm rot="5400000">
              <a:off x="6326406" y="5639691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5400000">
              <a:off x="6593879" y="5639691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5400000">
              <a:off x="7128825" y="5639691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6861352" y="5639691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7396298" y="5639691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5400000">
              <a:off x="7663771" y="5639691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7931250" y="5639693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16200000" flipV="1">
              <a:off x="3384203" y="5639689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16200000" flipV="1">
              <a:off x="3651676" y="5639689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16200000" flipV="1">
              <a:off x="3919149" y="5639689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5" name="Шестиугольник 114"/>
            <p:cNvSpPr>
              <a:spLocks noChangeAspect="1"/>
            </p:cNvSpPr>
            <p:nvPr/>
          </p:nvSpPr>
          <p:spPr>
            <a:xfrm rot="16200000" flipV="1">
              <a:off x="4186622" y="5639689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6" name="Шестиугольник 115"/>
            <p:cNvSpPr>
              <a:spLocks noChangeAspect="1"/>
            </p:cNvSpPr>
            <p:nvPr/>
          </p:nvSpPr>
          <p:spPr>
            <a:xfrm rot="16200000" flipV="1">
              <a:off x="4721568" y="5639689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 rot="16200000" flipV="1">
              <a:off x="4454095" y="5639689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8" name="Шестиугольник 117"/>
            <p:cNvSpPr>
              <a:spLocks noChangeAspect="1"/>
            </p:cNvSpPr>
            <p:nvPr/>
          </p:nvSpPr>
          <p:spPr>
            <a:xfrm rot="16200000" flipV="1">
              <a:off x="4989041" y="5639689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9" name="Шестиугольник 118"/>
            <p:cNvSpPr>
              <a:spLocks noChangeAspect="1"/>
            </p:cNvSpPr>
            <p:nvPr/>
          </p:nvSpPr>
          <p:spPr>
            <a:xfrm rot="16200000" flipV="1">
              <a:off x="5256514" y="5639689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0" name="Шестиугольник 119"/>
            <p:cNvSpPr>
              <a:spLocks noChangeAspect="1"/>
            </p:cNvSpPr>
            <p:nvPr/>
          </p:nvSpPr>
          <p:spPr>
            <a:xfrm rot="16200000" flipV="1">
              <a:off x="5523987" y="5639689"/>
              <a:ext cx="198175" cy="174946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3551577" y="5859721"/>
            <a:ext cx="4721993" cy="198179"/>
            <a:chOff x="3548218" y="5780474"/>
            <a:chExt cx="4721993" cy="198179"/>
          </a:xfrm>
        </p:grpSpPr>
        <p:sp>
          <p:nvSpPr>
            <p:cNvPr id="133" name="Шестиугольник 132"/>
            <p:cNvSpPr>
              <a:spLocks noChangeAspect="1"/>
            </p:cNvSpPr>
            <p:nvPr/>
          </p:nvSpPr>
          <p:spPr>
            <a:xfrm rot="5400000">
              <a:off x="5943860" y="5792091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4" name="Шестиугольник 133"/>
            <p:cNvSpPr>
              <a:spLocks noChangeAspect="1"/>
            </p:cNvSpPr>
            <p:nvPr/>
          </p:nvSpPr>
          <p:spPr>
            <a:xfrm rot="5400000">
              <a:off x="6211333" y="5792091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5" name="Шестиугольник 134"/>
            <p:cNvSpPr>
              <a:spLocks noChangeAspect="1"/>
            </p:cNvSpPr>
            <p:nvPr/>
          </p:nvSpPr>
          <p:spPr>
            <a:xfrm rot="5400000">
              <a:off x="6478806" y="5792091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6" name="Шестиугольник 135"/>
            <p:cNvSpPr>
              <a:spLocks noChangeAspect="1"/>
            </p:cNvSpPr>
            <p:nvPr/>
          </p:nvSpPr>
          <p:spPr>
            <a:xfrm rot="5400000">
              <a:off x="6746279" y="5792091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7" name="Шестиугольник 136"/>
            <p:cNvSpPr>
              <a:spLocks noChangeAspect="1"/>
            </p:cNvSpPr>
            <p:nvPr/>
          </p:nvSpPr>
          <p:spPr>
            <a:xfrm rot="5400000">
              <a:off x="7281225" y="5792091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8" name="Шестиугольник 137"/>
            <p:cNvSpPr>
              <a:spLocks noChangeAspect="1"/>
            </p:cNvSpPr>
            <p:nvPr/>
          </p:nvSpPr>
          <p:spPr>
            <a:xfrm rot="5400000">
              <a:off x="7013752" y="5792091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9" name="Шестиугольник 138"/>
            <p:cNvSpPr>
              <a:spLocks noChangeAspect="1"/>
            </p:cNvSpPr>
            <p:nvPr/>
          </p:nvSpPr>
          <p:spPr>
            <a:xfrm rot="5400000">
              <a:off x="7548698" y="5792091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0" name="Шестиугольник 139"/>
            <p:cNvSpPr>
              <a:spLocks noChangeAspect="1"/>
            </p:cNvSpPr>
            <p:nvPr/>
          </p:nvSpPr>
          <p:spPr>
            <a:xfrm rot="5400000">
              <a:off x="7816171" y="5792091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1" name="Шестиугольник 140"/>
            <p:cNvSpPr>
              <a:spLocks noChangeAspect="1"/>
            </p:cNvSpPr>
            <p:nvPr/>
          </p:nvSpPr>
          <p:spPr>
            <a:xfrm rot="5400000">
              <a:off x="8083650" y="5792093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2" name="Шестиугольник 141"/>
            <p:cNvSpPr>
              <a:spLocks noChangeAspect="1"/>
            </p:cNvSpPr>
            <p:nvPr/>
          </p:nvSpPr>
          <p:spPr>
            <a:xfrm rot="16200000" flipV="1">
              <a:off x="3536603" y="5792089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3" name="Шестиугольник 142"/>
            <p:cNvSpPr>
              <a:spLocks noChangeAspect="1"/>
            </p:cNvSpPr>
            <p:nvPr/>
          </p:nvSpPr>
          <p:spPr>
            <a:xfrm rot="16200000" flipV="1">
              <a:off x="3804076" y="5792089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4" name="Шестиугольник 143"/>
            <p:cNvSpPr>
              <a:spLocks noChangeAspect="1"/>
            </p:cNvSpPr>
            <p:nvPr/>
          </p:nvSpPr>
          <p:spPr>
            <a:xfrm rot="16200000" flipV="1">
              <a:off x="4071549" y="5792089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5" name="Шестиугольник 144"/>
            <p:cNvSpPr>
              <a:spLocks noChangeAspect="1"/>
            </p:cNvSpPr>
            <p:nvPr/>
          </p:nvSpPr>
          <p:spPr>
            <a:xfrm rot="16200000" flipV="1">
              <a:off x="4339022" y="5792089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6" name="Шестиугольник 145"/>
            <p:cNvSpPr>
              <a:spLocks noChangeAspect="1"/>
            </p:cNvSpPr>
            <p:nvPr/>
          </p:nvSpPr>
          <p:spPr>
            <a:xfrm rot="16200000" flipV="1">
              <a:off x="4873968" y="5792089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7" name="Шестиугольник 146"/>
            <p:cNvSpPr>
              <a:spLocks noChangeAspect="1"/>
            </p:cNvSpPr>
            <p:nvPr/>
          </p:nvSpPr>
          <p:spPr>
            <a:xfrm rot="16200000" flipV="1">
              <a:off x="4606495" y="5792089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8" name="Шестиугольник 147"/>
            <p:cNvSpPr>
              <a:spLocks noChangeAspect="1"/>
            </p:cNvSpPr>
            <p:nvPr/>
          </p:nvSpPr>
          <p:spPr>
            <a:xfrm rot="16200000" flipV="1">
              <a:off x="5141441" y="5792089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9" name="Шестиугольник 148"/>
            <p:cNvSpPr>
              <a:spLocks noChangeAspect="1"/>
            </p:cNvSpPr>
            <p:nvPr/>
          </p:nvSpPr>
          <p:spPr>
            <a:xfrm rot="16200000" flipV="1">
              <a:off x="5408914" y="5792089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50" name="Шестиугольник 149"/>
            <p:cNvSpPr>
              <a:spLocks noChangeAspect="1"/>
            </p:cNvSpPr>
            <p:nvPr/>
          </p:nvSpPr>
          <p:spPr>
            <a:xfrm rot="16200000" flipV="1">
              <a:off x="5676387" y="5792089"/>
              <a:ext cx="198175" cy="174946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007304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397005"/>
            <a:ext cx="7276470" cy="12183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sz="5000"/>
              <a:t>Понятие сознания</a:t>
            </a:r>
            <a:endParaRPr lang="ru-RU" sz="5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50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1881445"/>
            <a:ext cx="7705725" cy="4273169"/>
          </a:xfrm>
          <a:prstGeom prst="roundRect">
            <a:avLst>
              <a:gd name="adj" fmla="val 3847"/>
            </a:avLst>
          </a:prstGeom>
          <a:ln w="28575">
            <a:solidFill>
              <a:schemeClr val="tx1"/>
            </a:solidFill>
          </a:ln>
        </p:spPr>
        <p:txBody>
          <a:bodyPr vert="horz" lIns="144000" tIns="1404000" rIns="180000" bIns="45720" rtlCol="0">
            <a:noAutofit/>
          </a:bodyPr>
          <a:lstStyle/>
          <a:p>
            <a:pPr marL="273050" indent="0">
              <a:spcBef>
                <a:spcPts val="0"/>
              </a:spcBef>
              <a:spcAft>
                <a:spcPts val="1000"/>
              </a:spcAft>
              <a:buClr>
                <a:schemeClr val="tx1"/>
              </a:buClr>
              <a:buNone/>
            </a:pPr>
            <a:r>
              <a:rPr lang="ru-RU" sz="2000" b="1"/>
              <a:t>Признаки сознания, отличающие его от психики животных:</a:t>
            </a:r>
          </a:p>
          <a:p>
            <a:pPr marL="273050" indent="-176213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это система знаний о мире в понятиях;</a:t>
            </a:r>
          </a:p>
          <a:p>
            <a:pPr marL="273050" indent="-176213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связано с языком и речью и в них проявляется;</a:t>
            </a:r>
          </a:p>
          <a:p>
            <a:pPr marL="273050" indent="-176213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носит общественный характер;</a:t>
            </a:r>
          </a:p>
          <a:p>
            <a:pPr marL="273050" indent="-176213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позволяет отделять субъекта от объекта (человека от природы);</a:t>
            </a:r>
          </a:p>
          <a:p>
            <a:pPr marL="273050" indent="-176213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предполагает наличие способности к целенаправленной деятельности;</a:t>
            </a:r>
          </a:p>
          <a:p>
            <a:pPr marL="273050" indent="-176213">
              <a:spcBef>
                <a:spcPts val="0"/>
              </a:spcBef>
              <a:spcAft>
                <a:spcPts val="4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связано с переживаниями, с чувственным отношением к миру.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8905" y="2055461"/>
            <a:ext cx="7319123" cy="1074599"/>
          </a:xfrm>
          <a:prstGeom prst="roundRect">
            <a:avLst>
              <a:gd name="adj" fmla="val 13823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rIns="36000" rtlCol="0" anchor="ctr"/>
          <a:lstStyle/>
          <a:p>
            <a:r>
              <a:rPr lang="ru-RU" sz="2400" b="1"/>
              <a:t>Сознание – высший уровень развития психики </a:t>
            </a:r>
            <a:br>
              <a:rPr lang="ru-RU" sz="2400" b="1"/>
            </a:br>
            <a:r>
              <a:rPr lang="ru-RU" sz="2400" b="1"/>
              <a:t>и саморегуляции, свойственный только человеку.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162603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0" name="Группа 29"/>
          <p:cNvGrpSpPr/>
          <p:nvPr/>
        </p:nvGrpSpPr>
        <p:grpSpPr>
          <a:xfrm>
            <a:off x="6183905" y="650124"/>
            <a:ext cx="2240958" cy="712156"/>
            <a:chOff x="6183905" y="575681"/>
            <a:chExt cx="2240958" cy="712156"/>
          </a:xfrm>
        </p:grpSpPr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616679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696009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656344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735674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616679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696009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656344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7356745" y="1011327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7753395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4" name="Шестиугольник 43"/>
            <p:cNvSpPr>
              <a:spLocks noChangeAspect="1"/>
            </p:cNvSpPr>
            <p:nvPr/>
          </p:nvSpPr>
          <p:spPr>
            <a:xfrm rot="5400000">
              <a:off x="8150043" y="592791"/>
              <a:ext cx="291929" cy="25771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753395" y="1013018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8150043" y="1013018"/>
              <a:ext cx="291929" cy="257710"/>
            </a:xfrm>
            <a:prstGeom prst="hexagon">
              <a:avLst/>
            </a:prstGeom>
            <a:solidFill>
              <a:srgbClr val="057082">
                <a:alpha val="6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04773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7877" y="518746"/>
            <a:ext cx="6971935" cy="1483037"/>
          </a:xfrm>
        </p:spPr>
        <p:txBody>
          <a:bodyPr>
            <a:noAutofit/>
          </a:bodyPr>
          <a:lstStyle/>
          <a:p>
            <a:pPr>
              <a:lnSpc>
                <a:spcPct val="95000"/>
              </a:lnSpc>
              <a:tabLst>
                <a:tab pos="6813550" algn="r"/>
              </a:tabLst>
            </a:pPr>
            <a:r>
              <a:rPr lang="ru-RU"/>
              <a:t>Структура сознания-образа по А. Н. Леонтьеву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sz="quarter" idx="3"/>
          </p:nvPr>
        </p:nvSpPr>
        <p:spPr>
          <a:xfrm>
            <a:off x="1000665" y="2363383"/>
            <a:ext cx="4151627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lIns="36000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Чувственная ткань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>
                <a:solidFill>
                  <a:srgbClr val="057082"/>
                </a:solidFill>
              </a:rPr>
              <a:t>51</a:t>
            </a:fld>
            <a:endParaRPr lang="ru-RU">
              <a:solidFill>
                <a:srgbClr val="057082"/>
              </a:solidFill>
            </a:endParaRPr>
          </a:p>
        </p:txBody>
      </p:sp>
      <p:sp>
        <p:nvSpPr>
          <p:cNvPr id="11" name="Объект 6"/>
          <p:cNvSpPr>
            <a:spLocks noGrp="1"/>
          </p:cNvSpPr>
          <p:nvPr>
            <p:ph sz="quarter" idx="3"/>
          </p:nvPr>
        </p:nvSpPr>
        <p:spPr>
          <a:xfrm>
            <a:off x="1000666" y="3311082"/>
            <a:ext cx="4151627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60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Биодинамическая ткань</a:t>
            </a:r>
          </a:p>
        </p:txBody>
      </p:sp>
      <p:sp>
        <p:nvSpPr>
          <p:cNvPr id="12" name="Объект 6"/>
          <p:cNvSpPr>
            <a:spLocks noGrp="1"/>
          </p:cNvSpPr>
          <p:nvPr>
            <p:ph sz="quarter" idx="3"/>
          </p:nvPr>
        </p:nvSpPr>
        <p:spPr>
          <a:xfrm>
            <a:off x="1000665" y="4253599"/>
            <a:ext cx="4151627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60000" tIns="45720" rIns="91440" bIns="45720" rtlCol="0" anchor="ctr">
            <a:no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Значение</a:t>
            </a:r>
          </a:p>
        </p:txBody>
      </p:sp>
      <p:sp>
        <p:nvSpPr>
          <p:cNvPr id="10" name="Объект 5"/>
          <p:cNvSpPr>
            <a:spLocks noGrp="1"/>
          </p:cNvSpPr>
          <p:nvPr>
            <p:ph sz="quarter" idx="2"/>
          </p:nvPr>
        </p:nvSpPr>
        <p:spPr>
          <a:xfrm>
            <a:off x="719138" y="2450792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6" name="Объект 5"/>
          <p:cNvSpPr>
            <a:spLocks noGrp="1"/>
          </p:cNvSpPr>
          <p:nvPr>
            <p:ph sz="quarter" idx="2"/>
          </p:nvPr>
        </p:nvSpPr>
        <p:spPr>
          <a:xfrm>
            <a:off x="719138" y="3398491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9" name="Объект 5"/>
          <p:cNvSpPr>
            <a:spLocks noGrp="1"/>
          </p:cNvSpPr>
          <p:nvPr>
            <p:ph sz="quarter" idx="2"/>
          </p:nvPr>
        </p:nvSpPr>
        <p:spPr>
          <a:xfrm>
            <a:off x="719138" y="4346190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" name="Объект 6"/>
          <p:cNvSpPr>
            <a:spLocks noGrp="1"/>
          </p:cNvSpPr>
          <p:nvPr>
            <p:ph sz="quarter" idx="3"/>
          </p:nvPr>
        </p:nvSpPr>
        <p:spPr>
          <a:xfrm>
            <a:off x="1000666" y="5203889"/>
            <a:ext cx="4151627" cy="792000"/>
          </a:xfrm>
          <a:prstGeom prst="roundRect">
            <a:avLst/>
          </a:prstGeom>
          <a:ln w="28575">
            <a:solidFill>
              <a:schemeClr val="tx1"/>
            </a:solidFill>
          </a:ln>
        </p:spPr>
        <p:txBody>
          <a:bodyPr vert="horz" lIns="360000" tIns="45720" rIns="91440" bIns="45720" rtlCol="0" anchor="ctr">
            <a:normAutofit/>
          </a:bodyPr>
          <a:lstStyle/>
          <a:p>
            <a:pPr marL="179388" indent="0">
              <a:spcBef>
                <a:spcPts val="0"/>
              </a:spcBef>
              <a:buNone/>
            </a:pPr>
            <a:r>
              <a:rPr lang="ru-RU" sz="2400"/>
              <a:t>Личностный смысл </a:t>
            </a:r>
          </a:p>
        </p:txBody>
      </p:sp>
      <p:sp>
        <p:nvSpPr>
          <p:cNvPr id="20" name="Объект 5"/>
          <p:cNvSpPr>
            <a:spLocks noGrp="1"/>
          </p:cNvSpPr>
          <p:nvPr>
            <p:ph sz="quarter" idx="2"/>
          </p:nvPr>
        </p:nvSpPr>
        <p:spPr>
          <a:xfrm>
            <a:off x="719138" y="5293889"/>
            <a:ext cx="612000" cy="612000"/>
          </a:xfrm>
          <a:prstGeom prst="roundRect">
            <a:avLst/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/>
          <a:p>
            <a:pPr marL="0" indent="0" algn="ctr">
              <a:buNone/>
            </a:pPr>
            <a:r>
              <a:rPr lang="ru-RU" sz="2400" b="1">
                <a:solidFill>
                  <a:schemeClr val="bg1"/>
                </a:solidFill>
              </a:rPr>
              <a:t>4</a:t>
            </a:r>
          </a:p>
        </p:txBody>
      </p:sp>
      <p:grpSp>
        <p:nvGrpSpPr>
          <p:cNvPr id="3" name="Группа 2"/>
          <p:cNvGrpSpPr/>
          <p:nvPr/>
        </p:nvGrpSpPr>
        <p:grpSpPr>
          <a:xfrm>
            <a:off x="7585576" y="642478"/>
            <a:ext cx="839280" cy="1235573"/>
            <a:chOff x="7585576" y="642478"/>
            <a:chExt cx="839280" cy="1235573"/>
          </a:xfrm>
        </p:grpSpPr>
        <p:grpSp>
          <p:nvGrpSpPr>
            <p:cNvPr id="22" name="Группа 21"/>
            <p:cNvGrpSpPr/>
            <p:nvPr/>
          </p:nvGrpSpPr>
          <p:grpSpPr>
            <a:xfrm flipV="1">
              <a:off x="7585576" y="975639"/>
              <a:ext cx="839280" cy="902412"/>
              <a:chOff x="7363208" y="527157"/>
              <a:chExt cx="1061655" cy="1141513"/>
            </a:xfrm>
          </p:grpSpPr>
          <p:sp>
            <p:nvSpPr>
              <p:cNvPr id="29" name="Шестиугольник 28"/>
              <p:cNvSpPr>
                <a:spLocks noChangeAspect="1"/>
              </p:cNvSpPr>
              <p:nvPr/>
            </p:nvSpPr>
            <p:spPr>
              <a:xfrm rot="5400000">
                <a:off x="7345960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3" name="Шестиугольник 32"/>
              <p:cNvSpPr>
                <a:spLocks noChangeAspect="1"/>
              </p:cNvSpPr>
              <p:nvPr/>
            </p:nvSpPr>
            <p:spPr>
              <a:xfrm rot="5400000">
                <a:off x="7345960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4" name="Шестиугольник 33"/>
              <p:cNvSpPr>
                <a:spLocks noChangeAspect="1"/>
              </p:cNvSpPr>
              <p:nvPr/>
            </p:nvSpPr>
            <p:spPr>
              <a:xfrm rot="5400000">
                <a:off x="7345960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5" name="Шестиугольник 34"/>
              <p:cNvSpPr>
                <a:spLocks noChangeAspect="1"/>
              </p:cNvSpPr>
              <p:nvPr/>
            </p:nvSpPr>
            <p:spPr>
              <a:xfrm rot="5400000">
                <a:off x="7746893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36" name="Шестиугольник 35"/>
              <p:cNvSpPr>
                <a:spLocks noChangeAspect="1"/>
              </p:cNvSpPr>
              <p:nvPr/>
            </p:nvSpPr>
            <p:spPr>
              <a:xfrm rot="5400000">
                <a:off x="8147827" y="544405"/>
                <a:ext cx="294283" cy="259788"/>
              </a:xfrm>
              <a:prstGeom prst="hexagon">
                <a:avLst/>
              </a:prstGeom>
              <a:solidFill>
                <a:srgbClr val="05708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0" name="Шестиугольник 39"/>
              <p:cNvSpPr>
                <a:spLocks noChangeAspect="1"/>
              </p:cNvSpPr>
              <p:nvPr/>
            </p:nvSpPr>
            <p:spPr>
              <a:xfrm rot="5400000">
                <a:off x="7746893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4" name="Шестиугольник 43"/>
              <p:cNvSpPr>
                <a:spLocks noChangeAspect="1"/>
              </p:cNvSpPr>
              <p:nvPr/>
            </p:nvSpPr>
            <p:spPr>
              <a:xfrm rot="5400000">
                <a:off x="8147827" y="966315"/>
                <a:ext cx="294283" cy="259788"/>
              </a:xfrm>
              <a:prstGeom prst="hexagon">
                <a:avLst/>
              </a:prstGeom>
              <a:solidFill>
                <a:srgbClr val="057082">
                  <a:alpha val="7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5" name="Шестиугольник 44"/>
              <p:cNvSpPr>
                <a:spLocks noChangeAspect="1"/>
              </p:cNvSpPr>
              <p:nvPr/>
            </p:nvSpPr>
            <p:spPr>
              <a:xfrm rot="5400000">
                <a:off x="7746893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46" name="Шестиугольник 45"/>
              <p:cNvSpPr>
                <a:spLocks noChangeAspect="1"/>
              </p:cNvSpPr>
              <p:nvPr/>
            </p:nvSpPr>
            <p:spPr>
              <a:xfrm rot="5400000">
                <a:off x="8147827" y="1391635"/>
                <a:ext cx="294283" cy="259788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16200000" flipV="1">
              <a:off x="7571944" y="656112"/>
              <a:ext cx="232642" cy="205373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16200000" flipV="1">
              <a:off x="8201560" y="656112"/>
              <a:ext cx="232642" cy="205373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16200000" flipV="1">
              <a:off x="7884604" y="656112"/>
              <a:ext cx="232642" cy="205373"/>
            </a:xfrm>
            <a:prstGeom prst="hexagon">
              <a:avLst/>
            </a:prstGeom>
            <a:solidFill>
              <a:srgbClr val="057082">
                <a:alpha val="2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5443931" y="3047688"/>
            <a:ext cx="3660948" cy="2292334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 rot="16200000">
            <a:off x="3810950" y="3914682"/>
            <a:ext cx="3658633" cy="556034"/>
            <a:chOff x="882985" y="6470684"/>
            <a:chExt cx="4055255" cy="616312"/>
          </a:xfrm>
        </p:grpSpPr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>
              <a:off x="882985" y="6470684"/>
              <a:ext cx="292250" cy="257994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>
              <a:off x="1279091" y="6470684"/>
              <a:ext cx="292250" cy="257994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>
              <a:off x="1675197" y="6470684"/>
              <a:ext cx="292250" cy="257994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>
              <a:off x="2071303" y="6470684"/>
              <a:ext cx="292250" cy="257994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>
              <a:off x="2467409" y="6470684"/>
              <a:ext cx="292250" cy="257994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>
              <a:off x="3259621" y="6470684"/>
              <a:ext cx="292250" cy="257994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>
              <a:off x="2863515" y="6470684"/>
              <a:ext cx="292250" cy="257994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>
              <a:off x="3655727" y="6470684"/>
              <a:ext cx="292250" cy="257994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>
              <a:off x="4051833" y="6470684"/>
              <a:ext cx="292250" cy="257994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>
              <a:off x="4447935" y="6470684"/>
              <a:ext cx="292250" cy="257994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>
              <a:off x="1081040" y="6829002"/>
              <a:ext cx="292250" cy="2579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>
              <a:off x="1477146" y="6829002"/>
              <a:ext cx="292250" cy="2579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>
              <a:off x="1873252" y="6829002"/>
              <a:ext cx="292250" cy="2579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>
              <a:off x="2269358" y="6829002"/>
              <a:ext cx="292250" cy="2579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>
              <a:off x="2665464" y="6829002"/>
              <a:ext cx="292250" cy="2579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>
              <a:off x="3457676" y="6829002"/>
              <a:ext cx="292250" cy="2579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>
              <a:off x="3061570" y="6829002"/>
              <a:ext cx="292250" cy="2579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>
              <a:off x="3853782" y="6829002"/>
              <a:ext cx="292250" cy="2579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>
              <a:off x="4249888" y="6829002"/>
              <a:ext cx="292250" cy="2579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>
              <a:off x="4645990" y="6829002"/>
              <a:ext cx="292250" cy="2579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6345393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52</a:t>
            </a:fld>
            <a:endParaRPr lang="ru-RU" altLang="ru-RU"/>
          </a:p>
        </p:txBody>
      </p:sp>
      <p:sp>
        <p:nvSpPr>
          <p:cNvPr id="111" name="Объект 5"/>
          <p:cNvSpPr txBox="1">
            <a:spLocks/>
          </p:cNvSpPr>
          <p:nvPr/>
        </p:nvSpPr>
        <p:spPr>
          <a:xfrm>
            <a:off x="719138" y="473179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112" name="Объект 5"/>
          <p:cNvSpPr txBox="1">
            <a:spLocks/>
          </p:cNvSpPr>
          <p:nvPr/>
        </p:nvSpPr>
        <p:spPr>
          <a:xfrm>
            <a:off x="1452384" y="473179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113" name="Объект 5"/>
          <p:cNvSpPr txBox="1">
            <a:spLocks/>
          </p:cNvSpPr>
          <p:nvPr/>
        </p:nvSpPr>
        <p:spPr>
          <a:xfrm>
            <a:off x="2180628" y="47317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4" name="Объект 5"/>
          <p:cNvSpPr txBox="1">
            <a:spLocks/>
          </p:cNvSpPr>
          <p:nvPr/>
        </p:nvSpPr>
        <p:spPr>
          <a:xfrm>
            <a:off x="2908872" y="47920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4" name="Объект 3"/>
          <p:cNvSpPr>
            <a:spLocks noGrp="1"/>
          </p:cNvSpPr>
          <p:nvPr>
            <p:ph sz="quarter" idx="2"/>
          </p:nvPr>
        </p:nvSpPr>
        <p:spPr>
          <a:xfrm>
            <a:off x="719138" y="2332879"/>
            <a:ext cx="3781425" cy="3213553"/>
          </a:xfrm>
          <a:prstGeom prst="roundRect">
            <a:avLst>
              <a:gd name="adj" fmla="val 5909"/>
            </a:avLst>
          </a:prstGeom>
          <a:ln w="28575">
            <a:solidFill>
              <a:schemeClr val="tx1"/>
            </a:solidFill>
          </a:ln>
        </p:spPr>
        <p:txBody>
          <a:bodyPr vert="horz" lIns="108000" tIns="1512000" rIns="72000" bIns="45720" rtlCol="0">
            <a:noAutofit/>
          </a:bodyPr>
          <a:lstStyle/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2000"/>
              <a:t>система ощущений человека </a:t>
            </a:r>
            <a:br>
              <a:rPr lang="ru-RU" sz="2000"/>
            </a:br>
            <a:r>
              <a:rPr lang="ru-RU" sz="2000"/>
              <a:t>от различных органов чувств; 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2000"/>
              <a:t>придает реальность картине мира.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859342" y="2552313"/>
            <a:ext cx="3501015" cy="1096493"/>
          </a:xfrm>
          <a:prstGeom prst="roundRect">
            <a:avLst>
              <a:gd name="adj" fmla="val 16234"/>
            </a:avLst>
          </a:prstGeom>
          <a:solidFill>
            <a:srgbClr val="057082"/>
          </a:solidFill>
          <a:ln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ct val="90000"/>
              </a:lnSpc>
            </a:pPr>
            <a:r>
              <a:rPr lang="ru-RU" sz="2800" b="1"/>
              <a:t>Чувственная </a:t>
            </a:r>
            <a:br>
              <a:rPr lang="ru-RU" sz="2800" b="1"/>
            </a:br>
            <a:r>
              <a:rPr lang="ru-RU" sz="2800" b="1"/>
              <a:t>ткань: </a:t>
            </a:r>
          </a:p>
        </p:txBody>
      </p:sp>
      <p:sp>
        <p:nvSpPr>
          <p:cNvPr id="46" name="Freeform 21"/>
          <p:cNvSpPr/>
          <p:nvPr/>
        </p:nvSpPr>
        <p:spPr>
          <a:xfrm rot="5400000">
            <a:off x="3992467" y="207746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8" name="Объект 3"/>
          <p:cNvSpPr>
            <a:spLocks noGrp="1"/>
          </p:cNvSpPr>
          <p:nvPr>
            <p:ph sz="quarter" idx="2"/>
          </p:nvPr>
        </p:nvSpPr>
        <p:spPr>
          <a:xfrm>
            <a:off x="4643439" y="2332879"/>
            <a:ext cx="3781424" cy="3213553"/>
          </a:xfrm>
          <a:prstGeom prst="roundRect">
            <a:avLst>
              <a:gd name="adj" fmla="val 5909"/>
            </a:avLst>
          </a:prstGeom>
          <a:ln w="28575">
            <a:solidFill>
              <a:schemeClr val="tx1"/>
            </a:solidFill>
          </a:ln>
        </p:spPr>
        <p:txBody>
          <a:bodyPr vert="horz" lIns="108000" tIns="1512000" rIns="144000" bIns="45720" rtlCol="0">
            <a:noAutofit/>
          </a:bodyPr>
          <a:lstStyle/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2000"/>
              <a:t>предметные движения </a:t>
            </a:r>
            <a:br>
              <a:rPr lang="ru-RU" sz="2000"/>
            </a:br>
            <a:r>
              <a:rPr lang="ru-RU" sz="2000"/>
              <a:t>и действия, строящие сознание-образ </a:t>
            </a:r>
            <a:br>
              <a:rPr lang="ru-RU" sz="2000"/>
            </a:br>
            <a:r>
              <a:rPr lang="ru-RU" sz="2000"/>
              <a:t>(согласно В. П. Зинченко).</a:t>
            </a:r>
            <a:endParaRPr lang="ru-RU" sz="2000" dirty="0"/>
          </a:p>
        </p:txBody>
      </p:sp>
      <p:sp>
        <p:nvSpPr>
          <p:cNvPr id="50" name="Скругленный прямоугольник 49"/>
          <p:cNvSpPr/>
          <p:nvPr/>
        </p:nvSpPr>
        <p:spPr>
          <a:xfrm>
            <a:off x="4810247" y="2552313"/>
            <a:ext cx="3447807" cy="1096493"/>
          </a:xfrm>
          <a:prstGeom prst="roundRect">
            <a:avLst>
              <a:gd name="adj" fmla="val 17387"/>
            </a:avLst>
          </a:prstGeom>
          <a:solidFill>
            <a:srgbClr val="057082"/>
          </a:solidFill>
          <a:ln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" rIns="36000" rtlCol="0" anchor="ctr"/>
          <a:lstStyle/>
          <a:p>
            <a:pPr algn="ctr">
              <a:lnSpc>
                <a:spcPct val="90000"/>
              </a:lnSpc>
            </a:pPr>
            <a:r>
              <a:rPr lang="ru-RU" sz="2800" b="1"/>
              <a:t>Биодинамическая ткань: </a:t>
            </a:r>
          </a:p>
        </p:txBody>
      </p:sp>
      <p:sp>
        <p:nvSpPr>
          <p:cNvPr id="59" name="Freeform 21"/>
          <p:cNvSpPr/>
          <p:nvPr/>
        </p:nvSpPr>
        <p:spPr>
          <a:xfrm rot="5400000">
            <a:off x="7908601" y="207746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3" name="Группа 62"/>
          <p:cNvGrpSpPr/>
          <p:nvPr/>
        </p:nvGrpSpPr>
        <p:grpSpPr>
          <a:xfrm>
            <a:off x="6304085" y="473179"/>
            <a:ext cx="2120778" cy="1091242"/>
            <a:chOff x="5404519" y="527157"/>
            <a:chExt cx="2218477" cy="1141513"/>
          </a:xfrm>
        </p:grpSpPr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4" name="Группа 3"/>
          <p:cNvGrpSpPr/>
          <p:nvPr/>
        </p:nvGrpSpPr>
        <p:grpSpPr>
          <a:xfrm>
            <a:off x="719139" y="1357310"/>
            <a:ext cx="3433910" cy="295643"/>
            <a:chOff x="719139" y="1357310"/>
            <a:chExt cx="3433910" cy="295643"/>
          </a:xfrm>
        </p:grpSpPr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5400000">
              <a:off x="3084461" y="1374429"/>
              <a:ext cx="292110" cy="257871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3485480" y="1377962"/>
              <a:ext cx="292110" cy="257871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3878059" y="1377962"/>
              <a:ext cx="292110" cy="257871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702020" y="1374433"/>
              <a:ext cx="292110" cy="257871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1492579" y="1374433"/>
              <a:ext cx="292110" cy="257871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1094605" y="1374433"/>
              <a:ext cx="292110" cy="257871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1890555" y="1374433"/>
              <a:ext cx="292110" cy="257871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2288529" y="1374433"/>
              <a:ext cx="292110" cy="257871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2686505" y="1374433"/>
              <a:ext cx="292110" cy="257871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 rot="16200000">
            <a:off x="3679964" y="759159"/>
            <a:ext cx="690085" cy="257871"/>
            <a:chOff x="3672396" y="1014989"/>
            <a:chExt cx="690085" cy="257871"/>
          </a:xfrm>
        </p:grpSpPr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10800000">
              <a:off x="3672396" y="1014989"/>
              <a:ext cx="292110" cy="257871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10800000">
              <a:off x="4070371" y="1014989"/>
              <a:ext cx="292110" cy="257871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8108198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219237" y="6350534"/>
            <a:ext cx="673938" cy="365125"/>
          </a:xfrm>
        </p:spPr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53</a:t>
            </a:fld>
            <a:endParaRPr lang="ru-RU" altLang="ru-RU"/>
          </a:p>
        </p:txBody>
      </p:sp>
      <p:sp>
        <p:nvSpPr>
          <p:cNvPr id="111" name="Объект 5"/>
          <p:cNvSpPr txBox="1">
            <a:spLocks/>
          </p:cNvSpPr>
          <p:nvPr/>
        </p:nvSpPr>
        <p:spPr>
          <a:xfrm>
            <a:off x="719138" y="47317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112" name="Объект 5"/>
          <p:cNvSpPr txBox="1">
            <a:spLocks/>
          </p:cNvSpPr>
          <p:nvPr/>
        </p:nvSpPr>
        <p:spPr>
          <a:xfrm>
            <a:off x="1452384" y="47317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113" name="Объект 5"/>
          <p:cNvSpPr txBox="1">
            <a:spLocks/>
          </p:cNvSpPr>
          <p:nvPr/>
        </p:nvSpPr>
        <p:spPr>
          <a:xfrm>
            <a:off x="2180628" y="473179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3</a:t>
            </a:r>
          </a:p>
        </p:txBody>
      </p:sp>
      <p:sp>
        <p:nvSpPr>
          <p:cNvPr id="114" name="Объект 5"/>
          <p:cNvSpPr txBox="1">
            <a:spLocks/>
          </p:cNvSpPr>
          <p:nvPr/>
        </p:nvSpPr>
        <p:spPr>
          <a:xfrm>
            <a:off x="2908872" y="479203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193696" y="3650232"/>
            <a:ext cx="3227438" cy="1250292"/>
          </a:xfrm>
          <a:prstGeom prst="roundRect">
            <a:avLst>
              <a:gd name="adj" fmla="val 9957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72000" bIns="72000" rtlCol="0" anchor="t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altLang="ru-RU" b="1"/>
              <a:t>Вербальные значения </a:t>
            </a:r>
            <a:r>
              <a:rPr lang="ru-RU" altLang="ru-RU"/>
              <a:t>перестраивают всю систему обобщений у человека.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5193747" y="5032668"/>
            <a:ext cx="3228814" cy="1260000"/>
          </a:xfrm>
          <a:prstGeom prst="roundRect">
            <a:avLst>
              <a:gd name="adj" fmla="val 13895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72000" bIns="72000" rtlCol="0" anchor="t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b="1"/>
              <a:t>Ролевое значение </a:t>
            </a:r>
            <a:br>
              <a:rPr lang="ru-RU" b="1"/>
            </a:br>
            <a:r>
              <a:rPr lang="ru-RU"/>
              <a:t>представлено в виде норм </a:t>
            </a:r>
            <a:br>
              <a:rPr lang="ru-RU"/>
            </a:br>
            <a:r>
              <a:rPr lang="ru-RU"/>
              <a:t>и социальных ролей.</a:t>
            </a:r>
          </a:p>
        </p:txBody>
      </p:sp>
      <p:sp>
        <p:nvSpPr>
          <p:cNvPr id="55" name="Скругленный прямоугольник 54"/>
          <p:cNvSpPr/>
          <p:nvPr/>
        </p:nvSpPr>
        <p:spPr>
          <a:xfrm>
            <a:off x="719138" y="2391985"/>
            <a:ext cx="7705725" cy="1054962"/>
          </a:xfrm>
          <a:prstGeom prst="roundRect">
            <a:avLst>
              <a:gd name="adj" fmla="val 13763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tIns="108000" rIns="252000" bIns="36000" rtlCol="0" anchor="t"/>
          <a:lstStyle/>
          <a:p>
            <a:pPr>
              <a:spcAft>
                <a:spcPts val="600"/>
              </a:spcAft>
            </a:pPr>
            <a:r>
              <a:rPr lang="ru-RU" sz="2400">
                <a:solidFill>
                  <a:schemeClr val="tx1"/>
                </a:solidFill>
              </a:rPr>
              <a:t>Значение – это обобщенное отражение наиболее существенных свойств мира.</a:t>
            </a:r>
          </a:p>
        </p:txBody>
      </p:sp>
      <p:sp>
        <p:nvSpPr>
          <p:cNvPr id="56" name="Freeform 21"/>
          <p:cNvSpPr/>
          <p:nvPr/>
        </p:nvSpPr>
        <p:spPr>
          <a:xfrm rot="5400000">
            <a:off x="7911743" y="213657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7" name="Заголовок 1"/>
          <p:cNvSpPr>
            <a:spLocks noGrp="1"/>
          </p:cNvSpPr>
          <p:nvPr>
            <p:ph type="title"/>
          </p:nvPr>
        </p:nvSpPr>
        <p:spPr>
          <a:xfrm>
            <a:off x="599832" y="1270897"/>
            <a:ext cx="4871486" cy="914004"/>
          </a:xfrm>
        </p:spPr>
        <p:txBody>
          <a:bodyPr>
            <a:noAutofit/>
          </a:bodyPr>
          <a:lstStyle/>
          <a:p>
            <a:pPr>
              <a:lnSpc>
                <a:spcPct val="95000"/>
              </a:lnSpc>
            </a:pPr>
            <a:r>
              <a:rPr lang="ru-RU" sz="5000"/>
              <a:t>Значение</a:t>
            </a:r>
          </a:p>
        </p:txBody>
      </p:sp>
      <p:grpSp>
        <p:nvGrpSpPr>
          <p:cNvPr id="100" name="Группа 99"/>
          <p:cNvGrpSpPr/>
          <p:nvPr/>
        </p:nvGrpSpPr>
        <p:grpSpPr>
          <a:xfrm>
            <a:off x="5587561" y="473179"/>
            <a:ext cx="2837301" cy="1459927"/>
            <a:chOff x="5404519" y="527157"/>
            <a:chExt cx="2218477" cy="1141513"/>
          </a:xfrm>
        </p:grpSpPr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5" name="Шестиугольник 114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6" name="Шестиугольник 115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8" name="Шестиугольник 117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9" name="Шестиугольник 118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0" name="Шестиугольник 119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1" name="Шестиугольник 120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26" name="Номер слайда 5"/>
          <p:cNvSpPr txBox="1">
            <a:spLocks/>
          </p:cNvSpPr>
          <p:nvPr/>
        </p:nvSpPr>
        <p:spPr>
          <a:xfrm>
            <a:off x="597811" y="5452298"/>
            <a:ext cx="673938" cy="365125"/>
          </a:xfrm>
          <a:prstGeom prst="rect">
            <a:avLst/>
          </a:prstGeom>
          <a:ln/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600" kern="1200">
                <a:solidFill>
                  <a:srgbClr val="05708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53</a:t>
            </a:fld>
            <a:endParaRPr lang="ru-RU" altLang="ru-RU"/>
          </a:p>
        </p:txBody>
      </p:sp>
      <p:sp>
        <p:nvSpPr>
          <p:cNvPr id="127" name="Скругленный прямоугольник 126"/>
          <p:cNvSpPr/>
          <p:nvPr/>
        </p:nvSpPr>
        <p:spPr>
          <a:xfrm>
            <a:off x="719136" y="3654032"/>
            <a:ext cx="4345233" cy="1250292"/>
          </a:xfrm>
          <a:prstGeom prst="roundRect">
            <a:avLst>
              <a:gd name="adj" fmla="val 13473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72000" bIns="72000" rtlCol="0" anchor="t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altLang="ru-RU" b="1"/>
              <a:t>Операциональное значение </a:t>
            </a:r>
            <a:r>
              <a:rPr lang="ru-RU" altLang="ru-RU"/>
              <a:t>– </a:t>
            </a:r>
            <a:r>
              <a:rPr lang="ru-RU" altLang="ru-RU" spc="-50"/>
              <a:t>обобщенное отражение действительности, </a:t>
            </a:r>
            <a:r>
              <a:rPr lang="ru-RU" altLang="ru-RU"/>
              <a:t>неотделимое от структуры внешне-практического действия.</a:t>
            </a:r>
          </a:p>
        </p:txBody>
      </p:sp>
      <p:sp>
        <p:nvSpPr>
          <p:cNvPr id="128" name="Скругленный прямоугольник 127"/>
          <p:cNvSpPr/>
          <p:nvPr/>
        </p:nvSpPr>
        <p:spPr>
          <a:xfrm>
            <a:off x="719137" y="5036468"/>
            <a:ext cx="4346872" cy="1260000"/>
          </a:xfrm>
          <a:prstGeom prst="roundRect">
            <a:avLst>
              <a:gd name="adj" fmla="val 13895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72000" bIns="72000" rtlCol="0" anchor="t"/>
          <a:lstStyle/>
          <a:p>
            <a:pPr>
              <a:lnSpc>
                <a:spcPct val="90000"/>
              </a:lnSpc>
              <a:spcAft>
                <a:spcPts val="600"/>
              </a:spcAft>
            </a:pPr>
            <a:r>
              <a:rPr lang="ru-RU" b="1"/>
              <a:t>Предметное значение </a:t>
            </a:r>
            <a:r>
              <a:rPr lang="ru-RU"/>
              <a:t>– обобщение зафиксированных в предмете свойств, </a:t>
            </a:r>
            <a:br>
              <a:rPr lang="ru-RU"/>
            </a:br>
            <a:r>
              <a:rPr lang="ru-RU"/>
              <a:t>а также связей и отношений между предметами.</a:t>
            </a:r>
          </a:p>
        </p:txBody>
      </p:sp>
      <p:sp>
        <p:nvSpPr>
          <p:cNvPr id="131" name="Овал 130"/>
          <p:cNvSpPr/>
          <p:nvPr/>
        </p:nvSpPr>
        <p:spPr>
          <a:xfrm>
            <a:off x="4597891" y="3417002"/>
            <a:ext cx="468000" cy="468000"/>
          </a:xfrm>
          <a:prstGeom prst="ellipse">
            <a:avLst/>
          </a:prstGeom>
          <a:solidFill>
            <a:schemeClr val="tx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400" b="1"/>
              <a:t>1</a:t>
            </a:r>
          </a:p>
        </p:txBody>
      </p:sp>
      <p:sp>
        <p:nvSpPr>
          <p:cNvPr id="132" name="Овал 131"/>
          <p:cNvSpPr/>
          <p:nvPr/>
        </p:nvSpPr>
        <p:spPr>
          <a:xfrm>
            <a:off x="4581413" y="4789668"/>
            <a:ext cx="486000" cy="486000"/>
          </a:xfrm>
          <a:prstGeom prst="ellipse">
            <a:avLst/>
          </a:prstGeom>
          <a:solidFill>
            <a:schemeClr val="tx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400" b="1"/>
              <a:t>2</a:t>
            </a:r>
          </a:p>
        </p:txBody>
      </p:sp>
      <p:sp>
        <p:nvSpPr>
          <p:cNvPr id="133" name="Овал 132"/>
          <p:cNvSpPr/>
          <p:nvPr/>
        </p:nvSpPr>
        <p:spPr>
          <a:xfrm>
            <a:off x="7938863" y="4780977"/>
            <a:ext cx="486000" cy="486000"/>
          </a:xfrm>
          <a:prstGeom prst="ellipse">
            <a:avLst/>
          </a:prstGeom>
          <a:solidFill>
            <a:schemeClr val="tx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400" b="1"/>
              <a:t>4</a:t>
            </a:r>
          </a:p>
        </p:txBody>
      </p:sp>
      <p:sp>
        <p:nvSpPr>
          <p:cNvPr id="134" name="Овал 133"/>
          <p:cNvSpPr/>
          <p:nvPr/>
        </p:nvSpPr>
        <p:spPr>
          <a:xfrm>
            <a:off x="7924152" y="3404431"/>
            <a:ext cx="486000" cy="486000"/>
          </a:xfrm>
          <a:prstGeom prst="ellipse">
            <a:avLst/>
          </a:prstGeom>
          <a:solidFill>
            <a:schemeClr val="tx1"/>
          </a:solidFill>
          <a:ln w="412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2400" b="1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01734203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54</a:t>
            </a:fld>
            <a:endParaRPr lang="ru-RU" altLang="ru-RU"/>
          </a:p>
        </p:txBody>
      </p:sp>
      <p:sp>
        <p:nvSpPr>
          <p:cNvPr id="111" name="Объект 5"/>
          <p:cNvSpPr txBox="1">
            <a:spLocks/>
          </p:cNvSpPr>
          <p:nvPr/>
        </p:nvSpPr>
        <p:spPr>
          <a:xfrm>
            <a:off x="719138" y="47317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1</a:t>
            </a:r>
          </a:p>
        </p:txBody>
      </p:sp>
      <p:sp>
        <p:nvSpPr>
          <p:cNvPr id="112" name="Объект 5"/>
          <p:cNvSpPr txBox="1">
            <a:spLocks/>
          </p:cNvSpPr>
          <p:nvPr/>
        </p:nvSpPr>
        <p:spPr>
          <a:xfrm>
            <a:off x="1452384" y="47317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2</a:t>
            </a:r>
          </a:p>
        </p:txBody>
      </p:sp>
      <p:sp>
        <p:nvSpPr>
          <p:cNvPr id="113" name="Объект 5"/>
          <p:cNvSpPr txBox="1">
            <a:spLocks/>
          </p:cNvSpPr>
          <p:nvPr/>
        </p:nvSpPr>
        <p:spPr>
          <a:xfrm>
            <a:off x="2180628" y="473179"/>
            <a:ext cx="612000" cy="612000"/>
          </a:xfrm>
          <a:prstGeom prst="round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ru-RU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14" name="Объект 5"/>
          <p:cNvSpPr txBox="1">
            <a:spLocks/>
          </p:cNvSpPr>
          <p:nvPr/>
        </p:nvSpPr>
        <p:spPr>
          <a:xfrm>
            <a:off x="2908872" y="479203"/>
            <a:ext cx="612000" cy="612000"/>
          </a:xfrm>
          <a:prstGeom prst="roundRect">
            <a:avLst/>
          </a:prstGeom>
          <a:solidFill>
            <a:srgbClr val="057082"/>
          </a:solidFill>
          <a:ln>
            <a:solidFill>
              <a:srgbClr val="057082"/>
            </a:solidFill>
          </a:ln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indent="0" algn="ctr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b="1">
                <a:solidFill>
                  <a:schemeClr val="bg1"/>
                </a:solidFill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/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/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5pPr>
            <a:lvl6pPr marL="25146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6pPr>
            <a:lvl7pPr marL="29718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7pPr>
            <a:lvl8pPr marL="3429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8pPr>
            <a:lvl9pPr marL="3886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</a:lvl9pPr>
          </a:lstStyle>
          <a:p>
            <a:r>
              <a:rPr lang="ru-RU"/>
              <a:t>4</a:t>
            </a:r>
          </a:p>
        </p:txBody>
      </p:sp>
      <p:sp>
        <p:nvSpPr>
          <p:cNvPr id="44" name="Объект 3"/>
          <p:cNvSpPr>
            <a:spLocks noGrp="1"/>
          </p:cNvSpPr>
          <p:nvPr>
            <p:ph sz="quarter" idx="2"/>
          </p:nvPr>
        </p:nvSpPr>
        <p:spPr>
          <a:xfrm>
            <a:off x="719138" y="2367019"/>
            <a:ext cx="7705724" cy="2073100"/>
          </a:xfrm>
          <a:prstGeom prst="roundRect">
            <a:avLst>
              <a:gd name="adj" fmla="val 9002"/>
            </a:avLst>
          </a:prstGeom>
          <a:ln w="28575">
            <a:solidFill>
              <a:schemeClr val="tx1"/>
            </a:solidFill>
          </a:ln>
        </p:spPr>
        <p:txBody>
          <a:bodyPr vert="horz" lIns="108000" tIns="1152000" rIns="72000" bIns="45720" rtlCol="0">
            <a:noAutofit/>
          </a:bodyPr>
          <a:lstStyle/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2000"/>
              <a:t>субъективно-личностная значимость явления для субъекта;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2000"/>
              <a:t>обусловлена его потребностно-мотивационной сферой.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900112" y="2586452"/>
            <a:ext cx="7343775" cy="807635"/>
          </a:xfrm>
          <a:prstGeom prst="roundRect">
            <a:avLst>
              <a:gd name="adj" fmla="val 19500"/>
            </a:avLst>
          </a:prstGeom>
          <a:solidFill>
            <a:srgbClr val="057082"/>
          </a:solidFill>
          <a:ln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rIns="36000" rtlCol="0" anchor="ctr"/>
          <a:lstStyle/>
          <a:p>
            <a:pPr>
              <a:lnSpc>
                <a:spcPct val="90000"/>
              </a:lnSpc>
            </a:pPr>
            <a:r>
              <a:rPr lang="ru-RU" sz="2400" b="1"/>
              <a:t>Личностный смысл – это «значение для меня»: </a:t>
            </a:r>
          </a:p>
        </p:txBody>
      </p:sp>
      <p:sp>
        <p:nvSpPr>
          <p:cNvPr id="46" name="Freeform 21"/>
          <p:cNvSpPr/>
          <p:nvPr/>
        </p:nvSpPr>
        <p:spPr>
          <a:xfrm rot="5400000">
            <a:off x="7914043" y="211160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3" name="Группа 62"/>
          <p:cNvGrpSpPr/>
          <p:nvPr/>
        </p:nvGrpSpPr>
        <p:grpSpPr>
          <a:xfrm>
            <a:off x="6304085" y="473179"/>
            <a:ext cx="2120778" cy="1091242"/>
            <a:chOff x="5404519" y="527157"/>
            <a:chExt cx="2218477" cy="1141513"/>
          </a:xfrm>
        </p:grpSpPr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4" name="Шестиугольник 73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5" name="Шестиугольник 74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6" name="Шестиугольник 75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7" name="Шестиугольник 76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9" name="Шестиугольник 78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0" name="Шестиугольник 79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1" name="Шестиугольник 80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2" name="Шестиугольник 81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3" name="Шестиугольник 82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4" name="Шестиугольник 83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42" name="Заголовок 1"/>
          <p:cNvSpPr>
            <a:spLocks noGrp="1"/>
          </p:cNvSpPr>
          <p:nvPr>
            <p:ph type="title"/>
          </p:nvPr>
        </p:nvSpPr>
        <p:spPr>
          <a:xfrm>
            <a:off x="599832" y="1270897"/>
            <a:ext cx="5853722" cy="914004"/>
          </a:xfrm>
        </p:spPr>
        <p:txBody>
          <a:bodyPr>
            <a:noAutofit/>
          </a:bodyPr>
          <a:lstStyle/>
          <a:p>
            <a:pPr>
              <a:lnSpc>
                <a:spcPct val="95000"/>
              </a:lnSpc>
            </a:pPr>
            <a:r>
              <a:rPr lang="ru-RU" sz="5000"/>
              <a:t>Личностный смысл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719138" y="4617571"/>
            <a:ext cx="7705723" cy="1250292"/>
          </a:xfrm>
          <a:prstGeom prst="roundRect">
            <a:avLst>
              <a:gd name="adj" fmla="val 1487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72000" bIns="72000" rtlCol="0" anchor="t"/>
          <a:lstStyle/>
          <a:p>
            <a:pPr marL="273050">
              <a:lnSpc>
                <a:spcPct val="90000"/>
              </a:lnSpc>
              <a:spcAft>
                <a:spcPts val="600"/>
              </a:spcAft>
            </a:pPr>
            <a:r>
              <a:rPr lang="ru-RU" altLang="ru-RU" sz="2000" b="1"/>
              <a:t>Форма представленности:</a:t>
            </a:r>
          </a:p>
          <a:p>
            <a:pPr marL="273050" indent="-176213">
              <a:spcAft>
                <a:spcPts val="600"/>
              </a:spcAft>
              <a:buSzPct val="100000"/>
              <a:buFont typeface="Calibri" panose="020F0502020204030204" pitchFamily="34" charset="0"/>
              <a:buChar char="̶"/>
            </a:pPr>
            <a:r>
              <a:rPr lang="ru-RU" altLang="ru-RU" sz="2000" dirty="0">
                <a:solidFill>
                  <a:schemeClr val="bg1"/>
                </a:solidFill>
              </a:rPr>
              <a:t>обобщенное отражение действительности, </a:t>
            </a:r>
            <a:r>
              <a:rPr lang="ru-RU" altLang="ru-RU" sz="2000">
                <a:solidFill>
                  <a:schemeClr val="bg1"/>
                </a:solidFill>
              </a:rPr>
              <a:t>неотделимое </a:t>
            </a:r>
            <a:br>
              <a:rPr lang="ru-RU" altLang="ru-RU" sz="2000">
                <a:solidFill>
                  <a:schemeClr val="bg1"/>
                </a:solidFill>
              </a:rPr>
            </a:br>
            <a:r>
              <a:rPr lang="ru-RU" altLang="ru-RU" sz="2000">
                <a:solidFill>
                  <a:schemeClr val="bg1"/>
                </a:solidFill>
              </a:rPr>
              <a:t>от </a:t>
            </a:r>
            <a:r>
              <a:rPr lang="ru-RU" altLang="ru-RU" sz="2000" dirty="0">
                <a:solidFill>
                  <a:schemeClr val="bg1"/>
                </a:solidFill>
              </a:rPr>
              <a:t>структуры внешне-практического действия.</a:t>
            </a:r>
          </a:p>
        </p:txBody>
      </p:sp>
      <p:sp>
        <p:nvSpPr>
          <p:cNvPr id="49" name="Freeform 21"/>
          <p:cNvSpPr/>
          <p:nvPr/>
        </p:nvSpPr>
        <p:spPr>
          <a:xfrm rot="5400000">
            <a:off x="7903680" y="435519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51" name="Группа 50"/>
          <p:cNvGrpSpPr/>
          <p:nvPr/>
        </p:nvGrpSpPr>
        <p:grpSpPr>
          <a:xfrm>
            <a:off x="7656258" y="5043464"/>
            <a:ext cx="587629" cy="635656"/>
            <a:chOff x="3493192" y="4590234"/>
            <a:chExt cx="1288271" cy="1393562"/>
          </a:xfrm>
        </p:grpSpPr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4524036" y="4981262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4524036" y="5353816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4524036" y="5726369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4524035" y="4606261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4175080" y="4981262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4175080" y="5353816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4175080" y="5726369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3477165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3826123" y="5353817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3826123" y="5726370"/>
              <a:ext cx="273453" cy="241400"/>
            </a:xfrm>
            <a:prstGeom prst="hex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8489642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636276"/>
            <a:ext cx="6246767" cy="1100449"/>
          </a:xfrm>
        </p:spPr>
        <p:txBody>
          <a:bodyPr>
            <a:noAutofit/>
          </a:bodyPr>
          <a:lstStyle/>
          <a:p>
            <a:r>
              <a:rPr lang="ru-RU" altLang="ru-RU"/>
              <a:t>Самосознание и образ 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55</a:t>
            </a:fld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7033846" y="717309"/>
            <a:ext cx="1391018" cy="938382"/>
            <a:chOff x="7363208" y="367551"/>
            <a:chExt cx="1061655" cy="716193"/>
          </a:xfrm>
        </p:grpSpPr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6" name="Шестиугольник 135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7" name="Шестиугольник 136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8" name="Шестиугольник 137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9" name="Шестиугольник 138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60" name="Объект 3"/>
          <p:cNvSpPr>
            <a:spLocks noGrp="1"/>
          </p:cNvSpPr>
          <p:nvPr>
            <p:ph sz="quarter" idx="4294967295"/>
          </p:nvPr>
        </p:nvSpPr>
        <p:spPr>
          <a:xfrm>
            <a:off x="727003" y="2005806"/>
            <a:ext cx="4750431" cy="2315178"/>
          </a:xfrm>
          <a:prstGeom prst="roundRect">
            <a:avLst>
              <a:gd name="adj" fmla="val 7073"/>
            </a:avLst>
          </a:prstGeom>
          <a:ln w="28575">
            <a:solidFill>
              <a:schemeClr val="tx1"/>
            </a:solidFill>
          </a:ln>
        </p:spPr>
        <p:txBody>
          <a:bodyPr vert="horz" lIns="108000" tIns="900000" rIns="91440" bIns="45720" rtlCol="0">
            <a:noAutofit/>
          </a:bodyPr>
          <a:lstStyle/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2000"/>
              <a:t>совокупность </a:t>
            </a:r>
            <a:r>
              <a:rPr lang="ru-RU" sz="2000" dirty="0"/>
              <a:t>психических процессов, посредством которых индивид осознаёт себя в качестве субъекта деятельности.</a:t>
            </a:r>
          </a:p>
        </p:txBody>
      </p:sp>
      <p:sp>
        <p:nvSpPr>
          <p:cNvPr id="61" name="Объект 4"/>
          <p:cNvSpPr>
            <a:spLocks noGrp="1"/>
          </p:cNvSpPr>
          <p:nvPr>
            <p:ph sz="quarter" idx="4294967295"/>
          </p:nvPr>
        </p:nvSpPr>
        <p:spPr>
          <a:xfrm>
            <a:off x="727003" y="4501415"/>
            <a:ext cx="4750431" cy="1442182"/>
          </a:xfrm>
          <a:prstGeom prst="roundRect">
            <a:avLst>
              <a:gd name="adj" fmla="val 11127"/>
            </a:avLst>
          </a:prstGeom>
          <a:ln w="28575">
            <a:solidFill>
              <a:schemeClr val="tx1"/>
            </a:solidFill>
          </a:ln>
        </p:spPr>
        <p:txBody>
          <a:bodyPr vert="horz" lIns="108000" tIns="900000" rIns="91440" bIns="45720" rtlCol="0">
            <a:normAutofit/>
          </a:bodyPr>
          <a:lstStyle/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Pct val="100000"/>
              <a:buFont typeface="Calibri" panose="020F0502020204030204" pitchFamily="34" charset="0"/>
              <a:buChar char="̶"/>
            </a:pPr>
            <a:r>
              <a:rPr lang="ru-RU" sz="2000"/>
              <a:t>представления индивида о себе.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850994" y="2195200"/>
            <a:ext cx="4509900" cy="664234"/>
          </a:xfrm>
          <a:prstGeom prst="roundRect">
            <a:avLst>
              <a:gd name="adj" fmla="val 25528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tlCol="0" anchor="ctr"/>
          <a:lstStyle/>
          <a:p>
            <a:r>
              <a:rPr lang="ru-RU" sz="2400" b="1" spc="-80"/>
              <a:t>Самосознание: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850994" y="4699774"/>
            <a:ext cx="4509900" cy="664234"/>
          </a:xfrm>
          <a:prstGeom prst="roundRect">
            <a:avLst>
              <a:gd name="adj" fmla="val 22829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tlCol="0" anchor="ctr"/>
          <a:lstStyle/>
          <a:p>
            <a:r>
              <a:rPr lang="ru-RU" sz="2400" b="1"/>
              <a:t>Образ Я:</a:t>
            </a:r>
          </a:p>
        </p:txBody>
      </p:sp>
      <p:sp>
        <p:nvSpPr>
          <p:cNvPr id="64" name="Freeform 21"/>
          <p:cNvSpPr/>
          <p:nvPr/>
        </p:nvSpPr>
        <p:spPr>
          <a:xfrm rot="5400000">
            <a:off x="4962243" y="424600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5" name="Freeform 21"/>
          <p:cNvSpPr/>
          <p:nvPr/>
        </p:nvSpPr>
        <p:spPr>
          <a:xfrm rot="5400000">
            <a:off x="4966616" y="1750397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70140" y="4192425"/>
            <a:ext cx="1118427" cy="1106507"/>
          </a:xfrm>
          <a:prstGeom prst="rect">
            <a:avLst/>
          </a:prstGeom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 flipV="1">
            <a:off x="6018777" y="4885037"/>
            <a:ext cx="923433" cy="913591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6100" y="2048420"/>
            <a:ext cx="252000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36502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636276"/>
            <a:ext cx="6246767" cy="1100449"/>
          </a:xfrm>
        </p:spPr>
        <p:txBody>
          <a:bodyPr>
            <a:noAutofit/>
          </a:bodyPr>
          <a:lstStyle/>
          <a:p>
            <a:r>
              <a:rPr lang="ru-RU" altLang="ru-RU" sz="4800"/>
              <a:t>Структура образа Я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56</a:t>
            </a:fld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7033846" y="717309"/>
            <a:ext cx="1391018" cy="938382"/>
            <a:chOff x="7363208" y="367551"/>
            <a:chExt cx="1061655" cy="716193"/>
          </a:xfrm>
        </p:grpSpPr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6" name="Шестиугольник 135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7" name="Шестиугольник 136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8" name="Шестиугольник 137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9" name="Шестиугольник 138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342254"/>
              </p:ext>
            </p:extLst>
          </p:nvPr>
        </p:nvGraphicFramePr>
        <p:xfrm>
          <a:off x="719144" y="2171101"/>
          <a:ext cx="7705720" cy="288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52860">
                  <a:extLst>
                    <a:ext uri="{9D8B030D-6E8A-4147-A177-3AD203B41FA5}">
                      <a16:colId xmlns:a16="http://schemas.microsoft.com/office/drawing/2014/main" val="1055347344"/>
                    </a:ext>
                  </a:extLst>
                </a:gridCol>
                <a:gridCol w="3852860">
                  <a:extLst>
                    <a:ext uri="{9D8B030D-6E8A-4147-A177-3AD203B41FA5}">
                      <a16:colId xmlns:a16="http://schemas.microsoft.com/office/drawing/2014/main" val="2433283739"/>
                    </a:ext>
                  </a:extLst>
                </a:gridCol>
              </a:tblGrid>
              <a:tr h="720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6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Компонент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6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949352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20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Познавательный (когнитивный)</a:t>
                      </a:r>
                      <a:endParaRPr lang="ru-RU" sz="20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20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Знания и представления о себе</a:t>
                      </a:r>
                    </a:p>
                  </a:txBody>
                  <a:tcPr marL="144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0351527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2000" b="1" kern="1200" spc="-3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Эмоциональный (аффективный)</a:t>
                      </a:r>
                    </a:p>
                  </a:txBody>
                  <a:tcPr marL="144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20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Отношение к себе и своим отдельным качествам, самооценка</a:t>
                      </a:r>
                      <a:endParaRPr lang="ru-RU" sz="20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24845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2000" b="1" kern="1200" spc="-3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Поведенческий (конативный)</a:t>
                      </a:r>
                    </a:p>
                  </a:txBody>
                  <a:tcPr marL="144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20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Саморегулирование поведения личности</a:t>
                      </a:r>
                      <a:endParaRPr lang="ru-RU" sz="20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44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8713503"/>
                  </a:ext>
                </a:extLst>
              </a:tr>
            </a:tbl>
          </a:graphicData>
        </a:graphic>
      </p:graphicFrame>
      <p:grpSp>
        <p:nvGrpSpPr>
          <p:cNvPr id="7" name="Группа 6"/>
          <p:cNvGrpSpPr/>
          <p:nvPr/>
        </p:nvGrpSpPr>
        <p:grpSpPr>
          <a:xfrm>
            <a:off x="719139" y="5272925"/>
            <a:ext cx="7705726" cy="628046"/>
            <a:chOff x="900113" y="5336933"/>
            <a:chExt cx="7982051" cy="650568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900113" y="5336933"/>
              <a:ext cx="4020999" cy="650568"/>
              <a:chOff x="900113" y="5336933"/>
              <a:chExt cx="4020999" cy="650568"/>
            </a:xfrm>
          </p:grpSpPr>
          <p:grpSp>
            <p:nvGrpSpPr>
              <p:cNvPr id="21" name="Группа 20"/>
              <p:cNvGrpSpPr/>
              <p:nvPr/>
            </p:nvGrpSpPr>
            <p:grpSpPr>
              <a:xfrm>
                <a:off x="900113" y="5336933"/>
                <a:ext cx="3822944" cy="292250"/>
                <a:chOff x="1116013" y="5764196"/>
                <a:chExt cx="3822944" cy="292250"/>
              </a:xfrm>
            </p:grpSpPr>
            <p:sp>
              <p:nvSpPr>
                <p:cNvPr id="24" name="Шестиугольник 23"/>
                <p:cNvSpPr>
                  <a:spLocks noChangeAspect="1"/>
                </p:cNvSpPr>
                <p:nvPr/>
              </p:nvSpPr>
              <p:spPr>
                <a:xfrm rot="5400000">
                  <a:off x="1098885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25" name="Шестиугольник 24"/>
                <p:cNvSpPr>
                  <a:spLocks noChangeAspect="1"/>
                </p:cNvSpPr>
                <p:nvPr/>
              </p:nvSpPr>
              <p:spPr>
                <a:xfrm rot="5400000">
                  <a:off x="1494991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26" name="Шестиугольник 25"/>
                <p:cNvSpPr>
                  <a:spLocks noChangeAspect="1"/>
                </p:cNvSpPr>
                <p:nvPr/>
              </p:nvSpPr>
              <p:spPr>
                <a:xfrm rot="5400000">
                  <a:off x="1891097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27" name="Шестиугольник 26"/>
                <p:cNvSpPr>
                  <a:spLocks noChangeAspect="1"/>
                </p:cNvSpPr>
                <p:nvPr/>
              </p:nvSpPr>
              <p:spPr>
                <a:xfrm rot="5400000">
                  <a:off x="2287203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28" name="Шестиугольник 27"/>
                <p:cNvSpPr>
                  <a:spLocks noChangeAspect="1"/>
                </p:cNvSpPr>
                <p:nvPr/>
              </p:nvSpPr>
              <p:spPr>
                <a:xfrm rot="5400000">
                  <a:off x="2683309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29" name="Шестиугольник 28"/>
                <p:cNvSpPr>
                  <a:spLocks noChangeAspect="1"/>
                </p:cNvSpPr>
                <p:nvPr/>
              </p:nvSpPr>
              <p:spPr>
                <a:xfrm rot="5400000">
                  <a:off x="3475521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30" name="Шестиугольник 29"/>
                <p:cNvSpPr>
                  <a:spLocks noChangeAspect="1"/>
                </p:cNvSpPr>
                <p:nvPr/>
              </p:nvSpPr>
              <p:spPr>
                <a:xfrm rot="5400000">
                  <a:off x="3079415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31" name="Шестиугольник 30"/>
                <p:cNvSpPr>
                  <a:spLocks noChangeAspect="1"/>
                </p:cNvSpPr>
                <p:nvPr/>
              </p:nvSpPr>
              <p:spPr>
                <a:xfrm rot="5400000">
                  <a:off x="3871627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32" name="Шестиугольник 31"/>
                <p:cNvSpPr>
                  <a:spLocks noChangeAspect="1"/>
                </p:cNvSpPr>
                <p:nvPr/>
              </p:nvSpPr>
              <p:spPr>
                <a:xfrm rot="5400000">
                  <a:off x="4267733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33" name="Шестиугольник 32"/>
                <p:cNvSpPr>
                  <a:spLocks noChangeAspect="1"/>
                </p:cNvSpPr>
                <p:nvPr/>
              </p:nvSpPr>
              <p:spPr>
                <a:xfrm rot="5400000">
                  <a:off x="4663835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  <p:grpSp>
            <p:nvGrpSpPr>
              <p:cNvPr id="34" name="Группа 33"/>
              <p:cNvGrpSpPr/>
              <p:nvPr/>
            </p:nvGrpSpPr>
            <p:grpSpPr>
              <a:xfrm>
                <a:off x="1098168" y="5695251"/>
                <a:ext cx="3822944" cy="292250"/>
                <a:chOff x="1116013" y="5764196"/>
                <a:chExt cx="3822944" cy="292250"/>
              </a:xfrm>
              <a:solidFill>
                <a:schemeClr val="tx1"/>
              </a:solidFill>
            </p:grpSpPr>
            <p:sp>
              <p:nvSpPr>
                <p:cNvPr id="35" name="Шестиугольник 34"/>
                <p:cNvSpPr>
                  <a:spLocks noChangeAspect="1"/>
                </p:cNvSpPr>
                <p:nvPr/>
              </p:nvSpPr>
              <p:spPr>
                <a:xfrm rot="5400000">
                  <a:off x="1098885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36" name="Шестиугольник 35"/>
                <p:cNvSpPr>
                  <a:spLocks noChangeAspect="1"/>
                </p:cNvSpPr>
                <p:nvPr/>
              </p:nvSpPr>
              <p:spPr>
                <a:xfrm rot="5400000">
                  <a:off x="1494991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37" name="Шестиугольник 36"/>
                <p:cNvSpPr>
                  <a:spLocks noChangeAspect="1"/>
                </p:cNvSpPr>
                <p:nvPr/>
              </p:nvSpPr>
              <p:spPr>
                <a:xfrm rot="5400000">
                  <a:off x="1891097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38" name="Шестиугольник 37"/>
                <p:cNvSpPr>
                  <a:spLocks noChangeAspect="1"/>
                </p:cNvSpPr>
                <p:nvPr/>
              </p:nvSpPr>
              <p:spPr>
                <a:xfrm rot="5400000">
                  <a:off x="2287203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39" name="Шестиугольник 38"/>
                <p:cNvSpPr>
                  <a:spLocks noChangeAspect="1"/>
                </p:cNvSpPr>
                <p:nvPr/>
              </p:nvSpPr>
              <p:spPr>
                <a:xfrm rot="5400000">
                  <a:off x="2683309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40" name="Шестиугольник 39"/>
                <p:cNvSpPr>
                  <a:spLocks noChangeAspect="1"/>
                </p:cNvSpPr>
                <p:nvPr/>
              </p:nvSpPr>
              <p:spPr>
                <a:xfrm rot="5400000">
                  <a:off x="3475521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41" name="Шестиугольник 40"/>
                <p:cNvSpPr>
                  <a:spLocks noChangeAspect="1"/>
                </p:cNvSpPr>
                <p:nvPr/>
              </p:nvSpPr>
              <p:spPr>
                <a:xfrm rot="5400000">
                  <a:off x="3079415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42" name="Шестиугольник 41"/>
                <p:cNvSpPr>
                  <a:spLocks noChangeAspect="1"/>
                </p:cNvSpPr>
                <p:nvPr/>
              </p:nvSpPr>
              <p:spPr>
                <a:xfrm rot="5400000">
                  <a:off x="3871627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43" name="Шестиугольник 42"/>
                <p:cNvSpPr>
                  <a:spLocks noChangeAspect="1"/>
                </p:cNvSpPr>
                <p:nvPr/>
              </p:nvSpPr>
              <p:spPr>
                <a:xfrm rot="5400000">
                  <a:off x="4267733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44" name="Шестиугольник 43"/>
                <p:cNvSpPr>
                  <a:spLocks noChangeAspect="1"/>
                </p:cNvSpPr>
                <p:nvPr/>
              </p:nvSpPr>
              <p:spPr>
                <a:xfrm rot="5400000">
                  <a:off x="4663835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</p:grpSp>
        <p:grpSp>
          <p:nvGrpSpPr>
            <p:cNvPr id="6" name="Группа 5"/>
            <p:cNvGrpSpPr/>
            <p:nvPr/>
          </p:nvGrpSpPr>
          <p:grpSpPr>
            <a:xfrm>
              <a:off x="4861165" y="5336933"/>
              <a:ext cx="4020999" cy="650568"/>
              <a:chOff x="1052513" y="5489333"/>
              <a:chExt cx="4020999" cy="650568"/>
            </a:xfrm>
          </p:grpSpPr>
          <p:grpSp>
            <p:nvGrpSpPr>
              <p:cNvPr id="45" name="Группа 44"/>
              <p:cNvGrpSpPr/>
              <p:nvPr/>
            </p:nvGrpSpPr>
            <p:grpSpPr>
              <a:xfrm flipV="1">
                <a:off x="1052513" y="5489333"/>
                <a:ext cx="3822944" cy="292250"/>
                <a:chOff x="1116013" y="5764196"/>
                <a:chExt cx="3822944" cy="292250"/>
              </a:xfrm>
            </p:grpSpPr>
            <p:sp>
              <p:nvSpPr>
                <p:cNvPr id="46" name="Шестиугольник 45"/>
                <p:cNvSpPr>
                  <a:spLocks noChangeAspect="1"/>
                </p:cNvSpPr>
                <p:nvPr/>
              </p:nvSpPr>
              <p:spPr>
                <a:xfrm rot="5400000">
                  <a:off x="1098885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47" name="Шестиугольник 46"/>
                <p:cNvSpPr>
                  <a:spLocks noChangeAspect="1"/>
                </p:cNvSpPr>
                <p:nvPr/>
              </p:nvSpPr>
              <p:spPr>
                <a:xfrm rot="5400000">
                  <a:off x="1494991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48" name="Шестиугольник 47"/>
                <p:cNvSpPr>
                  <a:spLocks noChangeAspect="1"/>
                </p:cNvSpPr>
                <p:nvPr/>
              </p:nvSpPr>
              <p:spPr>
                <a:xfrm rot="5400000">
                  <a:off x="1891097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49" name="Шестиугольник 48"/>
                <p:cNvSpPr>
                  <a:spLocks noChangeAspect="1"/>
                </p:cNvSpPr>
                <p:nvPr/>
              </p:nvSpPr>
              <p:spPr>
                <a:xfrm rot="5400000">
                  <a:off x="2287203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0" name="Шестиугольник 49"/>
                <p:cNvSpPr>
                  <a:spLocks noChangeAspect="1"/>
                </p:cNvSpPr>
                <p:nvPr/>
              </p:nvSpPr>
              <p:spPr>
                <a:xfrm rot="5400000">
                  <a:off x="2683309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1" name="Шестиугольник 50"/>
                <p:cNvSpPr>
                  <a:spLocks noChangeAspect="1"/>
                </p:cNvSpPr>
                <p:nvPr/>
              </p:nvSpPr>
              <p:spPr>
                <a:xfrm rot="5400000">
                  <a:off x="3475521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2" name="Шестиугольник 51"/>
                <p:cNvSpPr>
                  <a:spLocks noChangeAspect="1"/>
                </p:cNvSpPr>
                <p:nvPr/>
              </p:nvSpPr>
              <p:spPr>
                <a:xfrm rot="5400000">
                  <a:off x="3079415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3" name="Шестиугольник 52"/>
                <p:cNvSpPr>
                  <a:spLocks noChangeAspect="1"/>
                </p:cNvSpPr>
                <p:nvPr/>
              </p:nvSpPr>
              <p:spPr>
                <a:xfrm rot="5400000">
                  <a:off x="3871627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4" name="Шестиугольник 53"/>
                <p:cNvSpPr>
                  <a:spLocks noChangeAspect="1"/>
                </p:cNvSpPr>
                <p:nvPr/>
              </p:nvSpPr>
              <p:spPr>
                <a:xfrm rot="5400000">
                  <a:off x="4267733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5" name="Шестиугольник 54"/>
                <p:cNvSpPr>
                  <a:spLocks noChangeAspect="1"/>
                </p:cNvSpPr>
                <p:nvPr/>
              </p:nvSpPr>
              <p:spPr>
                <a:xfrm rot="5400000">
                  <a:off x="4663835" y="5781324"/>
                  <a:ext cx="292250" cy="257994"/>
                </a:xfrm>
                <a:prstGeom prst="hexagon">
                  <a:avLst/>
                </a:prstGeom>
                <a:solidFill>
                  <a:srgbClr val="057082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  <p:grpSp>
            <p:nvGrpSpPr>
              <p:cNvPr id="56" name="Группа 55"/>
              <p:cNvGrpSpPr/>
              <p:nvPr/>
            </p:nvGrpSpPr>
            <p:grpSpPr>
              <a:xfrm flipV="1">
                <a:off x="1250568" y="5847651"/>
                <a:ext cx="3822944" cy="292250"/>
                <a:chOff x="1116013" y="5764196"/>
                <a:chExt cx="3822944" cy="292250"/>
              </a:xfrm>
              <a:solidFill>
                <a:schemeClr val="tx1"/>
              </a:solidFill>
            </p:grpSpPr>
            <p:sp>
              <p:nvSpPr>
                <p:cNvPr id="57" name="Шестиугольник 56"/>
                <p:cNvSpPr>
                  <a:spLocks noChangeAspect="1"/>
                </p:cNvSpPr>
                <p:nvPr/>
              </p:nvSpPr>
              <p:spPr>
                <a:xfrm rot="5400000">
                  <a:off x="1098885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8" name="Шестиугольник 57"/>
                <p:cNvSpPr>
                  <a:spLocks noChangeAspect="1"/>
                </p:cNvSpPr>
                <p:nvPr/>
              </p:nvSpPr>
              <p:spPr>
                <a:xfrm rot="5400000">
                  <a:off x="1494991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59" name="Шестиугольник 58"/>
                <p:cNvSpPr>
                  <a:spLocks noChangeAspect="1"/>
                </p:cNvSpPr>
                <p:nvPr/>
              </p:nvSpPr>
              <p:spPr>
                <a:xfrm rot="5400000">
                  <a:off x="1891097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6" name="Шестиугольник 65"/>
                <p:cNvSpPr>
                  <a:spLocks noChangeAspect="1"/>
                </p:cNvSpPr>
                <p:nvPr/>
              </p:nvSpPr>
              <p:spPr>
                <a:xfrm rot="5400000">
                  <a:off x="2287203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7" name="Шестиугольник 66"/>
                <p:cNvSpPr>
                  <a:spLocks noChangeAspect="1"/>
                </p:cNvSpPr>
                <p:nvPr/>
              </p:nvSpPr>
              <p:spPr>
                <a:xfrm rot="5400000">
                  <a:off x="2683309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8" name="Шестиугольник 67"/>
                <p:cNvSpPr>
                  <a:spLocks noChangeAspect="1"/>
                </p:cNvSpPr>
                <p:nvPr/>
              </p:nvSpPr>
              <p:spPr>
                <a:xfrm rot="5400000">
                  <a:off x="3475521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69" name="Шестиугольник 68"/>
                <p:cNvSpPr>
                  <a:spLocks noChangeAspect="1"/>
                </p:cNvSpPr>
                <p:nvPr/>
              </p:nvSpPr>
              <p:spPr>
                <a:xfrm rot="5400000">
                  <a:off x="3079415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0" name="Шестиугольник 69"/>
                <p:cNvSpPr>
                  <a:spLocks noChangeAspect="1"/>
                </p:cNvSpPr>
                <p:nvPr/>
              </p:nvSpPr>
              <p:spPr>
                <a:xfrm rot="5400000">
                  <a:off x="3871627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1" name="Шестиугольник 70"/>
                <p:cNvSpPr>
                  <a:spLocks noChangeAspect="1"/>
                </p:cNvSpPr>
                <p:nvPr/>
              </p:nvSpPr>
              <p:spPr>
                <a:xfrm rot="5400000">
                  <a:off x="4267733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  <p:sp>
              <p:nvSpPr>
                <p:cNvPr id="72" name="Шестиугольник 71"/>
                <p:cNvSpPr>
                  <a:spLocks noChangeAspect="1"/>
                </p:cNvSpPr>
                <p:nvPr/>
              </p:nvSpPr>
              <p:spPr>
                <a:xfrm rot="5400000">
                  <a:off x="4663835" y="5781324"/>
                  <a:ext cx="292250" cy="257994"/>
                </a:xfrm>
                <a:prstGeom prst="hexagon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ru-RU">
                    <a:solidFill>
                      <a:srgbClr val="2F67B2"/>
                    </a:solidFill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9899388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534165"/>
            <a:ext cx="5980722" cy="1218394"/>
          </a:xfrm>
        </p:spPr>
        <p:txBody>
          <a:bodyPr>
            <a:noAutofit/>
          </a:bodyPr>
          <a:lstStyle/>
          <a:p>
            <a:r>
              <a:rPr lang="ru-RU" sz="4800"/>
              <a:t>Понятие и функции Я-концепции</a:t>
            </a:r>
            <a:endParaRPr lang="ru-RU" sz="48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57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201485"/>
            <a:ext cx="7705725" cy="3879107"/>
          </a:xfrm>
          <a:prstGeom prst="roundRect">
            <a:avLst>
              <a:gd name="adj" fmla="val 3847"/>
            </a:avLst>
          </a:prstGeom>
          <a:ln w="28575">
            <a:solidFill>
              <a:schemeClr val="tx1"/>
            </a:solidFill>
          </a:ln>
        </p:spPr>
        <p:txBody>
          <a:bodyPr vert="horz" lIns="144000" tIns="1476000" rIns="180000" bIns="45720" rtlCol="0">
            <a:noAutofit/>
          </a:bodyPr>
          <a:lstStyle/>
          <a:p>
            <a:pPr marL="273050" indent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None/>
            </a:pPr>
            <a:r>
              <a:rPr lang="ru-RU" sz="2000" b="1"/>
              <a:t>Функции Я-концепции: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способствует достижению внутренней согласованности личности;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определяет интерпретацию приобретенного опыта; 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определяет ожидания человека о себе, </a:t>
            </a:r>
            <a:br>
              <a:rPr lang="ru-RU" sz="2000"/>
            </a:br>
            <a:r>
              <a:rPr lang="ru-RU" sz="2000"/>
              <a:t>т. е. то, что должно произойти.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8905" y="2439509"/>
            <a:ext cx="7319123" cy="1074599"/>
          </a:xfrm>
          <a:prstGeom prst="roundRect">
            <a:avLst>
              <a:gd name="adj" fmla="val 13823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36000" rIns="36000" rtlCol="0" anchor="ctr"/>
          <a:lstStyle/>
          <a:p>
            <a:r>
              <a:rPr lang="ru-RU" sz="2400" b="1"/>
              <a:t>Я-концепция – совокупность всех представлений индивида о себе, сопряженная с оценкой.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194607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20" name="Группа 19"/>
          <p:cNvGrpSpPr/>
          <p:nvPr/>
        </p:nvGrpSpPr>
        <p:grpSpPr>
          <a:xfrm flipV="1">
            <a:off x="6345936" y="608509"/>
            <a:ext cx="2078926" cy="1069707"/>
            <a:chOff x="5404519" y="527157"/>
            <a:chExt cx="2218477" cy="1141513"/>
          </a:xfrm>
        </p:grpSpPr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5" name="Шестиугольник 44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0007948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636276"/>
            <a:ext cx="6246767" cy="1100449"/>
          </a:xfrm>
        </p:spPr>
        <p:txBody>
          <a:bodyPr>
            <a:noAutofit/>
          </a:bodyPr>
          <a:lstStyle/>
          <a:p>
            <a:r>
              <a:rPr lang="ru-RU" altLang="ru-RU"/>
              <a:t>Структура</a:t>
            </a:r>
            <a:r>
              <a:rPr lang="ru-RU" altLang="ru-RU" sz="4800"/>
              <a:t> Я-концепции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58</a:t>
            </a:fld>
            <a:endParaRPr lang="ru-RU"/>
          </a:p>
        </p:txBody>
      </p:sp>
      <p:grpSp>
        <p:nvGrpSpPr>
          <p:cNvPr id="12" name="Группа 11"/>
          <p:cNvGrpSpPr/>
          <p:nvPr/>
        </p:nvGrpSpPr>
        <p:grpSpPr>
          <a:xfrm>
            <a:off x="7168896" y="762862"/>
            <a:ext cx="1255968" cy="847277"/>
            <a:chOff x="7363208" y="367551"/>
            <a:chExt cx="1061655" cy="716193"/>
          </a:xfrm>
        </p:grpSpPr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6" name="Шестиугольник 135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7" name="Шестиугольник 136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8" name="Шестиугольник 137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9" name="Шестиугольник 138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368036"/>
              </p:ext>
            </p:extLst>
          </p:nvPr>
        </p:nvGraphicFramePr>
        <p:xfrm>
          <a:off x="719144" y="2116237"/>
          <a:ext cx="7705720" cy="3888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31648">
                  <a:extLst>
                    <a:ext uri="{9D8B030D-6E8A-4147-A177-3AD203B41FA5}">
                      <a16:colId xmlns:a16="http://schemas.microsoft.com/office/drawing/2014/main" val="1055347344"/>
                    </a:ext>
                  </a:extLst>
                </a:gridCol>
                <a:gridCol w="4374072">
                  <a:extLst>
                    <a:ext uri="{9D8B030D-6E8A-4147-A177-3AD203B41FA5}">
                      <a16:colId xmlns:a16="http://schemas.microsoft.com/office/drawing/2014/main" val="2433283739"/>
                    </a:ext>
                  </a:extLst>
                </a:gridCol>
              </a:tblGrid>
              <a:tr h="64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6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Компонент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6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Содержание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90949352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b="1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Физическое Я </a:t>
                      </a:r>
                      <a:endParaRPr lang="ru-RU" sz="1800" b="1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0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Осознание своей внешности</a:t>
                      </a:r>
                    </a:p>
                  </a:txBody>
                  <a:tcPr marL="180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40351527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b="1" kern="1200" spc="-3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Социально-психологическое Я</a:t>
                      </a:r>
                    </a:p>
                  </a:txBody>
                  <a:tcPr marL="180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Осознание социально-психологических характеристик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0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49248450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b="1" kern="1200" spc="-3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Когнитивно-психическое Я </a:t>
                      </a:r>
                    </a:p>
                  </a:txBody>
                  <a:tcPr marL="180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Осознание психических свойств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0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898713503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b="1" kern="1200" spc="-3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Морально-этическое Я</a:t>
                      </a:r>
                    </a:p>
                  </a:txBody>
                  <a:tcPr marL="180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Осознание своих поступков с точки зрения справедливости-несправедливости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0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807607139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b="1" kern="1200" spc="-3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Духовно-творческое Я</a:t>
                      </a:r>
                    </a:p>
                  </a:txBody>
                  <a:tcPr marL="180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Осознание духовного потенциала, таланта, творческих способностей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80000" marT="36000" marB="360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9386461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83011404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636276"/>
            <a:ext cx="6619917" cy="158325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Самооценка и уровень притязаний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59</a:t>
            </a:fld>
            <a:endParaRPr lang="ru-RU"/>
          </a:p>
        </p:txBody>
      </p:sp>
      <p:sp>
        <p:nvSpPr>
          <p:cNvPr id="60" name="Объект 3"/>
          <p:cNvSpPr>
            <a:spLocks noGrp="1"/>
          </p:cNvSpPr>
          <p:nvPr>
            <p:ph sz="quarter" idx="4294967295"/>
          </p:nvPr>
        </p:nvSpPr>
        <p:spPr>
          <a:xfrm>
            <a:off x="727004" y="2678054"/>
            <a:ext cx="3780000" cy="3402706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08000" tIns="1116000" rIns="91440" bIns="45720" rtlCol="0">
            <a:noAutofit/>
          </a:bodyPr>
          <a:lstStyle/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оценка личностью самой себя;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оценка своих возможностей, качеств;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оценка места среди других людей.</a:t>
            </a:r>
            <a:endParaRPr lang="ru-RU" sz="2000" dirty="0"/>
          </a:p>
        </p:txBody>
      </p:sp>
      <p:sp>
        <p:nvSpPr>
          <p:cNvPr id="61" name="Объект 4"/>
          <p:cNvSpPr>
            <a:spLocks noGrp="1"/>
          </p:cNvSpPr>
          <p:nvPr>
            <p:ph sz="quarter" idx="4294967295"/>
          </p:nvPr>
        </p:nvSpPr>
        <p:spPr>
          <a:xfrm>
            <a:off x="4636237" y="2678054"/>
            <a:ext cx="3780000" cy="3402706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08000" tIns="1116000" rIns="91440" bIns="45720" rtlCol="0">
            <a:normAutofit/>
          </a:bodyPr>
          <a:lstStyle/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желаемый уровень самооценки личности;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проявляется в степени трудности цели, которую индивид ставит перед собой.</a:t>
            </a:r>
          </a:p>
        </p:txBody>
      </p:sp>
      <p:sp>
        <p:nvSpPr>
          <p:cNvPr id="62" name="Скругленный прямоугольник 61"/>
          <p:cNvSpPr/>
          <p:nvPr/>
        </p:nvSpPr>
        <p:spPr>
          <a:xfrm>
            <a:off x="850995" y="2983994"/>
            <a:ext cx="3532018" cy="664234"/>
          </a:xfrm>
          <a:prstGeom prst="roundRect">
            <a:avLst>
              <a:gd name="adj" fmla="val 20130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tlCol="0" anchor="ctr"/>
          <a:lstStyle/>
          <a:p>
            <a:r>
              <a:rPr lang="ru-RU" sz="2400" b="1" spc="-80"/>
              <a:t>Самооценка личности: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760228" y="2983994"/>
            <a:ext cx="3532018" cy="664234"/>
          </a:xfrm>
          <a:prstGeom prst="roundRect">
            <a:avLst>
              <a:gd name="adj" fmla="val 20130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tlCol="0" anchor="ctr"/>
          <a:lstStyle/>
          <a:p>
            <a:r>
              <a:rPr lang="ru-RU" sz="2400" b="1"/>
              <a:t>Уровень притязаний:</a:t>
            </a:r>
          </a:p>
        </p:txBody>
      </p:sp>
      <p:sp>
        <p:nvSpPr>
          <p:cNvPr id="64" name="Freeform 21"/>
          <p:cNvSpPr/>
          <p:nvPr/>
        </p:nvSpPr>
        <p:spPr>
          <a:xfrm rot="5400000">
            <a:off x="7901046" y="242264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65" name="Freeform 21"/>
          <p:cNvSpPr/>
          <p:nvPr/>
        </p:nvSpPr>
        <p:spPr>
          <a:xfrm rot="5400000">
            <a:off x="3996186" y="2422646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6737607" y="769476"/>
            <a:ext cx="1687256" cy="1316858"/>
            <a:chOff x="6962273" y="424229"/>
            <a:chExt cx="1462590" cy="1141512"/>
          </a:xfrm>
        </p:grpSpPr>
        <p:sp>
          <p:nvSpPr>
            <p:cNvPr id="20" name="Шестиугольник 19"/>
            <p:cNvSpPr>
              <a:spLocks noChangeAspect="1"/>
            </p:cNvSpPr>
            <p:nvPr/>
          </p:nvSpPr>
          <p:spPr>
            <a:xfrm rot="5400000">
              <a:off x="6945025" y="44147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1" name="Шестиугольник 20"/>
            <p:cNvSpPr>
              <a:spLocks noChangeAspect="1"/>
            </p:cNvSpPr>
            <p:nvPr/>
          </p:nvSpPr>
          <p:spPr>
            <a:xfrm rot="5400000">
              <a:off x="7345960" y="44147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2" name="Шестиугольник 21"/>
            <p:cNvSpPr>
              <a:spLocks noChangeAspect="1"/>
            </p:cNvSpPr>
            <p:nvPr/>
          </p:nvSpPr>
          <p:spPr>
            <a:xfrm rot="5400000">
              <a:off x="6945025" y="863387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3" name="Шестиугольник 22"/>
            <p:cNvSpPr>
              <a:spLocks noChangeAspect="1"/>
            </p:cNvSpPr>
            <p:nvPr/>
          </p:nvSpPr>
          <p:spPr>
            <a:xfrm rot="5400000">
              <a:off x="7345960" y="863387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4" name="Шестиугольник 23"/>
            <p:cNvSpPr>
              <a:spLocks noChangeAspect="1"/>
            </p:cNvSpPr>
            <p:nvPr/>
          </p:nvSpPr>
          <p:spPr>
            <a:xfrm rot="5400000">
              <a:off x="6945025" y="1288706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5" name="Шестиугольник 24"/>
            <p:cNvSpPr>
              <a:spLocks noChangeAspect="1"/>
            </p:cNvSpPr>
            <p:nvPr/>
          </p:nvSpPr>
          <p:spPr>
            <a:xfrm rot="5400000">
              <a:off x="7345960" y="1288706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6" name="Шестиугольник 25"/>
            <p:cNvSpPr>
              <a:spLocks noChangeAspect="1"/>
            </p:cNvSpPr>
            <p:nvPr/>
          </p:nvSpPr>
          <p:spPr>
            <a:xfrm rot="5400000">
              <a:off x="7746893" y="44147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7" name="Шестиугольник 26"/>
            <p:cNvSpPr>
              <a:spLocks noChangeAspect="1"/>
            </p:cNvSpPr>
            <p:nvPr/>
          </p:nvSpPr>
          <p:spPr>
            <a:xfrm rot="5400000">
              <a:off x="8147827" y="44147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746893" y="863387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8147827" y="863387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7746893" y="1288706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147827" y="1288706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33" name="Группа 32"/>
          <p:cNvGrpSpPr/>
          <p:nvPr/>
        </p:nvGrpSpPr>
        <p:grpSpPr>
          <a:xfrm flipV="1">
            <a:off x="5126385" y="5640028"/>
            <a:ext cx="2799704" cy="214027"/>
            <a:chOff x="1116013" y="5764196"/>
            <a:chExt cx="3822944" cy="292250"/>
          </a:xfrm>
          <a:solidFill>
            <a:schemeClr val="tx1"/>
          </a:solidFill>
        </p:grpSpPr>
        <p:sp>
          <p:nvSpPr>
            <p:cNvPr id="34" name="Шестиугольник 33"/>
            <p:cNvSpPr>
              <a:spLocks noChangeAspect="1"/>
            </p:cNvSpPr>
            <p:nvPr/>
          </p:nvSpPr>
          <p:spPr>
            <a:xfrm rot="5400000">
              <a:off x="1098885" y="5781324"/>
              <a:ext cx="292250" cy="2579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5" name="Шестиугольник 34"/>
            <p:cNvSpPr>
              <a:spLocks noChangeAspect="1"/>
            </p:cNvSpPr>
            <p:nvPr/>
          </p:nvSpPr>
          <p:spPr>
            <a:xfrm rot="5400000">
              <a:off x="1494991" y="5781324"/>
              <a:ext cx="292250" cy="2579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6" name="Шестиугольник 35"/>
            <p:cNvSpPr>
              <a:spLocks noChangeAspect="1"/>
            </p:cNvSpPr>
            <p:nvPr/>
          </p:nvSpPr>
          <p:spPr>
            <a:xfrm rot="5400000">
              <a:off x="1891097" y="5781324"/>
              <a:ext cx="292250" cy="2579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7" name="Шестиугольник 36"/>
            <p:cNvSpPr>
              <a:spLocks noChangeAspect="1"/>
            </p:cNvSpPr>
            <p:nvPr/>
          </p:nvSpPr>
          <p:spPr>
            <a:xfrm rot="5400000">
              <a:off x="2287203" y="5781324"/>
              <a:ext cx="292250" cy="2579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8" name="Шестиугольник 37"/>
            <p:cNvSpPr>
              <a:spLocks noChangeAspect="1"/>
            </p:cNvSpPr>
            <p:nvPr/>
          </p:nvSpPr>
          <p:spPr>
            <a:xfrm rot="5400000">
              <a:off x="2683309" y="5781324"/>
              <a:ext cx="292250" cy="2579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9" name="Шестиугольник 38"/>
            <p:cNvSpPr>
              <a:spLocks noChangeAspect="1"/>
            </p:cNvSpPr>
            <p:nvPr/>
          </p:nvSpPr>
          <p:spPr>
            <a:xfrm rot="5400000">
              <a:off x="3475521" y="5781324"/>
              <a:ext cx="292250" cy="2579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0" name="Шестиугольник 39"/>
            <p:cNvSpPr>
              <a:spLocks noChangeAspect="1"/>
            </p:cNvSpPr>
            <p:nvPr/>
          </p:nvSpPr>
          <p:spPr>
            <a:xfrm rot="5400000">
              <a:off x="3079415" y="5781324"/>
              <a:ext cx="292250" cy="2579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1" name="Шестиугольник 40"/>
            <p:cNvSpPr>
              <a:spLocks noChangeAspect="1"/>
            </p:cNvSpPr>
            <p:nvPr/>
          </p:nvSpPr>
          <p:spPr>
            <a:xfrm rot="5400000">
              <a:off x="3871627" y="5781324"/>
              <a:ext cx="292250" cy="2579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2" name="Шестиугольник 41"/>
            <p:cNvSpPr>
              <a:spLocks noChangeAspect="1"/>
            </p:cNvSpPr>
            <p:nvPr/>
          </p:nvSpPr>
          <p:spPr>
            <a:xfrm rot="5400000">
              <a:off x="4267733" y="5781324"/>
              <a:ext cx="292250" cy="2579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3" name="Шестиугольник 42"/>
            <p:cNvSpPr>
              <a:spLocks noChangeAspect="1"/>
            </p:cNvSpPr>
            <p:nvPr/>
          </p:nvSpPr>
          <p:spPr>
            <a:xfrm rot="5400000">
              <a:off x="4663835" y="5781324"/>
              <a:ext cx="292250" cy="257994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2369946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548009"/>
            <a:ext cx="5637290" cy="1590750"/>
          </a:xfrm>
        </p:spPr>
        <p:txBody>
          <a:bodyPr>
            <a:noAutofit/>
          </a:bodyPr>
          <a:lstStyle/>
          <a:p>
            <a:pPr>
              <a:lnSpc>
                <a:spcPts val="4200"/>
              </a:lnSpc>
            </a:pPr>
            <a:r>
              <a:rPr lang="ru-RU" altLang="ru-RU"/>
              <a:t>Развитие психики </a:t>
            </a:r>
            <a:br>
              <a:rPr lang="ru-RU" altLang="ru-RU"/>
            </a:br>
            <a:r>
              <a:rPr lang="ru-RU" altLang="ru-RU"/>
              <a:t>в филогенезе </a:t>
            </a:r>
            <a:br>
              <a:rPr lang="ru-RU" altLang="ru-RU" sz="4000"/>
            </a:br>
            <a:r>
              <a:rPr lang="ru-RU" altLang="ru-RU" sz="2800"/>
              <a:t>(гипотеза А. Н. Леонтьева)</a:t>
            </a:r>
            <a:endParaRPr lang="ru-RU" altLang="ru-RU" sz="28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5078976"/>
            <a:ext cx="7704300" cy="969711"/>
          </a:xfrm>
          <a:prstGeom prst="roundRect">
            <a:avLst>
              <a:gd name="adj" fmla="val 17392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tIns="72000" rtlCol="0" anchor="t"/>
          <a:lstStyle/>
          <a:p>
            <a:pPr>
              <a:spcAft>
                <a:spcPts val="1200"/>
              </a:spcAft>
            </a:pPr>
            <a:r>
              <a:rPr lang="ru-RU" altLang="ru-RU" sz="2200"/>
              <a:t>Вопросы развития психики А. Н. Леонтьев рассматривал </a:t>
            </a:r>
            <a:br>
              <a:rPr lang="ru-RU" altLang="ru-RU" sz="2200"/>
            </a:br>
            <a:r>
              <a:rPr lang="ru-RU" altLang="ru-RU" sz="2200"/>
              <a:t>в работе «Проблемы развития психики» (1959).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7912620" y="481959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5791267" y="678351"/>
            <a:ext cx="2632172" cy="1330066"/>
            <a:chOff x="7594653" y="227472"/>
            <a:chExt cx="1298522" cy="656158"/>
          </a:xfrm>
        </p:grpSpPr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7584739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7812080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5" name="Шестиугольник 54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6" name="Шестиугольник 55"/>
            <p:cNvSpPr>
              <a:spLocks noChangeAspect="1"/>
            </p:cNvSpPr>
            <p:nvPr/>
          </p:nvSpPr>
          <p:spPr>
            <a:xfrm rot="5400000">
              <a:off x="7584739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7" name="Шестиугольник 56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8" name="Шестиугольник 57"/>
            <p:cNvSpPr>
              <a:spLocks noChangeAspect="1"/>
            </p:cNvSpPr>
            <p:nvPr/>
          </p:nvSpPr>
          <p:spPr>
            <a:xfrm rot="5400000">
              <a:off x="7812080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9" name="Шестиугольник 58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0" name="Шестиугольник 59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1" name="Шестиугольник 60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2" name="Шестиугольник 61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7" name="Шестиугольник 66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8" name="Шестиугольник 67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9" name="Шестиугольник 68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84" name="Объект 3"/>
          <p:cNvSpPr>
            <a:spLocks noGrp="1"/>
          </p:cNvSpPr>
          <p:nvPr>
            <p:ph sz="quarter" idx="4294967295"/>
          </p:nvPr>
        </p:nvSpPr>
        <p:spPr>
          <a:xfrm>
            <a:off x="727004" y="2547342"/>
            <a:ext cx="3780000" cy="2355830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288000" tIns="864000" rIns="91440" bIns="45720" rtlCol="0">
            <a:noAutofit/>
          </a:bodyPr>
          <a:lstStyle/>
          <a:p>
            <a:pPr marL="176213" indent="-176213">
              <a:buClrTx/>
              <a:buFont typeface="Calibri" panose="020F0502020204030204" pitchFamily="34" charset="0"/>
              <a:buChar char="̶"/>
            </a:pPr>
            <a:r>
              <a:rPr lang="ru-RU" sz="2200"/>
              <a:t>постепенное изменение различных форм органического мира </a:t>
            </a:r>
            <a:br>
              <a:rPr lang="ru-RU" sz="2200"/>
            </a:br>
            <a:r>
              <a:rPr lang="ru-RU" sz="2200"/>
              <a:t>в процессе эволюции.</a:t>
            </a:r>
          </a:p>
        </p:txBody>
      </p:sp>
      <p:sp>
        <p:nvSpPr>
          <p:cNvPr id="85" name="Объект 4"/>
          <p:cNvSpPr>
            <a:spLocks noGrp="1"/>
          </p:cNvSpPr>
          <p:nvPr>
            <p:ph sz="quarter" idx="4294967295"/>
          </p:nvPr>
        </p:nvSpPr>
        <p:spPr>
          <a:xfrm>
            <a:off x="4636237" y="2547342"/>
            <a:ext cx="3780000" cy="2355830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288000" tIns="864000" rIns="91440" bIns="45720" rtlCol="0">
            <a:normAutofit/>
          </a:bodyPr>
          <a:lstStyle/>
          <a:p>
            <a:pPr marL="176213" indent="-176213">
              <a:buClrTx/>
              <a:buFont typeface="Calibri" panose="020F0502020204030204" pitchFamily="34" charset="0"/>
              <a:buChar char="̶"/>
            </a:pPr>
            <a:r>
              <a:rPr lang="ru-RU" sz="2200"/>
              <a:t>процесс развития индивида.</a:t>
            </a:r>
          </a:p>
        </p:txBody>
      </p:sp>
      <p:sp>
        <p:nvSpPr>
          <p:cNvPr id="86" name="Скругленный прямоугольник 85"/>
          <p:cNvSpPr/>
          <p:nvPr/>
        </p:nvSpPr>
        <p:spPr>
          <a:xfrm>
            <a:off x="850995" y="2686233"/>
            <a:ext cx="3532018" cy="664234"/>
          </a:xfrm>
          <a:prstGeom prst="roundRect">
            <a:avLst>
              <a:gd name="adj" fmla="val 20130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ru-RU" sz="2600" b="1" spc="50"/>
              <a:t>Филогенез:</a:t>
            </a:r>
          </a:p>
        </p:txBody>
      </p:sp>
      <p:sp>
        <p:nvSpPr>
          <p:cNvPr id="87" name="Скругленный прямоугольник 86"/>
          <p:cNvSpPr/>
          <p:nvPr/>
        </p:nvSpPr>
        <p:spPr>
          <a:xfrm>
            <a:off x="4760228" y="2686233"/>
            <a:ext cx="3532018" cy="664234"/>
          </a:xfrm>
          <a:prstGeom prst="roundRect">
            <a:avLst>
              <a:gd name="adj" fmla="val 20130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24000" rtlCol="0" anchor="ctr"/>
          <a:lstStyle/>
          <a:p>
            <a:r>
              <a:rPr lang="ru-RU" sz="2600" b="1" spc="50"/>
              <a:t>Онтогенез:</a:t>
            </a:r>
          </a:p>
        </p:txBody>
      </p:sp>
      <p:sp>
        <p:nvSpPr>
          <p:cNvPr id="83" name="Овал 82"/>
          <p:cNvSpPr/>
          <p:nvPr/>
        </p:nvSpPr>
        <p:spPr>
          <a:xfrm>
            <a:off x="3818723" y="2366338"/>
            <a:ext cx="697073" cy="697073"/>
          </a:xfrm>
          <a:prstGeom prst="ellipse">
            <a:avLst/>
          </a:prstGeom>
          <a:solidFill>
            <a:schemeClr val="tx1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4000" b="1"/>
              <a:t>!</a:t>
            </a:r>
            <a:endParaRPr lang="ru-RU" sz="3600" b="1"/>
          </a:p>
        </p:txBody>
      </p:sp>
      <p:sp>
        <p:nvSpPr>
          <p:cNvPr id="88" name="Овал 87"/>
          <p:cNvSpPr/>
          <p:nvPr/>
        </p:nvSpPr>
        <p:spPr>
          <a:xfrm>
            <a:off x="7727956" y="2366338"/>
            <a:ext cx="697073" cy="697073"/>
          </a:xfrm>
          <a:prstGeom prst="ellipse">
            <a:avLst/>
          </a:prstGeom>
          <a:solidFill>
            <a:schemeClr val="tx1"/>
          </a:solidFill>
          <a:ln w="4445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4000" b="1"/>
              <a:t>!</a:t>
            </a:r>
            <a:endParaRPr lang="ru-RU" sz="3600" b="1"/>
          </a:p>
        </p:txBody>
      </p:sp>
      <p:pic>
        <p:nvPicPr>
          <p:cNvPr id="90" name="Рисунок 8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600000">
            <a:off x="7060025" y="3804708"/>
            <a:ext cx="1020564" cy="1009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871715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636276"/>
            <a:ext cx="6619917" cy="1100449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Аффект неадекватности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60</a:t>
            </a:fld>
            <a:endParaRPr lang="ru-RU"/>
          </a:p>
        </p:txBody>
      </p:sp>
      <p:sp>
        <p:nvSpPr>
          <p:cNvPr id="61" name="Объект 4"/>
          <p:cNvSpPr>
            <a:spLocks noGrp="1"/>
          </p:cNvSpPr>
          <p:nvPr>
            <p:ph sz="quarter" idx="4294967295"/>
          </p:nvPr>
        </p:nvSpPr>
        <p:spPr>
          <a:xfrm>
            <a:off x="4636237" y="2239142"/>
            <a:ext cx="3780000" cy="3402706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08000" tIns="1116000" rIns="36000" bIns="45720" rtlCol="0">
            <a:normAutofit fontScale="92500"/>
          </a:bodyPr>
          <a:lstStyle/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чувство обиды;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 spc="-50"/>
              <a:t>уверенность в несправедливости </a:t>
            </a:r>
            <a:r>
              <a:rPr lang="ru-RU" sz="2000"/>
              <a:t>окружающих;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враждебное и подозрительное отношение ко всем;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агрессивность.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760228" y="2409714"/>
            <a:ext cx="3532018" cy="895794"/>
          </a:xfrm>
          <a:prstGeom prst="roundRect">
            <a:avLst>
              <a:gd name="adj" fmla="val 21082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tlCol="0" anchor="ctr"/>
          <a:lstStyle/>
          <a:p>
            <a:r>
              <a:rPr lang="ru-RU" sz="2400" b="1"/>
              <a:t>Проявления аффекта неадекватности:</a:t>
            </a:r>
          </a:p>
        </p:txBody>
      </p:sp>
      <p:sp>
        <p:nvSpPr>
          <p:cNvPr id="64" name="Freeform 21"/>
          <p:cNvSpPr/>
          <p:nvPr/>
        </p:nvSpPr>
        <p:spPr>
          <a:xfrm rot="5400000">
            <a:off x="7901046" y="198373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4" name="Скругленный прямоугольник 43"/>
          <p:cNvSpPr/>
          <p:nvPr/>
        </p:nvSpPr>
        <p:spPr>
          <a:xfrm>
            <a:off x="719138" y="2239142"/>
            <a:ext cx="3781426" cy="3402706"/>
          </a:xfrm>
          <a:prstGeom prst="roundRect">
            <a:avLst>
              <a:gd name="adj" fmla="val 5375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16000" rIns="0" rtlCol="0" anchor="t"/>
          <a:lstStyle/>
          <a:p>
            <a:pPr>
              <a:spcAft>
                <a:spcPts val="600"/>
              </a:spcAft>
            </a:pPr>
            <a:r>
              <a:rPr lang="ru-RU" sz="2400"/>
              <a:t>Если при неудаче </a:t>
            </a:r>
            <a:br>
              <a:rPr lang="ru-RU" sz="2400"/>
            </a:br>
            <a:r>
              <a:rPr lang="ru-RU" sz="2400"/>
              <a:t>не снижаются</a:t>
            </a:r>
            <a:r>
              <a:rPr lang="en-US" sz="2400"/>
              <a:t> </a:t>
            </a:r>
            <a:r>
              <a:rPr lang="ru-RU" sz="2400"/>
              <a:t>самооценка и уровень притязаний, </a:t>
            </a:r>
            <a:br>
              <a:rPr lang="ru-RU" sz="2400"/>
            </a:br>
            <a:r>
              <a:rPr lang="ru-RU" sz="2400"/>
              <a:t>то возникает </a:t>
            </a:r>
            <a:r>
              <a:rPr lang="ru-RU" sz="2400" b="1"/>
              <a:t>аффект неадекватности</a:t>
            </a:r>
            <a:r>
              <a:rPr lang="ru-RU" sz="2400"/>
              <a:t>.</a:t>
            </a:r>
            <a:endParaRPr lang="ru-RU" sz="2000" spc="-80">
              <a:solidFill>
                <a:schemeClr val="bg1"/>
              </a:solidFill>
            </a:endParaRPr>
          </a:p>
        </p:txBody>
      </p:sp>
      <p:sp>
        <p:nvSpPr>
          <p:cNvPr id="45" name="Freeform 21"/>
          <p:cNvSpPr/>
          <p:nvPr/>
        </p:nvSpPr>
        <p:spPr>
          <a:xfrm rot="5400000">
            <a:off x="3989745" y="198373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46" name="Группа 45"/>
          <p:cNvGrpSpPr/>
          <p:nvPr/>
        </p:nvGrpSpPr>
        <p:grpSpPr>
          <a:xfrm>
            <a:off x="7168896" y="762862"/>
            <a:ext cx="1255968" cy="847277"/>
            <a:chOff x="7363208" y="367551"/>
            <a:chExt cx="1061655" cy="716193"/>
          </a:xfrm>
        </p:grpSpPr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grpSp>
        <p:nvGrpSpPr>
          <p:cNvPr id="53" name="Группа 52"/>
          <p:cNvGrpSpPr/>
          <p:nvPr/>
        </p:nvGrpSpPr>
        <p:grpSpPr>
          <a:xfrm>
            <a:off x="2490282" y="4454769"/>
            <a:ext cx="1832420" cy="1937824"/>
            <a:chOff x="977011" y="2296681"/>
            <a:chExt cx="2439207" cy="2439207"/>
          </a:xfrm>
        </p:grpSpPr>
        <p:pic>
          <p:nvPicPr>
            <p:cNvPr id="54" name="Рисунок 53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7011" y="2296681"/>
              <a:ext cx="2439207" cy="2439207"/>
            </a:xfrm>
            <a:prstGeom prst="rect">
              <a:avLst/>
            </a:prstGeom>
          </p:spPr>
        </p:pic>
        <p:pic>
          <p:nvPicPr>
            <p:cNvPr id="55" name="Рисунок 54"/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61908"/>
            <a:stretch/>
          </p:blipFill>
          <p:spPr>
            <a:xfrm>
              <a:off x="977818" y="3807068"/>
              <a:ext cx="2438400" cy="928819"/>
            </a:xfrm>
            <a:prstGeom prst="rect">
              <a:avLst/>
            </a:prstGeom>
          </p:spPr>
        </p:pic>
      </p:grpSp>
      <p:grpSp>
        <p:nvGrpSpPr>
          <p:cNvPr id="7" name="Группа 6"/>
          <p:cNvGrpSpPr/>
          <p:nvPr/>
        </p:nvGrpSpPr>
        <p:grpSpPr>
          <a:xfrm>
            <a:off x="913913" y="4590330"/>
            <a:ext cx="1433344" cy="1553935"/>
            <a:chOff x="897437" y="4599432"/>
            <a:chExt cx="1518484" cy="1646239"/>
          </a:xfrm>
        </p:grpSpPr>
        <p:grpSp>
          <p:nvGrpSpPr>
            <p:cNvPr id="6" name="Группа 5"/>
            <p:cNvGrpSpPr/>
            <p:nvPr/>
          </p:nvGrpSpPr>
          <p:grpSpPr>
            <a:xfrm flipH="1" flipV="1">
              <a:off x="897437" y="4599432"/>
              <a:ext cx="1518484" cy="785026"/>
              <a:chOff x="2349318" y="4291775"/>
              <a:chExt cx="1974946" cy="1021007"/>
            </a:xfrm>
          </p:grpSpPr>
          <p:sp>
            <p:nvSpPr>
              <p:cNvPr id="56" name="Шестиугольник 55"/>
              <p:cNvSpPr>
                <a:spLocks noChangeAspect="1"/>
              </p:cNvSpPr>
              <p:nvPr/>
            </p:nvSpPr>
            <p:spPr>
              <a:xfrm rot="5400000">
                <a:off x="4066836" y="4682802"/>
                <a:ext cx="273453" cy="241399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57" name="Шестиугольник 56"/>
              <p:cNvSpPr>
                <a:spLocks noChangeAspect="1"/>
              </p:cNvSpPr>
              <p:nvPr/>
            </p:nvSpPr>
            <p:spPr>
              <a:xfrm rot="5400000">
                <a:off x="4066836" y="5055356"/>
                <a:ext cx="273453" cy="241399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7" name="Шестиугольник 66"/>
              <p:cNvSpPr>
                <a:spLocks noChangeAspect="1"/>
              </p:cNvSpPr>
              <p:nvPr/>
            </p:nvSpPr>
            <p:spPr>
              <a:xfrm rot="5400000">
                <a:off x="4066838" y="4307802"/>
                <a:ext cx="273453" cy="241399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5400000">
                <a:off x="3717877" y="4682804"/>
                <a:ext cx="273452" cy="241394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rot="5400000">
                <a:off x="3717877" y="5055358"/>
                <a:ext cx="273452" cy="241394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2" name="Шестиугольник 71"/>
              <p:cNvSpPr>
                <a:spLocks noChangeAspect="1"/>
              </p:cNvSpPr>
              <p:nvPr/>
            </p:nvSpPr>
            <p:spPr>
              <a:xfrm rot="5400000">
                <a:off x="3717879" y="4307806"/>
                <a:ext cx="273452" cy="241394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3" name="Шестиугольник 72"/>
              <p:cNvSpPr>
                <a:spLocks noChangeAspect="1"/>
              </p:cNvSpPr>
              <p:nvPr/>
            </p:nvSpPr>
            <p:spPr>
              <a:xfrm rot="5400000">
                <a:off x="3019965" y="4682799"/>
                <a:ext cx="273454" cy="24140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4" name="Шестиугольник 73"/>
              <p:cNvSpPr>
                <a:spLocks noChangeAspect="1"/>
              </p:cNvSpPr>
              <p:nvPr/>
            </p:nvSpPr>
            <p:spPr>
              <a:xfrm rot="5400000">
                <a:off x="3019965" y="5055354"/>
                <a:ext cx="273454" cy="24140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5" name="Шестиугольник 74"/>
              <p:cNvSpPr>
                <a:spLocks noChangeAspect="1"/>
              </p:cNvSpPr>
              <p:nvPr/>
            </p:nvSpPr>
            <p:spPr>
              <a:xfrm rot="5400000">
                <a:off x="3019965" y="4307803"/>
                <a:ext cx="273454" cy="24140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6" name="Шестиугольник 75"/>
              <p:cNvSpPr>
                <a:spLocks noChangeAspect="1"/>
              </p:cNvSpPr>
              <p:nvPr/>
            </p:nvSpPr>
            <p:spPr>
              <a:xfrm rot="5400000">
                <a:off x="3368922" y="4682805"/>
                <a:ext cx="273453" cy="241393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7" name="Шестиугольник 76"/>
              <p:cNvSpPr>
                <a:spLocks noChangeAspect="1"/>
              </p:cNvSpPr>
              <p:nvPr/>
            </p:nvSpPr>
            <p:spPr>
              <a:xfrm rot="5400000">
                <a:off x="3368922" y="5055358"/>
                <a:ext cx="273453" cy="241393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79" name="Шестиугольник 78"/>
              <p:cNvSpPr>
                <a:spLocks noChangeAspect="1"/>
              </p:cNvSpPr>
              <p:nvPr/>
            </p:nvSpPr>
            <p:spPr>
              <a:xfrm rot="5400000">
                <a:off x="3368921" y="4307814"/>
                <a:ext cx="273453" cy="241393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0" name="Шестиугольник 79"/>
              <p:cNvSpPr>
                <a:spLocks noChangeAspect="1"/>
              </p:cNvSpPr>
              <p:nvPr/>
            </p:nvSpPr>
            <p:spPr>
              <a:xfrm rot="5400000">
                <a:off x="2671008" y="4682802"/>
                <a:ext cx="273450" cy="241399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rot="5400000">
                <a:off x="2671007" y="5055355"/>
                <a:ext cx="273450" cy="241399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2" name="Шестиугольник 81"/>
              <p:cNvSpPr>
                <a:spLocks noChangeAspect="1"/>
              </p:cNvSpPr>
              <p:nvPr/>
            </p:nvSpPr>
            <p:spPr>
              <a:xfrm rot="5400000">
                <a:off x="2333293" y="5055352"/>
                <a:ext cx="273449" cy="24140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  <p:grpSp>
          <p:nvGrpSpPr>
            <p:cNvPr id="83" name="Группа 82"/>
            <p:cNvGrpSpPr/>
            <p:nvPr/>
          </p:nvGrpSpPr>
          <p:grpSpPr>
            <a:xfrm flipH="1">
              <a:off x="897437" y="5460645"/>
              <a:ext cx="1518484" cy="785026"/>
              <a:chOff x="2349318" y="4291775"/>
              <a:chExt cx="1974946" cy="1021007"/>
            </a:xfrm>
            <a:solidFill>
              <a:schemeClr val="tx1"/>
            </a:solidFill>
          </p:grpSpPr>
          <p:sp>
            <p:nvSpPr>
              <p:cNvPr id="84" name="Шестиугольник 83"/>
              <p:cNvSpPr>
                <a:spLocks noChangeAspect="1"/>
              </p:cNvSpPr>
              <p:nvPr/>
            </p:nvSpPr>
            <p:spPr>
              <a:xfrm rot="5400000">
                <a:off x="4066836" y="4682802"/>
                <a:ext cx="273453" cy="241399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5" name="Шестиугольник 84"/>
              <p:cNvSpPr>
                <a:spLocks noChangeAspect="1"/>
              </p:cNvSpPr>
              <p:nvPr/>
            </p:nvSpPr>
            <p:spPr>
              <a:xfrm rot="5400000">
                <a:off x="4066836" y="5055356"/>
                <a:ext cx="273453" cy="241399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6" name="Шестиугольник 85"/>
              <p:cNvSpPr>
                <a:spLocks noChangeAspect="1"/>
              </p:cNvSpPr>
              <p:nvPr/>
            </p:nvSpPr>
            <p:spPr>
              <a:xfrm rot="5400000">
                <a:off x="4066838" y="4307802"/>
                <a:ext cx="273453" cy="241399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7" name="Шестиугольник 86"/>
              <p:cNvSpPr>
                <a:spLocks noChangeAspect="1"/>
              </p:cNvSpPr>
              <p:nvPr/>
            </p:nvSpPr>
            <p:spPr>
              <a:xfrm rot="5400000">
                <a:off x="3717877" y="4682804"/>
                <a:ext cx="273452" cy="2413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8" name="Шестиугольник 87"/>
              <p:cNvSpPr>
                <a:spLocks noChangeAspect="1"/>
              </p:cNvSpPr>
              <p:nvPr/>
            </p:nvSpPr>
            <p:spPr>
              <a:xfrm rot="5400000">
                <a:off x="3717877" y="5055358"/>
                <a:ext cx="273452" cy="2413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89" name="Шестиугольник 88"/>
              <p:cNvSpPr>
                <a:spLocks noChangeAspect="1"/>
              </p:cNvSpPr>
              <p:nvPr/>
            </p:nvSpPr>
            <p:spPr>
              <a:xfrm rot="5400000">
                <a:off x="3717879" y="4307806"/>
                <a:ext cx="273452" cy="241394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0" name="Шестиугольник 89"/>
              <p:cNvSpPr>
                <a:spLocks noChangeAspect="1"/>
              </p:cNvSpPr>
              <p:nvPr/>
            </p:nvSpPr>
            <p:spPr>
              <a:xfrm rot="5400000">
                <a:off x="3019965" y="4682799"/>
                <a:ext cx="273454" cy="241400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1" name="Шестиугольник 90"/>
              <p:cNvSpPr>
                <a:spLocks noChangeAspect="1"/>
              </p:cNvSpPr>
              <p:nvPr/>
            </p:nvSpPr>
            <p:spPr>
              <a:xfrm rot="5400000">
                <a:off x="3019965" y="5055354"/>
                <a:ext cx="273454" cy="241400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2" name="Шестиугольник 91"/>
              <p:cNvSpPr>
                <a:spLocks noChangeAspect="1"/>
              </p:cNvSpPr>
              <p:nvPr/>
            </p:nvSpPr>
            <p:spPr>
              <a:xfrm rot="5400000">
                <a:off x="3019965" y="4307803"/>
                <a:ext cx="273454" cy="241400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3" name="Шестиугольник 92"/>
              <p:cNvSpPr>
                <a:spLocks noChangeAspect="1"/>
              </p:cNvSpPr>
              <p:nvPr/>
            </p:nvSpPr>
            <p:spPr>
              <a:xfrm rot="5400000">
                <a:off x="3368922" y="4682805"/>
                <a:ext cx="273453" cy="241393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4" name="Шестиугольник 93"/>
              <p:cNvSpPr>
                <a:spLocks noChangeAspect="1"/>
              </p:cNvSpPr>
              <p:nvPr/>
            </p:nvSpPr>
            <p:spPr>
              <a:xfrm rot="5400000">
                <a:off x="3368922" y="5055358"/>
                <a:ext cx="273453" cy="241393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5" name="Шестиугольник 94"/>
              <p:cNvSpPr>
                <a:spLocks noChangeAspect="1"/>
              </p:cNvSpPr>
              <p:nvPr/>
            </p:nvSpPr>
            <p:spPr>
              <a:xfrm rot="5400000">
                <a:off x="3368921" y="4307814"/>
                <a:ext cx="273453" cy="241393"/>
              </a:xfrm>
              <a:prstGeom prst="hexagon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6" name="Шестиугольник 95"/>
              <p:cNvSpPr>
                <a:spLocks noChangeAspect="1"/>
              </p:cNvSpPr>
              <p:nvPr/>
            </p:nvSpPr>
            <p:spPr>
              <a:xfrm rot="5400000">
                <a:off x="2671008" y="4682802"/>
                <a:ext cx="273450" cy="241399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7" name="Шестиугольник 96"/>
              <p:cNvSpPr>
                <a:spLocks noChangeAspect="1"/>
              </p:cNvSpPr>
              <p:nvPr/>
            </p:nvSpPr>
            <p:spPr>
              <a:xfrm rot="5400000">
                <a:off x="2671007" y="5055355"/>
                <a:ext cx="273450" cy="241399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  <p:sp>
            <p:nvSpPr>
              <p:cNvPr id="98" name="Шестиугольник 97"/>
              <p:cNvSpPr>
                <a:spLocks noChangeAspect="1"/>
              </p:cNvSpPr>
              <p:nvPr/>
            </p:nvSpPr>
            <p:spPr>
              <a:xfrm rot="5400000">
                <a:off x="2333293" y="5055352"/>
                <a:ext cx="273449" cy="241400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ru-RU" sz="1800" b="0" i="0" u="none" strike="noStrike" kern="1200" cap="none" spc="0" normalizeH="0" baseline="0" noProof="0">
                  <a:ln>
                    <a:noFill/>
                  </a:ln>
                  <a:solidFill>
                    <a:srgbClr val="2F67B2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endParaRPr>
              </a:p>
            </p:txBody>
          </p:sp>
        </p:grpSp>
      </p:grpSp>
      <p:grpSp>
        <p:nvGrpSpPr>
          <p:cNvPr id="8" name="Группа 7"/>
          <p:cNvGrpSpPr/>
          <p:nvPr/>
        </p:nvGrpSpPr>
        <p:grpSpPr>
          <a:xfrm flipH="1">
            <a:off x="7087519" y="5057694"/>
            <a:ext cx="1172185" cy="383426"/>
            <a:chOff x="1066314" y="5827814"/>
            <a:chExt cx="1433343" cy="468852"/>
          </a:xfrm>
        </p:grpSpPr>
        <p:sp>
          <p:nvSpPr>
            <p:cNvPr id="99" name="Шестиугольник 98"/>
            <p:cNvSpPr>
              <a:spLocks noChangeAspect="1"/>
            </p:cNvSpPr>
            <p:nvPr/>
          </p:nvSpPr>
          <p:spPr>
            <a:xfrm rot="16200000" flipH="1">
              <a:off x="1054683" y="5839448"/>
              <a:ext cx="198462" cy="1751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0" name="Шестиугольник 99"/>
            <p:cNvSpPr>
              <a:spLocks noChangeAspect="1"/>
            </p:cNvSpPr>
            <p:nvPr/>
          </p:nvSpPr>
          <p:spPr>
            <a:xfrm rot="16200000" flipH="1">
              <a:off x="1054683" y="6109835"/>
              <a:ext cx="198462" cy="1751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1" name="Шестиугольник 100"/>
            <p:cNvSpPr>
              <a:spLocks noChangeAspect="1"/>
            </p:cNvSpPr>
            <p:nvPr/>
          </p:nvSpPr>
          <p:spPr>
            <a:xfrm rot="16200000" flipH="1">
              <a:off x="1307945" y="5839450"/>
              <a:ext cx="198462" cy="175195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16200000" flipH="1">
              <a:off x="1307945" y="6109836"/>
              <a:ext cx="198462" cy="175195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16200000" flipH="1">
              <a:off x="1814463" y="5839446"/>
              <a:ext cx="198463" cy="1751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4" name="Шестиугольник 103"/>
            <p:cNvSpPr>
              <a:spLocks noChangeAspect="1"/>
            </p:cNvSpPr>
            <p:nvPr/>
          </p:nvSpPr>
          <p:spPr>
            <a:xfrm rot="16200000" flipH="1">
              <a:off x="1814463" y="6109833"/>
              <a:ext cx="198463" cy="1751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16200000" flipH="1">
              <a:off x="1561203" y="5839450"/>
              <a:ext cx="198462" cy="1751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6" name="Шестиугольник 105"/>
            <p:cNvSpPr>
              <a:spLocks noChangeAspect="1"/>
            </p:cNvSpPr>
            <p:nvPr/>
          </p:nvSpPr>
          <p:spPr>
            <a:xfrm rot="16200000" flipH="1">
              <a:off x="1561203" y="6109836"/>
              <a:ext cx="198462" cy="1751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7" name="Шестиугольник 106"/>
            <p:cNvSpPr>
              <a:spLocks noChangeAspect="1"/>
            </p:cNvSpPr>
            <p:nvPr/>
          </p:nvSpPr>
          <p:spPr>
            <a:xfrm rot="16200000" flipH="1">
              <a:off x="2067726" y="5839448"/>
              <a:ext cx="198460" cy="1751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8" name="Шестиугольник 107"/>
            <p:cNvSpPr>
              <a:spLocks noChangeAspect="1"/>
            </p:cNvSpPr>
            <p:nvPr/>
          </p:nvSpPr>
          <p:spPr>
            <a:xfrm rot="16200000" flipH="1">
              <a:off x="2067727" y="6109834"/>
              <a:ext cx="198460" cy="1751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09" name="Шестиугольник 108"/>
            <p:cNvSpPr>
              <a:spLocks noChangeAspect="1"/>
            </p:cNvSpPr>
            <p:nvPr/>
          </p:nvSpPr>
          <p:spPr>
            <a:xfrm rot="16200000" flipH="1">
              <a:off x="2312828" y="6109832"/>
              <a:ext cx="198459" cy="1751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6882657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636276"/>
            <a:ext cx="4676037" cy="1576572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 sz="5000"/>
              <a:t>Формула самоуважения</a:t>
            </a:r>
            <a:endParaRPr lang="ru-RU" altLang="ru-RU" sz="50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61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138" y="2745247"/>
            <a:ext cx="7705726" cy="2960609"/>
          </a:xfrm>
          <a:prstGeom prst="roundRect">
            <a:avLst>
              <a:gd name="adj" fmla="val 5684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288000" rIns="144000" bIns="288000" rtlCol="0" anchor="t"/>
          <a:lstStyle/>
          <a:p>
            <a:pPr algn="ctr">
              <a:spcAft>
                <a:spcPts val="2400"/>
              </a:spcAft>
            </a:pPr>
            <a:r>
              <a:rPr lang="ru-RU" sz="3600" b="1"/>
              <a:t>Самоуважение </a:t>
            </a:r>
            <a:br>
              <a:rPr lang="ru-RU" sz="3600" b="1"/>
            </a:br>
            <a:r>
              <a:rPr lang="ru-RU" sz="2000" b="1"/>
              <a:t>(обобщённый уровень самооценки)</a:t>
            </a:r>
          </a:p>
          <a:p>
            <a:pPr algn="ctr">
              <a:spcAft>
                <a:spcPts val="2400"/>
              </a:spcAft>
            </a:pPr>
            <a:r>
              <a:rPr lang="ru-RU" sz="2000" b="1"/>
              <a:t> </a:t>
            </a:r>
            <a:r>
              <a:rPr lang="ru-RU" sz="3600" b="1"/>
              <a:t> </a:t>
            </a:r>
            <a:br>
              <a:rPr lang="ru-RU" sz="3600" b="1"/>
            </a:br>
            <a:r>
              <a:rPr lang="ru-RU" sz="3600" b="1"/>
              <a:t>Успех / Притязания</a:t>
            </a:r>
          </a:p>
        </p:txBody>
      </p:sp>
      <p:sp>
        <p:nvSpPr>
          <p:cNvPr id="45" name="Freeform 21"/>
          <p:cNvSpPr/>
          <p:nvPr/>
        </p:nvSpPr>
        <p:spPr>
          <a:xfrm rot="5400000">
            <a:off x="7914045" y="2489839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5" name="Группа 64"/>
          <p:cNvGrpSpPr/>
          <p:nvPr/>
        </p:nvGrpSpPr>
        <p:grpSpPr>
          <a:xfrm>
            <a:off x="4824412" y="744183"/>
            <a:ext cx="3600451" cy="1360759"/>
            <a:chOff x="5404519" y="527157"/>
            <a:chExt cx="3020344" cy="1141513"/>
          </a:xfrm>
        </p:grpSpPr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0" name="Шестиугольник 109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4" name="Шестиугольник 113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5" name="Шестиугольник 114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6" name="Шестиугольник 115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8" name="Шестиугольник 117"/>
            <p:cNvSpPr>
              <a:spLocks noChangeAspect="1"/>
            </p:cNvSpPr>
            <p:nvPr/>
          </p:nvSpPr>
          <p:spPr>
            <a:xfrm rot="5400000">
              <a:off x="7746893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9" name="Шестиугольник 118"/>
            <p:cNvSpPr>
              <a:spLocks noChangeAspect="1"/>
            </p:cNvSpPr>
            <p:nvPr/>
          </p:nvSpPr>
          <p:spPr>
            <a:xfrm rot="5400000">
              <a:off x="814782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0" name="Шестиугольник 119"/>
            <p:cNvSpPr>
              <a:spLocks noChangeAspect="1"/>
            </p:cNvSpPr>
            <p:nvPr/>
          </p:nvSpPr>
          <p:spPr>
            <a:xfrm rot="5400000">
              <a:off x="7746893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1" name="Шестиугольник 120"/>
            <p:cNvSpPr>
              <a:spLocks noChangeAspect="1"/>
            </p:cNvSpPr>
            <p:nvPr/>
          </p:nvSpPr>
          <p:spPr>
            <a:xfrm rot="5400000">
              <a:off x="814782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2" name="Шестиугольник 121"/>
            <p:cNvSpPr>
              <a:spLocks noChangeAspect="1"/>
            </p:cNvSpPr>
            <p:nvPr/>
          </p:nvSpPr>
          <p:spPr>
            <a:xfrm rot="5400000">
              <a:off x="7746893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3" name="Шестиугольник 122"/>
            <p:cNvSpPr>
              <a:spLocks noChangeAspect="1"/>
            </p:cNvSpPr>
            <p:nvPr/>
          </p:nvSpPr>
          <p:spPr>
            <a:xfrm rot="5400000">
              <a:off x="814782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4" name="Шестиугольник 123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5" name="Шестиугольник 124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6" name="Шестиугольник 125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3" name="Равно 2"/>
          <p:cNvSpPr/>
          <p:nvPr/>
        </p:nvSpPr>
        <p:spPr>
          <a:xfrm>
            <a:off x="3906001" y="4041648"/>
            <a:ext cx="1332000" cy="722376"/>
          </a:xfrm>
          <a:prstGeom prst="mathEqual">
            <a:avLst>
              <a:gd name="adj1" fmla="val 23315"/>
              <a:gd name="adj2" fmla="val 18462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85286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62</a:t>
            </a:fld>
            <a:endParaRPr lang="ru-RU" altLang="ru-RU"/>
          </a:p>
        </p:txBody>
      </p:sp>
      <p:sp>
        <p:nvSpPr>
          <p:cNvPr id="56" name="Скругленный прямоугольник 55"/>
          <p:cNvSpPr/>
          <p:nvPr/>
        </p:nvSpPr>
        <p:spPr>
          <a:xfrm>
            <a:off x="731700" y="2906102"/>
            <a:ext cx="7693163" cy="1144690"/>
          </a:xfrm>
          <a:prstGeom prst="roundRect">
            <a:avLst>
              <a:gd name="adj" fmla="val 18294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0" rIns="144000" bIns="36000" rtlCol="0" anchor="t"/>
          <a:lstStyle/>
          <a:p>
            <a:pPr algn="ctr">
              <a:lnSpc>
                <a:spcPct val="95000"/>
              </a:lnSpc>
              <a:spcAft>
                <a:spcPts val="600"/>
              </a:spcAft>
            </a:pPr>
            <a:r>
              <a:rPr lang="ru-RU" sz="2400" b="1">
                <a:solidFill>
                  <a:schemeClr val="tx1"/>
                </a:solidFill>
              </a:rPr>
              <a:t>Неосознаваемые процессы в психике человека </a:t>
            </a:r>
            <a:br>
              <a:rPr lang="ru-RU" sz="2400" b="1">
                <a:solidFill>
                  <a:schemeClr val="tx1"/>
                </a:solidFill>
              </a:rPr>
            </a:br>
            <a:r>
              <a:rPr lang="ru-RU" sz="2400" b="1">
                <a:solidFill>
                  <a:schemeClr val="tx1"/>
                </a:solidFill>
              </a:rPr>
              <a:t>по Ю. Б. Гиппенрейтер</a:t>
            </a:r>
          </a:p>
        </p:txBody>
      </p:sp>
      <p:sp>
        <p:nvSpPr>
          <p:cNvPr id="44" name="Заголовок 1"/>
          <p:cNvSpPr>
            <a:spLocks noGrp="1"/>
          </p:cNvSpPr>
          <p:nvPr>
            <p:ph type="title"/>
          </p:nvPr>
        </p:nvSpPr>
        <p:spPr>
          <a:xfrm>
            <a:off x="599832" y="253392"/>
            <a:ext cx="6784078" cy="1218394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/>
              <a:t>Понятие бессознательного</a:t>
            </a:r>
            <a:endParaRPr lang="ru-RU">
              <a:solidFill>
                <a:schemeClr val="tx1"/>
              </a:solidFill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3125000"/>
              </p:ext>
            </p:extLst>
          </p:nvPr>
        </p:nvGraphicFramePr>
        <p:xfrm>
          <a:off x="731520" y="3766242"/>
          <a:ext cx="7699622" cy="25990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849811">
                  <a:extLst>
                    <a:ext uri="{9D8B030D-6E8A-4147-A177-3AD203B41FA5}">
                      <a16:colId xmlns:a16="http://schemas.microsoft.com/office/drawing/2014/main" val="2680363675"/>
                    </a:ext>
                  </a:extLst>
                </a:gridCol>
                <a:gridCol w="3849811">
                  <a:extLst>
                    <a:ext uri="{9D8B030D-6E8A-4147-A177-3AD203B41FA5}">
                      <a16:colId xmlns:a16="http://schemas.microsoft.com/office/drawing/2014/main" val="3792198584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Классы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4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Формы</a:t>
                      </a:r>
                    </a:p>
                  </a:txBody>
                  <a:tcPr anchor="ctr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4223723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357188" marR="0" lvl="0" indent="-265113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AutoNum type="arabicPeriod"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Неосознаваемые механизмы сознательных действий</a:t>
                      </a:r>
                    </a:p>
                  </a:txBody>
                  <a:tcPr marL="108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57188" marR="0" lvl="0" indent="-265113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AutoNum type="arabicParenR"/>
                        <a:tabLst/>
                      </a:pPr>
                      <a:r>
                        <a:rPr lang="ru-RU" sz="18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неосознаваемые автоматизмы;</a:t>
                      </a:r>
                    </a:p>
                    <a:p>
                      <a:pPr marL="357188" marR="0" lvl="0" indent="-265113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AutoNum type="arabicParenR"/>
                        <a:tabLst/>
                      </a:pPr>
                      <a:r>
                        <a:rPr lang="ru-RU" sz="18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неосознаваемые установки;</a:t>
                      </a:r>
                    </a:p>
                    <a:p>
                      <a:pPr marL="357188" marR="0" lvl="0" indent="-265113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AutoNum type="arabicParenR"/>
                        <a:tabLst/>
                      </a:pPr>
                      <a:r>
                        <a:rPr lang="ru-RU" sz="1800" kern="1200" spc="-4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неосознаваемые сопровождения сознательных действий</a:t>
                      </a:r>
                    </a:p>
                  </a:txBody>
                  <a:tcPr marL="108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060498717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357188" marR="0" lvl="0" indent="-265113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AutoNum type="arabicPeriod" startAt="2"/>
                        <a:tabLst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Неосознаваемые побудители сознательных действий</a:t>
                      </a:r>
                    </a:p>
                  </a:txBody>
                  <a:tcPr marL="108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57188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Мотивы, влечения, инстинкты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97809155"/>
                  </a:ext>
                </a:extLst>
              </a:tr>
              <a:tr h="396000">
                <a:tc>
                  <a:txBody>
                    <a:bodyPr/>
                    <a:lstStyle/>
                    <a:p>
                      <a:pPr marL="357188" marR="0" lvl="0" indent="-265113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100000"/>
                        <a:buFont typeface="+mj-lt"/>
                        <a:buAutoNum type="arabicPeriod" startAt="3"/>
                        <a:tabLst/>
                        <a:defRPr/>
                      </a:pPr>
                      <a:r>
                        <a:rPr lang="ru-RU" sz="1800" kern="120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Надсознательные процессы</a:t>
                      </a:r>
                    </a:p>
                  </a:txBody>
                  <a:tcPr marL="108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357188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folHlink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lang="ru-RU" sz="1800" kern="1200" spc="-50" baseline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Интуитивное мышление</a:t>
                      </a:r>
                      <a:endParaRPr lang="ru-RU" sz="1800" kern="1200" spc="-50" baseline="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08000" marR="72000" marT="36000" marB="360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97480718"/>
                  </a:ext>
                </a:extLst>
              </a:tr>
            </a:tbl>
          </a:graphicData>
        </a:graphic>
      </p:graphicFrame>
      <p:grpSp>
        <p:nvGrpSpPr>
          <p:cNvPr id="27" name="Группа 26"/>
          <p:cNvGrpSpPr/>
          <p:nvPr/>
        </p:nvGrpSpPr>
        <p:grpSpPr>
          <a:xfrm>
            <a:off x="7383910" y="511475"/>
            <a:ext cx="1040954" cy="702229"/>
            <a:chOff x="7363208" y="367551"/>
            <a:chExt cx="1061655" cy="716193"/>
          </a:xfrm>
        </p:grpSpPr>
        <p:sp>
          <p:nvSpPr>
            <p:cNvPr id="28" name="Шестиугольник 27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29" name="Шестиугольник 28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0" name="Шестиугольник 29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1" name="Шестиугольник 30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2" name="Шестиугольник 31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33" name="Шестиугольник 32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34" name="Скругленный прямоугольник 33"/>
          <p:cNvSpPr/>
          <p:nvPr/>
        </p:nvSpPr>
        <p:spPr>
          <a:xfrm>
            <a:off x="725419" y="1687414"/>
            <a:ext cx="7705723" cy="1008000"/>
          </a:xfrm>
          <a:prstGeom prst="roundRect">
            <a:avLst>
              <a:gd name="adj" fmla="val 14879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44000" tIns="72000" rIns="72000" bIns="72000" rtlCol="0" anchor="t"/>
          <a:lstStyle/>
          <a:p>
            <a:pPr>
              <a:lnSpc>
                <a:spcPct val="95000"/>
              </a:lnSpc>
              <a:spcAft>
                <a:spcPts val="600"/>
              </a:spcAft>
            </a:pPr>
            <a:r>
              <a:rPr lang="ru-RU" sz="2400" b="1">
                <a:solidFill>
                  <a:schemeClr val="bg1"/>
                </a:solidFill>
              </a:rPr>
              <a:t>Бессознательное</a:t>
            </a:r>
            <a:r>
              <a:rPr lang="ru-RU" sz="2400">
                <a:solidFill>
                  <a:schemeClr val="bg1"/>
                </a:solidFill>
              </a:rPr>
              <a:t> – явления, процессы, свойства, которые человеком актуально не осознаются.</a:t>
            </a:r>
          </a:p>
          <a:p>
            <a:pPr>
              <a:lnSpc>
                <a:spcPct val="95000"/>
              </a:lnSpc>
              <a:spcAft>
                <a:spcPts val="600"/>
              </a:spcAft>
            </a:pPr>
            <a:endParaRPr lang="ru-RU" altLang="ru-RU" sz="2400" dirty="0">
              <a:solidFill>
                <a:schemeClr val="bg1"/>
              </a:solidFill>
            </a:endParaRPr>
          </a:p>
        </p:txBody>
      </p:sp>
      <p:sp>
        <p:nvSpPr>
          <p:cNvPr id="35" name="Freeform 21"/>
          <p:cNvSpPr/>
          <p:nvPr/>
        </p:nvSpPr>
        <p:spPr>
          <a:xfrm rot="5400000">
            <a:off x="7933362" y="142933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57" name="Freeform 21"/>
          <p:cNvSpPr/>
          <p:nvPr/>
        </p:nvSpPr>
        <p:spPr>
          <a:xfrm rot="5400000">
            <a:off x="7911743" y="264801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</p:spTree>
    <p:extLst>
      <p:ext uri="{BB962C8B-B14F-4D97-AF65-F5344CB8AC3E}">
        <p14:creationId xmlns:p14="http://schemas.microsoft.com/office/powerpoint/2010/main" val="155231616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4" y="486954"/>
            <a:ext cx="6619917" cy="1340090"/>
          </a:xfrm>
        </p:spPr>
        <p:txBody>
          <a:bodyPr>
            <a:noAutofit/>
          </a:bodyPr>
          <a:lstStyle/>
          <a:p>
            <a:pPr>
              <a:lnSpc>
                <a:spcPct val="100000"/>
              </a:lnSpc>
            </a:pPr>
            <a:r>
              <a:rPr lang="ru-RU" altLang="ru-RU"/>
              <a:t>Измененные состояния сознания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63</a:t>
            </a:fld>
            <a:endParaRPr lang="ru-RU"/>
          </a:p>
        </p:txBody>
      </p:sp>
      <p:sp>
        <p:nvSpPr>
          <p:cNvPr id="61" name="Объект 4"/>
          <p:cNvSpPr>
            <a:spLocks noGrp="1"/>
          </p:cNvSpPr>
          <p:nvPr>
            <p:ph sz="quarter" idx="4294967295"/>
          </p:nvPr>
        </p:nvSpPr>
        <p:spPr>
          <a:xfrm>
            <a:off x="4636237" y="2239142"/>
            <a:ext cx="3780000" cy="3814186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08000" tIns="1116000" rIns="36000" bIns="45720" rtlCol="0">
            <a:normAutofit lnSpcReduction="10000"/>
          </a:bodyPr>
          <a:lstStyle/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изменения в протекании психических процессов (восприятия и мышления); 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нарушение переживания времени; 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искажения образа собственного тела; </a:t>
            </a:r>
          </a:p>
          <a:p>
            <a:pPr marL="273050" indent="-176213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галлюцинации.</a:t>
            </a:r>
          </a:p>
        </p:txBody>
      </p:sp>
      <p:sp>
        <p:nvSpPr>
          <p:cNvPr id="63" name="Скругленный прямоугольник 62"/>
          <p:cNvSpPr/>
          <p:nvPr/>
        </p:nvSpPr>
        <p:spPr>
          <a:xfrm>
            <a:off x="4760228" y="2409714"/>
            <a:ext cx="3532018" cy="895794"/>
          </a:xfrm>
          <a:prstGeom prst="roundRect">
            <a:avLst>
              <a:gd name="adj" fmla="val 21082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tlCol="0" anchor="t"/>
          <a:lstStyle/>
          <a:p>
            <a:r>
              <a:rPr lang="ru-RU" sz="2400" b="1"/>
              <a:t>Признаки:</a:t>
            </a:r>
          </a:p>
        </p:txBody>
      </p:sp>
      <p:sp>
        <p:nvSpPr>
          <p:cNvPr id="64" name="Freeform 21"/>
          <p:cNvSpPr/>
          <p:nvPr/>
        </p:nvSpPr>
        <p:spPr>
          <a:xfrm rot="5400000">
            <a:off x="7901046" y="198373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65" name="Группа 64"/>
          <p:cNvGrpSpPr/>
          <p:nvPr/>
        </p:nvGrpSpPr>
        <p:grpSpPr>
          <a:xfrm flipV="1">
            <a:off x="6158687" y="639300"/>
            <a:ext cx="2266178" cy="1145125"/>
            <a:chOff x="6165835" y="527157"/>
            <a:chExt cx="2259028" cy="1141513"/>
          </a:xfrm>
        </p:grpSpPr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0" name="Шестиугольник 69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1" name="Шестиугольник 70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8" name="Шестиугольник 77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1" name="Шестиугольник 110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2" name="Шестиугольник 111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3" name="Шестиугольник 112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5" name="Шестиугольник 114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7" name="Шестиугольник 116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8" name="Шестиугольник 117"/>
            <p:cNvSpPr>
              <a:spLocks noChangeAspect="1"/>
            </p:cNvSpPr>
            <p:nvPr/>
          </p:nvSpPr>
          <p:spPr>
            <a:xfrm rot="5400000">
              <a:off x="7746893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19" name="Шестиугольник 118"/>
            <p:cNvSpPr>
              <a:spLocks noChangeAspect="1"/>
            </p:cNvSpPr>
            <p:nvPr/>
          </p:nvSpPr>
          <p:spPr>
            <a:xfrm rot="5400000">
              <a:off x="814782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0" name="Шестиугольник 119"/>
            <p:cNvSpPr>
              <a:spLocks noChangeAspect="1"/>
            </p:cNvSpPr>
            <p:nvPr/>
          </p:nvSpPr>
          <p:spPr>
            <a:xfrm rot="5400000">
              <a:off x="7746893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1" name="Шестиугольник 120"/>
            <p:cNvSpPr>
              <a:spLocks noChangeAspect="1"/>
            </p:cNvSpPr>
            <p:nvPr/>
          </p:nvSpPr>
          <p:spPr>
            <a:xfrm rot="5400000">
              <a:off x="814782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2" name="Шестиугольник 121"/>
            <p:cNvSpPr>
              <a:spLocks noChangeAspect="1"/>
            </p:cNvSpPr>
            <p:nvPr/>
          </p:nvSpPr>
          <p:spPr>
            <a:xfrm rot="5400000">
              <a:off x="7746893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3" name="Шестиугольник 122"/>
            <p:cNvSpPr>
              <a:spLocks noChangeAspect="1"/>
            </p:cNvSpPr>
            <p:nvPr/>
          </p:nvSpPr>
          <p:spPr>
            <a:xfrm rot="5400000">
              <a:off x="814782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27" name="Объект 4"/>
          <p:cNvSpPr>
            <a:spLocks noGrp="1"/>
          </p:cNvSpPr>
          <p:nvPr>
            <p:ph sz="quarter" idx="4294967295"/>
          </p:nvPr>
        </p:nvSpPr>
        <p:spPr>
          <a:xfrm>
            <a:off x="719138" y="2239142"/>
            <a:ext cx="3780000" cy="3814186"/>
          </a:xfrm>
          <a:prstGeom prst="roundRect">
            <a:avLst>
              <a:gd name="adj" fmla="val 4911"/>
            </a:avLst>
          </a:prstGeom>
          <a:ln w="28575">
            <a:solidFill>
              <a:schemeClr val="tx1"/>
            </a:solidFill>
          </a:ln>
        </p:spPr>
        <p:txBody>
          <a:bodyPr vert="horz" lIns="108000" tIns="1116000" rIns="36000" bIns="45720" rtlCol="0">
            <a:normAutofit/>
          </a:bodyPr>
          <a:lstStyle/>
          <a:p>
            <a:pPr marL="273050" indent="-176213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во время длительного пребывания в одиночной тюремной камере, в пещере, в замкнутом пространстве; </a:t>
            </a:r>
          </a:p>
          <a:p>
            <a:pPr marL="273050" indent="-176213">
              <a:spcBef>
                <a:spcPts val="0"/>
              </a:spcBef>
              <a:spcAft>
                <a:spcPts val="6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000"/>
              <a:t>при приеме некоторых лекарств и наркотиков.</a:t>
            </a:r>
          </a:p>
        </p:txBody>
      </p:sp>
      <p:sp>
        <p:nvSpPr>
          <p:cNvPr id="128" name="Скругленный прямоугольник 127"/>
          <p:cNvSpPr/>
          <p:nvPr/>
        </p:nvSpPr>
        <p:spPr>
          <a:xfrm>
            <a:off x="843129" y="2409714"/>
            <a:ext cx="3532018" cy="895794"/>
          </a:xfrm>
          <a:prstGeom prst="roundRect">
            <a:avLst>
              <a:gd name="adj" fmla="val 21082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52000" rtlCol="0" anchor="t"/>
          <a:lstStyle/>
          <a:p>
            <a:r>
              <a:rPr lang="ru-RU" sz="2400" b="1"/>
              <a:t>Возникают в особых условиях:</a:t>
            </a:r>
          </a:p>
        </p:txBody>
      </p:sp>
      <p:sp>
        <p:nvSpPr>
          <p:cNvPr id="129" name="Freeform 21"/>
          <p:cNvSpPr/>
          <p:nvPr/>
        </p:nvSpPr>
        <p:spPr>
          <a:xfrm rot="5400000">
            <a:off x="3983947" y="198373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3" name="Группа 2"/>
          <p:cNvGrpSpPr/>
          <p:nvPr/>
        </p:nvGrpSpPr>
        <p:grpSpPr>
          <a:xfrm>
            <a:off x="1077740" y="5335288"/>
            <a:ext cx="3062795" cy="495538"/>
            <a:chOff x="900113" y="5336933"/>
            <a:chExt cx="4020999" cy="650568"/>
          </a:xfrm>
        </p:grpSpPr>
        <p:grpSp>
          <p:nvGrpSpPr>
            <p:cNvPr id="130" name="Группа 129"/>
            <p:cNvGrpSpPr/>
            <p:nvPr/>
          </p:nvGrpSpPr>
          <p:grpSpPr>
            <a:xfrm>
              <a:off x="900113" y="5336933"/>
              <a:ext cx="3822944" cy="292250"/>
              <a:chOff x="1116013" y="5764196"/>
              <a:chExt cx="3822944" cy="292250"/>
            </a:xfrm>
          </p:grpSpPr>
          <p:sp>
            <p:nvSpPr>
              <p:cNvPr id="131" name="Шестиугольник 130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2" name="Шестиугольник 131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3" name="Шестиугольник 132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4" name="Шестиугольник 133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5" name="Шестиугольник 134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6" name="Шестиугольник 135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7" name="Шестиугольник 136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8" name="Шестиугольник 137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39" name="Шестиугольник 138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40" name="Шестиугольник 139"/>
              <p:cNvSpPr>
                <a:spLocks noChangeAspect="1"/>
              </p:cNvSpPr>
              <p:nvPr/>
            </p:nvSpPr>
            <p:spPr>
              <a:xfrm rot="5400000">
                <a:off x="4663835" y="5781324"/>
                <a:ext cx="292250" cy="257994"/>
              </a:xfrm>
              <a:prstGeom prst="hexagon">
                <a:avLst/>
              </a:prstGeom>
              <a:solidFill>
                <a:srgbClr val="057082">
                  <a:alpha val="40000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141" name="Группа 140"/>
            <p:cNvGrpSpPr/>
            <p:nvPr/>
          </p:nvGrpSpPr>
          <p:grpSpPr>
            <a:xfrm>
              <a:off x="1098168" y="5695251"/>
              <a:ext cx="3822944" cy="292250"/>
              <a:chOff x="1116013" y="5764196"/>
              <a:chExt cx="3822944" cy="292250"/>
            </a:xfrm>
            <a:solidFill>
              <a:schemeClr val="tx1"/>
            </a:solidFill>
          </p:grpSpPr>
          <p:sp>
            <p:nvSpPr>
              <p:cNvPr id="142" name="Шестиугольник 141"/>
              <p:cNvSpPr>
                <a:spLocks noChangeAspect="1"/>
              </p:cNvSpPr>
              <p:nvPr/>
            </p:nvSpPr>
            <p:spPr>
              <a:xfrm rot="5400000">
                <a:off x="109888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43" name="Шестиугольник 142"/>
              <p:cNvSpPr>
                <a:spLocks noChangeAspect="1"/>
              </p:cNvSpPr>
              <p:nvPr/>
            </p:nvSpPr>
            <p:spPr>
              <a:xfrm rot="5400000">
                <a:off x="149499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44" name="Шестиугольник 143"/>
              <p:cNvSpPr>
                <a:spLocks noChangeAspect="1"/>
              </p:cNvSpPr>
              <p:nvPr/>
            </p:nvSpPr>
            <p:spPr>
              <a:xfrm rot="5400000">
                <a:off x="189109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45" name="Шестиугольник 144"/>
              <p:cNvSpPr>
                <a:spLocks noChangeAspect="1"/>
              </p:cNvSpPr>
              <p:nvPr/>
            </p:nvSpPr>
            <p:spPr>
              <a:xfrm rot="5400000">
                <a:off x="228720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46" name="Шестиугольник 145"/>
              <p:cNvSpPr>
                <a:spLocks noChangeAspect="1"/>
              </p:cNvSpPr>
              <p:nvPr/>
            </p:nvSpPr>
            <p:spPr>
              <a:xfrm rot="5400000">
                <a:off x="2683309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47" name="Шестиугольник 146"/>
              <p:cNvSpPr>
                <a:spLocks noChangeAspect="1"/>
              </p:cNvSpPr>
              <p:nvPr/>
            </p:nvSpPr>
            <p:spPr>
              <a:xfrm rot="5400000">
                <a:off x="3475521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48" name="Шестиугольник 147"/>
              <p:cNvSpPr>
                <a:spLocks noChangeAspect="1"/>
              </p:cNvSpPr>
              <p:nvPr/>
            </p:nvSpPr>
            <p:spPr>
              <a:xfrm rot="5400000">
                <a:off x="307941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49" name="Шестиугольник 148"/>
              <p:cNvSpPr>
                <a:spLocks noChangeAspect="1"/>
              </p:cNvSpPr>
              <p:nvPr/>
            </p:nvSpPr>
            <p:spPr>
              <a:xfrm rot="5400000">
                <a:off x="3871627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50" name="Шестиугольник 149"/>
              <p:cNvSpPr>
                <a:spLocks noChangeAspect="1"/>
              </p:cNvSpPr>
              <p:nvPr/>
            </p:nvSpPr>
            <p:spPr>
              <a:xfrm rot="5400000">
                <a:off x="4267733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151" name="Шестиугольник 150"/>
              <p:cNvSpPr>
                <a:spLocks noChangeAspect="1"/>
              </p:cNvSpPr>
              <p:nvPr/>
            </p:nvSpPr>
            <p:spPr>
              <a:xfrm rot="5400000">
                <a:off x="4663835" y="5781324"/>
                <a:ext cx="292250" cy="257994"/>
              </a:xfrm>
              <a:prstGeom prst="hexagon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grpSp>
        <p:nvGrpSpPr>
          <p:cNvPr id="152" name="Группа 151"/>
          <p:cNvGrpSpPr/>
          <p:nvPr/>
        </p:nvGrpSpPr>
        <p:grpSpPr>
          <a:xfrm>
            <a:off x="7205153" y="4709160"/>
            <a:ext cx="1038735" cy="1121666"/>
            <a:chOff x="3035992" y="3174112"/>
            <a:chExt cx="1288272" cy="1391125"/>
          </a:xfrm>
        </p:grpSpPr>
        <p:sp>
          <p:nvSpPr>
            <p:cNvPr id="153" name="Шестиугольник 152"/>
            <p:cNvSpPr>
              <a:spLocks noChangeAspect="1"/>
            </p:cNvSpPr>
            <p:nvPr/>
          </p:nvSpPr>
          <p:spPr>
            <a:xfrm rot="5400000">
              <a:off x="4066838" y="3190139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4" name="Шестиугольник 153"/>
            <p:cNvSpPr>
              <a:spLocks noChangeAspect="1"/>
            </p:cNvSpPr>
            <p:nvPr/>
          </p:nvSpPr>
          <p:spPr>
            <a:xfrm rot="5400000">
              <a:off x="4066838" y="3562693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5" name="Шестиугольник 154"/>
            <p:cNvSpPr>
              <a:spLocks noChangeAspect="1"/>
            </p:cNvSpPr>
            <p:nvPr/>
          </p:nvSpPr>
          <p:spPr>
            <a:xfrm rot="5400000">
              <a:off x="4066838" y="3935247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6" name="Шестиугольник 155"/>
            <p:cNvSpPr>
              <a:spLocks noChangeAspect="1"/>
            </p:cNvSpPr>
            <p:nvPr/>
          </p:nvSpPr>
          <p:spPr>
            <a:xfrm rot="5400000">
              <a:off x="4066838" y="4307802"/>
              <a:ext cx="273453" cy="241399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7" name="Шестиугольник 156"/>
            <p:cNvSpPr>
              <a:spLocks noChangeAspect="1"/>
            </p:cNvSpPr>
            <p:nvPr/>
          </p:nvSpPr>
          <p:spPr>
            <a:xfrm rot="5400000">
              <a:off x="3717884" y="3562695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8" name="Шестиугольник 157"/>
            <p:cNvSpPr>
              <a:spLocks noChangeAspect="1"/>
            </p:cNvSpPr>
            <p:nvPr/>
          </p:nvSpPr>
          <p:spPr>
            <a:xfrm rot="5400000">
              <a:off x="3717877" y="3935244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59" name="Шестиугольник 158"/>
            <p:cNvSpPr>
              <a:spLocks noChangeAspect="1"/>
            </p:cNvSpPr>
            <p:nvPr/>
          </p:nvSpPr>
          <p:spPr>
            <a:xfrm rot="5400000">
              <a:off x="3717879" y="4307806"/>
              <a:ext cx="273452" cy="241394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0" name="Шестиугольник 159"/>
            <p:cNvSpPr>
              <a:spLocks noChangeAspect="1"/>
            </p:cNvSpPr>
            <p:nvPr/>
          </p:nvSpPr>
          <p:spPr>
            <a:xfrm rot="5400000">
              <a:off x="3019965" y="4307803"/>
              <a:ext cx="273454" cy="241400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1" name="Шестиугольник 160"/>
            <p:cNvSpPr>
              <a:spLocks noChangeAspect="1"/>
            </p:cNvSpPr>
            <p:nvPr/>
          </p:nvSpPr>
          <p:spPr>
            <a:xfrm rot="5400000">
              <a:off x="3368919" y="3935250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162" name="Шестиугольник 161"/>
            <p:cNvSpPr>
              <a:spLocks noChangeAspect="1"/>
            </p:cNvSpPr>
            <p:nvPr/>
          </p:nvSpPr>
          <p:spPr>
            <a:xfrm rot="5400000">
              <a:off x="3368921" y="4307814"/>
              <a:ext cx="273453" cy="241393"/>
            </a:xfrm>
            <a:prstGeom prst="hexagon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1200" cap="none" spc="0" normalizeH="0" baseline="0" noProof="0">
                <a:ln>
                  <a:noFill/>
                </a:ln>
                <a:solidFill>
                  <a:srgbClr val="2F67B2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86650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632319"/>
            <a:ext cx="6001889" cy="1366650"/>
          </a:xfrm>
        </p:spPr>
        <p:txBody>
          <a:bodyPr>
            <a:noAutofit/>
          </a:bodyPr>
          <a:lstStyle/>
          <a:p>
            <a:r>
              <a:rPr lang="ru-RU" sz="4800" dirty="0"/>
              <a:t>Основные концепции психики</a:t>
            </a:r>
            <a:endParaRPr lang="ru-RU" sz="4800" dirty="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7</a:t>
            </a:fld>
            <a:endParaRPr lang="ru-RU" altLang="ru-RU"/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sz="quarter" idx="2"/>
            <p:extLst>
              <p:ext uri="{D42A27DB-BD31-4B8C-83A1-F6EECF244321}">
                <p14:modId xmlns:p14="http://schemas.microsoft.com/office/powerpoint/2010/main" val="2929949104"/>
              </p:ext>
            </p:extLst>
          </p:nvPr>
        </p:nvGraphicFramePr>
        <p:xfrm>
          <a:off x="719138" y="2423012"/>
          <a:ext cx="7707312" cy="342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9231">
                  <a:extLst>
                    <a:ext uri="{9D8B030D-6E8A-4147-A177-3AD203B41FA5}">
                      <a16:colId xmlns:a16="http://schemas.microsoft.com/office/drawing/2014/main" val="3195827758"/>
                    </a:ext>
                  </a:extLst>
                </a:gridCol>
                <a:gridCol w="1424354">
                  <a:extLst>
                    <a:ext uri="{9D8B030D-6E8A-4147-A177-3AD203B41FA5}">
                      <a16:colId xmlns:a16="http://schemas.microsoft.com/office/drawing/2014/main" val="3797436993"/>
                    </a:ext>
                  </a:extLst>
                </a:gridCol>
                <a:gridCol w="4223727">
                  <a:extLst>
                    <a:ext uri="{9D8B030D-6E8A-4147-A177-3AD203B41FA5}">
                      <a16:colId xmlns:a16="http://schemas.microsoft.com/office/drawing/2014/main" val="331520977"/>
                    </a:ext>
                  </a:extLst>
                </a:gridCol>
              </a:tblGrid>
              <a:tr h="540000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Концепция</a:t>
                      </a:r>
                    </a:p>
                  </a:txBody>
                  <a:tcPr anchor="ctr">
                    <a:lnL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Автор</a:t>
                      </a:r>
                    </a:p>
                  </a:txBody>
                  <a:tcPr anchor="ctr"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ru-RU" sz="2000" b="1" kern="1200" spc="50" baseline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Критерий психики</a:t>
                      </a:r>
                    </a:p>
                  </a:txBody>
                  <a:tcPr anchor="ctr">
                    <a:lnR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5708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9284581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r>
                        <a:rPr lang="ru-RU" sz="2000"/>
                        <a:t>Антропопсихизм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/>
                        <a:t>Р. Декарт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Осознанность, поэтому у животных психики нет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57082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89485484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r>
                        <a:rPr lang="ru-RU" sz="2000"/>
                        <a:t>Панпсихизм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/>
                        <a:t>Б. Спиноза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Психика – неотъемлемое свойство любого материального образования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10199220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r>
                        <a:rPr lang="ru-RU" sz="2000"/>
                        <a:t>Биопсихизм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/>
                        <a:t>Аристотель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Душа есть у любого живого существа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36485616"/>
                  </a:ext>
                </a:extLst>
              </a:tr>
              <a:tr h="720000">
                <a:tc>
                  <a:txBody>
                    <a:bodyPr/>
                    <a:lstStyle/>
                    <a:p>
                      <a:r>
                        <a:rPr lang="ru-RU" sz="2000"/>
                        <a:t>Нейропсихизм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/>
                        <a:t>Ч. Дарвин, </a:t>
                      </a:r>
                      <a:br>
                        <a:rPr lang="ru-RU" sz="2000"/>
                      </a:br>
                      <a:r>
                        <a:rPr lang="ru-RU" sz="2000"/>
                        <a:t>Г. Спенсер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r>
                        <a:rPr lang="ru-RU" sz="2000"/>
                        <a:t>Наличие нервной системы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59226649"/>
                  </a:ext>
                </a:extLst>
              </a:tr>
            </a:tbl>
          </a:graphicData>
        </a:graphic>
      </p:graphicFrame>
      <p:grpSp>
        <p:nvGrpSpPr>
          <p:cNvPr id="10" name="Группа 9"/>
          <p:cNvGrpSpPr/>
          <p:nvPr/>
        </p:nvGrpSpPr>
        <p:grpSpPr>
          <a:xfrm>
            <a:off x="6762178" y="739227"/>
            <a:ext cx="1662685" cy="1297682"/>
            <a:chOff x="8052457" y="227472"/>
            <a:chExt cx="840718" cy="656158"/>
          </a:xfrm>
        </p:grpSpPr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8042543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8273006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8042543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8273006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8503468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8733931" y="237386"/>
              <a:ext cx="169158" cy="149330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8503468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8733931" y="479906"/>
              <a:ext cx="169158" cy="149330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339960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5"/>
          <p:cNvSpPr>
            <a:spLocks noGrp="1" noChangeArrowheads="1"/>
          </p:cNvSpPr>
          <p:nvPr>
            <p:ph type="title"/>
          </p:nvPr>
        </p:nvSpPr>
        <p:spPr>
          <a:xfrm>
            <a:off x="602145" y="613733"/>
            <a:ext cx="5997274" cy="1264070"/>
          </a:xfrm>
        </p:spPr>
        <p:txBody>
          <a:bodyPr>
            <a:noAutofit/>
          </a:bodyPr>
          <a:lstStyle/>
          <a:p>
            <a:r>
              <a:rPr lang="ru-RU" altLang="ru-RU" sz="4800"/>
              <a:t>Примат функции </a:t>
            </a:r>
            <a:br>
              <a:rPr lang="ru-RU" altLang="ru-RU" sz="4800"/>
            </a:br>
            <a:r>
              <a:rPr lang="ru-RU" altLang="ru-RU" sz="4800"/>
              <a:t>над органом</a:t>
            </a:r>
            <a:endParaRPr lang="ru-RU" altLang="ru-RU" sz="4800">
              <a:solidFill>
                <a:schemeClr val="tx1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CB1368-62DD-49DD-B557-E33E150B8885}" type="slidenum">
              <a:rPr lang="ru-RU" smtClean="0"/>
              <a:pPr/>
              <a:t>8</a:t>
            </a:fld>
            <a:endParaRPr lang="ru-RU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719463" y="2360506"/>
            <a:ext cx="3168000" cy="972000"/>
          </a:xfrm>
          <a:prstGeom prst="roundRect">
            <a:avLst>
              <a:gd name="adj" fmla="val 17926"/>
            </a:avLst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108000" rtlCol="0" anchor="t"/>
          <a:lstStyle/>
          <a:p>
            <a:pPr>
              <a:spcAft>
                <a:spcPts val="1200"/>
              </a:spcAft>
            </a:pPr>
            <a:r>
              <a:rPr lang="ru-RU" altLang="ru-RU" sz="2000" b="1"/>
              <a:t>Изменение условий жизнедеятельности</a:t>
            </a:r>
          </a:p>
        </p:txBody>
      </p:sp>
      <p:sp>
        <p:nvSpPr>
          <p:cNvPr id="35" name="Freeform 20"/>
          <p:cNvSpPr/>
          <p:nvPr/>
        </p:nvSpPr>
        <p:spPr>
          <a:xfrm rot="5400000">
            <a:off x="3384086" y="2101120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0" name="Скругленный прямоугольник 39"/>
          <p:cNvSpPr/>
          <p:nvPr/>
        </p:nvSpPr>
        <p:spPr>
          <a:xfrm>
            <a:off x="5256863" y="2360506"/>
            <a:ext cx="3168000" cy="972000"/>
          </a:xfrm>
          <a:prstGeom prst="roundRect">
            <a:avLst>
              <a:gd name="adj" fmla="val 17633"/>
            </a:avLst>
          </a:prstGeom>
          <a:solidFill>
            <a:srgbClr val="057082"/>
          </a:solidFill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108000" rIns="36000" rtlCol="0" anchor="t"/>
          <a:lstStyle/>
          <a:p>
            <a:pPr>
              <a:spcAft>
                <a:spcPts val="600"/>
              </a:spcAft>
            </a:pPr>
            <a:r>
              <a:rPr lang="ru-RU" sz="2000" b="1"/>
              <a:t>Изменение форм </a:t>
            </a:r>
            <a:br>
              <a:rPr lang="ru-RU" sz="2000" b="1"/>
            </a:br>
            <a:r>
              <a:rPr lang="ru-RU" sz="2000" b="1"/>
              <a:t>поведения</a:t>
            </a:r>
          </a:p>
        </p:txBody>
      </p:sp>
      <p:sp>
        <p:nvSpPr>
          <p:cNvPr id="41" name="Freeform 20"/>
          <p:cNvSpPr/>
          <p:nvPr/>
        </p:nvSpPr>
        <p:spPr>
          <a:xfrm rot="5400000">
            <a:off x="7914045" y="2109482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sp>
        <p:nvSpPr>
          <p:cNvPr id="42" name="Скругленный прямоугольник 41"/>
          <p:cNvSpPr/>
          <p:nvPr/>
        </p:nvSpPr>
        <p:spPr>
          <a:xfrm>
            <a:off x="3129282" y="5249364"/>
            <a:ext cx="2880000" cy="972000"/>
          </a:xfrm>
          <a:prstGeom prst="roundRect">
            <a:avLst>
              <a:gd name="adj" fmla="val 16631"/>
            </a:avLst>
          </a:prstGeom>
          <a:solidFill>
            <a:schemeClr val="bg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108000" rIns="36000" bIns="36000" rtlCol="0" anchor="t"/>
          <a:lstStyle/>
          <a:p>
            <a:pPr>
              <a:spcAft>
                <a:spcPts val="400"/>
              </a:spcAft>
            </a:pPr>
            <a:r>
              <a:rPr lang="ru-RU" sz="2000" b="1">
                <a:solidFill>
                  <a:schemeClr val="tx1"/>
                </a:solidFill>
              </a:rPr>
              <a:t>Морфологические изменения органов</a:t>
            </a:r>
          </a:p>
        </p:txBody>
      </p:sp>
      <p:sp>
        <p:nvSpPr>
          <p:cNvPr id="47" name="Freeform 21"/>
          <p:cNvSpPr/>
          <p:nvPr/>
        </p:nvSpPr>
        <p:spPr>
          <a:xfrm rot="5400000">
            <a:off x="5525022" y="4993954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1" y="0"/>
                </a:lnTo>
                <a:lnTo>
                  <a:pt x="919471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12" name="Группа 11"/>
          <p:cNvGrpSpPr/>
          <p:nvPr/>
        </p:nvGrpSpPr>
        <p:grpSpPr>
          <a:xfrm>
            <a:off x="6165835" y="675012"/>
            <a:ext cx="2259028" cy="1141513"/>
            <a:chOff x="6165835" y="367551"/>
            <a:chExt cx="2259028" cy="1141513"/>
          </a:xfrm>
        </p:grpSpPr>
        <p:sp>
          <p:nvSpPr>
            <p:cNvPr id="121" name="Шестиугольник 120"/>
            <p:cNvSpPr>
              <a:spLocks noChangeAspect="1"/>
            </p:cNvSpPr>
            <p:nvPr/>
          </p:nvSpPr>
          <p:spPr>
            <a:xfrm rot="5400000">
              <a:off x="614858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4" name="Шестиугольник 123"/>
            <p:cNvSpPr>
              <a:spLocks noChangeAspect="1"/>
            </p:cNvSpPr>
            <p:nvPr/>
          </p:nvSpPr>
          <p:spPr>
            <a:xfrm rot="5400000">
              <a:off x="6945025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5" name="Шестиугольник 124"/>
            <p:cNvSpPr>
              <a:spLocks noChangeAspect="1"/>
            </p:cNvSpPr>
            <p:nvPr/>
          </p:nvSpPr>
          <p:spPr>
            <a:xfrm rot="5400000">
              <a:off x="654409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7" name="Шестиугольник 126"/>
            <p:cNvSpPr>
              <a:spLocks noChangeAspect="1"/>
            </p:cNvSpPr>
            <p:nvPr/>
          </p:nvSpPr>
          <p:spPr>
            <a:xfrm rot="5400000">
              <a:off x="7345960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8" name="Шестиугольник 127"/>
            <p:cNvSpPr>
              <a:spLocks noChangeAspect="1"/>
            </p:cNvSpPr>
            <p:nvPr/>
          </p:nvSpPr>
          <p:spPr>
            <a:xfrm rot="5400000">
              <a:off x="614858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29" name="Шестиугольник 128"/>
            <p:cNvSpPr>
              <a:spLocks noChangeAspect="1"/>
            </p:cNvSpPr>
            <p:nvPr/>
          </p:nvSpPr>
          <p:spPr>
            <a:xfrm rot="5400000">
              <a:off x="6945025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0" name="Шестиугольник 129"/>
            <p:cNvSpPr>
              <a:spLocks noChangeAspect="1"/>
            </p:cNvSpPr>
            <p:nvPr/>
          </p:nvSpPr>
          <p:spPr>
            <a:xfrm rot="5400000">
              <a:off x="654409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1" name="Шестиугольник 130"/>
            <p:cNvSpPr>
              <a:spLocks noChangeAspect="1"/>
            </p:cNvSpPr>
            <p:nvPr/>
          </p:nvSpPr>
          <p:spPr>
            <a:xfrm rot="5400000">
              <a:off x="7345960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2" name="Шестиугольник 131"/>
            <p:cNvSpPr>
              <a:spLocks noChangeAspect="1"/>
            </p:cNvSpPr>
            <p:nvPr/>
          </p:nvSpPr>
          <p:spPr>
            <a:xfrm rot="5400000">
              <a:off x="6148587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3" name="Шестиугольник 132"/>
            <p:cNvSpPr>
              <a:spLocks noChangeAspect="1"/>
            </p:cNvSpPr>
            <p:nvPr/>
          </p:nvSpPr>
          <p:spPr>
            <a:xfrm rot="5400000">
              <a:off x="6945025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4" name="Шестиугольник 133"/>
            <p:cNvSpPr>
              <a:spLocks noChangeAspect="1"/>
            </p:cNvSpPr>
            <p:nvPr/>
          </p:nvSpPr>
          <p:spPr>
            <a:xfrm rot="5400000">
              <a:off x="6544090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5" name="Шестиугольник 134"/>
            <p:cNvSpPr>
              <a:spLocks noChangeAspect="1"/>
            </p:cNvSpPr>
            <p:nvPr/>
          </p:nvSpPr>
          <p:spPr>
            <a:xfrm rot="5400000">
              <a:off x="7345960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6" name="Шестиугольник 135"/>
            <p:cNvSpPr>
              <a:spLocks noChangeAspect="1"/>
            </p:cNvSpPr>
            <p:nvPr/>
          </p:nvSpPr>
          <p:spPr>
            <a:xfrm rot="5400000">
              <a:off x="7746893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7" name="Шестиугольник 136"/>
            <p:cNvSpPr>
              <a:spLocks noChangeAspect="1"/>
            </p:cNvSpPr>
            <p:nvPr/>
          </p:nvSpPr>
          <p:spPr>
            <a:xfrm rot="5400000">
              <a:off x="8147827" y="384799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8" name="Шестиугольник 137"/>
            <p:cNvSpPr>
              <a:spLocks noChangeAspect="1"/>
            </p:cNvSpPr>
            <p:nvPr/>
          </p:nvSpPr>
          <p:spPr>
            <a:xfrm rot="5400000">
              <a:off x="7746893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39" name="Шестиугольник 138"/>
            <p:cNvSpPr>
              <a:spLocks noChangeAspect="1"/>
            </p:cNvSpPr>
            <p:nvPr/>
          </p:nvSpPr>
          <p:spPr>
            <a:xfrm rot="5400000">
              <a:off x="8147827" y="806709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0" name="Шестиугольник 139"/>
            <p:cNvSpPr>
              <a:spLocks noChangeAspect="1"/>
            </p:cNvSpPr>
            <p:nvPr/>
          </p:nvSpPr>
          <p:spPr>
            <a:xfrm rot="5400000">
              <a:off x="7746893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1" name="Шестиугольник 140"/>
            <p:cNvSpPr>
              <a:spLocks noChangeAspect="1"/>
            </p:cNvSpPr>
            <p:nvPr/>
          </p:nvSpPr>
          <p:spPr>
            <a:xfrm rot="5400000">
              <a:off x="8147827" y="12320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0" name="Выноска со стрелкой вверх 9"/>
          <p:cNvSpPr/>
          <p:nvPr/>
        </p:nvSpPr>
        <p:spPr>
          <a:xfrm>
            <a:off x="3129282" y="3083028"/>
            <a:ext cx="2880000" cy="1215548"/>
          </a:xfrm>
          <a:prstGeom prst="upArrowCallout">
            <a:avLst>
              <a:gd name="adj1" fmla="val 18976"/>
              <a:gd name="adj2" fmla="val 25000"/>
              <a:gd name="adj3" fmla="val 25000"/>
              <a:gd name="adj4" fmla="val 50519"/>
            </a:avLst>
          </a:prstGeom>
          <a:noFill/>
          <a:ln w="28575">
            <a:solidFill>
              <a:srgbClr val="05708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2000" tIns="72000" rIns="72000" bIns="72000" rtlCol="0" anchor="ctr"/>
          <a:lstStyle/>
          <a:p>
            <a:pPr algn="ctr">
              <a:spcAft>
                <a:spcPts val="600"/>
              </a:spcAft>
            </a:pPr>
            <a:r>
              <a:rPr lang="ru-RU" sz="1600" b="1">
                <a:solidFill>
                  <a:srgbClr val="057082"/>
                </a:solidFill>
              </a:rPr>
              <a:t>Необходимость адаптации </a:t>
            </a:r>
            <a:br>
              <a:rPr lang="ru-RU" sz="1600" b="1">
                <a:solidFill>
                  <a:srgbClr val="057082"/>
                </a:solidFill>
              </a:rPr>
            </a:br>
            <a:r>
              <a:rPr lang="ru-RU" sz="1600" b="1">
                <a:solidFill>
                  <a:srgbClr val="057082"/>
                </a:solidFill>
              </a:rPr>
              <a:t>к новым условиям</a:t>
            </a:r>
          </a:p>
        </p:txBody>
      </p:sp>
      <p:grpSp>
        <p:nvGrpSpPr>
          <p:cNvPr id="11" name="Группа 10"/>
          <p:cNvGrpSpPr/>
          <p:nvPr/>
        </p:nvGrpSpPr>
        <p:grpSpPr>
          <a:xfrm>
            <a:off x="4043886" y="2699364"/>
            <a:ext cx="1056226" cy="294283"/>
            <a:chOff x="6318235" y="1367181"/>
            <a:chExt cx="1056226" cy="294283"/>
          </a:xfrm>
        </p:grpSpPr>
        <p:sp>
          <p:nvSpPr>
            <p:cNvPr id="142" name="Шестиугольник 141"/>
            <p:cNvSpPr>
              <a:spLocks noChangeAspect="1"/>
            </p:cNvSpPr>
            <p:nvPr/>
          </p:nvSpPr>
          <p:spPr>
            <a:xfrm rot="5400000">
              <a:off x="6300987" y="13844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3" name="Шестиугольник 142"/>
            <p:cNvSpPr>
              <a:spLocks noChangeAspect="1"/>
            </p:cNvSpPr>
            <p:nvPr/>
          </p:nvSpPr>
          <p:spPr>
            <a:xfrm rot="5400000">
              <a:off x="7097425" y="13844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44" name="Шестиугольник 143"/>
            <p:cNvSpPr>
              <a:spLocks noChangeAspect="1"/>
            </p:cNvSpPr>
            <p:nvPr/>
          </p:nvSpPr>
          <p:spPr>
            <a:xfrm rot="5400000">
              <a:off x="6696490" y="1384429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sp>
        <p:nvSpPr>
          <p:cNvPr id="146" name="Шестиугольник 145"/>
          <p:cNvSpPr>
            <a:spLocks noChangeAspect="1"/>
          </p:cNvSpPr>
          <p:nvPr/>
        </p:nvSpPr>
        <p:spPr>
          <a:xfrm rot="5400000">
            <a:off x="7503229" y="3463699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47" name="Шестиугольник 146"/>
          <p:cNvSpPr>
            <a:spLocks noChangeAspect="1"/>
          </p:cNvSpPr>
          <p:nvPr/>
        </p:nvSpPr>
        <p:spPr>
          <a:xfrm rot="5400000">
            <a:off x="7503229" y="4249797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48" name="Шестиугольник 147"/>
          <p:cNvSpPr>
            <a:spLocks noChangeAspect="1"/>
          </p:cNvSpPr>
          <p:nvPr/>
        </p:nvSpPr>
        <p:spPr>
          <a:xfrm rot="5400000">
            <a:off x="7503229" y="3856748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49" name="Шестиугольник 148"/>
          <p:cNvSpPr>
            <a:spLocks noChangeAspect="1"/>
          </p:cNvSpPr>
          <p:nvPr/>
        </p:nvSpPr>
        <p:spPr>
          <a:xfrm rot="5400000">
            <a:off x="7503229" y="4642847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50" name="Шестиугольник 149"/>
          <p:cNvSpPr>
            <a:spLocks noChangeAspect="1"/>
          </p:cNvSpPr>
          <p:nvPr/>
        </p:nvSpPr>
        <p:spPr>
          <a:xfrm rot="5400000">
            <a:off x="1539738" y="5436201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51" name="Шестиугольник 150"/>
          <p:cNvSpPr>
            <a:spLocks noChangeAspect="1"/>
          </p:cNvSpPr>
          <p:nvPr/>
        </p:nvSpPr>
        <p:spPr>
          <a:xfrm rot="5400000">
            <a:off x="1937524" y="5833901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52" name="Шестиугольник 151"/>
          <p:cNvSpPr>
            <a:spLocks noChangeAspect="1"/>
          </p:cNvSpPr>
          <p:nvPr/>
        </p:nvSpPr>
        <p:spPr>
          <a:xfrm rot="5400000">
            <a:off x="4323143" y="4642845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53" name="Шестиугольник 152"/>
          <p:cNvSpPr>
            <a:spLocks noChangeAspect="1"/>
          </p:cNvSpPr>
          <p:nvPr/>
        </p:nvSpPr>
        <p:spPr>
          <a:xfrm rot="5400000">
            <a:off x="5118715" y="4642845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54" name="Шестиугольник 153"/>
          <p:cNvSpPr>
            <a:spLocks noChangeAspect="1"/>
          </p:cNvSpPr>
          <p:nvPr/>
        </p:nvSpPr>
        <p:spPr>
          <a:xfrm rot="5400000">
            <a:off x="4720929" y="4642845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55" name="Шестиугольник 154"/>
          <p:cNvSpPr>
            <a:spLocks noChangeAspect="1"/>
          </p:cNvSpPr>
          <p:nvPr/>
        </p:nvSpPr>
        <p:spPr>
          <a:xfrm rot="5400000">
            <a:off x="5516501" y="4642845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56" name="Шестиугольник 155"/>
          <p:cNvSpPr>
            <a:spLocks noChangeAspect="1"/>
          </p:cNvSpPr>
          <p:nvPr/>
        </p:nvSpPr>
        <p:spPr>
          <a:xfrm rot="5400000">
            <a:off x="5914287" y="4642845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57" name="Шестиугольник 156"/>
          <p:cNvSpPr>
            <a:spLocks noChangeAspect="1"/>
          </p:cNvSpPr>
          <p:nvPr/>
        </p:nvSpPr>
        <p:spPr>
          <a:xfrm rot="5400000">
            <a:off x="6312073" y="4642845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58" name="Шестиугольник 157"/>
          <p:cNvSpPr>
            <a:spLocks noChangeAspect="1"/>
          </p:cNvSpPr>
          <p:nvPr/>
        </p:nvSpPr>
        <p:spPr>
          <a:xfrm rot="5400000">
            <a:off x="3926456" y="4642845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59" name="Шестиугольник 158"/>
          <p:cNvSpPr>
            <a:spLocks noChangeAspect="1"/>
          </p:cNvSpPr>
          <p:nvPr/>
        </p:nvSpPr>
        <p:spPr>
          <a:xfrm rot="5400000">
            <a:off x="1539738" y="5038501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60" name="Шестиугольник 159"/>
          <p:cNvSpPr>
            <a:spLocks noChangeAspect="1"/>
          </p:cNvSpPr>
          <p:nvPr/>
        </p:nvSpPr>
        <p:spPr>
          <a:xfrm rot="5400000">
            <a:off x="2335311" y="4642845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61" name="Шестиугольник 160"/>
          <p:cNvSpPr>
            <a:spLocks noChangeAspect="1"/>
          </p:cNvSpPr>
          <p:nvPr/>
        </p:nvSpPr>
        <p:spPr>
          <a:xfrm rot="5400000">
            <a:off x="1937525" y="4642845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62" name="Шестиугольник 161"/>
          <p:cNvSpPr>
            <a:spLocks noChangeAspect="1"/>
          </p:cNvSpPr>
          <p:nvPr/>
        </p:nvSpPr>
        <p:spPr>
          <a:xfrm rot="5400000">
            <a:off x="2733097" y="4642845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63" name="Шестиугольник 162"/>
          <p:cNvSpPr>
            <a:spLocks noChangeAspect="1"/>
          </p:cNvSpPr>
          <p:nvPr/>
        </p:nvSpPr>
        <p:spPr>
          <a:xfrm rot="5400000">
            <a:off x="3130883" y="4642845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64" name="Шестиугольник 163"/>
          <p:cNvSpPr>
            <a:spLocks noChangeAspect="1"/>
          </p:cNvSpPr>
          <p:nvPr/>
        </p:nvSpPr>
        <p:spPr>
          <a:xfrm rot="5400000">
            <a:off x="3528669" y="4642845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66" name="Шестиугольник 165"/>
          <p:cNvSpPr>
            <a:spLocks noChangeAspect="1"/>
          </p:cNvSpPr>
          <p:nvPr/>
        </p:nvSpPr>
        <p:spPr>
          <a:xfrm rot="5400000">
            <a:off x="2335311" y="5833901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67" name="Шестиугольник 166"/>
          <p:cNvSpPr>
            <a:spLocks noChangeAspect="1"/>
          </p:cNvSpPr>
          <p:nvPr/>
        </p:nvSpPr>
        <p:spPr>
          <a:xfrm rot="5400000">
            <a:off x="1539738" y="4642846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68" name="Шестиугольник 167"/>
          <p:cNvSpPr>
            <a:spLocks noChangeAspect="1"/>
          </p:cNvSpPr>
          <p:nvPr/>
        </p:nvSpPr>
        <p:spPr>
          <a:xfrm rot="5400000">
            <a:off x="2733097" y="5833901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69" name="Шестиугольник 168"/>
          <p:cNvSpPr>
            <a:spLocks noChangeAspect="1"/>
          </p:cNvSpPr>
          <p:nvPr/>
        </p:nvSpPr>
        <p:spPr>
          <a:xfrm rot="5400000">
            <a:off x="7106544" y="4642842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70" name="Шестиугольник 169"/>
          <p:cNvSpPr>
            <a:spLocks noChangeAspect="1"/>
          </p:cNvSpPr>
          <p:nvPr/>
        </p:nvSpPr>
        <p:spPr>
          <a:xfrm rot="5400000">
            <a:off x="6709858" y="4642843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  <p:sp>
        <p:nvSpPr>
          <p:cNvPr id="171" name="Шестиугольник 170"/>
          <p:cNvSpPr>
            <a:spLocks noChangeAspect="1"/>
          </p:cNvSpPr>
          <p:nvPr/>
        </p:nvSpPr>
        <p:spPr>
          <a:xfrm rot="5400000">
            <a:off x="1530565" y="5833901"/>
            <a:ext cx="294283" cy="259788"/>
          </a:xfrm>
          <a:prstGeom prst="hexagon">
            <a:avLst/>
          </a:prstGeom>
          <a:solidFill>
            <a:srgbClr val="057082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rgbClr val="2F67B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690074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9832" y="414589"/>
            <a:ext cx="5445133" cy="1366650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</a:pPr>
            <a:r>
              <a:rPr lang="ru-RU" sz="4000"/>
              <a:t>Этапы развития психики в филогенезе</a:t>
            </a:r>
            <a:endParaRPr lang="ru-RU" sz="4000">
              <a:solidFill>
                <a:schemeClr val="tx1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2B2239-82FD-4906-84AB-8A7F2841C5C6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sp>
        <p:nvSpPr>
          <p:cNvPr id="99" name="Объект 3"/>
          <p:cNvSpPr>
            <a:spLocks noGrp="1"/>
          </p:cNvSpPr>
          <p:nvPr>
            <p:ph sz="quarter" idx="2"/>
          </p:nvPr>
        </p:nvSpPr>
        <p:spPr>
          <a:xfrm>
            <a:off x="719137" y="2013326"/>
            <a:ext cx="7705725" cy="3204133"/>
          </a:xfrm>
          <a:prstGeom prst="roundRect">
            <a:avLst>
              <a:gd name="adj" fmla="val 5009"/>
            </a:avLst>
          </a:prstGeom>
          <a:ln w="28575">
            <a:solidFill>
              <a:schemeClr val="tx1"/>
            </a:solidFill>
          </a:ln>
        </p:spPr>
        <p:txBody>
          <a:bodyPr vert="horz" lIns="144000" tIns="1260000" rIns="180000" bIns="45720" rtlCol="0">
            <a:noAutofit/>
          </a:bodyPr>
          <a:lstStyle/>
          <a:p>
            <a:pPr marL="273050" indent="-176213">
              <a:lnSpc>
                <a:spcPct val="110000"/>
              </a:lnSpc>
              <a:spcBef>
                <a:spcPts val="0"/>
              </a:spcBef>
              <a:spcAft>
                <a:spcPts val="120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в усложнении функций рецепторов и сигнальной деятельности нервной системы; </a:t>
            </a:r>
          </a:p>
          <a:p>
            <a:pPr marL="273050" indent="-176213">
              <a:lnSpc>
                <a:spcPct val="110000"/>
              </a:lnSpc>
              <a:spcBef>
                <a:spcPts val="0"/>
              </a:spcBef>
              <a:spcAft>
                <a:spcPts val="350"/>
              </a:spcAft>
              <a:buClr>
                <a:schemeClr val="tx1"/>
              </a:buClr>
              <a:buFont typeface="Calibri" panose="020F0502020204030204" pitchFamily="34" charset="0"/>
              <a:buChar char="̶"/>
            </a:pPr>
            <a:r>
              <a:rPr lang="ru-RU" sz="2200"/>
              <a:t>в усложнении форм поведения и совершенствовании способности к индивидуальному научению.</a:t>
            </a:r>
          </a:p>
        </p:txBody>
      </p:sp>
      <p:sp>
        <p:nvSpPr>
          <p:cNvPr id="100" name="Скругленный прямоугольник 99"/>
          <p:cNvSpPr/>
          <p:nvPr/>
        </p:nvSpPr>
        <p:spPr>
          <a:xfrm>
            <a:off x="900114" y="2304059"/>
            <a:ext cx="6722882" cy="860161"/>
          </a:xfrm>
          <a:prstGeom prst="roundRect">
            <a:avLst>
              <a:gd name="adj" fmla="val 15375"/>
            </a:avLst>
          </a:prstGeom>
          <a:solidFill>
            <a:srgbClr val="0570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tIns="144000" rIns="36000" rtlCol="0" anchor="t"/>
          <a:lstStyle/>
          <a:p>
            <a:r>
              <a:rPr lang="ru-RU" sz="2800" b="1" spc="50"/>
              <a:t>Эволюция психики выражается:</a:t>
            </a:r>
          </a:p>
        </p:txBody>
      </p:sp>
      <p:sp>
        <p:nvSpPr>
          <p:cNvPr id="101" name="Freeform 20"/>
          <p:cNvSpPr/>
          <p:nvPr/>
        </p:nvSpPr>
        <p:spPr>
          <a:xfrm rot="5400000">
            <a:off x="7914045" y="1757918"/>
            <a:ext cx="510818" cy="510818"/>
          </a:xfrm>
          <a:custGeom>
            <a:avLst/>
            <a:gdLst/>
            <a:ahLst/>
            <a:cxnLst/>
            <a:rect l="l" t="t" r="r" b="b"/>
            <a:pathLst>
              <a:path w="919471" h="919471">
                <a:moveTo>
                  <a:pt x="0" y="0"/>
                </a:moveTo>
                <a:lnTo>
                  <a:pt x="919470" y="0"/>
                </a:lnTo>
                <a:lnTo>
                  <a:pt x="919470" y="919471"/>
                </a:lnTo>
                <a:lnTo>
                  <a:pt x="0" y="919471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</p:sp>
      <p:grpSp>
        <p:nvGrpSpPr>
          <p:cNvPr id="7" name="Группа 6"/>
          <p:cNvGrpSpPr/>
          <p:nvPr/>
        </p:nvGrpSpPr>
        <p:grpSpPr>
          <a:xfrm>
            <a:off x="1331913" y="5443035"/>
            <a:ext cx="3725101" cy="287808"/>
            <a:chOff x="1116013" y="5998155"/>
            <a:chExt cx="3725101" cy="287808"/>
          </a:xfrm>
        </p:grpSpPr>
        <p:grpSp>
          <p:nvGrpSpPr>
            <p:cNvPr id="67" name="Группа 66"/>
            <p:cNvGrpSpPr/>
            <p:nvPr/>
          </p:nvGrpSpPr>
          <p:grpSpPr>
            <a:xfrm>
              <a:off x="3435331" y="5998155"/>
              <a:ext cx="1405783" cy="287808"/>
              <a:chOff x="5608723" y="5322632"/>
              <a:chExt cx="1116581" cy="228600"/>
            </a:xfrm>
          </p:grpSpPr>
          <p:sp>
            <p:nvSpPr>
              <p:cNvPr id="68" name="Шестиугольник 67"/>
              <p:cNvSpPr>
                <a:spLocks noChangeAspect="1"/>
              </p:cNvSpPr>
              <p:nvPr/>
            </p:nvSpPr>
            <p:spPr>
              <a:xfrm rot="5400000">
                <a:off x="5595486" y="5335869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69" name="Шестиугольник 68"/>
              <p:cNvSpPr>
                <a:spLocks noChangeAspect="1"/>
              </p:cNvSpPr>
              <p:nvPr/>
            </p:nvSpPr>
            <p:spPr>
              <a:xfrm rot="5400000">
                <a:off x="5905565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0" name="Шестиугольник 69"/>
              <p:cNvSpPr>
                <a:spLocks noChangeAspect="1"/>
              </p:cNvSpPr>
              <p:nvPr/>
            </p:nvSpPr>
            <p:spPr>
              <a:xfrm rot="5400000">
                <a:off x="6209119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71" name="Шестиугольник 70"/>
              <p:cNvSpPr>
                <a:spLocks noChangeAspect="1"/>
              </p:cNvSpPr>
              <p:nvPr/>
            </p:nvSpPr>
            <p:spPr>
              <a:xfrm rot="5400000">
                <a:off x="6512674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  <p:grpSp>
          <p:nvGrpSpPr>
            <p:cNvPr id="74" name="Группа 73"/>
            <p:cNvGrpSpPr/>
            <p:nvPr/>
          </p:nvGrpSpPr>
          <p:grpSpPr>
            <a:xfrm>
              <a:off x="1116013" y="5998159"/>
              <a:ext cx="2182930" cy="284369"/>
              <a:chOff x="6829466" y="5325364"/>
              <a:chExt cx="1733851" cy="225868"/>
            </a:xfrm>
          </p:grpSpPr>
          <p:sp>
            <p:nvSpPr>
              <p:cNvPr id="79" name="Шестиугольник 78"/>
              <p:cNvSpPr>
                <a:spLocks noChangeAspect="1"/>
              </p:cNvSpPr>
              <p:nvPr/>
            </p:nvSpPr>
            <p:spPr>
              <a:xfrm rot="5400000">
                <a:off x="6816229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0" name="Шестиугольник 79"/>
              <p:cNvSpPr>
                <a:spLocks noChangeAspect="1"/>
              </p:cNvSpPr>
              <p:nvPr/>
            </p:nvSpPr>
            <p:spPr>
              <a:xfrm rot="5400000">
                <a:off x="7427511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1" name="Шестиугольник 80"/>
              <p:cNvSpPr>
                <a:spLocks noChangeAspect="1"/>
              </p:cNvSpPr>
              <p:nvPr/>
            </p:nvSpPr>
            <p:spPr>
              <a:xfrm rot="5400000">
                <a:off x="7119786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2" name="Шестиугольник 81"/>
              <p:cNvSpPr>
                <a:spLocks noChangeAspect="1"/>
              </p:cNvSpPr>
              <p:nvPr/>
            </p:nvSpPr>
            <p:spPr>
              <a:xfrm rot="5400000">
                <a:off x="7735237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3" name="Шестиугольник 82"/>
              <p:cNvSpPr>
                <a:spLocks noChangeAspect="1"/>
              </p:cNvSpPr>
              <p:nvPr/>
            </p:nvSpPr>
            <p:spPr>
              <a:xfrm rot="5400000">
                <a:off x="8042961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  <p:sp>
            <p:nvSpPr>
              <p:cNvPr id="84" name="Шестиугольник 83"/>
              <p:cNvSpPr>
                <a:spLocks noChangeAspect="1"/>
              </p:cNvSpPr>
              <p:nvPr/>
            </p:nvSpPr>
            <p:spPr>
              <a:xfrm rot="5400000">
                <a:off x="8350687" y="5338601"/>
                <a:ext cx="225868" cy="199393"/>
              </a:xfrm>
              <a:prstGeom prst="hexagon">
                <a:avLst/>
              </a:prstGeom>
              <a:solidFill>
                <a:schemeClr val="tx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srgbClr val="2F67B2"/>
                  </a:solidFill>
                </a:endParaRPr>
              </a:p>
            </p:txBody>
          </p:sp>
        </p:grpSp>
      </p:grpSp>
      <p:grpSp>
        <p:nvGrpSpPr>
          <p:cNvPr id="5" name="Группа 4"/>
          <p:cNvGrpSpPr/>
          <p:nvPr/>
        </p:nvGrpSpPr>
        <p:grpSpPr>
          <a:xfrm>
            <a:off x="1116013" y="5760659"/>
            <a:ext cx="3822944" cy="295787"/>
            <a:chOff x="6680410" y="712425"/>
            <a:chExt cx="2212765" cy="171205"/>
          </a:xfrm>
        </p:grpSpPr>
        <p:sp>
          <p:nvSpPr>
            <p:cNvPr id="48" name="Шестиугольник 47"/>
            <p:cNvSpPr>
              <a:spLocks noChangeAspect="1"/>
            </p:cNvSpPr>
            <p:nvPr/>
          </p:nvSpPr>
          <p:spPr>
            <a:xfrm rot="5400000">
              <a:off x="6670496" y="722339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9" name="Шестиугольник 48"/>
            <p:cNvSpPr>
              <a:spLocks noChangeAspect="1"/>
            </p:cNvSpPr>
            <p:nvPr/>
          </p:nvSpPr>
          <p:spPr>
            <a:xfrm rot="5400000">
              <a:off x="6902721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0" name="Шестиугольник 49"/>
            <p:cNvSpPr>
              <a:spLocks noChangeAspect="1"/>
            </p:cNvSpPr>
            <p:nvPr/>
          </p:nvSpPr>
          <p:spPr>
            <a:xfrm rot="5400000">
              <a:off x="713006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1" name="Шестиугольник 50"/>
            <p:cNvSpPr>
              <a:spLocks noChangeAspect="1"/>
            </p:cNvSpPr>
            <p:nvPr/>
          </p:nvSpPr>
          <p:spPr>
            <a:xfrm rot="5400000">
              <a:off x="735740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2" name="Шестиугольник 51"/>
            <p:cNvSpPr>
              <a:spLocks noChangeAspect="1"/>
            </p:cNvSpPr>
            <p:nvPr/>
          </p:nvSpPr>
          <p:spPr>
            <a:xfrm rot="5400000">
              <a:off x="7584739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7" name="Шестиугольник 86"/>
            <p:cNvSpPr>
              <a:spLocks noChangeAspect="1"/>
            </p:cNvSpPr>
            <p:nvPr/>
          </p:nvSpPr>
          <p:spPr>
            <a:xfrm rot="5400000">
              <a:off x="8042543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8" name="Шестиугольник 87"/>
            <p:cNvSpPr>
              <a:spLocks noChangeAspect="1"/>
            </p:cNvSpPr>
            <p:nvPr/>
          </p:nvSpPr>
          <p:spPr>
            <a:xfrm rot="5400000">
              <a:off x="7812080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9" name="Шестиугольник 88"/>
            <p:cNvSpPr>
              <a:spLocks noChangeAspect="1"/>
            </p:cNvSpPr>
            <p:nvPr/>
          </p:nvSpPr>
          <p:spPr>
            <a:xfrm rot="5400000">
              <a:off x="8273006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0" name="Шестиугольник 89"/>
            <p:cNvSpPr>
              <a:spLocks noChangeAspect="1"/>
            </p:cNvSpPr>
            <p:nvPr/>
          </p:nvSpPr>
          <p:spPr>
            <a:xfrm rot="5400000">
              <a:off x="8503468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1" name="Шестиугольник 90"/>
            <p:cNvSpPr>
              <a:spLocks noChangeAspect="1"/>
            </p:cNvSpPr>
            <p:nvPr/>
          </p:nvSpPr>
          <p:spPr>
            <a:xfrm rot="5400000">
              <a:off x="8733931" y="724386"/>
              <a:ext cx="169158" cy="149330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3567937">
            <a:off x="7085854" y="4910817"/>
            <a:ext cx="1469904" cy="1454237"/>
          </a:xfrm>
          <a:prstGeom prst="rect">
            <a:avLst/>
          </a:prstGeom>
        </p:spPr>
      </p:pic>
      <p:grpSp>
        <p:nvGrpSpPr>
          <p:cNvPr id="8" name="Группа 7"/>
          <p:cNvGrpSpPr/>
          <p:nvPr/>
        </p:nvGrpSpPr>
        <p:grpSpPr>
          <a:xfrm>
            <a:off x="5404519" y="527157"/>
            <a:ext cx="3020344" cy="1141513"/>
            <a:chOff x="5404519" y="527157"/>
            <a:chExt cx="3020344" cy="1141513"/>
          </a:xfrm>
        </p:grpSpPr>
        <p:sp>
          <p:nvSpPr>
            <p:cNvPr id="46" name="Шестиугольник 45"/>
            <p:cNvSpPr>
              <a:spLocks noChangeAspect="1"/>
            </p:cNvSpPr>
            <p:nvPr/>
          </p:nvSpPr>
          <p:spPr>
            <a:xfrm rot="5400000">
              <a:off x="614858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47" name="Шестиугольник 46"/>
            <p:cNvSpPr>
              <a:spLocks noChangeAspect="1"/>
            </p:cNvSpPr>
            <p:nvPr/>
          </p:nvSpPr>
          <p:spPr>
            <a:xfrm rot="5400000">
              <a:off x="6945025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3" name="Шестиугольник 52"/>
            <p:cNvSpPr>
              <a:spLocks noChangeAspect="1"/>
            </p:cNvSpPr>
            <p:nvPr/>
          </p:nvSpPr>
          <p:spPr>
            <a:xfrm rot="5400000">
              <a:off x="654409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54" name="Шестиугольник 53"/>
            <p:cNvSpPr>
              <a:spLocks noChangeAspect="1"/>
            </p:cNvSpPr>
            <p:nvPr/>
          </p:nvSpPr>
          <p:spPr>
            <a:xfrm rot="5400000">
              <a:off x="7345960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3" name="Шестиугольник 62"/>
            <p:cNvSpPr>
              <a:spLocks noChangeAspect="1"/>
            </p:cNvSpPr>
            <p:nvPr/>
          </p:nvSpPr>
          <p:spPr>
            <a:xfrm rot="5400000">
              <a:off x="614858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4" name="Шестиугольник 63"/>
            <p:cNvSpPr>
              <a:spLocks noChangeAspect="1"/>
            </p:cNvSpPr>
            <p:nvPr/>
          </p:nvSpPr>
          <p:spPr>
            <a:xfrm rot="5400000">
              <a:off x="6945025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5" name="Шестиугольник 64"/>
            <p:cNvSpPr>
              <a:spLocks noChangeAspect="1"/>
            </p:cNvSpPr>
            <p:nvPr/>
          </p:nvSpPr>
          <p:spPr>
            <a:xfrm rot="5400000">
              <a:off x="654409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66" name="Шестиугольник 65"/>
            <p:cNvSpPr>
              <a:spLocks noChangeAspect="1"/>
            </p:cNvSpPr>
            <p:nvPr/>
          </p:nvSpPr>
          <p:spPr>
            <a:xfrm rot="5400000">
              <a:off x="7345960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2" name="Шестиугольник 71"/>
            <p:cNvSpPr>
              <a:spLocks noChangeAspect="1"/>
            </p:cNvSpPr>
            <p:nvPr/>
          </p:nvSpPr>
          <p:spPr>
            <a:xfrm rot="5400000">
              <a:off x="614858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73" name="Шестиугольник 72"/>
            <p:cNvSpPr>
              <a:spLocks noChangeAspect="1"/>
            </p:cNvSpPr>
            <p:nvPr/>
          </p:nvSpPr>
          <p:spPr>
            <a:xfrm rot="5400000">
              <a:off x="6945025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5" name="Шестиугольник 84"/>
            <p:cNvSpPr>
              <a:spLocks noChangeAspect="1"/>
            </p:cNvSpPr>
            <p:nvPr/>
          </p:nvSpPr>
          <p:spPr>
            <a:xfrm rot="5400000">
              <a:off x="654409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86" name="Шестиугольник 85"/>
            <p:cNvSpPr>
              <a:spLocks noChangeAspect="1"/>
            </p:cNvSpPr>
            <p:nvPr/>
          </p:nvSpPr>
          <p:spPr>
            <a:xfrm rot="5400000">
              <a:off x="7345960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2" name="Шестиугольник 91"/>
            <p:cNvSpPr>
              <a:spLocks noChangeAspect="1"/>
            </p:cNvSpPr>
            <p:nvPr/>
          </p:nvSpPr>
          <p:spPr>
            <a:xfrm rot="5400000">
              <a:off x="7746893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3" name="Шестиугольник 92"/>
            <p:cNvSpPr>
              <a:spLocks noChangeAspect="1"/>
            </p:cNvSpPr>
            <p:nvPr/>
          </p:nvSpPr>
          <p:spPr>
            <a:xfrm rot="5400000">
              <a:off x="8147827" y="544405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4" name="Шестиугольник 93"/>
            <p:cNvSpPr>
              <a:spLocks noChangeAspect="1"/>
            </p:cNvSpPr>
            <p:nvPr/>
          </p:nvSpPr>
          <p:spPr>
            <a:xfrm rot="5400000">
              <a:off x="7746893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5" name="Шестиугольник 94"/>
            <p:cNvSpPr>
              <a:spLocks noChangeAspect="1"/>
            </p:cNvSpPr>
            <p:nvPr/>
          </p:nvSpPr>
          <p:spPr>
            <a:xfrm rot="5400000">
              <a:off x="8147827" y="966315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6" name="Шестиугольник 95"/>
            <p:cNvSpPr>
              <a:spLocks noChangeAspect="1"/>
            </p:cNvSpPr>
            <p:nvPr/>
          </p:nvSpPr>
          <p:spPr>
            <a:xfrm rot="5400000">
              <a:off x="7746893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97" name="Шестиугольник 96"/>
            <p:cNvSpPr>
              <a:spLocks noChangeAspect="1"/>
            </p:cNvSpPr>
            <p:nvPr/>
          </p:nvSpPr>
          <p:spPr>
            <a:xfrm rot="5400000">
              <a:off x="8147827" y="1391635"/>
              <a:ext cx="294283" cy="259788"/>
            </a:xfrm>
            <a:prstGeom prst="hexagon">
              <a:avLst/>
            </a:prstGeom>
            <a:solidFill>
              <a:srgbClr val="05708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2" name="Шестиугольник 101"/>
            <p:cNvSpPr>
              <a:spLocks noChangeAspect="1"/>
            </p:cNvSpPr>
            <p:nvPr/>
          </p:nvSpPr>
          <p:spPr>
            <a:xfrm rot="5400000">
              <a:off x="5767929" y="544406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3" name="Шестиугольник 102"/>
            <p:cNvSpPr>
              <a:spLocks noChangeAspect="1"/>
            </p:cNvSpPr>
            <p:nvPr/>
          </p:nvSpPr>
          <p:spPr>
            <a:xfrm rot="5400000">
              <a:off x="5387271" y="544407"/>
              <a:ext cx="294283" cy="259788"/>
            </a:xfrm>
            <a:prstGeom prst="hexagon">
              <a:avLst/>
            </a:prstGeom>
            <a:solidFill>
              <a:srgbClr val="05708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  <p:sp>
          <p:nvSpPr>
            <p:cNvPr id="105" name="Шестиугольник 104"/>
            <p:cNvSpPr>
              <a:spLocks noChangeAspect="1"/>
            </p:cNvSpPr>
            <p:nvPr/>
          </p:nvSpPr>
          <p:spPr>
            <a:xfrm rot="5400000">
              <a:off x="5767929" y="966316"/>
              <a:ext cx="294283" cy="259788"/>
            </a:xfrm>
            <a:prstGeom prst="hexagon">
              <a:avLst/>
            </a:prstGeom>
            <a:solidFill>
              <a:srgbClr val="057082">
                <a:alpha val="7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srgbClr val="2F67B2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5749393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6836</TotalTime>
  <Words>2974</Words>
  <Application>Microsoft Office PowerPoint</Application>
  <PresentationFormat>Экран (4:3)</PresentationFormat>
  <Paragraphs>570</Paragraphs>
  <Slides>63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63</vt:i4>
      </vt:variant>
    </vt:vector>
  </HeadingPairs>
  <TitlesOfParts>
    <vt:vector size="68" baseType="lpstr">
      <vt:lpstr>Arial</vt:lpstr>
      <vt:lpstr>Calibri</vt:lpstr>
      <vt:lpstr>Symbol</vt:lpstr>
      <vt:lpstr>Wingdings</vt:lpstr>
      <vt:lpstr>Тема Office</vt:lpstr>
      <vt:lpstr>Лекции 5–7 Естественно-научные основы психологии. Основные этапы развития психики животных. Сознание и самосознание</vt:lpstr>
      <vt:lpstr>Понятие и функции психики. Основные этапы  развития психики животных  по А. Н. Леонтьеву и К. Э. Фабри</vt:lpstr>
      <vt:lpstr>Что такое психика?</vt:lpstr>
      <vt:lpstr>Функция психики</vt:lpstr>
      <vt:lpstr>Функции психики  по П. Я. Гальперину</vt:lpstr>
      <vt:lpstr>Развитие психики  в филогенезе  (гипотеза А. Н. Леонтьева)</vt:lpstr>
      <vt:lpstr>Основные концепции психики</vt:lpstr>
      <vt:lpstr>Примат функции  над органом</vt:lpstr>
      <vt:lpstr>Этапы развития психики в филогенезе</vt:lpstr>
      <vt:lpstr>Уровни развития психики по А. Н. Леонтьеву</vt:lpstr>
      <vt:lpstr>Развитие нервной системы на сенсорной стадии</vt:lpstr>
      <vt:lpstr>Стадия перцептивной психики</vt:lpstr>
      <vt:lpstr>Стадия интеллектуального поведения</vt:lpstr>
      <vt:lpstr>Характеристики деятельности животных на стадии интеллектуального поведения по А. Н. Леонтьеву</vt:lpstr>
      <vt:lpstr>К. Э. Фабри и его концепция  сенсорной психики</vt:lpstr>
      <vt:lpstr>Два уровня сенсорной психики по К. Э. Фабри</vt:lpstr>
      <vt:lpstr>Два уровня перцептивной психики</vt:lpstr>
      <vt:lpstr>Критика К. Э. Фабри  концепции стадии интеллекта</vt:lpstr>
      <vt:lpstr>Происхождение сознания</vt:lpstr>
      <vt:lpstr>Гипотеза о происхождении сознания по А. Н. Леонтьеву</vt:lpstr>
      <vt:lpstr>Мозг и психика.  Теория функциональных систем П. К. Анохина</vt:lpstr>
      <vt:lpstr>Строение нервной системы</vt:lpstr>
      <vt:lpstr>Строение головного мозга</vt:lpstr>
      <vt:lpstr>Рефлексы и сигнальные системы по И. П. Павлову</vt:lpstr>
      <vt:lpstr>Презентация PowerPoint</vt:lpstr>
      <vt:lpstr>Строение ретикулярной формации</vt:lpstr>
      <vt:lpstr>Проблема локализации  высших психических функций:  две крайние позиции</vt:lpstr>
      <vt:lpstr>Концепция системной динамической локализации высших психических функций А. Р. Лурия</vt:lpstr>
      <vt:lpstr>Блоки мозга по А. Р. Лурия</vt:lpstr>
      <vt:lpstr>Блоки мозга по А. Р. Лурия</vt:lpstr>
      <vt:lpstr>Блоки мозга по А. Р. Лурия</vt:lpstr>
      <vt:lpstr>Блоки мозга по А. Р. Лурия</vt:lpstr>
      <vt:lpstr>Латерализация психических процессов</vt:lpstr>
      <vt:lpstr>Лицевой экспресс-тест Дж. Джейна</vt:lpstr>
      <vt:lpstr>Интерпретация теста  Дж. Джейна</vt:lpstr>
      <vt:lpstr>Функциональная асимметрия полушарий</vt:lpstr>
      <vt:lpstr>Теория функциональных систем П. К. Анохина</vt:lpstr>
      <vt:lpstr>Суть концепции</vt:lpstr>
      <vt:lpstr>Как человек реагирует  на внешние воздействия?</vt:lpstr>
      <vt:lpstr>Акцептор результата действия</vt:lpstr>
      <vt:lpstr>Обратная связь и коррекция действия</vt:lpstr>
      <vt:lpstr>Общая теория  построения движений  Н. А. Бернштейна</vt:lpstr>
      <vt:lpstr>Как мы двигаемся?  Теория Н. А. Бернштейна</vt:lpstr>
      <vt:lpstr>Объект исследований  Н. А. Бернштейна</vt:lpstr>
      <vt:lpstr>От рефлекторной дуги –  к новому принципу</vt:lpstr>
      <vt:lpstr>Факторы, влияющие  на выполнение движения</vt:lpstr>
      <vt:lpstr>Рефлекторное кольцо:  простая и усложненная схемы по Н. А. Бернштейну</vt:lpstr>
      <vt:lpstr>Уровни построения движений</vt:lpstr>
      <vt:lpstr>Сознание, самосознание  и Я-концепция.  Понятие бессознательного. Измененные состояния сознания</vt:lpstr>
      <vt:lpstr>Понятие сознания</vt:lpstr>
      <vt:lpstr>Структура сознания-образа по А. Н. Леонтьеву</vt:lpstr>
      <vt:lpstr>Презентация PowerPoint</vt:lpstr>
      <vt:lpstr>Значение</vt:lpstr>
      <vt:lpstr>Личностный смысл</vt:lpstr>
      <vt:lpstr>Самосознание и образ Я</vt:lpstr>
      <vt:lpstr>Структура образа Я</vt:lpstr>
      <vt:lpstr>Понятие и функции Я-концепции</vt:lpstr>
      <vt:lpstr>Структура Я-концепции</vt:lpstr>
      <vt:lpstr>Самооценка и уровень притязаний</vt:lpstr>
      <vt:lpstr>Аффект неадекватности</vt:lpstr>
      <vt:lpstr>Формула самоуважения</vt:lpstr>
      <vt:lpstr>Понятие бессознательного</vt:lpstr>
      <vt:lpstr>Измененные состояния сознания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Рясова Стелла Евгеньевна</dc:creator>
  <cp:lastModifiedBy>Стелла Рясова</cp:lastModifiedBy>
  <cp:revision>584</cp:revision>
  <dcterms:created xsi:type="dcterms:W3CDTF">2026-02-06T11:12:27Z</dcterms:created>
  <dcterms:modified xsi:type="dcterms:W3CDTF">2026-06-01T10:07:05Z</dcterms:modified>
</cp:coreProperties>
</file>