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52"/>
  </p:notesMasterIdLst>
  <p:sldIdLst>
    <p:sldId id="256" r:id="rId2"/>
    <p:sldId id="285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72" r:id="rId16"/>
    <p:sldId id="369" r:id="rId17"/>
    <p:sldId id="373" r:id="rId18"/>
    <p:sldId id="375" r:id="rId19"/>
    <p:sldId id="374" r:id="rId20"/>
    <p:sldId id="376" r:id="rId21"/>
    <p:sldId id="377" r:id="rId22"/>
    <p:sldId id="378" r:id="rId23"/>
    <p:sldId id="379" r:id="rId24"/>
    <p:sldId id="380" r:id="rId25"/>
    <p:sldId id="381" r:id="rId26"/>
    <p:sldId id="382" r:id="rId27"/>
    <p:sldId id="383" r:id="rId28"/>
    <p:sldId id="384" r:id="rId29"/>
    <p:sldId id="386" r:id="rId30"/>
    <p:sldId id="387" r:id="rId31"/>
    <p:sldId id="388" r:id="rId32"/>
    <p:sldId id="389" r:id="rId33"/>
    <p:sldId id="390" r:id="rId34"/>
    <p:sldId id="391" r:id="rId35"/>
    <p:sldId id="392" r:id="rId36"/>
    <p:sldId id="393" r:id="rId37"/>
    <p:sldId id="394" r:id="rId38"/>
    <p:sldId id="395" r:id="rId39"/>
    <p:sldId id="396" r:id="rId40"/>
    <p:sldId id="397" r:id="rId41"/>
    <p:sldId id="398" r:id="rId42"/>
    <p:sldId id="399" r:id="rId43"/>
    <p:sldId id="400" r:id="rId44"/>
    <p:sldId id="401" r:id="rId45"/>
    <p:sldId id="402" r:id="rId46"/>
    <p:sldId id="403" r:id="rId47"/>
    <p:sldId id="404" r:id="rId48"/>
    <p:sldId id="406" r:id="rId49"/>
    <p:sldId id="407" r:id="rId50"/>
    <p:sldId id="408" r:id="rId5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3" orient="horz" pos="709" userDrawn="1">
          <p15:clr>
            <a:srgbClr val="A4A3A4"/>
          </p15:clr>
        </p15:guide>
        <p15:guide id="6" pos="453" userDrawn="1">
          <p15:clr>
            <a:srgbClr val="A4A3A4"/>
          </p15:clr>
        </p15:guide>
        <p15:guide id="7" pos="5284" userDrawn="1">
          <p15:clr>
            <a:srgbClr val="A4A3A4"/>
          </p15:clr>
        </p15:guide>
        <p15:guide id="8" orient="horz" pos="300" userDrawn="1">
          <p15:clr>
            <a:srgbClr val="A4A3A4"/>
          </p15:clr>
        </p15:guide>
        <p15:guide id="9" pos="703" userDrawn="1">
          <p15:clr>
            <a:srgbClr val="A4A3A4"/>
          </p15:clr>
        </p15:guide>
        <p15:guide id="10" pos="567" userDrawn="1">
          <p15:clr>
            <a:srgbClr val="A4A3A4"/>
          </p15:clr>
        </p15:guide>
        <p15:guide id="11" pos="2925" userDrawn="1">
          <p15:clr>
            <a:srgbClr val="A4A3A4"/>
          </p15:clr>
        </p15:guide>
        <p15:guide id="12" pos="3288" userDrawn="1">
          <p15:clr>
            <a:srgbClr val="A4A3A4"/>
          </p15:clr>
        </p15:guide>
        <p15:guide id="13" pos="2835" userDrawn="1">
          <p15:clr>
            <a:srgbClr val="A4A3A4"/>
          </p15:clr>
        </p15:guide>
        <p15:guide id="14" pos="3039" userDrawn="1">
          <p15:clr>
            <a:srgbClr val="A4A3A4"/>
          </p15:clr>
        </p15:guide>
        <p15:guide id="15" orient="horz" pos="1638" userDrawn="1">
          <p15:clr>
            <a:srgbClr val="A4A3A4"/>
          </p15:clr>
        </p15:guide>
        <p15:guide id="16" orient="horz" pos="1094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ясова Стелла Евгеньевна" initials="РСЕ" lastIdx="8" clrIdx="0">
    <p:extLst>
      <p:ext uri="{19B8F6BF-5375-455C-9EA6-DF929625EA0E}">
        <p15:presenceInfo xmlns:p15="http://schemas.microsoft.com/office/powerpoint/2012/main" userId="Рясова Стелла Евгенье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434"/>
    <a:srgbClr val="00A249"/>
    <a:srgbClr val="008E40"/>
    <a:srgbClr val="0063C2"/>
    <a:srgbClr val="D7E4F5"/>
    <a:srgbClr val="0071E2"/>
    <a:srgbClr val="2F67B2"/>
    <a:srgbClr val="437ECD"/>
    <a:srgbClr val="3473C6"/>
    <a:srgbClr val="E4EDF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891" autoAdjust="0"/>
    <p:restoredTop sz="95976" autoAdjust="0"/>
  </p:normalViewPr>
  <p:slideViewPr>
    <p:cSldViewPr snapToGrid="0" showGuides="1">
      <p:cViewPr varScale="1">
        <p:scale>
          <a:sx n="110" d="100"/>
          <a:sy n="110" d="100"/>
        </p:scale>
        <p:origin x="858" y="108"/>
      </p:cViewPr>
      <p:guideLst>
        <p:guide orient="horz" pos="2160"/>
        <p:guide pos="2880"/>
        <p:guide orient="horz" pos="709"/>
        <p:guide pos="453"/>
        <p:guide pos="5284"/>
        <p:guide orient="horz" pos="300"/>
        <p:guide pos="703"/>
        <p:guide pos="567"/>
        <p:guide pos="2925"/>
        <p:guide pos="3288"/>
        <p:guide pos="2835"/>
        <p:guide pos="3039"/>
        <p:guide orient="horz" pos="1638"/>
        <p:guide orient="horz" pos="109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commentAuthors" Target="commentAuthor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4EE70-74E4-4320-BAB9-EAACEA7D5BF6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D3D7B-A66F-462C-B401-1221464BC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68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2997198" y="3248999"/>
            <a:ext cx="6858002" cy="360000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200">
                <a:solidFill>
                  <a:schemeClr val="bg1"/>
                </a:solidFill>
                <a:latin typeface="Calibri" panose="020F0502020204030204"/>
                <a:ea typeface="+mn-ea"/>
                <a:cs typeface="+mn-cs"/>
              </a:rPr>
              <a:t>Учебная дисциплина «Общая психология</a:t>
            </a:r>
            <a:r>
              <a:rPr lang="ru-RU" sz="1200">
                <a:solidFill>
                  <a:schemeClr val="bg1"/>
                </a:solidFill>
                <a:latin typeface="+mn-lt"/>
              </a:rPr>
              <a:t>»</a:t>
            </a:r>
            <a:endParaRPr lang="ru-RU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290574" y="75562"/>
            <a:ext cx="1838656" cy="699835"/>
            <a:chOff x="482515" y="265334"/>
            <a:chExt cx="1838656" cy="699835"/>
          </a:xfrm>
        </p:grpSpPr>
        <p:sp>
          <p:nvSpPr>
            <p:cNvPr id="8" name="Шестиугольник 7"/>
            <p:cNvSpPr>
              <a:spLocks noChangeAspect="1"/>
            </p:cNvSpPr>
            <p:nvPr/>
          </p:nvSpPr>
          <p:spPr>
            <a:xfrm rot="5400000">
              <a:off x="463762" y="284087"/>
              <a:ext cx="319964" cy="282458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7434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43907" y="372058"/>
              <a:ext cx="1477264" cy="59311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ru-RU" sz="1400" b="1">
                  <a:solidFill>
                    <a:srgbClr val="007434"/>
                  </a:solidFill>
                </a:rPr>
                <a:t>Полоцкий государственный</a:t>
              </a:r>
            </a:p>
            <a:p>
              <a:pPr>
                <a:lnSpc>
                  <a:spcPct val="75000"/>
                </a:lnSpc>
              </a:pPr>
              <a:r>
                <a:rPr lang="ru-RU" sz="1400" b="1">
                  <a:solidFill>
                    <a:srgbClr val="007434"/>
                  </a:solidFill>
                </a:rPr>
                <a:t>университет </a:t>
              </a:r>
              <a:endParaRPr lang="en-US" sz="1400" b="1">
                <a:solidFill>
                  <a:srgbClr val="007434"/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ru-RU" sz="900" b="1" spc="-20">
                  <a:solidFill>
                    <a:srgbClr val="007434"/>
                  </a:solidFill>
                </a:rPr>
                <a:t>имени Евфросинии Полоцкой</a:t>
              </a:r>
            </a:p>
          </p:txBody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>
            <a:off x="1" y="6418248"/>
            <a:ext cx="9144000" cy="216000"/>
          </a:xfrm>
          <a:prstGeom prst="rect">
            <a:avLst/>
          </a:prstGeom>
          <a:solidFill>
            <a:srgbClr val="007434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Calibri" panose="020F0502020204030204"/>
              </a:defRPr>
            </a:lvl1pPr>
          </a:lstStyle>
          <a:p>
            <a:pPr marL="5649913" lvl="0" indent="0"/>
            <a:r>
              <a:rPr lang="ru-RU" sz="1050"/>
              <a:t>Автор: д-р психол. наук, профессор И. Н. Андреева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234903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  <p15:guide id="2" pos="158" userDrawn="1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orient="horz" pos="142" userDrawn="1">
          <p15:clr>
            <a:srgbClr val="FBAE40"/>
          </p15:clr>
        </p15:guide>
        <p15:guide id="5" orient="horz" pos="4178" userDrawn="1">
          <p15:clr>
            <a:srgbClr val="FBAE40"/>
          </p15:clr>
        </p15:guide>
        <p15:guide id="6" pos="560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7A96-73EA-4B6E-AA25-02A86117AB45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811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5AD8-72D2-4080-A008-5D18665E73D5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248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68653535-5E77-4155-8B95-EDE036874C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A0FB6-893A-44A0-BDD8-521C5F5356E4}" type="datetime1">
              <a:rPr lang="ru-RU" smtClean="0"/>
              <a:t>01.06.2026</a:t>
            </a:fld>
            <a:endParaRPr lang="ru-RU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91EAF811-20BF-4F8B-8398-E80F36D289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056032DA-BF6E-458E-8152-621791E12D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B2239-82FD-4906-84AB-8A7F2841C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65512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D10B9-551A-40B8-9AA5-38E679FD0109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149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71B3-C1BC-48E4-9F73-D96DDCD0447A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15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DF4C1-BE42-4D08-B5F0-4577298A6627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9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8EA1A-7A0D-4A4E-8A12-A372AC90BCCD}" type="datetime1">
              <a:rPr lang="ru-RU" smtClean="0"/>
              <a:t>01.06.2026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015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8A03-230B-4204-9DE8-E5DCAE3F7F4E}" type="datetime1">
              <a:rPr lang="ru-RU" smtClean="0"/>
              <a:t>01.06.2026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533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1079A-92AD-48C8-8222-44185252010C}" type="datetime1">
              <a:rPr lang="ru-RU" smtClean="0"/>
              <a:t>01.06.2026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327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D31E0-A25B-4B81-B3DD-20772558E4B3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69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E51E-0FF2-4A17-91F5-2A6E4189482A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DCD27-2C6A-440F-8F59-D960AC7AB7BB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237" y="6356351"/>
            <a:ext cx="6739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007434"/>
                </a:solidFill>
              </a:defRPr>
            </a:lvl1pPr>
          </a:lstStyle>
          <a:p>
            <a:fld id="{66CB1368-62DD-49DD-B557-E33E150B8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1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105000"/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6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5" Type="http://schemas.microsoft.com/office/2007/relationships/hdphoto" Target="../media/hdphoto2.wdp"/><Relationship Id="rId4" Type="http://schemas.openxmlformats.org/officeDocument/2006/relationships/image" Target="../media/image1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75946" y="1087195"/>
            <a:ext cx="7917227" cy="2025283"/>
          </a:xfrm>
        </p:spPr>
        <p:txBody>
          <a:bodyPr>
            <a:normAutofit fontScale="90000"/>
          </a:bodyPr>
          <a:lstStyle/>
          <a:p>
            <a:pPr algn="l"/>
            <a:r>
              <a:rPr lang="ru-RU" sz="3600" b="1">
                <a:solidFill>
                  <a:srgbClr val="007434"/>
                </a:solidFill>
                <a:latin typeface="+mn-lt"/>
              </a:rPr>
              <a:t>Лекция 2</a:t>
            </a:r>
            <a:br>
              <a:rPr lang="ru-RU" b="1">
                <a:latin typeface="+mn-lt"/>
              </a:rPr>
            </a:br>
            <a:r>
              <a:rPr lang="ru-RU" sz="5600" b="1">
                <a:latin typeface="+mn-lt"/>
              </a:rPr>
              <a:t>Донаучные представления </a:t>
            </a:r>
            <a:br>
              <a:rPr lang="ru-RU" sz="5600" b="1">
                <a:latin typeface="+mn-lt"/>
              </a:rPr>
            </a:br>
            <a:r>
              <a:rPr lang="ru-RU" sz="5600" b="1">
                <a:latin typeface="+mn-lt"/>
              </a:rPr>
              <a:t>о предмете психологии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75946" y="3288329"/>
            <a:ext cx="7917227" cy="2804740"/>
          </a:xfrm>
        </p:spPr>
        <p:txBody>
          <a:bodyPr>
            <a:normAutofit fontScale="85000" lnSpcReduction="10000"/>
          </a:bodyPr>
          <a:lstStyle/>
          <a:p>
            <a:pPr marL="360363" indent="-360363" algn="l">
              <a:buFont typeface="+mj-lt"/>
              <a:buAutoNum type="arabicPeriod"/>
            </a:pPr>
            <a:r>
              <a:rPr lang="ru-RU">
                <a:solidFill>
                  <a:srgbClr val="007434"/>
                </a:solidFill>
              </a:rPr>
              <a:t>Понятие о познании. Научное, обыденное, художественное </a:t>
            </a:r>
            <a:br>
              <a:rPr lang="ru-RU">
                <a:solidFill>
                  <a:srgbClr val="007434"/>
                </a:solidFill>
              </a:rPr>
            </a:br>
            <a:r>
              <a:rPr lang="ru-RU">
                <a:solidFill>
                  <a:srgbClr val="007434"/>
                </a:solidFill>
              </a:rPr>
              <a:t>и религиозное познание.</a:t>
            </a:r>
          </a:p>
          <a:p>
            <a:pPr marL="360363" indent="-360363" algn="l">
              <a:buFont typeface="+mj-lt"/>
              <a:buAutoNum type="arabicPeriod"/>
            </a:pPr>
            <a:r>
              <a:rPr lang="ru-RU">
                <a:solidFill>
                  <a:srgbClr val="007434"/>
                </a:solidFill>
              </a:rPr>
              <a:t>Понятие «научное познание». Эмпирическое и теоретическое познание. Правила и принципы научного познания.</a:t>
            </a:r>
          </a:p>
          <a:p>
            <a:pPr marL="360363" indent="-360363" algn="l">
              <a:buFont typeface="+mj-lt"/>
              <a:buAutoNum type="arabicPeriod"/>
            </a:pPr>
            <a:r>
              <a:rPr lang="ru-RU">
                <a:solidFill>
                  <a:srgbClr val="007434"/>
                </a:solidFill>
              </a:rPr>
              <a:t>Классификация наук о человеке. </a:t>
            </a:r>
            <a:br>
              <a:rPr lang="ru-RU">
                <a:solidFill>
                  <a:srgbClr val="007434"/>
                </a:solidFill>
              </a:rPr>
            </a:br>
            <a:r>
              <a:rPr lang="ru-RU">
                <a:solidFill>
                  <a:srgbClr val="007434"/>
                </a:solidFill>
              </a:rPr>
              <a:t>Антропологический подход Б. Г. Ананьева и его школа.</a:t>
            </a:r>
          </a:p>
          <a:p>
            <a:pPr marL="360363" indent="-360363" algn="l">
              <a:buFont typeface="+mj-lt"/>
              <a:buAutoNum type="arabicPeriod"/>
            </a:pPr>
            <a:r>
              <a:rPr lang="ru-RU">
                <a:solidFill>
                  <a:srgbClr val="007434"/>
                </a:solidFill>
              </a:rPr>
              <a:t>Естественно-научная, гуманитарная и когнитивная парадигмы.</a:t>
            </a:r>
          </a:p>
          <a:p>
            <a:pPr marL="360363" indent="-360363" algn="l">
              <a:buFont typeface="+mj-lt"/>
              <a:buAutoNum type="arabicPeriod"/>
            </a:pPr>
            <a:r>
              <a:rPr lang="ru-RU">
                <a:solidFill>
                  <a:srgbClr val="007434"/>
                </a:solidFill>
              </a:rPr>
              <a:t>Психология как фундаментальная и прикладная наука. Практическая психология.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-298938" y="-30373"/>
            <a:ext cx="5091096" cy="114894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6670496" y="235339"/>
            <a:ext cx="169158" cy="149330"/>
          </a:xfrm>
          <a:prstGeom prst="hexagon">
            <a:avLst/>
          </a:prstGeom>
          <a:solidFill>
            <a:srgbClr val="008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6902721" y="237386"/>
            <a:ext cx="169158" cy="149330"/>
          </a:xfrm>
          <a:prstGeom prst="hexagon">
            <a:avLst/>
          </a:prstGeom>
          <a:solidFill>
            <a:srgbClr val="008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130060" y="237386"/>
            <a:ext cx="169158" cy="149330"/>
          </a:xfrm>
          <a:prstGeom prst="hexagon">
            <a:avLst/>
          </a:prstGeom>
          <a:solidFill>
            <a:srgbClr val="008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357400" y="237386"/>
            <a:ext cx="169158" cy="149330"/>
          </a:xfrm>
          <a:prstGeom prst="hexagon">
            <a:avLst/>
          </a:prstGeom>
          <a:solidFill>
            <a:srgbClr val="008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7584739" y="237386"/>
            <a:ext cx="169158" cy="149330"/>
          </a:xfrm>
          <a:prstGeom prst="hexagon">
            <a:avLst/>
          </a:prstGeom>
          <a:solidFill>
            <a:srgbClr val="008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8042543" y="237386"/>
            <a:ext cx="169158" cy="149330"/>
          </a:xfrm>
          <a:prstGeom prst="hexagon">
            <a:avLst/>
          </a:prstGeom>
          <a:solidFill>
            <a:srgbClr val="008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7812080" y="237386"/>
            <a:ext cx="169158" cy="149330"/>
          </a:xfrm>
          <a:prstGeom prst="hexagon">
            <a:avLst/>
          </a:prstGeom>
          <a:solidFill>
            <a:srgbClr val="008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8273006" y="237386"/>
            <a:ext cx="169158" cy="149330"/>
          </a:xfrm>
          <a:prstGeom prst="hexagon">
            <a:avLst/>
          </a:prstGeom>
          <a:solidFill>
            <a:srgbClr val="008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3" name="Шестиугольник 72"/>
          <p:cNvSpPr>
            <a:spLocks noChangeAspect="1"/>
          </p:cNvSpPr>
          <p:nvPr/>
        </p:nvSpPr>
        <p:spPr>
          <a:xfrm rot="5400000">
            <a:off x="6670496" y="477860"/>
            <a:ext cx="169158" cy="149330"/>
          </a:xfrm>
          <a:prstGeom prst="hexagon">
            <a:avLst/>
          </a:prstGeom>
          <a:solidFill>
            <a:srgbClr val="008E4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4" name="Шестиугольник 73"/>
          <p:cNvSpPr>
            <a:spLocks noChangeAspect="1"/>
          </p:cNvSpPr>
          <p:nvPr/>
        </p:nvSpPr>
        <p:spPr>
          <a:xfrm rot="5400000">
            <a:off x="6902721" y="479906"/>
            <a:ext cx="169158" cy="149330"/>
          </a:xfrm>
          <a:prstGeom prst="hexagon">
            <a:avLst/>
          </a:prstGeom>
          <a:solidFill>
            <a:srgbClr val="008E4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5" name="Шестиугольник 74"/>
          <p:cNvSpPr>
            <a:spLocks noChangeAspect="1"/>
          </p:cNvSpPr>
          <p:nvPr/>
        </p:nvSpPr>
        <p:spPr>
          <a:xfrm rot="5400000">
            <a:off x="7130060" y="479906"/>
            <a:ext cx="169158" cy="149330"/>
          </a:xfrm>
          <a:prstGeom prst="hexagon">
            <a:avLst/>
          </a:prstGeom>
          <a:solidFill>
            <a:srgbClr val="008E4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6" name="Шестиугольник 75"/>
          <p:cNvSpPr>
            <a:spLocks noChangeAspect="1"/>
          </p:cNvSpPr>
          <p:nvPr/>
        </p:nvSpPr>
        <p:spPr>
          <a:xfrm rot="5400000">
            <a:off x="7357400" y="479906"/>
            <a:ext cx="169158" cy="149330"/>
          </a:xfrm>
          <a:prstGeom prst="hexagon">
            <a:avLst/>
          </a:prstGeom>
          <a:solidFill>
            <a:srgbClr val="008E4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7" name="Шестиугольник 76"/>
          <p:cNvSpPr>
            <a:spLocks noChangeAspect="1"/>
          </p:cNvSpPr>
          <p:nvPr/>
        </p:nvSpPr>
        <p:spPr>
          <a:xfrm rot="5400000">
            <a:off x="7584739" y="479906"/>
            <a:ext cx="169158" cy="149330"/>
          </a:xfrm>
          <a:prstGeom prst="hexagon">
            <a:avLst/>
          </a:prstGeom>
          <a:solidFill>
            <a:srgbClr val="008E4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8" name="Шестиугольник 77"/>
          <p:cNvSpPr>
            <a:spLocks noChangeAspect="1"/>
          </p:cNvSpPr>
          <p:nvPr/>
        </p:nvSpPr>
        <p:spPr>
          <a:xfrm rot="5400000">
            <a:off x="8042543" y="479906"/>
            <a:ext cx="169158" cy="149330"/>
          </a:xfrm>
          <a:prstGeom prst="hexagon">
            <a:avLst/>
          </a:prstGeom>
          <a:solidFill>
            <a:srgbClr val="008E4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9" name="Шестиугольник 78"/>
          <p:cNvSpPr>
            <a:spLocks noChangeAspect="1"/>
          </p:cNvSpPr>
          <p:nvPr/>
        </p:nvSpPr>
        <p:spPr>
          <a:xfrm rot="5400000">
            <a:off x="7812080" y="479906"/>
            <a:ext cx="169158" cy="149330"/>
          </a:xfrm>
          <a:prstGeom prst="hexagon">
            <a:avLst/>
          </a:prstGeom>
          <a:solidFill>
            <a:srgbClr val="008E4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0" name="Шестиугольник 79"/>
          <p:cNvSpPr>
            <a:spLocks noChangeAspect="1"/>
          </p:cNvSpPr>
          <p:nvPr/>
        </p:nvSpPr>
        <p:spPr>
          <a:xfrm rot="5400000">
            <a:off x="8273006" y="479906"/>
            <a:ext cx="169158" cy="149330"/>
          </a:xfrm>
          <a:prstGeom prst="hexagon">
            <a:avLst/>
          </a:prstGeom>
          <a:solidFill>
            <a:srgbClr val="008E4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1" name="Шестиугольник 80"/>
          <p:cNvSpPr>
            <a:spLocks noChangeAspect="1"/>
          </p:cNvSpPr>
          <p:nvPr/>
        </p:nvSpPr>
        <p:spPr>
          <a:xfrm rot="5400000">
            <a:off x="6670496" y="722339"/>
            <a:ext cx="169158" cy="149330"/>
          </a:xfrm>
          <a:prstGeom prst="hexagon">
            <a:avLst/>
          </a:prstGeom>
          <a:solidFill>
            <a:srgbClr val="008E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2" name="Шестиугольник 81"/>
          <p:cNvSpPr>
            <a:spLocks noChangeAspect="1"/>
          </p:cNvSpPr>
          <p:nvPr/>
        </p:nvSpPr>
        <p:spPr>
          <a:xfrm rot="5400000">
            <a:off x="6902721" y="724386"/>
            <a:ext cx="169158" cy="149330"/>
          </a:xfrm>
          <a:prstGeom prst="hexagon">
            <a:avLst/>
          </a:prstGeom>
          <a:solidFill>
            <a:srgbClr val="008E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3" name="Шестиугольник 82"/>
          <p:cNvSpPr>
            <a:spLocks noChangeAspect="1"/>
          </p:cNvSpPr>
          <p:nvPr/>
        </p:nvSpPr>
        <p:spPr>
          <a:xfrm rot="5400000">
            <a:off x="7130060" y="724386"/>
            <a:ext cx="169158" cy="149330"/>
          </a:xfrm>
          <a:prstGeom prst="hexagon">
            <a:avLst/>
          </a:prstGeom>
          <a:solidFill>
            <a:srgbClr val="008E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4" name="Шестиугольник 83"/>
          <p:cNvSpPr>
            <a:spLocks noChangeAspect="1"/>
          </p:cNvSpPr>
          <p:nvPr/>
        </p:nvSpPr>
        <p:spPr>
          <a:xfrm rot="5400000">
            <a:off x="7357400" y="724386"/>
            <a:ext cx="169158" cy="149330"/>
          </a:xfrm>
          <a:prstGeom prst="hexagon">
            <a:avLst/>
          </a:prstGeom>
          <a:solidFill>
            <a:srgbClr val="008E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5" name="Шестиугольник 84"/>
          <p:cNvSpPr>
            <a:spLocks noChangeAspect="1"/>
          </p:cNvSpPr>
          <p:nvPr/>
        </p:nvSpPr>
        <p:spPr>
          <a:xfrm rot="5400000">
            <a:off x="7584739" y="724386"/>
            <a:ext cx="169158" cy="149330"/>
          </a:xfrm>
          <a:prstGeom prst="hexagon">
            <a:avLst/>
          </a:prstGeom>
          <a:solidFill>
            <a:srgbClr val="008E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6" name="Шестиугольник 85"/>
          <p:cNvSpPr>
            <a:spLocks noChangeAspect="1"/>
          </p:cNvSpPr>
          <p:nvPr/>
        </p:nvSpPr>
        <p:spPr>
          <a:xfrm rot="5400000">
            <a:off x="8042543" y="724386"/>
            <a:ext cx="169158" cy="149330"/>
          </a:xfrm>
          <a:prstGeom prst="hexagon">
            <a:avLst/>
          </a:prstGeom>
          <a:solidFill>
            <a:srgbClr val="008E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7" name="Шестиугольник 86"/>
          <p:cNvSpPr>
            <a:spLocks noChangeAspect="1"/>
          </p:cNvSpPr>
          <p:nvPr/>
        </p:nvSpPr>
        <p:spPr>
          <a:xfrm rot="5400000">
            <a:off x="7812080" y="724386"/>
            <a:ext cx="169158" cy="149330"/>
          </a:xfrm>
          <a:prstGeom prst="hexagon">
            <a:avLst/>
          </a:prstGeom>
          <a:solidFill>
            <a:srgbClr val="008E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8" name="Шестиугольник 87"/>
          <p:cNvSpPr>
            <a:spLocks noChangeAspect="1"/>
          </p:cNvSpPr>
          <p:nvPr/>
        </p:nvSpPr>
        <p:spPr>
          <a:xfrm rot="5400000">
            <a:off x="8273006" y="724386"/>
            <a:ext cx="169158" cy="149330"/>
          </a:xfrm>
          <a:prstGeom prst="hexagon">
            <a:avLst/>
          </a:prstGeom>
          <a:solidFill>
            <a:srgbClr val="008E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9" name="Шестиугольник 88"/>
          <p:cNvSpPr>
            <a:spLocks noChangeAspect="1"/>
          </p:cNvSpPr>
          <p:nvPr/>
        </p:nvSpPr>
        <p:spPr>
          <a:xfrm rot="5400000">
            <a:off x="6670496" y="964773"/>
            <a:ext cx="169158" cy="149330"/>
          </a:xfrm>
          <a:prstGeom prst="hexagon">
            <a:avLst/>
          </a:prstGeom>
          <a:solidFill>
            <a:srgbClr val="008E4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0" name="Шестиугольник 89"/>
          <p:cNvSpPr>
            <a:spLocks noChangeAspect="1"/>
          </p:cNvSpPr>
          <p:nvPr/>
        </p:nvSpPr>
        <p:spPr>
          <a:xfrm rot="5400000">
            <a:off x="6902721" y="966819"/>
            <a:ext cx="169158" cy="149330"/>
          </a:xfrm>
          <a:prstGeom prst="hexagon">
            <a:avLst/>
          </a:prstGeom>
          <a:solidFill>
            <a:srgbClr val="008E4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1" name="Шестиугольник 90"/>
          <p:cNvSpPr>
            <a:spLocks noChangeAspect="1"/>
          </p:cNvSpPr>
          <p:nvPr/>
        </p:nvSpPr>
        <p:spPr>
          <a:xfrm rot="5400000">
            <a:off x="7130060" y="966819"/>
            <a:ext cx="169158" cy="149330"/>
          </a:xfrm>
          <a:prstGeom prst="hexagon">
            <a:avLst/>
          </a:prstGeom>
          <a:solidFill>
            <a:srgbClr val="008E4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2" name="Шестиугольник 91"/>
          <p:cNvSpPr>
            <a:spLocks noChangeAspect="1"/>
          </p:cNvSpPr>
          <p:nvPr/>
        </p:nvSpPr>
        <p:spPr>
          <a:xfrm rot="5400000">
            <a:off x="7357400" y="966819"/>
            <a:ext cx="169158" cy="149330"/>
          </a:xfrm>
          <a:prstGeom prst="hexagon">
            <a:avLst/>
          </a:prstGeom>
          <a:solidFill>
            <a:srgbClr val="008E4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3" name="Шестиугольник 92"/>
          <p:cNvSpPr>
            <a:spLocks noChangeAspect="1"/>
          </p:cNvSpPr>
          <p:nvPr/>
        </p:nvSpPr>
        <p:spPr>
          <a:xfrm rot="5400000">
            <a:off x="7584739" y="966819"/>
            <a:ext cx="169158" cy="149330"/>
          </a:xfrm>
          <a:prstGeom prst="hexagon">
            <a:avLst/>
          </a:prstGeom>
          <a:solidFill>
            <a:srgbClr val="008E4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4" name="Шестиугольник 93"/>
          <p:cNvSpPr>
            <a:spLocks noChangeAspect="1"/>
          </p:cNvSpPr>
          <p:nvPr/>
        </p:nvSpPr>
        <p:spPr>
          <a:xfrm rot="5400000">
            <a:off x="8042543" y="966819"/>
            <a:ext cx="169158" cy="149330"/>
          </a:xfrm>
          <a:prstGeom prst="hexagon">
            <a:avLst/>
          </a:prstGeom>
          <a:solidFill>
            <a:srgbClr val="008E4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5" name="Шестиугольник 94"/>
          <p:cNvSpPr>
            <a:spLocks noChangeAspect="1"/>
          </p:cNvSpPr>
          <p:nvPr/>
        </p:nvSpPr>
        <p:spPr>
          <a:xfrm rot="5400000">
            <a:off x="7812080" y="966819"/>
            <a:ext cx="169158" cy="149330"/>
          </a:xfrm>
          <a:prstGeom prst="hexagon">
            <a:avLst/>
          </a:prstGeom>
          <a:solidFill>
            <a:srgbClr val="008E4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6" name="Шестиугольник 95"/>
          <p:cNvSpPr>
            <a:spLocks noChangeAspect="1"/>
          </p:cNvSpPr>
          <p:nvPr/>
        </p:nvSpPr>
        <p:spPr>
          <a:xfrm rot="5400000">
            <a:off x="8273006" y="966819"/>
            <a:ext cx="169158" cy="149330"/>
          </a:xfrm>
          <a:prstGeom prst="hexagon">
            <a:avLst/>
          </a:prstGeom>
          <a:solidFill>
            <a:srgbClr val="008E4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7" name="Шестиугольник 96"/>
          <p:cNvSpPr>
            <a:spLocks noChangeAspect="1"/>
          </p:cNvSpPr>
          <p:nvPr/>
        </p:nvSpPr>
        <p:spPr>
          <a:xfrm rot="5400000">
            <a:off x="8503468" y="237386"/>
            <a:ext cx="169158" cy="149330"/>
          </a:xfrm>
          <a:prstGeom prst="hexagon">
            <a:avLst/>
          </a:prstGeom>
          <a:solidFill>
            <a:srgbClr val="008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8" name="Шестиугольник 97"/>
          <p:cNvSpPr>
            <a:spLocks noChangeAspect="1"/>
          </p:cNvSpPr>
          <p:nvPr/>
        </p:nvSpPr>
        <p:spPr>
          <a:xfrm rot="5400000">
            <a:off x="8733931" y="237386"/>
            <a:ext cx="169158" cy="149330"/>
          </a:xfrm>
          <a:prstGeom prst="hexagon">
            <a:avLst/>
          </a:prstGeom>
          <a:solidFill>
            <a:srgbClr val="008E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9" name="Шестиугольник 98"/>
          <p:cNvSpPr>
            <a:spLocks noChangeAspect="1"/>
          </p:cNvSpPr>
          <p:nvPr/>
        </p:nvSpPr>
        <p:spPr>
          <a:xfrm rot="5400000">
            <a:off x="8503468" y="479906"/>
            <a:ext cx="169158" cy="149330"/>
          </a:xfrm>
          <a:prstGeom prst="hexagon">
            <a:avLst/>
          </a:prstGeom>
          <a:solidFill>
            <a:srgbClr val="008E4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0" name="Шестиугольник 99"/>
          <p:cNvSpPr>
            <a:spLocks noChangeAspect="1"/>
          </p:cNvSpPr>
          <p:nvPr/>
        </p:nvSpPr>
        <p:spPr>
          <a:xfrm rot="5400000">
            <a:off x="8733931" y="479906"/>
            <a:ext cx="169158" cy="149330"/>
          </a:xfrm>
          <a:prstGeom prst="hexagon">
            <a:avLst/>
          </a:prstGeom>
          <a:solidFill>
            <a:srgbClr val="008E40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1" name="Шестиугольник 100"/>
          <p:cNvSpPr>
            <a:spLocks noChangeAspect="1"/>
          </p:cNvSpPr>
          <p:nvPr/>
        </p:nvSpPr>
        <p:spPr>
          <a:xfrm rot="5400000">
            <a:off x="8503468" y="724386"/>
            <a:ext cx="169158" cy="149330"/>
          </a:xfrm>
          <a:prstGeom prst="hexagon">
            <a:avLst/>
          </a:prstGeom>
          <a:solidFill>
            <a:srgbClr val="008E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2" name="Шестиугольник 101"/>
          <p:cNvSpPr>
            <a:spLocks noChangeAspect="1"/>
          </p:cNvSpPr>
          <p:nvPr/>
        </p:nvSpPr>
        <p:spPr>
          <a:xfrm rot="5400000">
            <a:off x="8733931" y="724386"/>
            <a:ext cx="169158" cy="149330"/>
          </a:xfrm>
          <a:prstGeom prst="hexagon">
            <a:avLst/>
          </a:prstGeom>
          <a:solidFill>
            <a:srgbClr val="008E4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3" name="Шестиугольник 102"/>
          <p:cNvSpPr>
            <a:spLocks noChangeAspect="1"/>
          </p:cNvSpPr>
          <p:nvPr/>
        </p:nvSpPr>
        <p:spPr>
          <a:xfrm rot="5400000">
            <a:off x="8503468" y="966819"/>
            <a:ext cx="169158" cy="149330"/>
          </a:xfrm>
          <a:prstGeom prst="hexagon">
            <a:avLst/>
          </a:prstGeom>
          <a:solidFill>
            <a:srgbClr val="008E4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4" name="Шестиугольник 103"/>
          <p:cNvSpPr>
            <a:spLocks noChangeAspect="1"/>
          </p:cNvSpPr>
          <p:nvPr/>
        </p:nvSpPr>
        <p:spPr>
          <a:xfrm rot="5400000">
            <a:off x="8733931" y="966819"/>
            <a:ext cx="169158" cy="149330"/>
          </a:xfrm>
          <a:prstGeom prst="hexagon">
            <a:avLst/>
          </a:prstGeom>
          <a:solidFill>
            <a:srgbClr val="008E40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5" name="Шестиугольник 104"/>
          <p:cNvSpPr>
            <a:spLocks noChangeAspect="1"/>
          </p:cNvSpPr>
          <p:nvPr/>
        </p:nvSpPr>
        <p:spPr>
          <a:xfrm rot="5400000">
            <a:off x="6670496" y="1205159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6" name="Шестиугольник 105"/>
          <p:cNvSpPr>
            <a:spLocks noChangeAspect="1"/>
          </p:cNvSpPr>
          <p:nvPr/>
        </p:nvSpPr>
        <p:spPr>
          <a:xfrm rot="5400000">
            <a:off x="6902721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7" name="Шестиугольник 106"/>
          <p:cNvSpPr>
            <a:spLocks noChangeAspect="1"/>
          </p:cNvSpPr>
          <p:nvPr/>
        </p:nvSpPr>
        <p:spPr>
          <a:xfrm rot="5400000">
            <a:off x="7130060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8" name="Шестиугольник 107"/>
          <p:cNvSpPr>
            <a:spLocks noChangeAspect="1"/>
          </p:cNvSpPr>
          <p:nvPr/>
        </p:nvSpPr>
        <p:spPr>
          <a:xfrm rot="5400000">
            <a:off x="7357400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9" name="Шестиугольник 108"/>
          <p:cNvSpPr>
            <a:spLocks noChangeAspect="1"/>
          </p:cNvSpPr>
          <p:nvPr/>
        </p:nvSpPr>
        <p:spPr>
          <a:xfrm rot="5400000">
            <a:off x="7584739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0" name="Шестиугольник 109"/>
          <p:cNvSpPr>
            <a:spLocks noChangeAspect="1"/>
          </p:cNvSpPr>
          <p:nvPr/>
        </p:nvSpPr>
        <p:spPr>
          <a:xfrm rot="5400000">
            <a:off x="8042543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1" name="Шестиугольник 110"/>
          <p:cNvSpPr>
            <a:spLocks noChangeAspect="1"/>
          </p:cNvSpPr>
          <p:nvPr/>
        </p:nvSpPr>
        <p:spPr>
          <a:xfrm rot="5400000">
            <a:off x="7812080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2" name="Шестиугольник 111"/>
          <p:cNvSpPr>
            <a:spLocks noChangeAspect="1"/>
          </p:cNvSpPr>
          <p:nvPr/>
        </p:nvSpPr>
        <p:spPr>
          <a:xfrm rot="5400000">
            <a:off x="8273006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3" name="Шестиугольник 112"/>
          <p:cNvSpPr>
            <a:spLocks noChangeAspect="1"/>
          </p:cNvSpPr>
          <p:nvPr/>
        </p:nvSpPr>
        <p:spPr>
          <a:xfrm rot="5400000">
            <a:off x="8503468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4" name="Шестиугольник 113"/>
          <p:cNvSpPr>
            <a:spLocks noChangeAspect="1"/>
          </p:cNvSpPr>
          <p:nvPr/>
        </p:nvSpPr>
        <p:spPr>
          <a:xfrm rot="5400000">
            <a:off x="8733931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5" name="Шестиугольник 114"/>
          <p:cNvSpPr>
            <a:spLocks noChangeAspect="1"/>
          </p:cNvSpPr>
          <p:nvPr/>
        </p:nvSpPr>
        <p:spPr>
          <a:xfrm rot="5400000">
            <a:off x="6670498" y="1205159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6" name="Шестиугольник 115"/>
          <p:cNvSpPr>
            <a:spLocks noChangeAspect="1"/>
          </p:cNvSpPr>
          <p:nvPr/>
        </p:nvSpPr>
        <p:spPr>
          <a:xfrm rot="5400000">
            <a:off x="6902722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7" name="Шестиугольник 116"/>
          <p:cNvSpPr>
            <a:spLocks noChangeAspect="1"/>
          </p:cNvSpPr>
          <p:nvPr/>
        </p:nvSpPr>
        <p:spPr>
          <a:xfrm rot="5400000">
            <a:off x="7130062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8" name="Шестиугольник 117"/>
          <p:cNvSpPr>
            <a:spLocks noChangeAspect="1"/>
          </p:cNvSpPr>
          <p:nvPr/>
        </p:nvSpPr>
        <p:spPr>
          <a:xfrm rot="5400000">
            <a:off x="7357401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19" name="Шестиугольник 118"/>
          <p:cNvSpPr>
            <a:spLocks noChangeAspect="1"/>
          </p:cNvSpPr>
          <p:nvPr/>
        </p:nvSpPr>
        <p:spPr>
          <a:xfrm rot="5400000">
            <a:off x="7584741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0" name="Шестиугольник 119"/>
          <p:cNvSpPr>
            <a:spLocks noChangeAspect="1"/>
          </p:cNvSpPr>
          <p:nvPr/>
        </p:nvSpPr>
        <p:spPr>
          <a:xfrm rot="5400000">
            <a:off x="8042545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1" name="Шестиугольник 120"/>
          <p:cNvSpPr>
            <a:spLocks noChangeAspect="1"/>
          </p:cNvSpPr>
          <p:nvPr/>
        </p:nvSpPr>
        <p:spPr>
          <a:xfrm rot="5400000">
            <a:off x="7812082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2" name="Шестиугольник 121"/>
          <p:cNvSpPr>
            <a:spLocks noChangeAspect="1"/>
          </p:cNvSpPr>
          <p:nvPr/>
        </p:nvSpPr>
        <p:spPr>
          <a:xfrm rot="5400000">
            <a:off x="8273008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3" name="Шестиугольник 122"/>
          <p:cNvSpPr>
            <a:spLocks noChangeAspect="1"/>
          </p:cNvSpPr>
          <p:nvPr/>
        </p:nvSpPr>
        <p:spPr>
          <a:xfrm rot="5400000">
            <a:off x="8503470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24" name="Шестиугольник 123"/>
          <p:cNvSpPr>
            <a:spLocks noChangeAspect="1"/>
          </p:cNvSpPr>
          <p:nvPr/>
        </p:nvSpPr>
        <p:spPr>
          <a:xfrm rot="5400000">
            <a:off x="8733933" y="1207206"/>
            <a:ext cx="169158" cy="149330"/>
          </a:xfrm>
          <a:prstGeom prst="hexagon">
            <a:avLst/>
          </a:prstGeom>
          <a:solidFill>
            <a:srgbClr val="008E40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396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483574"/>
            <a:ext cx="7196631" cy="1573824"/>
          </a:xfrm>
        </p:spPr>
        <p:txBody>
          <a:bodyPr>
            <a:noAutofit/>
          </a:bodyPr>
          <a:lstStyle/>
          <a:p>
            <a:r>
              <a:rPr lang="ru-RU" altLang="ru-RU"/>
              <a:t>Уровни научного </a:t>
            </a:r>
            <a:br>
              <a:rPr lang="ru-RU" altLang="ru-RU"/>
            </a:br>
            <a:r>
              <a:rPr lang="ru-RU" altLang="ru-RU"/>
              <a:t>исследования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29765" y="2457411"/>
            <a:ext cx="4169794" cy="2790882"/>
          </a:xfrm>
          <a:prstGeom prst="roundRect">
            <a:avLst>
              <a:gd name="adj" fmla="val 6951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52000" rIns="36000" rtlCol="0" anchor="t"/>
          <a:lstStyle/>
          <a:p>
            <a:pPr marL="179388">
              <a:spcAft>
                <a:spcPts val="1000"/>
              </a:spcAft>
            </a:pPr>
            <a:r>
              <a:rPr lang="ru-RU" sz="2400" b="1"/>
              <a:t>В науке различают </a:t>
            </a:r>
            <a:br>
              <a:rPr lang="ru-RU" sz="2400" b="1"/>
            </a:br>
            <a:r>
              <a:rPr lang="ru-RU" sz="2400" b="1"/>
              <a:t>два уровня исследования:</a:t>
            </a:r>
          </a:p>
          <a:p>
            <a:pPr marL="184150" indent="-184150">
              <a:spcAft>
                <a:spcPts val="600"/>
              </a:spcAft>
            </a:pPr>
            <a:r>
              <a:rPr lang="ru-RU" sz="2000"/>
              <a:t>‒ эмпирический;</a:t>
            </a:r>
          </a:p>
          <a:p>
            <a:pPr marL="184150" indent="-184150">
              <a:spcAft>
                <a:spcPts val="600"/>
              </a:spcAft>
            </a:pPr>
            <a:r>
              <a:rPr lang="ru-RU" sz="2000"/>
              <a:t>‒ теоретический.</a:t>
            </a:r>
            <a:endParaRPr lang="ru-RU" sz="2000" spc="-3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027372" y="2457411"/>
            <a:ext cx="3404131" cy="2790882"/>
          </a:xfrm>
          <a:prstGeom prst="roundRect">
            <a:avLst>
              <a:gd name="adj" fmla="val 659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252000" rIns="36000" bIns="36000" rtlCol="0" anchor="t"/>
          <a:lstStyle/>
          <a:p>
            <a:pPr marL="252000">
              <a:spcAft>
                <a:spcPts val="1200"/>
              </a:spcAft>
            </a:pPr>
            <a:r>
              <a:rPr lang="ru-RU" sz="2400" b="1">
                <a:solidFill>
                  <a:schemeClr val="tx1"/>
                </a:solidFill>
              </a:rPr>
              <a:t>Основание различия:</a:t>
            </a:r>
          </a:p>
          <a:p>
            <a:pPr marL="273050" indent="-187200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Способы (методы) познавательной активности.</a:t>
            </a:r>
          </a:p>
          <a:p>
            <a:pPr marL="273050" indent="-187200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Характер достигаемых научных результатов.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26589" y="220200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4388741" y="220200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Группа 15"/>
          <p:cNvGrpSpPr/>
          <p:nvPr/>
        </p:nvGrpSpPr>
        <p:grpSpPr>
          <a:xfrm rot="5400000">
            <a:off x="7143255" y="468063"/>
            <a:ext cx="894232" cy="1668986"/>
            <a:chOff x="8052457" y="227472"/>
            <a:chExt cx="610257" cy="1138978"/>
          </a:xfrm>
        </p:grpSpPr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042543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042543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273006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50346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042545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827300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8503470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48250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228600"/>
            <a:ext cx="6999268" cy="1256780"/>
          </a:xfrm>
        </p:spPr>
        <p:txBody>
          <a:bodyPr>
            <a:normAutofit fontScale="90000"/>
          </a:bodyPr>
          <a:lstStyle/>
          <a:p>
            <a:r>
              <a:rPr lang="ru-RU" altLang="ru-RU"/>
              <a:t>Эмпирическое </a:t>
            </a:r>
            <a:br>
              <a:rPr lang="ru-RU" altLang="ru-RU"/>
            </a:br>
            <a:r>
              <a:rPr lang="ru-RU" altLang="ru-RU"/>
              <a:t>и теоретическое познание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740789"/>
            <a:ext cx="3781426" cy="4615562"/>
          </a:xfrm>
          <a:prstGeom prst="roundRect">
            <a:avLst>
              <a:gd name="adj" fmla="val 4116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26000" rIns="36000" bIns="72000" rtlCol="0" anchor="t"/>
          <a:lstStyle/>
          <a:p>
            <a:pPr marL="194400">
              <a:spcAft>
                <a:spcPts val="1000"/>
              </a:spcAft>
            </a:pPr>
            <a:r>
              <a:rPr lang="ru-RU" sz="2400" b="1"/>
              <a:t>Эмпирическое исследование:</a:t>
            </a:r>
          </a:p>
          <a:p>
            <a:pPr marL="184150" indent="-184150">
              <a:spcAft>
                <a:spcPts val="600"/>
              </a:spcAft>
            </a:pPr>
            <a:r>
              <a:rPr lang="ru-RU" sz="2000"/>
              <a:t>‒ выработка исследовательской программы;</a:t>
            </a:r>
          </a:p>
          <a:p>
            <a:pPr marL="184150" indent="-184150">
              <a:spcAft>
                <a:spcPts val="600"/>
              </a:spcAft>
            </a:pPr>
            <a:r>
              <a:rPr lang="ru-RU" sz="2000"/>
              <a:t>‒ организация наблюдений </a:t>
            </a:r>
            <a:br>
              <a:rPr lang="ru-RU" sz="2000"/>
            </a:br>
            <a:r>
              <a:rPr lang="ru-RU" sz="2000"/>
              <a:t>и эксперимента;</a:t>
            </a:r>
          </a:p>
          <a:p>
            <a:pPr marL="184150" indent="-184150">
              <a:spcAft>
                <a:spcPts val="600"/>
              </a:spcAft>
            </a:pPr>
            <a:r>
              <a:rPr lang="ru-RU" sz="2000"/>
              <a:t>‒ описание наблюдаемых </a:t>
            </a:r>
            <a:br>
              <a:rPr lang="ru-RU" sz="2000"/>
            </a:br>
            <a:r>
              <a:rPr lang="ru-RU" sz="2000"/>
              <a:t>и экспериментальных данных;</a:t>
            </a:r>
          </a:p>
          <a:p>
            <a:pPr marL="184150" indent="-184150">
              <a:spcAft>
                <a:spcPts val="600"/>
              </a:spcAft>
            </a:pPr>
            <a:r>
              <a:rPr lang="ru-RU" sz="2000"/>
              <a:t>‒ классификация и первичное обобщение;</a:t>
            </a:r>
          </a:p>
          <a:p>
            <a:pPr marL="184150" indent="-184150">
              <a:spcAft>
                <a:spcPts val="600"/>
              </a:spcAft>
            </a:pPr>
            <a:r>
              <a:rPr lang="ru-RU" sz="2000"/>
              <a:t>‒ </a:t>
            </a:r>
            <a:r>
              <a:rPr lang="ru-RU" sz="2000" b="1" spc="-50"/>
              <a:t>характерна фактофиксирующая деятельность.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643438" y="1740788"/>
            <a:ext cx="3780000" cy="4615561"/>
          </a:xfrm>
          <a:prstGeom prst="roundRect">
            <a:avLst>
              <a:gd name="adj" fmla="val 5196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26000" rIns="36000" bIns="72000" rtlCol="0" anchor="t"/>
          <a:lstStyle/>
          <a:p>
            <a:pPr marL="194400">
              <a:spcAft>
                <a:spcPts val="1000"/>
              </a:spcAft>
            </a:pPr>
            <a:r>
              <a:rPr lang="ru-RU" sz="2400" b="1">
                <a:solidFill>
                  <a:schemeClr val="tx1"/>
                </a:solidFill>
              </a:rPr>
              <a:t>Теоретическое познание:</a:t>
            </a:r>
          </a:p>
          <a:p>
            <a:pPr marL="193675" indent="-193675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</a:t>
            </a:r>
            <a:r>
              <a:rPr lang="ru-RU" sz="2000" b="1">
                <a:solidFill>
                  <a:schemeClr val="tx1"/>
                </a:solidFill>
              </a:rPr>
              <a:t>сущностное познание;</a:t>
            </a:r>
          </a:p>
          <a:p>
            <a:pPr marL="193675" indent="-193675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осуществляется на уровне </a:t>
            </a:r>
            <a:r>
              <a:rPr lang="ru-RU" sz="2000" b="1" spc="-30">
                <a:solidFill>
                  <a:schemeClr val="tx1"/>
                </a:solidFill>
              </a:rPr>
              <a:t>абстракции высоких порядков;</a:t>
            </a:r>
          </a:p>
          <a:p>
            <a:pPr marL="193675" indent="-193675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орудия познания:</a:t>
            </a:r>
          </a:p>
          <a:p>
            <a:pPr marL="623888" indent="-271463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000">
                <a:solidFill>
                  <a:schemeClr val="tx1"/>
                </a:solidFill>
              </a:rPr>
              <a:t>понятия;</a:t>
            </a:r>
          </a:p>
          <a:p>
            <a:pPr marL="623888" indent="-271463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000">
                <a:solidFill>
                  <a:schemeClr val="tx1"/>
                </a:solidFill>
              </a:rPr>
              <a:t>категории;</a:t>
            </a:r>
          </a:p>
          <a:p>
            <a:pPr marL="623888" indent="-271463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000">
                <a:solidFill>
                  <a:schemeClr val="tx1"/>
                </a:solidFill>
              </a:rPr>
              <a:t>законы;</a:t>
            </a:r>
          </a:p>
          <a:p>
            <a:pPr marL="623888" indent="-271463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000">
                <a:solidFill>
                  <a:schemeClr val="tx1"/>
                </a:solidFill>
              </a:rPr>
              <a:t>гипотезы;</a:t>
            </a:r>
          </a:p>
          <a:p>
            <a:pPr marL="623888" indent="-271463"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2000">
                <a:solidFill>
                  <a:schemeClr val="tx1"/>
                </a:solidFill>
              </a:rPr>
              <a:t>и др.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26589" y="148538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989745" y="148538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Группа 15"/>
          <p:cNvGrpSpPr/>
          <p:nvPr/>
        </p:nvGrpSpPr>
        <p:grpSpPr>
          <a:xfrm rot="5400000">
            <a:off x="7286902" y="130286"/>
            <a:ext cx="798635" cy="1490564"/>
            <a:chOff x="8052457" y="227472"/>
            <a:chExt cx="610257" cy="1138978"/>
          </a:xfrm>
        </p:grpSpPr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042543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042543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273006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850346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8042545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27300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503470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314607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268066"/>
            <a:ext cx="7279721" cy="1349724"/>
          </a:xfrm>
        </p:spPr>
        <p:txBody>
          <a:bodyPr>
            <a:normAutofit fontScale="90000"/>
          </a:bodyPr>
          <a:lstStyle/>
          <a:p>
            <a:r>
              <a:rPr lang="ru-RU" altLang="ru-RU"/>
              <a:t>Эмпирическое и теоретическое познание: различия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12</a:t>
            </a:fld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 rot="16200000">
            <a:off x="7814653" y="697473"/>
            <a:ext cx="727705" cy="490910"/>
            <a:chOff x="8282920" y="227472"/>
            <a:chExt cx="610255" cy="411678"/>
          </a:xfrm>
        </p:grpSpPr>
        <p:sp>
          <p:nvSpPr>
            <p:cNvPr id="11" name="Шестиугольник 1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" name="Шестиугольник 12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19985165"/>
              </p:ext>
            </p:extLst>
          </p:nvPr>
        </p:nvGraphicFramePr>
        <p:xfrm>
          <a:off x="719139" y="1713527"/>
          <a:ext cx="7705724" cy="3284622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927346">
                  <a:extLst>
                    <a:ext uri="{9D8B030D-6E8A-4147-A177-3AD203B41FA5}">
                      <a16:colId xmlns:a16="http://schemas.microsoft.com/office/drawing/2014/main" val="1244021596"/>
                    </a:ext>
                  </a:extLst>
                </a:gridCol>
                <a:gridCol w="2889189">
                  <a:extLst>
                    <a:ext uri="{9D8B030D-6E8A-4147-A177-3AD203B41FA5}">
                      <a16:colId xmlns:a16="http://schemas.microsoft.com/office/drawing/2014/main" val="2881272131"/>
                    </a:ext>
                  </a:extLst>
                </a:gridCol>
                <a:gridCol w="2889189">
                  <a:extLst>
                    <a:ext uri="{9D8B030D-6E8A-4147-A177-3AD203B41FA5}">
                      <a16:colId xmlns:a16="http://schemas.microsoft.com/office/drawing/2014/main" val="1492909992"/>
                    </a:ext>
                  </a:extLst>
                </a:gridCol>
              </a:tblGrid>
              <a:tr h="572478">
                <a:tc>
                  <a:txBody>
                    <a:bodyPr/>
                    <a:lstStyle/>
                    <a:p>
                      <a:pPr algn="ctr"/>
                      <a:r>
                        <a:rPr lang="ru-RU" b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Параметр</a:t>
                      </a:r>
                    </a:p>
                  </a:txBody>
                  <a:tcPr marR="138023" marT="86264" marB="86264" anchor="ctr"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43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Эмпирический этап</a:t>
                      </a:r>
                    </a:p>
                  </a:txBody>
                  <a:tcPr marL="138023" marR="138023" marT="86264" marB="86264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rgbClr val="00743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>
                          <a:solidFill>
                            <a:schemeClr val="bg1"/>
                          </a:solidFill>
                          <a:effectLst/>
                          <a:latin typeface="+mn-lt"/>
                        </a:rPr>
                        <a:t>Теоретический этап</a:t>
                      </a:r>
                    </a:p>
                  </a:txBody>
                  <a:tcPr marL="138023" marR="138023" marT="86264" marB="86264" anchor="ctr">
                    <a:lnL w="190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00743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2816512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+mn-lt"/>
                        </a:rPr>
                        <a:t>Формы знания</a:t>
                      </a:r>
                      <a:endParaRPr lang="ru-RU" b="0">
                        <a:effectLst/>
                        <a:latin typeface="+mn-lt"/>
                      </a:endParaRPr>
                    </a:p>
                  </a:txBody>
                  <a:tcPr marR="138023" marT="86264" marB="86264" anchor="ctr"/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+mn-lt"/>
                        </a:rPr>
                        <a:t>Научный факт, эмпирические обобщения</a:t>
                      </a:r>
                    </a:p>
                  </a:txBody>
                  <a:tcPr marL="138023" marR="138023" marT="86264" marB="86264" anchor="ctr"/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+mn-lt"/>
                        </a:rPr>
                        <a:t>Законы, принципы, научные теории</a:t>
                      </a:r>
                    </a:p>
                  </a:txBody>
                  <a:tcPr marL="138023" marT="86264" marB="86264" anchor="ctr"/>
                </a:tc>
                <a:extLst>
                  <a:ext uri="{0D108BD9-81ED-4DB2-BD59-A6C34878D82A}">
                    <a16:rowId xmlns:a16="http://schemas.microsoft.com/office/drawing/2014/main" val="72848222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+mn-lt"/>
                        </a:rPr>
                        <a:t>Основные методы</a:t>
                      </a:r>
                      <a:endParaRPr lang="ru-RU" b="0">
                        <a:effectLst/>
                        <a:latin typeface="+mn-lt"/>
                      </a:endParaRPr>
                    </a:p>
                  </a:txBody>
                  <a:tcPr marR="138023" marT="86264" marB="86264" anchor="ctr"/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+mn-lt"/>
                        </a:rPr>
                        <a:t>Наблюдение, эксперимент, индуктивное обобщение</a:t>
                      </a:r>
                    </a:p>
                  </a:txBody>
                  <a:tcPr marL="138023" marR="138023" marT="86264" marB="86264" anchor="ctr"/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+mn-lt"/>
                        </a:rPr>
                        <a:t>Анализ и синтез, идеализация, индукция </a:t>
                      </a:r>
                      <a:br>
                        <a:rPr lang="ru-RU" b="0">
                          <a:effectLst/>
                          <a:latin typeface="+mn-lt"/>
                        </a:rPr>
                      </a:br>
                      <a:r>
                        <a:rPr lang="ru-RU" b="0">
                          <a:effectLst/>
                          <a:latin typeface="+mn-lt"/>
                        </a:rPr>
                        <a:t>и дедукция, аналогия, гипотеза и др.</a:t>
                      </a:r>
                    </a:p>
                  </a:txBody>
                  <a:tcPr marL="138023" marT="86264" marB="86264" anchor="ctr"/>
                </a:tc>
                <a:extLst>
                  <a:ext uri="{0D108BD9-81ED-4DB2-BD59-A6C34878D82A}">
                    <a16:rowId xmlns:a16="http://schemas.microsoft.com/office/drawing/2014/main" val="39293535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b="1">
                          <a:effectLst/>
                          <a:latin typeface="+mn-lt"/>
                        </a:rPr>
                        <a:t>Доминирующий коррелят</a:t>
                      </a:r>
                      <a:endParaRPr lang="ru-RU" b="0">
                        <a:effectLst/>
                        <a:latin typeface="+mn-lt"/>
                      </a:endParaRPr>
                    </a:p>
                  </a:txBody>
                  <a:tcPr marR="138023" marT="86264" marB="86264" anchor="ctr"/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+mn-lt"/>
                        </a:rPr>
                        <a:t>Чувственный</a:t>
                      </a:r>
                    </a:p>
                  </a:txBody>
                  <a:tcPr marL="138023" marR="138023" marT="86264" marB="86264" anchor="ctr"/>
                </a:tc>
                <a:tc>
                  <a:txBody>
                    <a:bodyPr/>
                    <a:lstStyle/>
                    <a:p>
                      <a:r>
                        <a:rPr lang="ru-RU" b="0">
                          <a:effectLst/>
                          <a:latin typeface="+mn-lt"/>
                        </a:rPr>
                        <a:t>Рациональный</a:t>
                      </a:r>
                    </a:p>
                  </a:txBody>
                  <a:tcPr marL="138023" marT="86264" marB="86264" anchor="ctr"/>
                </a:tc>
                <a:extLst>
                  <a:ext uri="{0D108BD9-81ED-4DB2-BD59-A6C34878D82A}">
                    <a16:rowId xmlns:a16="http://schemas.microsoft.com/office/drawing/2014/main" val="2702983755"/>
                  </a:ext>
                </a:extLst>
              </a:tr>
            </a:tbl>
          </a:graphicData>
        </a:graphic>
      </p:graphicFrame>
      <p:sp>
        <p:nvSpPr>
          <p:cNvPr id="17" name="Скругленный прямоугольник 16"/>
          <p:cNvSpPr/>
          <p:nvPr/>
        </p:nvSpPr>
        <p:spPr>
          <a:xfrm>
            <a:off x="719139" y="5324209"/>
            <a:ext cx="7705725" cy="909537"/>
          </a:xfrm>
          <a:prstGeom prst="roundRect">
            <a:avLst>
              <a:gd name="adj" fmla="val 20521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72000" rtlCol="0" anchor="ctr"/>
          <a:lstStyle/>
          <a:p>
            <a:pPr marL="87313">
              <a:spcAft>
                <a:spcPts val="1200"/>
              </a:spcAft>
            </a:pPr>
            <a:r>
              <a:rPr lang="ru-RU" sz="2000" b="1"/>
              <a:t>Соотношение</a:t>
            </a:r>
            <a:r>
              <a:rPr lang="ru-RU" sz="2000"/>
              <a:t> чувственного и рационального находит отражение </a:t>
            </a:r>
            <a:br>
              <a:rPr lang="ru-RU" sz="2000"/>
            </a:br>
            <a:r>
              <a:rPr lang="ru-RU" sz="2000"/>
              <a:t>в методах, используемых на каждом этапе.</a:t>
            </a:r>
          </a:p>
        </p:txBody>
      </p:sp>
      <p:sp>
        <p:nvSpPr>
          <p:cNvPr id="22" name="Freeform 20"/>
          <p:cNvSpPr/>
          <p:nvPr/>
        </p:nvSpPr>
        <p:spPr>
          <a:xfrm rot="5400000">
            <a:off x="7920697" y="506477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554771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334110"/>
            <a:ext cx="6928485" cy="1573824"/>
          </a:xfrm>
        </p:spPr>
        <p:txBody>
          <a:bodyPr>
            <a:noAutofit/>
          </a:bodyPr>
          <a:lstStyle/>
          <a:p>
            <a:r>
              <a:rPr lang="ru-RU" altLang="ru-RU" sz="4000"/>
              <a:t>Общие правила исследовательского процесса (метод Декарта)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9" y="2237611"/>
            <a:ext cx="4400792" cy="4277490"/>
          </a:xfrm>
          <a:prstGeom prst="roundRect">
            <a:avLst>
              <a:gd name="adj" fmla="val 4154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72000" rtlCol="0" anchor="t"/>
          <a:lstStyle/>
          <a:p>
            <a:pPr marL="184150" indent="-184150">
              <a:lnSpc>
                <a:spcPct val="90000"/>
              </a:lnSpc>
              <a:spcAft>
                <a:spcPts val="400"/>
              </a:spcAft>
            </a:pPr>
            <a:r>
              <a:rPr lang="ru-RU" sz="2000"/>
              <a:t>‒ Ничего не принимать за истинное, что не представляется ясным </a:t>
            </a:r>
            <a:br>
              <a:rPr lang="ru-RU" sz="2000"/>
            </a:br>
            <a:r>
              <a:rPr lang="ru-RU" sz="2000"/>
              <a:t>и отчетливым;</a:t>
            </a:r>
          </a:p>
          <a:p>
            <a:pPr marL="184150" indent="-184150">
              <a:lnSpc>
                <a:spcPct val="90000"/>
              </a:lnSpc>
              <a:spcAft>
                <a:spcPts val="400"/>
              </a:spcAft>
            </a:pPr>
            <a:r>
              <a:rPr lang="ru-RU" sz="2000"/>
              <a:t>‒ трудные вопросы делить </a:t>
            </a:r>
            <a:br>
              <a:rPr lang="ru-RU" sz="2000"/>
            </a:br>
            <a:r>
              <a:rPr lang="ru-RU" sz="2000"/>
              <a:t>на столько частей, сколько нужно для разрешения; </a:t>
            </a:r>
          </a:p>
          <a:p>
            <a:pPr marL="184150" indent="-184150">
              <a:lnSpc>
                <a:spcPct val="90000"/>
              </a:lnSpc>
              <a:spcAft>
                <a:spcPts val="400"/>
              </a:spcAft>
            </a:pPr>
            <a:r>
              <a:rPr lang="ru-RU" sz="2000"/>
              <a:t>‒ начинать исследование с самых простых и удобных для познания вещей и восходить постепенно </a:t>
            </a:r>
            <a:br>
              <a:rPr lang="ru-RU" sz="2000"/>
            </a:br>
            <a:r>
              <a:rPr lang="ru-RU" sz="2000"/>
              <a:t>к познанию трудных и сложных;</a:t>
            </a:r>
          </a:p>
          <a:p>
            <a:pPr marL="184150" indent="-184150">
              <a:lnSpc>
                <a:spcPct val="90000"/>
              </a:lnSpc>
              <a:spcAft>
                <a:spcPts val="400"/>
              </a:spcAft>
            </a:pPr>
            <a:r>
              <a:rPr lang="ru-RU" sz="2000"/>
              <a:t>‒ останавливаться на всех подробностях, на все обращать внимание, чтобы быть уверенным, что ничего не опущено.</a:t>
            </a:r>
            <a:endParaRPr lang="ru-RU" sz="2000" spc="-3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219700" y="2237611"/>
            <a:ext cx="3211803" cy="2790882"/>
          </a:xfrm>
          <a:prstGeom prst="roundRect">
            <a:avLst>
              <a:gd name="adj" fmla="val 659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252000" rIns="36000" bIns="36000" rtlCol="0" anchor="t"/>
          <a:lstStyle/>
          <a:p>
            <a:pPr marL="252000">
              <a:spcAft>
                <a:spcPts val="1200"/>
              </a:spcAft>
            </a:pPr>
            <a:endParaRPr lang="ru-RU" sz="2000">
              <a:solidFill>
                <a:schemeClr val="tx1"/>
              </a:solidFill>
            </a:endParaRPr>
          </a:p>
        </p:txBody>
      </p:sp>
      <p:pic>
        <p:nvPicPr>
          <p:cNvPr id="30" name="Содержимое 4" descr="познай себя.jpg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222" t="4202" r="3756" b="7203"/>
          <a:stretch/>
        </p:blipFill>
        <p:spPr>
          <a:xfrm>
            <a:off x="5319469" y="2433313"/>
            <a:ext cx="3012264" cy="2405900"/>
          </a:xfrm>
          <a:prstGeom prst="rect">
            <a:avLst/>
          </a:prstGeom>
        </p:spPr>
      </p:pic>
      <p:sp>
        <p:nvSpPr>
          <p:cNvPr id="36" name="Freeform 21"/>
          <p:cNvSpPr/>
          <p:nvPr/>
        </p:nvSpPr>
        <p:spPr>
          <a:xfrm rot="5400000">
            <a:off x="7926589" y="198220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4559089" y="198220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Группа 15"/>
          <p:cNvGrpSpPr/>
          <p:nvPr/>
        </p:nvGrpSpPr>
        <p:grpSpPr>
          <a:xfrm>
            <a:off x="7530630" y="434099"/>
            <a:ext cx="894229" cy="1316738"/>
            <a:chOff x="8052457" y="227472"/>
            <a:chExt cx="610255" cy="898591"/>
          </a:xfrm>
        </p:grpSpPr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042543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5266302" y="5306162"/>
            <a:ext cx="3118598" cy="927652"/>
            <a:chOff x="6680410" y="225425"/>
            <a:chExt cx="2212765" cy="658205"/>
          </a:xfrm>
        </p:grpSpPr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>
              <a:off x="6670496" y="235339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5400000">
              <a:off x="6902721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>
              <a:off x="7130060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>
              <a:off x="7357400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6670496" y="477860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6902721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7130060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7357400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6670496" y="722339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5400000">
              <a:off x="690272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5400000">
              <a:off x="713006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95829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874" y="878890"/>
            <a:ext cx="7651990" cy="1389525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tabLst>
                <a:tab pos="6813550" algn="r"/>
              </a:tabLst>
            </a:pPr>
            <a:r>
              <a:rPr lang="ru-RU" sz="5000"/>
              <a:t>Принципы научного познания</a:t>
            </a:r>
            <a:r>
              <a:rPr lang="ru-RU" sz="5000">
                <a:solidFill>
                  <a:schemeClr val="tx1"/>
                </a:solidFill>
              </a:rPr>
              <a:t>	</a:t>
            </a: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358490" y="2572880"/>
            <a:ext cx="7066372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b="1"/>
              <a:t>Причинность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873158" y="6115390"/>
            <a:ext cx="673938" cy="365125"/>
          </a:xfrm>
        </p:spPr>
        <p:txBody>
          <a:bodyPr/>
          <a:lstStyle/>
          <a:p>
            <a:fld id="{66CB1368-62DD-49DD-B557-E33E150B8885}" type="slidenum">
              <a:rPr lang="ru-RU" smtClean="0"/>
              <a:t>14</a:t>
            </a:fld>
            <a:endParaRPr lang="ru-RU"/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358491" y="3361376"/>
            <a:ext cx="7066372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b="1"/>
              <a:t>Критерий истины</a:t>
            </a:r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358490" y="4149167"/>
            <a:ext cx="7066372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b="1"/>
              <a:t>Относительность научного знания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895964" y="2571473"/>
            <a:ext cx="612000" cy="612000"/>
          </a:xfrm>
          <a:prstGeom prst="roundRect">
            <a:avLst/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895964" y="3359969"/>
            <a:ext cx="612000" cy="612000"/>
          </a:xfrm>
          <a:prstGeom prst="roundRect">
            <a:avLst/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895964" y="4149167"/>
            <a:ext cx="612000" cy="612000"/>
          </a:xfrm>
          <a:prstGeom prst="roundRect">
            <a:avLst/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b="1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6953913" y="1112563"/>
            <a:ext cx="1464615" cy="824584"/>
            <a:chOff x="6953913" y="1112563"/>
            <a:chExt cx="1464615" cy="824584"/>
          </a:xfrm>
        </p:grpSpPr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10127" y="1125538"/>
              <a:ext cx="221375" cy="195426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210127" y="1427142"/>
              <a:ext cx="221375" cy="195426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7892744" y="1125538"/>
              <a:ext cx="221375" cy="195426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7892744" y="1427142"/>
              <a:ext cx="221375" cy="195426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7572797" y="1125538"/>
              <a:ext cx="221375" cy="19542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572797" y="1427142"/>
              <a:ext cx="221375" cy="19542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255528" y="1125538"/>
              <a:ext cx="221375" cy="19542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255528" y="1427142"/>
              <a:ext cx="221375" cy="19542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8210127" y="1728745"/>
              <a:ext cx="221375" cy="195426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892744" y="1728745"/>
              <a:ext cx="221375" cy="195426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572797" y="1728745"/>
              <a:ext cx="221375" cy="19542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255528" y="1728745"/>
              <a:ext cx="221375" cy="19542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6940938" y="1125538"/>
              <a:ext cx="221375" cy="19542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6940938" y="1427142"/>
              <a:ext cx="221375" cy="19542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6940938" y="1728745"/>
              <a:ext cx="221375" cy="19542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6940938" y="1125541"/>
              <a:ext cx="221375" cy="19542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6940938" y="1427145"/>
              <a:ext cx="221375" cy="19542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6940938" y="1728747"/>
              <a:ext cx="221375" cy="19542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85" name="Группа 84"/>
          <p:cNvGrpSpPr/>
          <p:nvPr/>
        </p:nvGrpSpPr>
        <p:grpSpPr>
          <a:xfrm flipV="1">
            <a:off x="895964" y="5231745"/>
            <a:ext cx="2999028" cy="886419"/>
            <a:chOff x="6680410" y="712425"/>
            <a:chExt cx="2212767" cy="654025"/>
          </a:xfrm>
        </p:grpSpPr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6670496" y="722339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690272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13006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6670496" y="964773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6902721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7130060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7357400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584739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8042543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7812080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733931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6670496" y="1205159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6902721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7130060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7357400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7584739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042543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7812080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273006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850346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8733931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6670498" y="1205159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6902722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7130062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7357401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>
              <a:off x="7584741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>
              <a:off x="8042545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>
              <a:off x="7812082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5400000">
              <a:off x="827300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>
              <a:off x="8503470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>
              <a:off x="8733933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5917409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3" y="1175754"/>
            <a:ext cx="4619868" cy="891038"/>
          </a:xfrm>
        </p:spPr>
        <p:txBody>
          <a:bodyPr/>
          <a:lstStyle/>
          <a:p>
            <a:r>
              <a:rPr lang="ru-RU"/>
              <a:t>Причинность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8" y="2461636"/>
            <a:ext cx="3780000" cy="3306116"/>
          </a:xfrm>
          <a:prstGeom prst="roundRect">
            <a:avLst>
              <a:gd name="adj" fmla="val 5187"/>
            </a:avLst>
          </a:prstGeom>
          <a:ln w="28575">
            <a:solidFill>
              <a:schemeClr val="tx1"/>
            </a:solidFill>
          </a:ln>
        </p:spPr>
        <p:txBody>
          <a:bodyPr vert="horz" lIns="144000" tIns="1656000" rIns="180000" bIns="45720" rtlCol="0">
            <a:normAutofit/>
          </a:bodyPr>
          <a:lstStyle/>
          <a:p>
            <a:pPr marL="222250" indent="-222250">
              <a:lnSpc>
                <a:spcPct val="100000"/>
              </a:lnSpc>
              <a:buNone/>
            </a:pPr>
            <a:r>
              <a:rPr lang="ru-RU" sz="2400"/>
              <a:t>‒ </a:t>
            </a:r>
            <a:r>
              <a:rPr lang="ru-RU" sz="2000"/>
              <a:t>связь между отдельными состояниями видов и форм материи в процессе её движения и развития.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4654249" y="2461636"/>
            <a:ext cx="3780000" cy="1864175"/>
          </a:xfrm>
          <a:prstGeom prst="roundRect">
            <a:avLst>
              <a:gd name="adj" fmla="val 9156"/>
            </a:avLst>
          </a:prstGeom>
          <a:ln w="28575">
            <a:solidFill>
              <a:schemeClr val="tx1"/>
            </a:solidFill>
          </a:ln>
        </p:spPr>
        <p:txBody>
          <a:bodyPr vert="horz" lIns="108000" tIns="108000" rIns="36000" bIns="36000" rtlCol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/>
              <a:t>Возникновение любых объектов и систем, а также изменение их свойств во времени имеют свои </a:t>
            </a:r>
            <a:r>
              <a:rPr lang="ru-RU" sz="2000" b="1"/>
              <a:t>основания</a:t>
            </a:r>
            <a:r>
              <a:rPr lang="ru-RU" sz="2000"/>
              <a:t> в предшествующих состояниях материи.</a:t>
            </a:r>
            <a:endParaRPr lang="ru-RU" sz="20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15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314713"/>
            <a:ext cx="612000" cy="612000"/>
          </a:xfrm>
          <a:prstGeom prst="roundRect">
            <a:avLst/>
          </a:prstGeom>
          <a:solidFill>
            <a:srgbClr val="007434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0628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3129" y="2600527"/>
            <a:ext cx="3532018" cy="1373591"/>
          </a:xfrm>
          <a:prstGeom prst="roundRect">
            <a:avLst>
              <a:gd name="adj" fmla="val 8553"/>
            </a:avLst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72000" rtlCol="0" anchor="ctr"/>
          <a:lstStyle/>
          <a:p>
            <a:r>
              <a:rPr lang="ru-RU" sz="2400" b="1" spc="50"/>
              <a:t>Причинность </a:t>
            </a:r>
            <a:br>
              <a:rPr lang="ru-RU" sz="2400" b="1" spc="50"/>
            </a:br>
            <a:r>
              <a:rPr lang="ru-RU" sz="2400" b="1" spc="50"/>
              <a:t>в современном понимании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4654249" y="4457247"/>
            <a:ext cx="3770614" cy="1310505"/>
          </a:xfrm>
          <a:prstGeom prst="roundRect">
            <a:avLst>
              <a:gd name="adj" fmla="val 13636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txBody>
          <a:bodyPr vert="horz" lIns="108000" tIns="108000" rIns="36000" bIns="36000" rtlCol="0">
            <a:noAutofit/>
          </a:bodyPr>
          <a:lstStyle/>
          <a:p>
            <a:pPr>
              <a:buSzPct val="105000"/>
              <a:buFont typeface="Wingdings" panose="05000000000000000000" pitchFamily="2" charset="2"/>
              <a:buNone/>
            </a:pPr>
            <a:r>
              <a:rPr lang="ru-RU" sz="2000">
                <a:solidFill>
                  <a:schemeClr val="bg1"/>
                </a:solidFill>
              </a:rPr>
              <a:t>Эти основания называются </a:t>
            </a:r>
            <a:r>
              <a:rPr lang="ru-RU" sz="2000" b="1">
                <a:solidFill>
                  <a:schemeClr val="bg1"/>
                </a:solidFill>
              </a:rPr>
              <a:t>причинами</a:t>
            </a:r>
            <a:r>
              <a:rPr lang="ru-RU" sz="2000">
                <a:solidFill>
                  <a:schemeClr val="bg1"/>
                </a:solidFill>
              </a:rPr>
              <a:t>, а вызываемые </a:t>
            </a:r>
            <a:br>
              <a:rPr lang="ru-RU" sz="2000">
                <a:solidFill>
                  <a:schemeClr val="bg1"/>
                </a:solidFill>
              </a:rPr>
            </a:br>
            <a:r>
              <a:rPr lang="ru-RU" sz="2000">
                <a:solidFill>
                  <a:schemeClr val="bg1"/>
                </a:solidFill>
              </a:rPr>
              <a:t>ими изменения – </a:t>
            </a:r>
            <a:r>
              <a:rPr lang="ru-RU" sz="2000" b="1">
                <a:solidFill>
                  <a:schemeClr val="bg1"/>
                </a:solidFill>
              </a:rPr>
              <a:t>следствиями</a:t>
            </a:r>
            <a:r>
              <a:rPr lang="ru-RU" sz="2000">
                <a:solidFill>
                  <a:schemeClr val="bg1"/>
                </a:solidFill>
              </a:rPr>
              <a:t>.</a:t>
            </a:r>
            <a:endParaRPr lang="ru-RU" sz="2000" dirty="0">
              <a:solidFill>
                <a:schemeClr val="bg1"/>
              </a:solidFill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7473464" y="311003"/>
            <a:ext cx="951398" cy="1775686"/>
            <a:chOff x="8282920" y="227472"/>
            <a:chExt cx="610255" cy="1138978"/>
          </a:xfrm>
        </p:grpSpPr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8733931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273006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50346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733931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31" name="Freeform 20"/>
          <p:cNvSpPr/>
          <p:nvPr/>
        </p:nvSpPr>
        <p:spPr>
          <a:xfrm rot="5400000">
            <a:off x="3988320" y="220734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  <p:sp>
        <p:nvSpPr>
          <p:cNvPr id="32" name="Freeform 20"/>
          <p:cNvSpPr/>
          <p:nvPr/>
        </p:nvSpPr>
        <p:spPr>
          <a:xfrm rot="5400000">
            <a:off x="7914042" y="221259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  <p:sp>
        <p:nvSpPr>
          <p:cNvPr id="33" name="Freeform 20"/>
          <p:cNvSpPr/>
          <p:nvPr/>
        </p:nvSpPr>
        <p:spPr>
          <a:xfrm rot="5400000">
            <a:off x="7922508" y="420183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1279108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1294765"/>
            <a:ext cx="4842605" cy="791925"/>
          </a:xfrm>
        </p:spPr>
        <p:txBody>
          <a:bodyPr/>
          <a:lstStyle/>
          <a:p>
            <a:r>
              <a:rPr lang="ru-RU"/>
              <a:t>Критерий истины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8" y="2505595"/>
            <a:ext cx="3780000" cy="3473167"/>
          </a:xfrm>
          <a:prstGeom prst="roundRect">
            <a:avLst>
              <a:gd name="adj" fmla="val 5187"/>
            </a:avLst>
          </a:prstGeom>
          <a:ln w="28575">
            <a:solidFill>
              <a:schemeClr val="tx1"/>
            </a:solidFill>
          </a:ln>
        </p:spPr>
        <p:txBody>
          <a:bodyPr vert="horz" lIns="144000" tIns="1656000" rIns="180000" bIns="45720" rtlCol="0">
            <a:noAutofit/>
          </a:bodyPr>
          <a:lstStyle/>
          <a:p>
            <a:pPr marL="207963" indent="-207963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/>
              <a:t>‒ </a:t>
            </a:r>
            <a:r>
              <a:rPr lang="ru-RU" sz="2000"/>
              <a:t>наблюдения;</a:t>
            </a:r>
            <a:endParaRPr lang="ru-RU" sz="2000" dirty="0"/>
          </a:p>
          <a:p>
            <a:pPr marL="207963" indent="-207963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/>
              <a:t>‒ опыты;</a:t>
            </a:r>
          </a:p>
          <a:p>
            <a:pPr marL="207963" indent="-207963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/>
              <a:t>‒ эксперименты;</a:t>
            </a:r>
          </a:p>
          <a:p>
            <a:pPr marL="207963" indent="-207963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/>
              <a:t>‒ </a:t>
            </a:r>
            <a:r>
              <a:rPr lang="ru-RU" sz="2000" dirty="0"/>
              <a:t>производственная деятельность.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16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314713"/>
            <a:ext cx="612000" cy="612000"/>
          </a:xfrm>
          <a:prstGeom prst="roundRect">
            <a:avLst/>
          </a:prstGeom>
          <a:solidFill>
            <a:srgbClr val="007434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0628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3129" y="2644487"/>
            <a:ext cx="3532018" cy="1373591"/>
          </a:xfrm>
          <a:prstGeom prst="roundRect">
            <a:avLst>
              <a:gd name="adj" fmla="val 8553"/>
            </a:avLst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r>
              <a:rPr lang="ru-RU" sz="2200" b="1" spc="-100"/>
              <a:t>Естественно-научная истина проверяется (доказывается) только практикой: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7473464" y="311003"/>
            <a:ext cx="951398" cy="1775687"/>
            <a:chOff x="8282920" y="227472"/>
            <a:chExt cx="610255" cy="1138978"/>
          </a:xfrm>
        </p:grpSpPr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733931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273006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850346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8733931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50" name="Объект 3"/>
          <p:cNvSpPr>
            <a:spLocks noGrp="1"/>
          </p:cNvSpPr>
          <p:nvPr>
            <p:ph sz="quarter" idx="2"/>
          </p:nvPr>
        </p:nvSpPr>
        <p:spPr>
          <a:xfrm>
            <a:off x="4644863" y="2513935"/>
            <a:ext cx="3780000" cy="3473167"/>
          </a:xfrm>
          <a:prstGeom prst="roundRect">
            <a:avLst>
              <a:gd name="adj" fmla="val 5187"/>
            </a:avLst>
          </a:prstGeom>
          <a:ln w="28575">
            <a:solidFill>
              <a:schemeClr val="tx1"/>
            </a:solidFill>
          </a:ln>
        </p:spPr>
        <p:txBody>
          <a:bodyPr vert="horz" lIns="144000" tIns="1656000" rIns="180000" bIns="45720" rtlCol="0">
            <a:noAutofit/>
          </a:bodyPr>
          <a:lstStyle/>
          <a:p>
            <a:pPr marL="207963" indent="-207963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/>
              <a:t>‒ если научная теория подтверждена практикой – она истинна.</a:t>
            </a:r>
            <a:endParaRPr lang="ru-RU" sz="2000" dirty="0"/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768854" y="2652827"/>
            <a:ext cx="3532018" cy="1373591"/>
          </a:xfrm>
          <a:prstGeom prst="roundRect">
            <a:avLst>
              <a:gd name="adj" fmla="val 8553"/>
            </a:avLst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rIns="72000" rtlCol="0" anchor="ctr"/>
          <a:lstStyle/>
          <a:p>
            <a:pPr algn="ctr"/>
            <a:r>
              <a:rPr lang="ru-RU" sz="2200" b="1" spc="100"/>
              <a:t>Критерий истинности:</a:t>
            </a:r>
          </a:p>
        </p:txBody>
      </p:sp>
      <p:sp>
        <p:nvSpPr>
          <p:cNvPr id="30" name="Freeform 20"/>
          <p:cNvSpPr/>
          <p:nvPr/>
        </p:nvSpPr>
        <p:spPr>
          <a:xfrm rot="5400000">
            <a:off x="3988320" y="224691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  <p:sp>
        <p:nvSpPr>
          <p:cNvPr id="49" name="Freeform 20"/>
          <p:cNvSpPr/>
          <p:nvPr/>
        </p:nvSpPr>
        <p:spPr>
          <a:xfrm rot="5400000">
            <a:off x="7914042" y="224691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45025834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3" y="1389306"/>
            <a:ext cx="6653822" cy="1433024"/>
          </a:xfrm>
        </p:spPr>
        <p:txBody>
          <a:bodyPr>
            <a:noAutofit/>
          </a:bodyPr>
          <a:lstStyle/>
          <a:p>
            <a:r>
              <a:rPr lang="ru-RU"/>
              <a:t>Относительность </a:t>
            </a:r>
            <a:br>
              <a:rPr lang="ru-RU"/>
            </a:br>
            <a:r>
              <a:rPr lang="ru-RU"/>
              <a:t>научного знания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8" y="3059722"/>
            <a:ext cx="7705722" cy="2655277"/>
          </a:xfrm>
          <a:prstGeom prst="roundRect">
            <a:avLst>
              <a:gd name="adj" fmla="val 5187"/>
            </a:avLst>
          </a:prstGeom>
          <a:ln w="28575">
            <a:solidFill>
              <a:schemeClr val="tx1"/>
            </a:solidFill>
          </a:ln>
        </p:spPr>
        <p:txBody>
          <a:bodyPr vert="horz" lIns="360000" tIns="360000" rIns="180000" bIns="360000" rtlCol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600"/>
              <a:t>Научное знание (понятия, идеи, концепции, модели, теории, выводы из них и т. п.) </a:t>
            </a:r>
            <a:br>
              <a:rPr lang="ru-RU" sz="2600"/>
            </a:br>
            <a:r>
              <a:rPr lang="ru-RU" sz="2600"/>
              <a:t>всегда </a:t>
            </a:r>
            <a:r>
              <a:rPr lang="ru-RU" sz="2600" b="1"/>
              <a:t>относительно</a:t>
            </a:r>
            <a:r>
              <a:rPr lang="ru-RU" sz="2600"/>
              <a:t> и </a:t>
            </a:r>
            <a:r>
              <a:rPr lang="ru-RU" sz="2600" b="1"/>
              <a:t>ограничено</a:t>
            </a:r>
            <a:r>
              <a:rPr lang="ru-RU" sz="2600"/>
              <a:t>.</a:t>
            </a:r>
            <a:endParaRPr lang="ru-RU" sz="2600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51692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51692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0628" y="516929"/>
            <a:ext cx="612000" cy="612000"/>
          </a:xfrm>
          <a:prstGeom prst="roundRect">
            <a:avLst/>
          </a:prstGeom>
          <a:solidFill>
            <a:srgbClr val="007434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7473462" y="513219"/>
            <a:ext cx="951401" cy="1775686"/>
            <a:chOff x="8282920" y="227472"/>
            <a:chExt cx="610257" cy="1138978"/>
          </a:xfrm>
        </p:grpSpPr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733931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273006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850346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8733931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827300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8503470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8733933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7" name="Freeform 20"/>
          <p:cNvSpPr/>
          <p:nvPr/>
        </p:nvSpPr>
        <p:spPr>
          <a:xfrm rot="5400000">
            <a:off x="7914042" y="280474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  <p:sp>
        <p:nvSpPr>
          <p:cNvPr id="28" name="Объект 5"/>
          <p:cNvSpPr txBox="1">
            <a:spLocks/>
          </p:cNvSpPr>
          <p:nvPr/>
        </p:nvSpPr>
        <p:spPr>
          <a:xfrm>
            <a:off x="1097223" y="4997253"/>
            <a:ext cx="6949552" cy="346118"/>
          </a:xfrm>
          <a:prstGeom prst="roundRect">
            <a:avLst>
              <a:gd name="adj" fmla="val 50000"/>
            </a:avLst>
          </a:prstGeom>
          <a:solidFill>
            <a:srgbClr val="007434">
              <a:alpha val="70000"/>
            </a:srgb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81782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007434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273050"/>
            <a:r>
              <a:rPr lang="ru-RU" sz="8800" b="1">
                <a:solidFill>
                  <a:schemeClr val="bg1"/>
                </a:solidFill>
              </a:rPr>
              <a:t>3.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007434"/>
          </a:solidFill>
        </p:spPr>
        <p:txBody>
          <a:bodyPr lIns="360000" anchor="ctr">
            <a:noAutofit/>
          </a:bodyPr>
          <a:lstStyle/>
          <a:p>
            <a:r>
              <a:rPr lang="ru-RU" sz="4800" spc="-120"/>
              <a:t>Классификация наук </a:t>
            </a:r>
            <a:br>
              <a:rPr lang="ru-RU" sz="4800" spc="-120"/>
            </a:br>
            <a:r>
              <a:rPr lang="ru-RU" sz="4800" spc="-120"/>
              <a:t>о человеке. </a:t>
            </a:r>
            <a:br>
              <a:rPr lang="ru-RU" sz="4800" spc="-120"/>
            </a:br>
            <a:r>
              <a:rPr lang="ru-RU" sz="4800" spc="-120"/>
              <a:t>Антропологический подход Б. Г. Ананьева и его школа</a:t>
            </a:r>
            <a:endParaRPr lang="ru-RU" sz="4800"/>
          </a:p>
        </p:txBody>
      </p:sp>
      <p:grpSp>
        <p:nvGrpSpPr>
          <p:cNvPr id="60" name="Группа 59"/>
          <p:cNvGrpSpPr/>
          <p:nvPr/>
        </p:nvGrpSpPr>
        <p:grpSpPr>
          <a:xfrm rot="5400000">
            <a:off x="6634144" y="307212"/>
            <a:ext cx="1534796" cy="2259964"/>
            <a:chOff x="8282920" y="227472"/>
            <a:chExt cx="610255" cy="898591"/>
          </a:xfrm>
          <a:solidFill>
            <a:srgbClr val="007434"/>
          </a:solidFill>
        </p:grpSpPr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733931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520229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776656" y="224106"/>
            <a:ext cx="6635088" cy="15688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Классификация наук </a:t>
            </a:r>
            <a:br>
              <a:rPr lang="ru-RU" altLang="ru-RU"/>
            </a:br>
            <a:r>
              <a:rPr lang="ru-RU" altLang="ru-RU"/>
              <a:t>Б. М. Кедрова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19</a:t>
            </a:fld>
            <a:endParaRPr lang="ru-RU"/>
          </a:p>
        </p:txBody>
      </p:sp>
      <p:pic>
        <p:nvPicPr>
          <p:cNvPr id="14" name="Содержимое 3" descr="классификация наук кедрова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6992" y="1981200"/>
            <a:ext cx="7147193" cy="4375151"/>
          </a:xfrm>
        </p:spPr>
      </p:pic>
      <p:grpSp>
        <p:nvGrpSpPr>
          <p:cNvPr id="15" name="Группа 14"/>
          <p:cNvGrpSpPr/>
          <p:nvPr/>
        </p:nvGrpSpPr>
        <p:grpSpPr>
          <a:xfrm>
            <a:off x="7530630" y="476250"/>
            <a:ext cx="894229" cy="1316738"/>
            <a:chOff x="8052457" y="227472"/>
            <a:chExt cx="610255" cy="898591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042543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218441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007434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273050"/>
            <a:r>
              <a:rPr lang="ru-RU" sz="8800" b="1">
                <a:solidFill>
                  <a:schemeClr val="bg1"/>
                </a:solidFill>
              </a:rPr>
              <a:t>1.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007434"/>
          </a:solidFill>
        </p:spPr>
        <p:txBody>
          <a:bodyPr lIns="360000" anchor="ctr">
            <a:noAutofit/>
          </a:bodyPr>
          <a:lstStyle/>
          <a:p>
            <a:r>
              <a:rPr lang="ru-RU" sz="5000" spc="-120"/>
              <a:t>Понятие о познании. Научное, обыденное, художественное </a:t>
            </a:r>
            <a:br>
              <a:rPr lang="ru-RU" sz="5000" spc="-120"/>
            </a:br>
            <a:r>
              <a:rPr lang="ru-RU" sz="5000" spc="-120"/>
              <a:t>и религиозное познание</a:t>
            </a:r>
            <a:endParaRPr lang="ru-RU" sz="5000"/>
          </a:p>
        </p:txBody>
      </p:sp>
      <p:grpSp>
        <p:nvGrpSpPr>
          <p:cNvPr id="60" name="Группа 59"/>
          <p:cNvGrpSpPr/>
          <p:nvPr/>
        </p:nvGrpSpPr>
        <p:grpSpPr>
          <a:xfrm rot="5400000">
            <a:off x="6634144" y="307212"/>
            <a:ext cx="1534796" cy="2259964"/>
            <a:chOff x="8282920" y="227472"/>
            <a:chExt cx="610255" cy="898591"/>
          </a:xfrm>
          <a:solidFill>
            <a:srgbClr val="007434"/>
          </a:solidFill>
        </p:grpSpPr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733931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67472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776656" y="224106"/>
            <a:ext cx="6635088" cy="1568882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Классификация наук </a:t>
            </a:r>
            <a:br>
              <a:rPr lang="ru-RU" altLang="ru-RU"/>
            </a:br>
            <a:r>
              <a:rPr lang="ru-RU" altLang="ru-RU"/>
              <a:t>Ж. Пиаже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20</a:t>
            </a:fld>
            <a:endParaRPr lang="ru-RU"/>
          </a:p>
        </p:txBody>
      </p:sp>
      <p:grpSp>
        <p:nvGrpSpPr>
          <p:cNvPr id="15" name="Группа 14"/>
          <p:cNvGrpSpPr/>
          <p:nvPr/>
        </p:nvGrpSpPr>
        <p:grpSpPr>
          <a:xfrm>
            <a:off x="7530630" y="476250"/>
            <a:ext cx="894229" cy="1316738"/>
            <a:chOff x="8052457" y="227472"/>
            <a:chExt cx="610255" cy="898591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042543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19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" t="8788" r="1301" b="6666"/>
          <a:stretch/>
        </p:blipFill>
        <p:spPr>
          <a:xfrm>
            <a:off x="907582" y="2171704"/>
            <a:ext cx="7531023" cy="3543300"/>
          </a:xfrm>
          <a:noFill/>
        </p:spPr>
      </p:pic>
    </p:spTree>
    <p:extLst>
      <p:ext uri="{BB962C8B-B14F-4D97-AF65-F5344CB8AC3E}">
        <p14:creationId xmlns:p14="http://schemas.microsoft.com/office/powerpoint/2010/main" val="138105213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228605"/>
            <a:ext cx="6928485" cy="127435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 sz="4000"/>
              <a:t>Антропологический подход </a:t>
            </a:r>
            <a:br>
              <a:rPr lang="ru-RU" altLang="ru-RU" sz="4000"/>
            </a:br>
            <a:r>
              <a:rPr lang="ru-RU" altLang="ru-RU" sz="4000"/>
              <a:t>Б. Г. Ананьева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728388" y="1876785"/>
            <a:ext cx="3211803" cy="2790882"/>
          </a:xfrm>
          <a:prstGeom prst="roundRect">
            <a:avLst>
              <a:gd name="adj" fmla="val 659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80000" rIns="36000" bIns="36000" rtlCol="0" anchor="t"/>
          <a:lstStyle/>
          <a:p>
            <a:pPr marL="179388">
              <a:lnSpc>
                <a:spcPct val="90000"/>
              </a:lnSpc>
              <a:spcAft>
                <a:spcPts val="600"/>
              </a:spcAft>
            </a:pPr>
            <a:r>
              <a:rPr lang="ru-RU" sz="2400" b="1">
                <a:solidFill>
                  <a:schemeClr val="tx1"/>
                </a:solidFill>
              </a:rPr>
              <a:t>Выделял в системе человекознания </a:t>
            </a:r>
            <a:br>
              <a:rPr lang="ru-RU" sz="2400" b="1">
                <a:solidFill>
                  <a:schemeClr val="tx1"/>
                </a:solidFill>
              </a:rPr>
            </a:br>
            <a:r>
              <a:rPr lang="ru-RU" sz="2400" b="1">
                <a:solidFill>
                  <a:schemeClr val="tx1"/>
                </a:solidFill>
              </a:rPr>
              <a:t>четыре понятия: </a:t>
            </a:r>
          </a:p>
          <a:p>
            <a:pPr marL="358775" indent="-196850">
              <a:buFont typeface="Wingdings" panose="05000000000000000000" pitchFamily="2" charset="2"/>
              <a:buChar char="§"/>
            </a:pPr>
            <a:r>
              <a:rPr lang="ru-RU" sz="2000">
                <a:solidFill>
                  <a:schemeClr val="tx1"/>
                </a:solidFill>
              </a:rPr>
              <a:t>индивид; </a:t>
            </a:r>
          </a:p>
          <a:p>
            <a:pPr marL="358775" indent="-196850">
              <a:buFont typeface="Wingdings" panose="05000000000000000000" pitchFamily="2" charset="2"/>
              <a:buChar char="§"/>
            </a:pPr>
            <a:r>
              <a:rPr lang="ru-RU" sz="2000">
                <a:solidFill>
                  <a:schemeClr val="tx1"/>
                </a:solidFill>
              </a:rPr>
              <a:t>личность; </a:t>
            </a:r>
          </a:p>
          <a:p>
            <a:pPr marL="358775" indent="-196850">
              <a:buFont typeface="Wingdings" panose="05000000000000000000" pitchFamily="2" charset="2"/>
              <a:buChar char="§"/>
            </a:pPr>
            <a:r>
              <a:rPr lang="ru-RU" sz="2000">
                <a:solidFill>
                  <a:schemeClr val="tx1"/>
                </a:solidFill>
              </a:rPr>
              <a:t>субъект деятельности; </a:t>
            </a:r>
          </a:p>
          <a:p>
            <a:pPr marL="358775" indent="-196850">
              <a:buFont typeface="Wingdings" panose="05000000000000000000" pitchFamily="2" charset="2"/>
              <a:buChar char="§"/>
            </a:pPr>
            <a:r>
              <a:rPr lang="ru-RU" sz="2000">
                <a:solidFill>
                  <a:schemeClr val="tx1"/>
                </a:solidFill>
              </a:rPr>
              <a:t>индивидуальность.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3435277" y="162137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Группа 15"/>
          <p:cNvGrpSpPr/>
          <p:nvPr/>
        </p:nvGrpSpPr>
        <p:grpSpPr>
          <a:xfrm>
            <a:off x="7530630" y="434099"/>
            <a:ext cx="894229" cy="961492"/>
            <a:chOff x="8052457" y="227472"/>
            <a:chExt cx="610255" cy="656158"/>
          </a:xfrm>
        </p:grpSpPr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53" name="Скругленный прямоугольник 52"/>
          <p:cNvSpPr/>
          <p:nvPr/>
        </p:nvSpPr>
        <p:spPr>
          <a:xfrm>
            <a:off x="4053655" y="1876786"/>
            <a:ext cx="4371209" cy="1486096"/>
          </a:xfrm>
          <a:prstGeom prst="roundRect">
            <a:avLst>
              <a:gd name="adj" fmla="val 13264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rIns="36000" bIns="72000" rtlCol="0" anchor="t"/>
          <a:lstStyle/>
          <a:p>
            <a:pPr marL="194400">
              <a:spcAft>
                <a:spcPts val="600"/>
              </a:spcAft>
            </a:pPr>
            <a:r>
              <a:rPr lang="ru-RU" sz="2400" b="1"/>
              <a:t>Индивид:</a:t>
            </a:r>
          </a:p>
          <a:p>
            <a:pPr marL="184150" indent="-184150">
              <a:spcAft>
                <a:spcPts val="600"/>
              </a:spcAft>
            </a:pPr>
            <a:r>
              <a:rPr lang="ru-RU" sz="2000"/>
              <a:t>‒ единичное природное существо, представитель вида Homo sapiens.</a:t>
            </a:r>
          </a:p>
        </p:txBody>
      </p:sp>
      <p:sp>
        <p:nvSpPr>
          <p:cNvPr id="54" name="Freeform 20"/>
          <p:cNvSpPr/>
          <p:nvPr/>
        </p:nvSpPr>
        <p:spPr>
          <a:xfrm rot="5400000">
            <a:off x="7914041" y="162137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5" name="Скругленный прямоугольник 54"/>
          <p:cNvSpPr/>
          <p:nvPr/>
        </p:nvSpPr>
        <p:spPr>
          <a:xfrm>
            <a:off x="4053655" y="3517186"/>
            <a:ext cx="4371209" cy="2839165"/>
          </a:xfrm>
          <a:prstGeom prst="roundRect">
            <a:avLst>
              <a:gd name="adj" fmla="val 5926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08000" rIns="36000" bIns="72000" rtlCol="0" anchor="t"/>
          <a:lstStyle/>
          <a:p>
            <a:pPr marL="194400">
              <a:spcAft>
                <a:spcPts val="600"/>
              </a:spcAft>
            </a:pPr>
            <a:r>
              <a:rPr lang="ru-RU" sz="2400" b="1"/>
              <a:t>Свойства индивида:</a:t>
            </a:r>
          </a:p>
          <a:p>
            <a:pPr marL="184150" indent="-184150">
              <a:lnSpc>
                <a:spcPct val="90000"/>
              </a:lnSpc>
              <a:spcAft>
                <a:spcPts val="600"/>
              </a:spcAft>
            </a:pPr>
            <a:r>
              <a:rPr lang="ru-RU" sz="2000"/>
              <a:t>‒ первичные свойства </a:t>
            </a:r>
            <a:br>
              <a:rPr lang="ru-RU" sz="2000"/>
            </a:br>
            <a:r>
              <a:rPr lang="ru-RU" sz="2000"/>
              <a:t>(присущие всем людям); </a:t>
            </a:r>
          </a:p>
          <a:p>
            <a:pPr marL="184150" indent="-184150">
              <a:lnSpc>
                <a:spcPct val="90000"/>
              </a:lnSpc>
              <a:spcAft>
                <a:spcPts val="600"/>
              </a:spcAft>
            </a:pPr>
            <a:r>
              <a:rPr lang="ru-RU" sz="2000"/>
              <a:t>‒ вторичные свойства (индивидуально-типические характеристики). </a:t>
            </a:r>
          </a:p>
          <a:p>
            <a:pPr marL="184150" indent="-7938">
              <a:lnSpc>
                <a:spcPct val="90000"/>
              </a:lnSpc>
              <a:spcAft>
                <a:spcPts val="600"/>
              </a:spcAft>
            </a:pPr>
            <a:r>
              <a:rPr lang="ru-RU" sz="2000" b="1"/>
              <a:t>Свойства индивида проявляются </a:t>
            </a:r>
            <a:br>
              <a:rPr lang="ru-RU" sz="2000" b="1"/>
            </a:br>
            <a:r>
              <a:rPr lang="ru-RU" sz="2000" b="1"/>
              <a:t>в темпераменте и задатках.</a:t>
            </a:r>
          </a:p>
        </p:txBody>
      </p:sp>
      <p:sp>
        <p:nvSpPr>
          <p:cNvPr id="56" name="Freeform 20"/>
          <p:cNvSpPr/>
          <p:nvPr/>
        </p:nvSpPr>
        <p:spPr>
          <a:xfrm rot="5400000">
            <a:off x="7914041" y="326177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892577" y="4994032"/>
            <a:ext cx="2883424" cy="1310053"/>
            <a:chOff x="6680410" y="225425"/>
            <a:chExt cx="1982302" cy="900638"/>
          </a:xfrm>
        </p:grpSpPr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6670496" y="235339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6902721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7130060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7357400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6670496" y="477860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6902721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7130060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7357400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6670496" y="722339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690272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713006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5400000">
              <a:off x="6670496" y="964773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5400000">
              <a:off x="6902721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5400000">
              <a:off x="7130060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5400000">
              <a:off x="7357400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5" name="Шестиугольник 114"/>
            <p:cNvSpPr>
              <a:spLocks noChangeAspect="1"/>
            </p:cNvSpPr>
            <p:nvPr/>
          </p:nvSpPr>
          <p:spPr>
            <a:xfrm rot="5400000">
              <a:off x="7584739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6" name="Шестиугольник 115"/>
            <p:cNvSpPr>
              <a:spLocks noChangeAspect="1"/>
            </p:cNvSpPr>
            <p:nvPr/>
          </p:nvSpPr>
          <p:spPr>
            <a:xfrm rot="5400000">
              <a:off x="8042543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7" name="Шестиугольник 116"/>
            <p:cNvSpPr>
              <a:spLocks noChangeAspect="1"/>
            </p:cNvSpPr>
            <p:nvPr/>
          </p:nvSpPr>
          <p:spPr>
            <a:xfrm rot="5400000">
              <a:off x="7812080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8" name="Шестиугольник 117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9" name="Шестиугольник 118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1" name="Шестиугольник 120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3" name="Шестиугольник 122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5" name="Шестиугольник 124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28498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776656" y="224106"/>
            <a:ext cx="7646636" cy="8397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Структура понятия «индивид»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22</a:t>
            </a:fld>
            <a:endParaRPr lang="ru-RU"/>
          </a:p>
        </p:txBody>
      </p:sp>
      <p:pic>
        <p:nvPicPr>
          <p:cNvPr id="21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"/>
          <a:stretch/>
        </p:blipFill>
        <p:spPr bwMode="auto">
          <a:xfrm>
            <a:off x="912569" y="1195754"/>
            <a:ext cx="5004654" cy="5286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" name="Группа 3"/>
          <p:cNvGrpSpPr/>
          <p:nvPr/>
        </p:nvGrpSpPr>
        <p:grpSpPr>
          <a:xfrm rot="5400000">
            <a:off x="5104051" y="3047068"/>
            <a:ext cx="5169904" cy="1468577"/>
            <a:chOff x="6670496" y="722339"/>
            <a:chExt cx="2232595" cy="634197"/>
          </a:xfrm>
        </p:grpSpPr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10800000">
              <a:off x="6670496" y="722339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10800000">
              <a:off x="690272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10800000">
              <a:off x="713006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10800000">
              <a:off x="735740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10800000">
              <a:off x="7584739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108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10800000">
              <a:off x="781208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108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10800000">
              <a:off x="6670496" y="964773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10800000">
              <a:off x="6902721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10800000">
              <a:off x="7130060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10800000">
              <a:off x="7357400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0800000">
              <a:off x="7584739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0800000">
              <a:off x="8042543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10800000">
              <a:off x="7812080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108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108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10800000">
              <a:off x="873393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10800000">
              <a:off x="8503468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10800000">
              <a:off x="8733931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10800000">
              <a:off x="6670496" y="1205159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10800000">
              <a:off x="6902721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10800000">
              <a:off x="7130060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10800000">
              <a:off x="7357400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10800000">
              <a:off x="7584739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10800000">
              <a:off x="8042543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10800000">
              <a:off x="7812080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10800000">
              <a:off x="8273006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10800000">
              <a:off x="850346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10800000">
              <a:off x="8733931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10800000">
              <a:off x="6670498" y="1205159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10800000">
              <a:off x="6902722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10800000">
              <a:off x="7130062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10800000">
              <a:off x="7357401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10800000">
              <a:off x="7584741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10800000">
              <a:off x="8042545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10800000">
              <a:off x="7812082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10800000">
              <a:off x="827300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10800000">
              <a:off x="8503470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10800000">
              <a:off x="8733933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416885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246188"/>
            <a:ext cx="6999268" cy="1287856"/>
          </a:xfrm>
        </p:spPr>
        <p:txBody>
          <a:bodyPr>
            <a:noAutofit/>
          </a:bodyPr>
          <a:lstStyle/>
          <a:p>
            <a:r>
              <a:rPr lang="ru-RU" altLang="ru-RU"/>
              <a:t>Понятие «личность»: основные толкования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740789"/>
            <a:ext cx="3780000" cy="2544340"/>
          </a:xfrm>
          <a:prstGeom prst="roundRect">
            <a:avLst>
              <a:gd name="adj" fmla="val 7559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26000" rIns="36000" rtlCol="0" anchor="t"/>
          <a:lstStyle/>
          <a:p>
            <a:pPr marL="179388">
              <a:lnSpc>
                <a:spcPct val="90000"/>
              </a:lnSpc>
              <a:spcAft>
                <a:spcPts val="1000"/>
              </a:spcAft>
            </a:pPr>
            <a:r>
              <a:rPr lang="ru-RU" sz="2400" b="1"/>
              <a:t>Варианты определения:</a:t>
            </a:r>
          </a:p>
          <a:p>
            <a:pPr marL="184150" indent="-184150">
              <a:lnSpc>
                <a:spcPct val="90000"/>
              </a:lnSpc>
              <a:spcAft>
                <a:spcPts val="600"/>
              </a:spcAft>
            </a:pPr>
            <a:r>
              <a:rPr lang="ru-RU" sz="2000"/>
              <a:t>– Индивид как субъект социальных отношений </a:t>
            </a:r>
            <a:br>
              <a:rPr lang="ru-RU" sz="2000"/>
            </a:br>
            <a:r>
              <a:rPr lang="ru-RU" sz="2000"/>
              <a:t>и сознательной деятельности.</a:t>
            </a:r>
          </a:p>
          <a:p>
            <a:pPr marL="184150" indent="-184150">
              <a:lnSpc>
                <a:spcPct val="90000"/>
              </a:lnSpc>
              <a:spcAft>
                <a:spcPts val="600"/>
              </a:spcAft>
            </a:pPr>
            <a:r>
              <a:rPr lang="ru-RU" sz="2000"/>
              <a:t>– Системное свойство индивида, формирующееся в совместной деятельности и общении.</a:t>
            </a:r>
            <a:endParaRPr lang="ru-RU" sz="2000" spc="-3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651513" y="1740789"/>
            <a:ext cx="3780000" cy="3136012"/>
          </a:xfrm>
          <a:prstGeom prst="roundRect">
            <a:avLst>
              <a:gd name="adj" fmla="val 514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126000" rtlCol="0" anchor="t"/>
          <a:lstStyle/>
          <a:p>
            <a:pPr marL="179388">
              <a:spcAft>
                <a:spcPts val="1200"/>
              </a:spcAft>
            </a:pPr>
            <a:r>
              <a:rPr lang="ru-RU" sz="2400" b="1"/>
              <a:t>В рамках понятия «личность» рассматриваются:</a:t>
            </a:r>
          </a:p>
          <a:p>
            <a:pPr marL="193675" indent="-193675">
              <a:spcAft>
                <a:spcPts val="600"/>
              </a:spcAft>
            </a:pPr>
            <a:r>
              <a:rPr lang="ru-RU" sz="2000"/>
              <a:t>‒ мотивация;</a:t>
            </a:r>
          </a:p>
          <a:p>
            <a:pPr marL="193675" indent="-193675">
              <a:spcAft>
                <a:spcPts val="600"/>
              </a:spcAft>
            </a:pPr>
            <a:r>
              <a:rPr lang="ru-RU" sz="2000"/>
              <a:t>‒ темперамент;</a:t>
            </a:r>
          </a:p>
          <a:p>
            <a:pPr marL="193675" indent="-193675">
              <a:spcAft>
                <a:spcPts val="600"/>
              </a:spcAft>
            </a:pPr>
            <a:r>
              <a:rPr lang="ru-RU" sz="2000"/>
              <a:t>‒ характер;</a:t>
            </a:r>
          </a:p>
          <a:p>
            <a:pPr marL="193675" indent="-193675">
              <a:spcAft>
                <a:spcPts val="600"/>
              </a:spcAft>
            </a:pPr>
            <a:r>
              <a:rPr lang="ru-RU" sz="2000"/>
              <a:t>‒ способности.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148140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4467071"/>
            <a:ext cx="3780000" cy="1779248"/>
          </a:xfrm>
          <a:prstGeom prst="roundRect">
            <a:avLst>
              <a:gd name="adj" fmla="val 979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36000" rtlCol="0" anchor="t"/>
          <a:lstStyle/>
          <a:p>
            <a:pPr marL="179388">
              <a:spcAft>
                <a:spcPts val="600"/>
              </a:spcAft>
            </a:pPr>
            <a:r>
              <a:rPr lang="ru-RU" sz="2400" b="1">
                <a:solidFill>
                  <a:schemeClr val="tx1"/>
                </a:solidFill>
              </a:rPr>
              <a:t>Общее в трактовках:</a:t>
            </a:r>
          </a:p>
          <a:p>
            <a:pPr marL="193675" indent="-193675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личность характеризует человека как </a:t>
            </a:r>
            <a:r>
              <a:rPr lang="ru-RU" sz="2000" b="1">
                <a:solidFill>
                  <a:schemeClr val="tx1"/>
                </a:solidFill>
              </a:rPr>
              <a:t>социальное существо</a:t>
            </a:r>
            <a:r>
              <a:rPr lang="ru-RU" sz="2000">
                <a:solidFill>
                  <a:schemeClr val="tx1"/>
                </a:solidFill>
              </a:rPr>
              <a:t>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3988320" y="421166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978599" y="148140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Группа 16"/>
          <p:cNvGrpSpPr/>
          <p:nvPr/>
        </p:nvGrpSpPr>
        <p:grpSpPr>
          <a:xfrm>
            <a:off x="7569832" y="476249"/>
            <a:ext cx="855027" cy="919341"/>
            <a:chOff x="8052457" y="227472"/>
            <a:chExt cx="610255" cy="656158"/>
          </a:xfrm>
        </p:grpSpPr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31" name="Группа 30"/>
          <p:cNvGrpSpPr/>
          <p:nvPr/>
        </p:nvGrpSpPr>
        <p:grpSpPr>
          <a:xfrm>
            <a:off x="4833132" y="5111967"/>
            <a:ext cx="3416761" cy="1134352"/>
            <a:chOff x="6680410" y="467946"/>
            <a:chExt cx="1982302" cy="658117"/>
          </a:xfrm>
        </p:grpSpPr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6670496" y="477860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6902721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130060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7357400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6670496" y="722339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690272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713006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6670496" y="964773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6902721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7130060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7357400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7584739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042543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7812080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6439604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776656" y="285650"/>
            <a:ext cx="7646636" cy="839763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Структура понятия «личность»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24</a:t>
            </a:fld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900113" y="1479888"/>
            <a:ext cx="907186" cy="4636232"/>
            <a:chOff x="900113" y="1418344"/>
            <a:chExt cx="907186" cy="4636232"/>
          </a:xfrm>
        </p:grpSpPr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 flipH="1">
              <a:off x="877156" y="1441301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 flipH="1">
              <a:off x="881894" y="1979052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 flipH="1">
              <a:off x="881894" y="250548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 flipH="1">
              <a:off x="881894" y="3031928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 flipH="1">
              <a:off x="881894" y="3558365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 flipH="1">
              <a:off x="881894" y="4618478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 flipH="1">
              <a:off x="881894" y="4084807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 flipH="1">
              <a:off x="881894" y="515214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 flipH="1">
              <a:off x="881894" y="5685818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 flipH="1">
              <a:off x="1433805" y="1441301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 flipH="1">
              <a:off x="1438546" y="197905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 flipH="1">
              <a:off x="1438546" y="250548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 flipH="1">
              <a:off x="1438546" y="303192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 flipH="1">
              <a:off x="1438546" y="355836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 flipH="1">
              <a:off x="1438546" y="461847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 flipH="1">
              <a:off x="1438546" y="4084807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 flipH="1">
              <a:off x="1438546" y="515214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 flipH="1">
              <a:off x="1438546" y="568581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 flipH="1">
              <a:off x="1433805" y="144130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 flipH="1">
              <a:off x="1438546" y="197905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 flipH="1">
              <a:off x="1438546" y="250549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 flipH="1">
              <a:off x="1438546" y="3031931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 flipH="1">
              <a:off x="1438546" y="3558370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 flipH="1">
              <a:off x="1438546" y="461848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 flipH="1">
              <a:off x="1438546" y="408481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 flipH="1">
              <a:off x="1438546" y="515215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 flipH="1">
              <a:off x="1438546" y="568582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73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6" t="941" r="705"/>
          <a:stretch/>
        </p:blipFill>
        <p:spPr bwMode="auto">
          <a:xfrm>
            <a:off x="2497509" y="1209529"/>
            <a:ext cx="3042749" cy="5124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Группа 4"/>
          <p:cNvGrpSpPr/>
          <p:nvPr/>
        </p:nvGrpSpPr>
        <p:grpSpPr>
          <a:xfrm>
            <a:off x="6230468" y="1479888"/>
            <a:ext cx="2025228" cy="4636232"/>
            <a:chOff x="6230468" y="1418344"/>
            <a:chExt cx="2025228" cy="4636232"/>
          </a:xfrm>
        </p:grpSpPr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16200000">
              <a:off x="7886943" y="1441302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16200000">
              <a:off x="7882203" y="1979053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16200000">
              <a:off x="7882203" y="2505490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16200000">
              <a:off x="7882203" y="3031929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16200000">
              <a:off x="7882203" y="3558366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16200000">
              <a:off x="7882203" y="4618479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16200000">
              <a:off x="7882203" y="4084808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16200000">
              <a:off x="7882203" y="5152150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16200000">
              <a:off x="7325552" y="1441302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16200000">
              <a:off x="7320814" y="1979053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16200000">
              <a:off x="7320814" y="2505490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16200000">
              <a:off x="7320814" y="303192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16200000">
              <a:off x="7320814" y="3558366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16200000">
              <a:off x="7320814" y="461847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16200000">
              <a:off x="7320814" y="4084808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16200000">
              <a:off x="7320814" y="5152150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16200000">
              <a:off x="7882203" y="5685819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16200000">
              <a:off x="7320814" y="568581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16200000">
              <a:off x="6768902" y="144130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16200000">
              <a:off x="6764162" y="197905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16200000">
              <a:off x="6764162" y="2505490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16200000">
              <a:off x="6764162" y="303192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16200000">
              <a:off x="6764162" y="3558366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16200000">
              <a:off x="6764162" y="461847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16200000">
              <a:off x="6764162" y="408480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16200000">
              <a:off x="6764162" y="5152150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16200000">
              <a:off x="6764162" y="568581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16200000">
              <a:off x="6768902" y="1441306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16200000">
              <a:off x="6764162" y="197905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16200000">
              <a:off x="6764162" y="250549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16200000">
              <a:off x="6764162" y="303193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16200000">
              <a:off x="6764162" y="3558371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16200000">
              <a:off x="6764162" y="461848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16200000">
              <a:off x="6764162" y="408481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16200000">
              <a:off x="6764162" y="515215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16200000">
              <a:off x="6764162" y="568582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4" name="Шестиугольник 123"/>
            <p:cNvSpPr>
              <a:spLocks noChangeAspect="1"/>
            </p:cNvSpPr>
            <p:nvPr/>
          </p:nvSpPr>
          <p:spPr>
            <a:xfrm rot="5400000" flipH="1">
              <a:off x="6207511" y="1441301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5" name="Шестиугольник 124"/>
            <p:cNvSpPr>
              <a:spLocks noChangeAspect="1"/>
            </p:cNvSpPr>
            <p:nvPr/>
          </p:nvSpPr>
          <p:spPr>
            <a:xfrm rot="5400000" flipH="1">
              <a:off x="6212252" y="1979052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6" name="Шестиугольник 125"/>
            <p:cNvSpPr>
              <a:spLocks noChangeAspect="1"/>
            </p:cNvSpPr>
            <p:nvPr/>
          </p:nvSpPr>
          <p:spPr>
            <a:xfrm rot="5400000" flipH="1">
              <a:off x="6212252" y="2505489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5400000" flipH="1">
              <a:off x="6212252" y="3031928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8" name="Шестиугольник 127"/>
            <p:cNvSpPr>
              <a:spLocks noChangeAspect="1"/>
            </p:cNvSpPr>
            <p:nvPr/>
          </p:nvSpPr>
          <p:spPr>
            <a:xfrm rot="5400000" flipH="1">
              <a:off x="6212252" y="3558365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9" name="Шестиугольник 128"/>
            <p:cNvSpPr>
              <a:spLocks noChangeAspect="1"/>
            </p:cNvSpPr>
            <p:nvPr/>
          </p:nvSpPr>
          <p:spPr>
            <a:xfrm rot="5400000" flipH="1">
              <a:off x="6212252" y="4618478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0" name="Шестиугольник 129"/>
            <p:cNvSpPr>
              <a:spLocks noChangeAspect="1"/>
            </p:cNvSpPr>
            <p:nvPr/>
          </p:nvSpPr>
          <p:spPr>
            <a:xfrm rot="5400000" flipH="1">
              <a:off x="6212252" y="4084807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1" name="Шестиугольник 130"/>
            <p:cNvSpPr>
              <a:spLocks noChangeAspect="1"/>
            </p:cNvSpPr>
            <p:nvPr/>
          </p:nvSpPr>
          <p:spPr>
            <a:xfrm rot="5400000" flipH="1">
              <a:off x="6212252" y="5152149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2" name="Шестиугольник 131"/>
            <p:cNvSpPr>
              <a:spLocks noChangeAspect="1"/>
            </p:cNvSpPr>
            <p:nvPr/>
          </p:nvSpPr>
          <p:spPr>
            <a:xfrm rot="5400000" flipH="1">
              <a:off x="6212252" y="5685818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3" name="Шестиугольник 132"/>
            <p:cNvSpPr>
              <a:spLocks noChangeAspect="1"/>
            </p:cNvSpPr>
            <p:nvPr/>
          </p:nvSpPr>
          <p:spPr>
            <a:xfrm rot="5400000" flipH="1">
              <a:off x="6207511" y="1441305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4" name="Шестиугольник 133"/>
            <p:cNvSpPr>
              <a:spLocks noChangeAspect="1"/>
            </p:cNvSpPr>
            <p:nvPr/>
          </p:nvSpPr>
          <p:spPr>
            <a:xfrm rot="5400000" flipH="1">
              <a:off x="6212252" y="1979054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5" name="Шестиугольник 134"/>
            <p:cNvSpPr>
              <a:spLocks noChangeAspect="1"/>
            </p:cNvSpPr>
            <p:nvPr/>
          </p:nvSpPr>
          <p:spPr>
            <a:xfrm rot="5400000" flipH="1">
              <a:off x="6212252" y="2505494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6" name="Шестиугольник 135"/>
            <p:cNvSpPr>
              <a:spLocks noChangeAspect="1"/>
            </p:cNvSpPr>
            <p:nvPr/>
          </p:nvSpPr>
          <p:spPr>
            <a:xfrm rot="5400000" flipH="1">
              <a:off x="6212252" y="3031931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7" name="Шестиугольник 136"/>
            <p:cNvSpPr>
              <a:spLocks noChangeAspect="1"/>
            </p:cNvSpPr>
            <p:nvPr/>
          </p:nvSpPr>
          <p:spPr>
            <a:xfrm rot="5400000" flipH="1">
              <a:off x="6212252" y="3558370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8" name="Шестиугольник 137"/>
            <p:cNvSpPr>
              <a:spLocks noChangeAspect="1"/>
            </p:cNvSpPr>
            <p:nvPr/>
          </p:nvSpPr>
          <p:spPr>
            <a:xfrm rot="5400000" flipH="1">
              <a:off x="6212252" y="4618483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9" name="Шестиугольник 138"/>
            <p:cNvSpPr>
              <a:spLocks noChangeAspect="1"/>
            </p:cNvSpPr>
            <p:nvPr/>
          </p:nvSpPr>
          <p:spPr>
            <a:xfrm rot="5400000" flipH="1">
              <a:off x="6212252" y="4084812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0" name="Шестиугольник 139"/>
            <p:cNvSpPr>
              <a:spLocks noChangeAspect="1"/>
            </p:cNvSpPr>
            <p:nvPr/>
          </p:nvSpPr>
          <p:spPr>
            <a:xfrm rot="5400000" flipH="1">
              <a:off x="6212252" y="5152154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1" name="Шестиугольник 140"/>
            <p:cNvSpPr>
              <a:spLocks noChangeAspect="1"/>
            </p:cNvSpPr>
            <p:nvPr/>
          </p:nvSpPr>
          <p:spPr>
            <a:xfrm rot="5400000" flipH="1">
              <a:off x="6212252" y="5685823"/>
              <a:ext cx="391710" cy="345796"/>
            </a:xfrm>
            <a:prstGeom prst="hexagon">
              <a:avLst/>
            </a:prstGeom>
            <a:solidFill>
              <a:srgbClr val="008E40">
                <a:alpha val="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871794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207" y="1178290"/>
            <a:ext cx="4619869" cy="1544217"/>
          </a:xfrm>
        </p:spPr>
        <p:txBody>
          <a:bodyPr>
            <a:normAutofit/>
          </a:bodyPr>
          <a:lstStyle/>
          <a:p>
            <a:r>
              <a:rPr lang="ru-RU"/>
              <a:t>Понятие «субъект деятельности»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7" y="2910040"/>
            <a:ext cx="7705725" cy="2936840"/>
          </a:xfrm>
          <a:prstGeom prst="roundRect">
            <a:avLst>
              <a:gd name="adj" fmla="val 5187"/>
            </a:avLst>
          </a:prstGeom>
          <a:ln w="28575">
            <a:solidFill>
              <a:schemeClr val="tx1"/>
            </a:solidFill>
          </a:ln>
        </p:spPr>
        <p:txBody>
          <a:bodyPr vert="horz" lIns="360000" tIns="1728000" rIns="180000" bIns="45720" rtlCol="0">
            <a:normAutofit/>
          </a:bodyPr>
          <a:lstStyle/>
          <a:p>
            <a:pPr marL="222250" indent="-222250">
              <a:lnSpc>
                <a:spcPct val="120000"/>
              </a:lnSpc>
              <a:buNone/>
            </a:pPr>
            <a:r>
              <a:rPr lang="ru-RU" sz="2200"/>
              <a:t>‒ Соединяет в единое целое </a:t>
            </a:r>
            <a:r>
              <a:rPr lang="ru-RU" sz="2200" b="1"/>
              <a:t>биологическое начало </a:t>
            </a:r>
            <a:br>
              <a:rPr lang="ru-RU" sz="2200" b="1"/>
            </a:br>
            <a:r>
              <a:rPr lang="ru-RU" sz="2200"/>
              <a:t>и </a:t>
            </a:r>
            <a:r>
              <a:rPr lang="ru-RU" sz="2200" b="1"/>
              <a:t>социальную сущность</a:t>
            </a:r>
            <a:r>
              <a:rPr lang="ru-RU" sz="2200"/>
              <a:t> человека.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25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314713"/>
            <a:ext cx="612000" cy="612000"/>
          </a:xfrm>
          <a:prstGeom prst="roundRect">
            <a:avLst/>
          </a:prstGeom>
          <a:solidFill>
            <a:srgbClr val="007434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0628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3128" y="3048931"/>
            <a:ext cx="7465603" cy="1373591"/>
          </a:xfrm>
          <a:prstGeom prst="roundRect">
            <a:avLst>
              <a:gd name="adj" fmla="val 8553"/>
            </a:avLst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72000" rtlCol="0" anchor="ctr"/>
          <a:lstStyle/>
          <a:p>
            <a:pPr>
              <a:lnSpc>
                <a:spcPct val="110000"/>
              </a:lnSpc>
            </a:pPr>
            <a:r>
              <a:rPr lang="ru-RU" sz="2600" b="1" spc="50"/>
              <a:t>Занимает промежуточное положение </a:t>
            </a:r>
            <a:br>
              <a:rPr lang="ru-RU" sz="2600" b="1" spc="50"/>
            </a:br>
            <a:r>
              <a:rPr lang="ru-RU" sz="2600" b="1" spc="50"/>
              <a:t>между понятиями «индивид» и «личность». 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6216972" y="780818"/>
            <a:ext cx="2205932" cy="1696208"/>
            <a:chOff x="6199388" y="780818"/>
            <a:chExt cx="2205932" cy="1696208"/>
          </a:xfrm>
        </p:grpSpPr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6653669" y="80035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6653669" y="1254620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8091438" y="216313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7613412" y="216313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131523" y="216313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6653669" y="1708878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6653669" y="216313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179847" y="80035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6179847" y="1254620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6179847" y="1708878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6179847" y="216313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179847" y="800363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179847" y="1254624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6179847" y="1708882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6179847" y="2163143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49" name="Freeform 20"/>
          <p:cNvSpPr/>
          <p:nvPr/>
        </p:nvSpPr>
        <p:spPr>
          <a:xfrm rot="5400000">
            <a:off x="7921904" y="265174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324624326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3" y="1125538"/>
            <a:ext cx="5836136" cy="1366650"/>
          </a:xfrm>
        </p:spPr>
        <p:txBody>
          <a:bodyPr>
            <a:normAutofit/>
          </a:bodyPr>
          <a:lstStyle/>
          <a:p>
            <a:r>
              <a:rPr lang="ru-RU"/>
              <a:t>Смысл понятий «объект» и «субъект»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26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314713"/>
            <a:ext cx="612000" cy="612000"/>
          </a:xfrm>
          <a:prstGeom prst="roundRect">
            <a:avLst/>
          </a:prstGeom>
          <a:solidFill>
            <a:srgbClr val="007434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0628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020407" y="2773747"/>
            <a:ext cx="3402497" cy="1437768"/>
          </a:xfrm>
          <a:prstGeom prst="roundRect">
            <a:avLst>
              <a:gd name="adj" fmla="val 13344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txBody>
          <a:bodyPr vert="horz" lIns="396000" tIns="180000" rIns="36000" bIns="36000" rtlCol="0">
            <a:noAutofit/>
          </a:bodyPr>
          <a:lstStyle/>
          <a:p>
            <a:pPr>
              <a:buSzPct val="105000"/>
              <a:buFont typeface="Wingdings" panose="05000000000000000000" pitchFamily="2" charset="2"/>
              <a:buNone/>
            </a:pPr>
            <a:r>
              <a:rPr lang="ru-RU" sz="2000">
                <a:solidFill>
                  <a:schemeClr val="bg1"/>
                </a:solidFill>
              </a:rPr>
              <a:t>На эту цель обращена активность человека – </a:t>
            </a:r>
            <a:r>
              <a:rPr lang="ru-RU" sz="2000" b="1">
                <a:solidFill>
                  <a:schemeClr val="bg1"/>
                </a:solidFill>
              </a:rPr>
              <a:t>субъекта</a:t>
            </a:r>
            <a:r>
              <a:rPr lang="ru-RU" sz="2000">
                <a:solidFill>
                  <a:schemeClr val="bg1"/>
                </a:solidFill>
              </a:rPr>
              <a:t> воздействия.</a:t>
            </a:r>
            <a:endParaRPr lang="ru-RU" sz="2000" dirty="0">
              <a:solidFill>
                <a:schemeClr val="bg1"/>
              </a:solidFill>
            </a:endParaRPr>
          </a:p>
        </p:txBody>
      </p:sp>
      <p:grpSp>
        <p:nvGrpSpPr>
          <p:cNvPr id="74" name="Группа 73"/>
          <p:cNvGrpSpPr/>
          <p:nvPr/>
        </p:nvGrpSpPr>
        <p:grpSpPr>
          <a:xfrm>
            <a:off x="6216972" y="642344"/>
            <a:ext cx="2205932" cy="1696204"/>
            <a:chOff x="6199388" y="780818"/>
            <a:chExt cx="2205932" cy="1696204"/>
          </a:xfrm>
        </p:grpSpPr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>
              <a:off x="6653669" y="80035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5400000">
              <a:off x="6653669" y="1254620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>
              <a:off x="8091438" y="216313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>
              <a:off x="7613412" y="216313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7131523" y="216313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6653669" y="1708878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6653669" y="216313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6179847" y="80035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6179847" y="1254620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>
              <a:off x="6179847" y="1708878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5400000">
              <a:off x="6179847" y="216313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8" y="2773747"/>
            <a:ext cx="4186970" cy="2774199"/>
          </a:xfrm>
          <a:prstGeom prst="roundRect">
            <a:avLst>
              <a:gd name="adj" fmla="val 5187"/>
            </a:avLst>
          </a:prstGeom>
          <a:ln w="28575">
            <a:solidFill>
              <a:schemeClr val="tx1"/>
            </a:solidFill>
          </a:ln>
        </p:spPr>
        <p:txBody>
          <a:bodyPr vert="horz" lIns="144000" tIns="1260000" rIns="180000" bIns="45720" rtlCol="0">
            <a:normAutofit/>
          </a:bodyPr>
          <a:lstStyle/>
          <a:p>
            <a:pPr marL="222250" indent="-222250">
              <a:buNone/>
            </a:pPr>
            <a:r>
              <a:rPr lang="ru-RU" sz="2400"/>
              <a:t>‒ </a:t>
            </a:r>
            <a:r>
              <a:rPr lang="ru-RU" sz="2000"/>
              <a:t>это существующие независимо от нашего сознания предмет или явление реального мира, выступающие в виде </a:t>
            </a:r>
            <a:r>
              <a:rPr lang="ru-RU" sz="2000" b="1"/>
              <a:t>цели</a:t>
            </a:r>
            <a:r>
              <a:rPr lang="ru-RU" sz="2000"/>
              <a:t>.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843128" y="3079693"/>
            <a:ext cx="3912289" cy="850470"/>
          </a:xfrm>
          <a:prstGeom prst="roundRect">
            <a:avLst>
              <a:gd name="adj" fmla="val 16869"/>
            </a:avLst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72000" rtlCol="0" anchor="ctr"/>
          <a:lstStyle/>
          <a:p>
            <a:r>
              <a:rPr lang="ru-RU" sz="3200" b="1" spc="50"/>
              <a:t>Объект: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4388029" y="251833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2" name="Freeform 20"/>
          <p:cNvSpPr/>
          <p:nvPr/>
        </p:nvSpPr>
        <p:spPr>
          <a:xfrm rot="5400000">
            <a:off x="7912087" y="251833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4" cstate="print">
            <a:duotone>
              <a:schemeClr val="accent6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442" t="2904" r="1442" b="4691"/>
          <a:stretch/>
        </p:blipFill>
        <p:spPr>
          <a:xfrm>
            <a:off x="5042449" y="4259373"/>
            <a:ext cx="3358411" cy="1915419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 rot="16200000">
            <a:off x="2639375" y="4162424"/>
            <a:ext cx="319793" cy="3702729"/>
            <a:chOff x="1433805" y="1502845"/>
            <a:chExt cx="396451" cy="4590318"/>
          </a:xfrm>
        </p:grpSpPr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flipH="1">
              <a:off x="1433805" y="150284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flipH="1">
              <a:off x="1438546" y="2040596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5" name="Шестиугольник 114"/>
            <p:cNvSpPr>
              <a:spLocks noChangeAspect="1"/>
            </p:cNvSpPr>
            <p:nvPr/>
          </p:nvSpPr>
          <p:spPr>
            <a:xfrm flipH="1">
              <a:off x="1438546" y="256703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6" name="Шестиугольник 115"/>
            <p:cNvSpPr>
              <a:spLocks noChangeAspect="1"/>
            </p:cNvSpPr>
            <p:nvPr/>
          </p:nvSpPr>
          <p:spPr>
            <a:xfrm flipH="1">
              <a:off x="1438546" y="309347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7" name="Шестиугольник 116"/>
            <p:cNvSpPr>
              <a:spLocks noChangeAspect="1"/>
            </p:cNvSpPr>
            <p:nvPr/>
          </p:nvSpPr>
          <p:spPr>
            <a:xfrm flipH="1">
              <a:off x="1438546" y="361990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8" name="Шестиугольник 117"/>
            <p:cNvSpPr>
              <a:spLocks noChangeAspect="1"/>
            </p:cNvSpPr>
            <p:nvPr/>
          </p:nvSpPr>
          <p:spPr>
            <a:xfrm flipH="1">
              <a:off x="1438546" y="468002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9" name="Шестиугольник 118"/>
            <p:cNvSpPr>
              <a:spLocks noChangeAspect="1"/>
            </p:cNvSpPr>
            <p:nvPr/>
          </p:nvSpPr>
          <p:spPr>
            <a:xfrm flipH="1">
              <a:off x="1438546" y="4146351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0" name="Шестиугольник 119"/>
            <p:cNvSpPr>
              <a:spLocks noChangeAspect="1"/>
            </p:cNvSpPr>
            <p:nvPr/>
          </p:nvSpPr>
          <p:spPr>
            <a:xfrm flipH="1">
              <a:off x="1438546" y="521369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1" name="Шестиугольник 120"/>
            <p:cNvSpPr>
              <a:spLocks noChangeAspect="1"/>
            </p:cNvSpPr>
            <p:nvPr/>
          </p:nvSpPr>
          <p:spPr>
            <a:xfrm flipH="1">
              <a:off x="1438546" y="574736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2" name="Шестиугольник 121"/>
            <p:cNvSpPr>
              <a:spLocks noChangeAspect="1"/>
            </p:cNvSpPr>
            <p:nvPr/>
          </p:nvSpPr>
          <p:spPr>
            <a:xfrm flipH="1">
              <a:off x="1433805" y="150284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3" name="Шестиугольник 122"/>
            <p:cNvSpPr>
              <a:spLocks noChangeAspect="1"/>
            </p:cNvSpPr>
            <p:nvPr/>
          </p:nvSpPr>
          <p:spPr>
            <a:xfrm flipH="1">
              <a:off x="1438546" y="204059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4" name="Шестиугольник 123"/>
            <p:cNvSpPr>
              <a:spLocks noChangeAspect="1"/>
            </p:cNvSpPr>
            <p:nvPr/>
          </p:nvSpPr>
          <p:spPr>
            <a:xfrm flipH="1">
              <a:off x="1438546" y="256703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5" name="Шестиугольник 124"/>
            <p:cNvSpPr>
              <a:spLocks noChangeAspect="1"/>
            </p:cNvSpPr>
            <p:nvPr/>
          </p:nvSpPr>
          <p:spPr>
            <a:xfrm flipH="1">
              <a:off x="1438546" y="309347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6" name="Шестиугольник 125"/>
            <p:cNvSpPr>
              <a:spLocks noChangeAspect="1"/>
            </p:cNvSpPr>
            <p:nvPr/>
          </p:nvSpPr>
          <p:spPr>
            <a:xfrm flipH="1">
              <a:off x="1438546" y="361991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flipH="1">
              <a:off x="1438546" y="4680027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8" name="Шестиугольник 127"/>
            <p:cNvSpPr>
              <a:spLocks noChangeAspect="1"/>
            </p:cNvSpPr>
            <p:nvPr/>
          </p:nvSpPr>
          <p:spPr>
            <a:xfrm flipH="1">
              <a:off x="1438546" y="4146356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9" name="Шестиугольник 128"/>
            <p:cNvSpPr>
              <a:spLocks noChangeAspect="1"/>
            </p:cNvSpPr>
            <p:nvPr/>
          </p:nvSpPr>
          <p:spPr>
            <a:xfrm flipH="1">
              <a:off x="1438546" y="521369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0" name="Шестиугольник 129"/>
            <p:cNvSpPr>
              <a:spLocks noChangeAspect="1"/>
            </p:cNvSpPr>
            <p:nvPr/>
          </p:nvSpPr>
          <p:spPr>
            <a:xfrm flipH="1">
              <a:off x="1438546" y="5747367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3826439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3" y="976766"/>
            <a:ext cx="5836136" cy="1347482"/>
          </a:xfrm>
        </p:spPr>
        <p:txBody>
          <a:bodyPr>
            <a:normAutofit/>
          </a:bodyPr>
          <a:lstStyle/>
          <a:p>
            <a:r>
              <a:rPr lang="ru-RU"/>
              <a:t>Сознание как главная черта субъекта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27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0628" y="314713"/>
            <a:ext cx="612000" cy="612000"/>
          </a:xfrm>
          <a:prstGeom prst="roundRect">
            <a:avLst/>
          </a:prstGeom>
          <a:solidFill>
            <a:srgbClr val="007434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grpSp>
        <p:nvGrpSpPr>
          <p:cNvPr id="33" name="Группа 32"/>
          <p:cNvGrpSpPr/>
          <p:nvPr/>
        </p:nvGrpSpPr>
        <p:grpSpPr>
          <a:xfrm>
            <a:off x="6218931" y="457712"/>
            <a:ext cx="2205932" cy="1696204"/>
            <a:chOff x="6199388" y="780818"/>
            <a:chExt cx="2205932" cy="1696204"/>
          </a:xfrm>
        </p:grpSpPr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6653669" y="80035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6653669" y="1254620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091438" y="216313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613412" y="216313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131523" y="216313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653669" y="1708878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6653669" y="216313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6179847" y="80035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6179847" y="1254620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179847" y="1708878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179847" y="216313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72" name="Скругленный прямоугольник 71"/>
          <p:cNvSpPr/>
          <p:nvPr/>
        </p:nvSpPr>
        <p:spPr>
          <a:xfrm>
            <a:off x="4340105" y="2630221"/>
            <a:ext cx="4091408" cy="2887372"/>
          </a:xfrm>
          <a:prstGeom prst="roundRect">
            <a:avLst>
              <a:gd name="adj" fmla="val 514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tlCol="0" anchor="t"/>
          <a:lstStyle/>
          <a:p>
            <a:pPr marL="179388">
              <a:spcAft>
                <a:spcPts val="1200"/>
              </a:spcAft>
            </a:pPr>
            <a:r>
              <a:rPr lang="ru-RU" sz="2800" b="1"/>
              <a:t>Функции сознания:</a:t>
            </a:r>
          </a:p>
          <a:p>
            <a:pPr marL="193675" indent="-193675">
              <a:spcAft>
                <a:spcPts val="400"/>
              </a:spcAft>
            </a:pPr>
            <a:r>
              <a:rPr lang="ru-RU" sz="2000"/>
              <a:t>‒ познание объективной действительности;</a:t>
            </a:r>
          </a:p>
          <a:p>
            <a:pPr marL="193675" indent="-193675">
              <a:spcAft>
                <a:spcPts val="400"/>
              </a:spcAft>
            </a:pPr>
            <a:r>
              <a:rPr lang="ru-RU" sz="2000"/>
              <a:t>‒ формирование целенаправленного поведения;</a:t>
            </a:r>
          </a:p>
          <a:p>
            <a:pPr marL="193675" indent="-193675">
              <a:spcAft>
                <a:spcPts val="400"/>
              </a:spcAft>
            </a:pPr>
            <a:r>
              <a:rPr lang="ru-RU" sz="2000"/>
              <a:t>‒ преобразование окружающего мира.</a:t>
            </a:r>
          </a:p>
        </p:txBody>
      </p:sp>
      <p:sp>
        <p:nvSpPr>
          <p:cNvPr id="73" name="Freeform 20"/>
          <p:cNvSpPr/>
          <p:nvPr/>
        </p:nvSpPr>
        <p:spPr>
          <a:xfrm rot="5400000">
            <a:off x="7914045" y="237145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5" name="Скругленный прямоугольник 74"/>
          <p:cNvSpPr/>
          <p:nvPr/>
        </p:nvSpPr>
        <p:spPr>
          <a:xfrm>
            <a:off x="719137" y="2630221"/>
            <a:ext cx="3515825" cy="1713179"/>
          </a:xfrm>
          <a:prstGeom prst="roundRect">
            <a:avLst>
              <a:gd name="adj" fmla="val 7559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rtlCol="0" anchor="t"/>
          <a:lstStyle/>
          <a:p>
            <a:pPr marL="179388">
              <a:lnSpc>
                <a:spcPct val="90000"/>
              </a:lnSpc>
              <a:spcAft>
                <a:spcPts val="1000"/>
              </a:spcAft>
            </a:pPr>
            <a:r>
              <a:rPr lang="ru-RU" sz="2800" b="1" spc="50"/>
              <a:t>Сознание</a:t>
            </a:r>
            <a:r>
              <a:rPr lang="ru-RU" sz="2800" b="1"/>
              <a:t>:</a:t>
            </a:r>
          </a:p>
          <a:p>
            <a:pPr marL="184150" indent="-184150">
              <a:lnSpc>
                <a:spcPct val="90000"/>
              </a:lnSpc>
              <a:spcAft>
                <a:spcPts val="600"/>
              </a:spcAft>
            </a:pPr>
            <a:r>
              <a:rPr lang="ru-RU" sz="2000"/>
              <a:t>– высшая форма развития психики, присущая только человеку.</a:t>
            </a:r>
            <a:endParaRPr lang="ru-RU" sz="2000" spc="-30"/>
          </a:p>
        </p:txBody>
      </p:sp>
      <p:sp>
        <p:nvSpPr>
          <p:cNvPr id="74" name="Freeform 20"/>
          <p:cNvSpPr/>
          <p:nvPr/>
        </p:nvSpPr>
        <p:spPr>
          <a:xfrm rot="5400000">
            <a:off x="3724145" y="237402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  <p:sp>
        <p:nvSpPr>
          <p:cNvPr id="76" name="Скругленный прямоугольник 75"/>
          <p:cNvSpPr/>
          <p:nvPr/>
        </p:nvSpPr>
        <p:spPr>
          <a:xfrm>
            <a:off x="719136" y="4467071"/>
            <a:ext cx="3515825" cy="1582228"/>
          </a:xfrm>
          <a:prstGeom prst="roundRect">
            <a:avLst>
              <a:gd name="adj" fmla="val 979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36000" rtlCol="0" anchor="t"/>
          <a:lstStyle/>
          <a:p>
            <a:pPr marL="179388">
              <a:spcAft>
                <a:spcPts val="600"/>
              </a:spcAft>
            </a:pPr>
            <a:r>
              <a:rPr lang="ru-RU" sz="2000" b="1" dirty="0">
                <a:solidFill>
                  <a:schemeClr val="tx1"/>
                </a:solidFill>
              </a:rPr>
              <a:t>Субъект – это индивид </a:t>
            </a:r>
            <a:br>
              <a:rPr lang="ru-RU" sz="2000" b="1" dirty="0">
                <a:solidFill>
                  <a:schemeClr val="tx1"/>
                </a:solidFill>
              </a:rPr>
            </a:br>
            <a:r>
              <a:rPr lang="ru-RU" sz="2000" b="1" dirty="0">
                <a:solidFill>
                  <a:schemeClr val="tx1"/>
                </a:solidFill>
              </a:rPr>
              <a:t>как носитель сознания, обладающий способностью к деятельности.</a:t>
            </a:r>
          </a:p>
        </p:txBody>
      </p:sp>
      <p:sp>
        <p:nvSpPr>
          <p:cNvPr id="77" name="Freeform 21"/>
          <p:cNvSpPr/>
          <p:nvPr/>
        </p:nvSpPr>
        <p:spPr>
          <a:xfrm rot="5400000">
            <a:off x="3724144" y="421166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8" name="Группа 77"/>
          <p:cNvGrpSpPr/>
          <p:nvPr/>
        </p:nvGrpSpPr>
        <p:grpSpPr>
          <a:xfrm rot="16200000">
            <a:off x="6225912" y="4076095"/>
            <a:ext cx="319793" cy="3702729"/>
            <a:chOff x="1433805" y="1502845"/>
            <a:chExt cx="396451" cy="4590318"/>
          </a:xfrm>
        </p:grpSpPr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flipH="1">
              <a:off x="1433805" y="150284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flipH="1">
              <a:off x="1438546" y="2040596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flipH="1">
              <a:off x="1438546" y="256703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flipH="1">
              <a:off x="1438546" y="309347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flipH="1">
              <a:off x="1438546" y="361990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flipH="1">
              <a:off x="1438546" y="468002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flipH="1">
              <a:off x="1438546" y="4146351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flipH="1">
              <a:off x="1438546" y="521369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flipH="1">
              <a:off x="1438546" y="574736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flipH="1">
              <a:off x="1433805" y="150284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flipH="1">
              <a:off x="1438546" y="204059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flipH="1">
              <a:off x="1438546" y="256703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flipH="1">
              <a:off x="1438546" y="309347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flipH="1">
              <a:off x="1438546" y="361991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flipH="1">
              <a:off x="1438546" y="4680027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flipH="1">
              <a:off x="1438546" y="4146356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flipH="1">
              <a:off x="1438546" y="521369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flipH="1">
              <a:off x="1438546" y="5747367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33293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776656" y="184638"/>
            <a:ext cx="6476454" cy="146831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Структура понятия </a:t>
            </a:r>
            <a:br>
              <a:rPr lang="ru-RU" altLang="ru-RU"/>
            </a:br>
            <a:r>
              <a:rPr lang="ru-RU" altLang="ru-RU"/>
              <a:t>«субъект деятельности»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28</a:t>
            </a:fld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904851" y="2017639"/>
            <a:ext cx="902448" cy="4098481"/>
            <a:chOff x="904851" y="1956095"/>
            <a:chExt cx="902448" cy="4098481"/>
          </a:xfrm>
        </p:grpSpPr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 flipH="1">
              <a:off x="881894" y="1979052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 flipH="1">
              <a:off x="881894" y="250548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 flipH="1">
              <a:off x="881894" y="3031928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 flipH="1">
              <a:off x="881894" y="3558365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 flipH="1">
              <a:off x="881894" y="4618478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 flipH="1">
              <a:off x="881894" y="4084807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 flipH="1">
              <a:off x="881894" y="515214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 flipH="1">
              <a:off x="881894" y="5685818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 flipH="1">
              <a:off x="1438546" y="197905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 flipH="1">
              <a:off x="1438546" y="250548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 flipH="1">
              <a:off x="1438546" y="303192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 flipH="1">
              <a:off x="1438546" y="355836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 flipH="1">
              <a:off x="1438546" y="461847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 flipH="1">
              <a:off x="1438546" y="4084807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 flipH="1">
              <a:off x="1438546" y="515214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 flipH="1">
              <a:off x="1438546" y="568581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 flipH="1">
              <a:off x="1438546" y="197905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 flipH="1">
              <a:off x="1438546" y="250549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 flipH="1">
              <a:off x="1438546" y="3031931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 flipH="1">
              <a:off x="1438546" y="3558370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 flipH="1">
              <a:off x="1438546" y="461848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 flipH="1">
              <a:off x="1438546" y="408481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 flipH="1">
              <a:off x="1438546" y="515215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 flipH="1">
              <a:off x="1438546" y="568582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12" name="Объект 11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0" b="2939"/>
          <a:stretch/>
        </p:blipFill>
        <p:spPr>
          <a:xfrm>
            <a:off x="2276656" y="1966141"/>
            <a:ext cx="4210272" cy="4149970"/>
          </a:xfrm>
        </p:spPr>
      </p:pic>
      <p:grpSp>
        <p:nvGrpSpPr>
          <p:cNvPr id="13" name="Группа 12"/>
          <p:cNvGrpSpPr/>
          <p:nvPr/>
        </p:nvGrpSpPr>
        <p:grpSpPr>
          <a:xfrm>
            <a:off x="6956285" y="407907"/>
            <a:ext cx="1468578" cy="5708208"/>
            <a:chOff x="7253110" y="355439"/>
            <a:chExt cx="1468578" cy="5708208"/>
          </a:xfrm>
        </p:grpSpPr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16200000">
              <a:off x="8352935" y="1450373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16200000">
              <a:off x="8348195" y="1988124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16200000">
              <a:off x="8348195" y="2514561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16200000">
              <a:off x="8348195" y="3041000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16200000">
              <a:off x="8348195" y="3567437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16200000">
              <a:off x="8348195" y="4627550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16200000">
              <a:off x="8348195" y="4093879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16200000">
              <a:off x="8348195" y="5161221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16200000">
              <a:off x="7791544" y="1450373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16200000">
              <a:off x="7786806" y="1988124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16200000">
              <a:off x="7786806" y="2514561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16200000">
              <a:off x="7786806" y="3041000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16200000">
              <a:off x="7786806" y="3567437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16200000">
              <a:off x="7786806" y="4627550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16200000">
              <a:off x="7786806" y="409387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16200000">
              <a:off x="7786806" y="5161221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16200000">
              <a:off x="8348195" y="5694890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16200000">
              <a:off x="7786806" y="5694890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16200000">
              <a:off x="7234894" y="145037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16200000">
              <a:off x="7230154" y="198812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16200000">
              <a:off x="7230154" y="2514561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16200000">
              <a:off x="7230154" y="3041000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16200000">
              <a:off x="7230154" y="3567437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16200000">
              <a:off x="7230154" y="4627550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16200000">
              <a:off x="7230154" y="409387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16200000">
              <a:off x="7230154" y="5161221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16200000">
              <a:off x="7230154" y="5694890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16200000">
              <a:off x="7234894" y="1450377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16200000">
              <a:off x="7230154" y="1988126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16200000">
              <a:off x="7230154" y="2514566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16200000">
              <a:off x="7230154" y="304100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16200000">
              <a:off x="7230154" y="356744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16200000">
              <a:off x="7230154" y="462755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16200000">
              <a:off x="7230154" y="409388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16200000">
              <a:off x="7230154" y="5161226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16200000">
              <a:off x="7230154" y="569489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16200000">
              <a:off x="8348194" y="378396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6" name="Шестиугольник 115"/>
            <p:cNvSpPr>
              <a:spLocks noChangeAspect="1"/>
            </p:cNvSpPr>
            <p:nvPr/>
          </p:nvSpPr>
          <p:spPr>
            <a:xfrm rot="16200000">
              <a:off x="7786805" y="378396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7" name="Шестиугольник 116"/>
            <p:cNvSpPr>
              <a:spLocks noChangeAspect="1"/>
            </p:cNvSpPr>
            <p:nvPr/>
          </p:nvSpPr>
          <p:spPr>
            <a:xfrm rot="16200000">
              <a:off x="8348194" y="912065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8" name="Шестиугольник 117"/>
            <p:cNvSpPr>
              <a:spLocks noChangeAspect="1"/>
            </p:cNvSpPr>
            <p:nvPr/>
          </p:nvSpPr>
          <p:spPr>
            <a:xfrm rot="16200000">
              <a:off x="7786805" y="912065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0" name="Шестиугольник 119"/>
            <p:cNvSpPr>
              <a:spLocks noChangeAspect="1"/>
            </p:cNvSpPr>
            <p:nvPr/>
          </p:nvSpPr>
          <p:spPr>
            <a:xfrm rot="16200000">
              <a:off x="7230153" y="378401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1" name="Шестиугольник 120"/>
            <p:cNvSpPr>
              <a:spLocks noChangeAspect="1"/>
            </p:cNvSpPr>
            <p:nvPr/>
          </p:nvSpPr>
          <p:spPr>
            <a:xfrm rot="16200000">
              <a:off x="7230153" y="91206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7550046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3" y="457711"/>
            <a:ext cx="5836136" cy="1866537"/>
          </a:xfrm>
        </p:spPr>
        <p:txBody>
          <a:bodyPr>
            <a:noAutofit/>
          </a:bodyPr>
          <a:lstStyle/>
          <a:p>
            <a:r>
              <a:rPr lang="ru-RU"/>
              <a:t>Человек </a:t>
            </a:r>
            <a:br>
              <a:rPr lang="ru-RU"/>
            </a:br>
            <a:r>
              <a:rPr lang="ru-RU"/>
              <a:t>как биосоциальное существо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29</a:t>
            </a:fld>
            <a:endParaRPr lang="ru-RU" alt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6218931" y="457712"/>
            <a:ext cx="2205932" cy="1696204"/>
            <a:chOff x="6199388" y="780818"/>
            <a:chExt cx="2205932" cy="1696204"/>
          </a:xfrm>
        </p:grpSpPr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6653669" y="80035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6653669" y="1254620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091438" y="216313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613412" y="216313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131523" y="216313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653669" y="1708878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6653669" y="216313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6179847" y="80035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6179847" y="1254620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179847" y="1708878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179847" y="216313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72" name="Скругленный прямоугольник 71"/>
          <p:cNvSpPr/>
          <p:nvPr/>
        </p:nvSpPr>
        <p:spPr>
          <a:xfrm>
            <a:off x="4340105" y="2621429"/>
            <a:ext cx="4091408" cy="2268000"/>
          </a:xfrm>
          <a:prstGeom prst="roundRect">
            <a:avLst>
              <a:gd name="adj" fmla="val 670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tlCol="0" anchor="t"/>
          <a:lstStyle/>
          <a:p>
            <a:pPr marL="179388">
              <a:spcAft>
                <a:spcPts val="600"/>
              </a:spcAft>
            </a:pPr>
            <a:r>
              <a:rPr lang="ru-RU" sz="2400" b="1"/>
              <a:t>Структурная организация человека:</a:t>
            </a:r>
          </a:p>
          <a:p>
            <a:pPr marL="193675" indent="-193675">
              <a:spcAft>
                <a:spcPts val="400"/>
              </a:spcAft>
            </a:pPr>
            <a:r>
              <a:rPr lang="ru-RU" sz="2000"/>
              <a:t>‒ носит многоуровневый характер;</a:t>
            </a:r>
          </a:p>
          <a:p>
            <a:pPr marL="193675" indent="-193675">
              <a:spcAft>
                <a:spcPts val="400"/>
              </a:spcAft>
            </a:pPr>
            <a:r>
              <a:rPr lang="ru-RU" sz="2000"/>
              <a:t>‒ отражает природную </a:t>
            </a:r>
            <a:br>
              <a:rPr lang="ru-RU" sz="2000"/>
            </a:br>
            <a:r>
              <a:rPr lang="ru-RU" sz="2000"/>
              <a:t>и социальную сущность.</a:t>
            </a:r>
          </a:p>
        </p:txBody>
      </p:sp>
      <p:sp>
        <p:nvSpPr>
          <p:cNvPr id="73" name="Freeform 20"/>
          <p:cNvSpPr/>
          <p:nvPr/>
        </p:nvSpPr>
        <p:spPr>
          <a:xfrm rot="5400000">
            <a:off x="7914045" y="236266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5" name="Скругленный прямоугольник 74"/>
          <p:cNvSpPr/>
          <p:nvPr/>
        </p:nvSpPr>
        <p:spPr>
          <a:xfrm>
            <a:off x="719137" y="2621428"/>
            <a:ext cx="3515825" cy="2268000"/>
          </a:xfrm>
          <a:prstGeom prst="roundRect">
            <a:avLst>
              <a:gd name="adj" fmla="val 7559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36000" rtlCol="0" anchor="t"/>
          <a:lstStyle/>
          <a:p>
            <a:pPr marL="179388">
              <a:lnSpc>
                <a:spcPct val="90000"/>
              </a:lnSpc>
              <a:spcAft>
                <a:spcPts val="1000"/>
              </a:spcAft>
            </a:pPr>
            <a:r>
              <a:rPr lang="ru-RU" sz="2400" b="1" spc="50"/>
              <a:t>Человек – биосоциальное существо</a:t>
            </a:r>
            <a:r>
              <a:rPr lang="ru-RU" sz="2400" b="1"/>
              <a:t>:</a:t>
            </a:r>
          </a:p>
          <a:p>
            <a:pPr marL="184150" indent="-184150">
              <a:lnSpc>
                <a:spcPct val="90000"/>
              </a:lnSpc>
              <a:spcAft>
                <a:spcPts val="400"/>
              </a:spcAft>
            </a:pPr>
            <a:r>
              <a:rPr lang="ru-RU"/>
              <a:t>– наделён сознанием;</a:t>
            </a:r>
          </a:p>
          <a:p>
            <a:pPr marL="184150" indent="-184150">
              <a:lnSpc>
                <a:spcPct val="90000"/>
              </a:lnSpc>
              <a:spcAft>
                <a:spcPts val="400"/>
              </a:spcAft>
            </a:pPr>
            <a:r>
              <a:rPr lang="ru-RU"/>
              <a:t>‒ обладает способностью </a:t>
            </a:r>
            <a:br>
              <a:rPr lang="ru-RU"/>
            </a:br>
            <a:r>
              <a:rPr lang="ru-RU"/>
              <a:t>к деятельности.</a:t>
            </a:r>
            <a:endParaRPr lang="ru-RU" spc="-30"/>
          </a:p>
        </p:txBody>
      </p:sp>
      <p:sp>
        <p:nvSpPr>
          <p:cNvPr id="74" name="Freeform 20"/>
          <p:cNvSpPr/>
          <p:nvPr/>
        </p:nvSpPr>
        <p:spPr>
          <a:xfrm rot="5400000">
            <a:off x="3724145" y="236523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  <p:sp>
        <p:nvSpPr>
          <p:cNvPr id="76" name="Скругленный прямоугольник 75"/>
          <p:cNvSpPr/>
          <p:nvPr/>
        </p:nvSpPr>
        <p:spPr>
          <a:xfrm>
            <a:off x="719136" y="5094542"/>
            <a:ext cx="7705727" cy="602871"/>
          </a:xfrm>
          <a:prstGeom prst="roundRect">
            <a:avLst>
              <a:gd name="adj" fmla="val 30209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36000" rtlCol="0" anchor="t"/>
          <a:lstStyle/>
          <a:p>
            <a:pPr marL="179388">
              <a:spcAft>
                <a:spcPts val="600"/>
              </a:spcAft>
            </a:pPr>
            <a:r>
              <a:rPr lang="ru-RU" sz="2000" b="1">
                <a:solidFill>
                  <a:schemeClr val="tx1"/>
                </a:solidFill>
              </a:rPr>
              <a:t>Человек – один из наиболее сложных объектов реального мира.</a:t>
            </a:r>
          </a:p>
        </p:txBody>
      </p:sp>
      <p:sp>
        <p:nvSpPr>
          <p:cNvPr id="77" name="Freeform 21"/>
          <p:cNvSpPr/>
          <p:nvPr/>
        </p:nvSpPr>
        <p:spPr>
          <a:xfrm rot="5400000">
            <a:off x="7920695" y="483708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37322038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312374"/>
            <a:ext cx="7886700" cy="1325563"/>
          </a:xfrm>
        </p:spPr>
        <p:txBody>
          <a:bodyPr>
            <a:normAutofit/>
          </a:bodyPr>
          <a:lstStyle/>
          <a:p>
            <a:r>
              <a:rPr lang="ru-RU" altLang="ru-RU"/>
              <a:t>Гносеология – </a:t>
            </a:r>
            <a:br>
              <a:rPr lang="ru-RU" altLang="ru-RU"/>
            </a:br>
            <a:r>
              <a:rPr lang="ru-RU" altLang="ru-RU"/>
              <a:t>учение о познании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925427"/>
            <a:ext cx="3780000" cy="2312465"/>
          </a:xfrm>
          <a:prstGeom prst="roundRect">
            <a:avLst>
              <a:gd name="adj" fmla="val 9694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26000" rIns="36000" rtlCol="0" anchor="t"/>
          <a:lstStyle/>
          <a:p>
            <a:pPr marL="273050">
              <a:spcAft>
                <a:spcPts val="1000"/>
              </a:spcAft>
            </a:pPr>
            <a:r>
              <a:rPr lang="ru-RU" sz="2400" b="1"/>
              <a:t>Гносеология – </a:t>
            </a:r>
            <a:br>
              <a:rPr lang="ru-RU" sz="2400" b="1"/>
            </a:br>
            <a:r>
              <a:rPr lang="ru-RU" sz="2400" b="1"/>
              <a:t>раздел философии:</a:t>
            </a:r>
          </a:p>
          <a:p>
            <a:pPr marL="273050" indent="-184150">
              <a:spcAft>
                <a:spcPts val="600"/>
              </a:spcAft>
            </a:pPr>
            <a:r>
              <a:rPr lang="ru-RU"/>
              <a:t>‒ </a:t>
            </a:r>
            <a:r>
              <a:rPr lang="ru-RU" sz="2000"/>
              <a:t>от греч. γνώσις (знание) + λόγος (учение, слово);</a:t>
            </a:r>
          </a:p>
          <a:p>
            <a:pPr marL="273050" indent="-184150">
              <a:spcAft>
                <a:spcPts val="600"/>
              </a:spcAft>
            </a:pPr>
            <a:r>
              <a:rPr lang="ru-RU" sz="2000"/>
              <a:t>‒ </a:t>
            </a:r>
            <a:r>
              <a:rPr lang="ru-RU" sz="2000" spc="-30"/>
              <a:t>означает «учение о познании».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651513" y="1925426"/>
            <a:ext cx="3780000" cy="4505531"/>
          </a:xfrm>
          <a:prstGeom prst="roundRect">
            <a:avLst>
              <a:gd name="adj" fmla="val 607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26000" rtlCol="0" anchor="t"/>
          <a:lstStyle/>
          <a:p>
            <a:pPr marL="244800">
              <a:spcAft>
                <a:spcPts val="1000"/>
              </a:spcAft>
            </a:pPr>
            <a:r>
              <a:rPr lang="ru-RU" sz="2400" b="1"/>
              <a:t>Предмет изучения:</a:t>
            </a:r>
          </a:p>
          <a:p>
            <a:pPr marL="273050" indent="-194400">
              <a:spcAft>
                <a:spcPts val="600"/>
              </a:spcAft>
            </a:pPr>
            <a:r>
              <a:rPr lang="ru-RU" sz="2200"/>
              <a:t>‒ </a:t>
            </a:r>
            <a:r>
              <a:rPr lang="ru-RU" sz="2000"/>
              <a:t>природа познания </a:t>
            </a:r>
            <a:br>
              <a:rPr lang="ru-RU" sz="2000"/>
            </a:br>
            <a:r>
              <a:rPr lang="ru-RU" sz="2000"/>
              <a:t>и его возможности;</a:t>
            </a:r>
          </a:p>
          <a:p>
            <a:pPr marL="273050" indent="-194400">
              <a:spcAft>
                <a:spcPts val="600"/>
              </a:spcAft>
            </a:pPr>
            <a:r>
              <a:rPr lang="ru-RU" sz="2000"/>
              <a:t>‒ отношение знания </a:t>
            </a:r>
            <a:br>
              <a:rPr lang="ru-RU" sz="2000"/>
            </a:br>
            <a:r>
              <a:rPr lang="ru-RU" sz="2000"/>
              <a:t>к реальности;</a:t>
            </a:r>
          </a:p>
          <a:p>
            <a:pPr marL="273050" indent="-194400">
              <a:spcAft>
                <a:spcPts val="600"/>
              </a:spcAft>
            </a:pPr>
            <a:r>
              <a:rPr lang="ru-RU" sz="2000"/>
              <a:t>‒ условия достоверности </a:t>
            </a:r>
            <a:br>
              <a:rPr lang="ru-RU" sz="2000"/>
            </a:br>
            <a:r>
              <a:rPr lang="ru-RU" sz="2000"/>
              <a:t>и истинности познания;</a:t>
            </a:r>
          </a:p>
          <a:p>
            <a:pPr marL="273050" indent="-194400">
              <a:spcAft>
                <a:spcPts val="600"/>
              </a:spcAft>
            </a:pPr>
            <a:r>
              <a:rPr lang="ru-RU" sz="2000"/>
              <a:t>‒ всеобщее, характеризующее познавательную деятельность человека.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169241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4342957"/>
            <a:ext cx="3780000" cy="2088000"/>
          </a:xfrm>
          <a:prstGeom prst="roundRect">
            <a:avLst>
              <a:gd name="adj" fmla="val 979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26000" rIns="36000" rtlCol="0" anchor="t"/>
          <a:lstStyle/>
          <a:p>
            <a:pPr marL="252000"/>
            <a:r>
              <a:rPr lang="ru-RU" sz="2400" b="1">
                <a:solidFill>
                  <a:schemeClr val="tx1"/>
                </a:solidFill>
              </a:rPr>
              <a:t>Ключевые вопросы:</a:t>
            </a:r>
          </a:p>
          <a:p>
            <a:pPr marL="273050" indent="-194400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«Познаваем ли мир?»</a:t>
            </a:r>
          </a:p>
          <a:p>
            <a:pPr marL="273050" indent="-194400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проблема субъекта и объекта познания (классическая проблема гносеологии).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4034678" y="408754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4024957" y="169241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 rot="5400000">
            <a:off x="7078435" y="276835"/>
            <a:ext cx="1143577" cy="1549278"/>
            <a:chOff x="8052457" y="227472"/>
            <a:chExt cx="840720" cy="1138978"/>
          </a:xfrm>
        </p:grpSpPr>
        <p:sp>
          <p:nvSpPr>
            <p:cNvPr id="10" name="Шестиугольник 9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" name="Шестиугольник 1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" name="Шестиугольник 11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" name="Шестиугольник 12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" name="Шестиугольник 13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" name="Шестиугольник 14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42543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733931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42543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73006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50346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733931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042545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27300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503470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733933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1489458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3" y="396167"/>
            <a:ext cx="5836136" cy="2373996"/>
          </a:xfrm>
        </p:spPr>
        <p:txBody>
          <a:bodyPr>
            <a:noAutofit/>
          </a:bodyPr>
          <a:lstStyle/>
          <a:p>
            <a:pPr>
              <a:lnSpc>
                <a:spcPct val="87000"/>
              </a:lnSpc>
            </a:pPr>
            <a:r>
              <a:rPr lang="ru-RU"/>
              <a:t>Индивидуальность – интегральная характеристика человека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6218931" y="457712"/>
            <a:ext cx="2211241" cy="2150465"/>
            <a:chOff x="6218931" y="457712"/>
            <a:chExt cx="2211241" cy="2150465"/>
          </a:xfrm>
        </p:grpSpPr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110981" y="477253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8110981" y="931514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632955" y="477253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632955" y="931514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151066" y="477253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7151066" y="931514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6673212" y="477253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6673212" y="931514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110981" y="1385772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110981" y="1840033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632955" y="1385772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632955" y="1840033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7151066" y="1385772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151066" y="1840033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673212" y="1385772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6673212" y="1840033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6199390" y="477253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6199390" y="931514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199390" y="1385772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199390" y="1840033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116290" y="2294294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638264" y="2294294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156375" y="2294294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6678521" y="2294294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6204699" y="2294294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52" name="Объект 3"/>
          <p:cNvSpPr>
            <a:spLocks noGrp="1"/>
          </p:cNvSpPr>
          <p:nvPr>
            <p:ph sz="quarter" idx="2"/>
          </p:nvPr>
        </p:nvSpPr>
        <p:spPr>
          <a:xfrm>
            <a:off x="719137" y="3033133"/>
            <a:ext cx="7705725" cy="3323217"/>
          </a:xfrm>
          <a:prstGeom prst="roundRect">
            <a:avLst>
              <a:gd name="adj" fmla="val 5187"/>
            </a:avLst>
          </a:prstGeom>
          <a:ln w="28575">
            <a:solidFill>
              <a:schemeClr val="tx1"/>
            </a:solidFill>
          </a:ln>
        </p:spPr>
        <p:txBody>
          <a:bodyPr vert="horz" lIns="360000" tIns="1404000" rIns="180000" bIns="45720" rtlCol="0">
            <a:noAutofit/>
          </a:bodyPr>
          <a:lstStyle/>
          <a:p>
            <a:pPr marL="222250" indent="-222250">
              <a:lnSpc>
                <a:spcPct val="120000"/>
              </a:lnSpc>
              <a:buNone/>
            </a:pPr>
            <a:r>
              <a:rPr lang="ru-RU" sz="2200"/>
              <a:t>‒ это совокупность психических, физиологических </a:t>
            </a:r>
            <a:br>
              <a:rPr lang="ru-RU" sz="2200"/>
            </a:br>
            <a:r>
              <a:rPr lang="ru-RU" sz="2200"/>
              <a:t>и социальных особенностей конкретного человека </a:t>
            </a:r>
            <a:br>
              <a:rPr lang="ru-RU" sz="2200"/>
            </a:br>
            <a:r>
              <a:rPr lang="ru-RU" sz="2200"/>
              <a:t>с точки зрения его уникальности, своеобразия </a:t>
            </a:r>
            <a:br>
              <a:rPr lang="ru-RU" sz="2200"/>
            </a:br>
            <a:r>
              <a:rPr lang="ru-RU" sz="2200"/>
              <a:t>и неповторимости.</a:t>
            </a: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843128" y="3198402"/>
            <a:ext cx="7465603" cy="1081754"/>
          </a:xfrm>
          <a:prstGeom prst="roundRect">
            <a:avLst>
              <a:gd name="adj" fmla="val 12617"/>
            </a:avLst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72000" rtlCol="0" anchor="ctr"/>
          <a:lstStyle/>
          <a:p>
            <a:pPr>
              <a:lnSpc>
                <a:spcPct val="110000"/>
              </a:lnSpc>
            </a:pPr>
            <a:r>
              <a:rPr lang="ru-RU" sz="3200" b="1" spc="50"/>
              <a:t>Индивидуальность:</a:t>
            </a:r>
          </a:p>
        </p:txBody>
      </p:sp>
      <p:sp>
        <p:nvSpPr>
          <p:cNvPr id="54" name="Freeform 20"/>
          <p:cNvSpPr/>
          <p:nvPr/>
        </p:nvSpPr>
        <p:spPr>
          <a:xfrm rot="5400000">
            <a:off x="7921904" y="277483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47850244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776656" y="184638"/>
            <a:ext cx="6476454" cy="1468316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Структура понятия </a:t>
            </a:r>
            <a:br>
              <a:rPr lang="ru-RU" altLang="ru-RU"/>
            </a:br>
            <a:r>
              <a:rPr lang="ru-RU" altLang="ru-RU"/>
              <a:t>«индивидуальность»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31</a:t>
            </a:fld>
            <a:endParaRPr lang="ru-RU"/>
          </a:p>
        </p:txBody>
      </p:sp>
      <p:pic>
        <p:nvPicPr>
          <p:cNvPr id="9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2" t="1708" b="1344"/>
          <a:stretch/>
        </p:blipFill>
        <p:spPr bwMode="auto">
          <a:xfrm>
            <a:off x="900113" y="1994286"/>
            <a:ext cx="5816426" cy="33416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68" name="Группа 167"/>
          <p:cNvGrpSpPr/>
          <p:nvPr/>
        </p:nvGrpSpPr>
        <p:grpSpPr>
          <a:xfrm flipH="1">
            <a:off x="7522415" y="1034228"/>
            <a:ext cx="902448" cy="4098481"/>
            <a:chOff x="904851" y="1956095"/>
            <a:chExt cx="902448" cy="4098481"/>
          </a:xfrm>
        </p:grpSpPr>
        <p:sp>
          <p:nvSpPr>
            <p:cNvPr id="169" name="Шестиугольник 168"/>
            <p:cNvSpPr>
              <a:spLocks noChangeAspect="1"/>
            </p:cNvSpPr>
            <p:nvPr/>
          </p:nvSpPr>
          <p:spPr>
            <a:xfrm rot="5400000" flipH="1">
              <a:off x="881894" y="1979052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0" name="Шестиугольник 169"/>
            <p:cNvSpPr>
              <a:spLocks noChangeAspect="1"/>
            </p:cNvSpPr>
            <p:nvPr/>
          </p:nvSpPr>
          <p:spPr>
            <a:xfrm rot="5400000" flipH="1">
              <a:off x="881894" y="250548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1" name="Шестиугольник 170"/>
            <p:cNvSpPr>
              <a:spLocks noChangeAspect="1"/>
            </p:cNvSpPr>
            <p:nvPr/>
          </p:nvSpPr>
          <p:spPr>
            <a:xfrm rot="5400000" flipH="1">
              <a:off x="881894" y="3031928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2" name="Шестиугольник 171"/>
            <p:cNvSpPr>
              <a:spLocks noChangeAspect="1"/>
            </p:cNvSpPr>
            <p:nvPr/>
          </p:nvSpPr>
          <p:spPr>
            <a:xfrm rot="5400000" flipH="1">
              <a:off x="881894" y="3558365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3" name="Шестиугольник 172"/>
            <p:cNvSpPr>
              <a:spLocks noChangeAspect="1"/>
            </p:cNvSpPr>
            <p:nvPr/>
          </p:nvSpPr>
          <p:spPr>
            <a:xfrm rot="5400000" flipH="1">
              <a:off x="881894" y="4618478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4" name="Шестиугольник 173"/>
            <p:cNvSpPr>
              <a:spLocks noChangeAspect="1"/>
            </p:cNvSpPr>
            <p:nvPr/>
          </p:nvSpPr>
          <p:spPr>
            <a:xfrm rot="5400000" flipH="1">
              <a:off x="881894" y="4084807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5" name="Шестиугольник 174"/>
            <p:cNvSpPr>
              <a:spLocks noChangeAspect="1"/>
            </p:cNvSpPr>
            <p:nvPr/>
          </p:nvSpPr>
          <p:spPr>
            <a:xfrm rot="5400000" flipH="1">
              <a:off x="881894" y="515214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6" name="Шестиугольник 175"/>
            <p:cNvSpPr>
              <a:spLocks noChangeAspect="1"/>
            </p:cNvSpPr>
            <p:nvPr/>
          </p:nvSpPr>
          <p:spPr>
            <a:xfrm rot="5400000" flipH="1">
              <a:off x="881894" y="5685818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7" name="Шестиугольник 176"/>
            <p:cNvSpPr>
              <a:spLocks noChangeAspect="1"/>
            </p:cNvSpPr>
            <p:nvPr/>
          </p:nvSpPr>
          <p:spPr>
            <a:xfrm rot="5400000" flipH="1">
              <a:off x="1438546" y="197905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8" name="Шестиугольник 177"/>
            <p:cNvSpPr>
              <a:spLocks noChangeAspect="1"/>
            </p:cNvSpPr>
            <p:nvPr/>
          </p:nvSpPr>
          <p:spPr>
            <a:xfrm rot="5400000" flipH="1">
              <a:off x="1438546" y="250548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9" name="Шестиугольник 178"/>
            <p:cNvSpPr>
              <a:spLocks noChangeAspect="1"/>
            </p:cNvSpPr>
            <p:nvPr/>
          </p:nvSpPr>
          <p:spPr>
            <a:xfrm rot="5400000" flipH="1">
              <a:off x="1438546" y="303192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0" name="Шестиугольник 179"/>
            <p:cNvSpPr>
              <a:spLocks noChangeAspect="1"/>
            </p:cNvSpPr>
            <p:nvPr/>
          </p:nvSpPr>
          <p:spPr>
            <a:xfrm rot="5400000" flipH="1">
              <a:off x="1438546" y="355836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1" name="Шестиугольник 180"/>
            <p:cNvSpPr>
              <a:spLocks noChangeAspect="1"/>
            </p:cNvSpPr>
            <p:nvPr/>
          </p:nvSpPr>
          <p:spPr>
            <a:xfrm rot="5400000" flipH="1">
              <a:off x="1438546" y="461847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2" name="Шестиугольник 181"/>
            <p:cNvSpPr>
              <a:spLocks noChangeAspect="1"/>
            </p:cNvSpPr>
            <p:nvPr/>
          </p:nvSpPr>
          <p:spPr>
            <a:xfrm rot="5400000" flipH="1">
              <a:off x="1438546" y="4084807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3" name="Шестиугольник 182"/>
            <p:cNvSpPr>
              <a:spLocks noChangeAspect="1"/>
            </p:cNvSpPr>
            <p:nvPr/>
          </p:nvSpPr>
          <p:spPr>
            <a:xfrm rot="5400000" flipH="1">
              <a:off x="1438546" y="515214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4" name="Шестиугольник 183"/>
            <p:cNvSpPr>
              <a:spLocks noChangeAspect="1"/>
            </p:cNvSpPr>
            <p:nvPr/>
          </p:nvSpPr>
          <p:spPr>
            <a:xfrm rot="5400000" flipH="1">
              <a:off x="1438546" y="568581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5" name="Шестиугольник 184"/>
            <p:cNvSpPr>
              <a:spLocks noChangeAspect="1"/>
            </p:cNvSpPr>
            <p:nvPr/>
          </p:nvSpPr>
          <p:spPr>
            <a:xfrm rot="5400000" flipH="1">
              <a:off x="1438546" y="197905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6" name="Шестиугольник 185"/>
            <p:cNvSpPr>
              <a:spLocks noChangeAspect="1"/>
            </p:cNvSpPr>
            <p:nvPr/>
          </p:nvSpPr>
          <p:spPr>
            <a:xfrm rot="5400000" flipH="1">
              <a:off x="1438546" y="250549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7" name="Шестиугольник 186"/>
            <p:cNvSpPr>
              <a:spLocks noChangeAspect="1"/>
            </p:cNvSpPr>
            <p:nvPr/>
          </p:nvSpPr>
          <p:spPr>
            <a:xfrm rot="5400000" flipH="1">
              <a:off x="1438546" y="3031931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8" name="Шестиугольник 187"/>
            <p:cNvSpPr>
              <a:spLocks noChangeAspect="1"/>
            </p:cNvSpPr>
            <p:nvPr/>
          </p:nvSpPr>
          <p:spPr>
            <a:xfrm rot="5400000" flipH="1">
              <a:off x="1438546" y="3558370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9" name="Шестиугольник 188"/>
            <p:cNvSpPr>
              <a:spLocks noChangeAspect="1"/>
            </p:cNvSpPr>
            <p:nvPr/>
          </p:nvSpPr>
          <p:spPr>
            <a:xfrm rot="5400000" flipH="1">
              <a:off x="1438546" y="461848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0" name="Шестиугольник 189"/>
            <p:cNvSpPr>
              <a:spLocks noChangeAspect="1"/>
            </p:cNvSpPr>
            <p:nvPr/>
          </p:nvSpPr>
          <p:spPr>
            <a:xfrm rot="5400000" flipH="1">
              <a:off x="1438546" y="408481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1" name="Шестиугольник 190"/>
            <p:cNvSpPr>
              <a:spLocks noChangeAspect="1"/>
            </p:cNvSpPr>
            <p:nvPr/>
          </p:nvSpPr>
          <p:spPr>
            <a:xfrm rot="5400000" flipH="1">
              <a:off x="1438546" y="515215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2" name="Шестиугольник 191"/>
            <p:cNvSpPr>
              <a:spLocks noChangeAspect="1"/>
            </p:cNvSpPr>
            <p:nvPr/>
          </p:nvSpPr>
          <p:spPr>
            <a:xfrm rot="5400000" flipH="1">
              <a:off x="1438546" y="568582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094431" y="5639745"/>
            <a:ext cx="7330432" cy="311618"/>
            <a:chOff x="1020755" y="5639745"/>
            <a:chExt cx="7330432" cy="311618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020755" y="5643111"/>
              <a:ext cx="6501660" cy="308252"/>
              <a:chOff x="1116017" y="5610049"/>
              <a:chExt cx="6501660" cy="308252"/>
            </a:xfrm>
          </p:grpSpPr>
          <p:grpSp>
            <p:nvGrpSpPr>
              <p:cNvPr id="4" name="Группа 3"/>
              <p:cNvGrpSpPr/>
              <p:nvPr/>
            </p:nvGrpSpPr>
            <p:grpSpPr>
              <a:xfrm rot="5400000">
                <a:off x="2556450" y="4169616"/>
                <a:ext cx="308252" cy="3189117"/>
                <a:chOff x="881894" y="2040596"/>
                <a:chExt cx="391710" cy="4052562"/>
              </a:xfrm>
            </p:grpSpPr>
            <p:sp>
              <p:nvSpPr>
                <p:cNvPr id="104" name="Шестиугольник 103"/>
                <p:cNvSpPr>
                  <a:spLocks noChangeAspect="1"/>
                </p:cNvSpPr>
                <p:nvPr/>
              </p:nvSpPr>
              <p:spPr>
                <a:xfrm rot="10800000" flipH="1">
                  <a:off x="881894" y="2040596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15" name="Шестиугольник 114"/>
                <p:cNvSpPr>
                  <a:spLocks noChangeAspect="1"/>
                </p:cNvSpPr>
                <p:nvPr/>
              </p:nvSpPr>
              <p:spPr>
                <a:xfrm rot="10800000" flipH="1">
                  <a:off x="881894" y="2567033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19" name="Шестиугольник 118"/>
                <p:cNvSpPr>
                  <a:spLocks noChangeAspect="1"/>
                </p:cNvSpPr>
                <p:nvPr/>
              </p:nvSpPr>
              <p:spPr>
                <a:xfrm rot="10800000" flipH="1">
                  <a:off x="881894" y="3093472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22" name="Шестиугольник 121"/>
                <p:cNvSpPr>
                  <a:spLocks noChangeAspect="1"/>
                </p:cNvSpPr>
                <p:nvPr/>
              </p:nvSpPr>
              <p:spPr>
                <a:xfrm rot="10800000" flipH="1">
                  <a:off x="881894" y="3619909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23" name="Шестиугольник 122"/>
                <p:cNvSpPr>
                  <a:spLocks noChangeAspect="1"/>
                </p:cNvSpPr>
                <p:nvPr/>
              </p:nvSpPr>
              <p:spPr>
                <a:xfrm rot="10800000" flipH="1">
                  <a:off x="881894" y="4680022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24" name="Шестиугольник 123"/>
                <p:cNvSpPr>
                  <a:spLocks noChangeAspect="1"/>
                </p:cNvSpPr>
                <p:nvPr/>
              </p:nvSpPr>
              <p:spPr>
                <a:xfrm rot="10800000" flipH="1">
                  <a:off x="881894" y="4146351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25" name="Шестиугольник 124"/>
                <p:cNvSpPr>
                  <a:spLocks noChangeAspect="1"/>
                </p:cNvSpPr>
                <p:nvPr/>
              </p:nvSpPr>
              <p:spPr>
                <a:xfrm rot="10800000" flipH="1">
                  <a:off x="881894" y="5213693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26" name="Шестиугольник 125"/>
                <p:cNvSpPr>
                  <a:spLocks noChangeAspect="1"/>
                </p:cNvSpPr>
                <p:nvPr/>
              </p:nvSpPr>
              <p:spPr>
                <a:xfrm rot="10800000" flipH="1">
                  <a:off x="881894" y="5747362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</p:grpSp>
          <p:grpSp>
            <p:nvGrpSpPr>
              <p:cNvPr id="143" name="Группа 142"/>
              <p:cNvGrpSpPr/>
              <p:nvPr/>
            </p:nvGrpSpPr>
            <p:grpSpPr>
              <a:xfrm rot="5400000">
                <a:off x="5868993" y="4169616"/>
                <a:ext cx="308252" cy="3189117"/>
                <a:chOff x="881894" y="2040596"/>
                <a:chExt cx="391710" cy="4052562"/>
              </a:xfrm>
            </p:grpSpPr>
            <p:sp>
              <p:nvSpPr>
                <p:cNvPr id="144" name="Шестиугольник 143"/>
                <p:cNvSpPr>
                  <a:spLocks noChangeAspect="1"/>
                </p:cNvSpPr>
                <p:nvPr/>
              </p:nvSpPr>
              <p:spPr>
                <a:xfrm rot="10800000" flipH="1">
                  <a:off x="881894" y="2040596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45" name="Шестиугольник 144"/>
                <p:cNvSpPr>
                  <a:spLocks noChangeAspect="1"/>
                </p:cNvSpPr>
                <p:nvPr/>
              </p:nvSpPr>
              <p:spPr>
                <a:xfrm rot="10800000" flipH="1">
                  <a:off x="881894" y="2567033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46" name="Шестиугольник 145"/>
                <p:cNvSpPr>
                  <a:spLocks noChangeAspect="1"/>
                </p:cNvSpPr>
                <p:nvPr/>
              </p:nvSpPr>
              <p:spPr>
                <a:xfrm rot="10800000" flipH="1">
                  <a:off x="881894" y="3093472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47" name="Шестиугольник 146"/>
                <p:cNvSpPr>
                  <a:spLocks noChangeAspect="1"/>
                </p:cNvSpPr>
                <p:nvPr/>
              </p:nvSpPr>
              <p:spPr>
                <a:xfrm rot="10800000" flipH="1">
                  <a:off x="881894" y="3619909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48" name="Шестиугольник 147"/>
                <p:cNvSpPr>
                  <a:spLocks noChangeAspect="1"/>
                </p:cNvSpPr>
                <p:nvPr/>
              </p:nvSpPr>
              <p:spPr>
                <a:xfrm rot="10800000" flipH="1">
                  <a:off x="881894" y="4680022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49" name="Шестиугольник 148"/>
                <p:cNvSpPr>
                  <a:spLocks noChangeAspect="1"/>
                </p:cNvSpPr>
                <p:nvPr/>
              </p:nvSpPr>
              <p:spPr>
                <a:xfrm rot="10800000" flipH="1">
                  <a:off x="881894" y="4146351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50" name="Шестиугольник 149"/>
                <p:cNvSpPr>
                  <a:spLocks noChangeAspect="1"/>
                </p:cNvSpPr>
                <p:nvPr/>
              </p:nvSpPr>
              <p:spPr>
                <a:xfrm rot="10800000" flipH="1">
                  <a:off x="881894" y="5213693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51" name="Шестиугольник 150"/>
                <p:cNvSpPr>
                  <a:spLocks noChangeAspect="1"/>
                </p:cNvSpPr>
                <p:nvPr/>
              </p:nvSpPr>
              <p:spPr>
                <a:xfrm rot="10800000" flipH="1">
                  <a:off x="881894" y="5747362"/>
                  <a:ext cx="391710" cy="345796"/>
                </a:xfrm>
                <a:prstGeom prst="hexagon">
                  <a:avLst/>
                </a:prstGeom>
                <a:solidFill>
                  <a:srgbClr val="008E40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</p:grpSp>
        </p:grpSp>
        <p:sp>
          <p:nvSpPr>
            <p:cNvPr id="195" name="Шестиугольник 194"/>
            <p:cNvSpPr>
              <a:spLocks noChangeAspect="1"/>
            </p:cNvSpPr>
            <p:nvPr/>
          </p:nvSpPr>
          <p:spPr>
            <a:xfrm rot="16200000" flipH="1">
              <a:off x="8061001" y="5657811"/>
              <a:ext cx="308252" cy="27212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6" name="Шестиугольник 195"/>
            <p:cNvSpPr>
              <a:spLocks noChangeAspect="1"/>
            </p:cNvSpPr>
            <p:nvPr/>
          </p:nvSpPr>
          <p:spPr>
            <a:xfrm rot="16200000" flipH="1">
              <a:off x="7646728" y="5657811"/>
              <a:ext cx="308252" cy="27212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677114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776656" y="285650"/>
            <a:ext cx="7646636" cy="839763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 sz="3200"/>
              <a:t>Науки,  изучающие человека </a:t>
            </a:r>
            <a:br>
              <a:rPr lang="ru-RU" altLang="ru-RU" sz="3200"/>
            </a:br>
            <a:r>
              <a:rPr lang="ru-RU" altLang="ru-RU" sz="3200"/>
              <a:t>как биологический объект </a:t>
            </a:r>
            <a:r>
              <a:rPr lang="ru-RU" altLang="ru-RU" sz="2400"/>
              <a:t>(по Б. Г. Ананьеву)</a:t>
            </a:r>
            <a:endParaRPr lang="ru-RU" altLang="ru-RU" sz="32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32</a:t>
            </a:fld>
            <a:endParaRPr lang="ru-RU"/>
          </a:p>
        </p:txBody>
      </p:sp>
      <p:pic>
        <p:nvPicPr>
          <p:cNvPr id="92" name="Объект 91" descr="ананьев классификация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86" t="390" r="3165" b="1049"/>
          <a:stretch/>
        </p:blipFill>
        <p:spPr>
          <a:xfrm>
            <a:off x="2475782" y="1358542"/>
            <a:ext cx="4192438" cy="5246459"/>
          </a:xfrm>
        </p:spPr>
      </p:pic>
      <p:grpSp>
        <p:nvGrpSpPr>
          <p:cNvPr id="94" name="Группа 93"/>
          <p:cNvGrpSpPr/>
          <p:nvPr/>
        </p:nvGrpSpPr>
        <p:grpSpPr>
          <a:xfrm>
            <a:off x="6956286" y="1658458"/>
            <a:ext cx="1468577" cy="4636231"/>
            <a:chOff x="6787119" y="1418345"/>
            <a:chExt cx="1468577" cy="4636231"/>
          </a:xfrm>
        </p:grpSpPr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16200000">
              <a:off x="7886943" y="1441302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16200000">
              <a:off x="7882203" y="1979053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5" name="Шестиугольник 114"/>
            <p:cNvSpPr>
              <a:spLocks noChangeAspect="1"/>
            </p:cNvSpPr>
            <p:nvPr/>
          </p:nvSpPr>
          <p:spPr>
            <a:xfrm rot="16200000">
              <a:off x="7882203" y="2505490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6" name="Шестиугольник 115"/>
            <p:cNvSpPr>
              <a:spLocks noChangeAspect="1"/>
            </p:cNvSpPr>
            <p:nvPr/>
          </p:nvSpPr>
          <p:spPr>
            <a:xfrm rot="16200000">
              <a:off x="7882203" y="3031929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7" name="Шестиугольник 116"/>
            <p:cNvSpPr>
              <a:spLocks noChangeAspect="1"/>
            </p:cNvSpPr>
            <p:nvPr/>
          </p:nvSpPr>
          <p:spPr>
            <a:xfrm rot="16200000">
              <a:off x="7882203" y="3558366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8" name="Шестиугольник 117"/>
            <p:cNvSpPr>
              <a:spLocks noChangeAspect="1"/>
            </p:cNvSpPr>
            <p:nvPr/>
          </p:nvSpPr>
          <p:spPr>
            <a:xfrm rot="16200000">
              <a:off x="7882203" y="4618479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9" name="Шестиугольник 118"/>
            <p:cNvSpPr>
              <a:spLocks noChangeAspect="1"/>
            </p:cNvSpPr>
            <p:nvPr/>
          </p:nvSpPr>
          <p:spPr>
            <a:xfrm rot="16200000">
              <a:off x="7882203" y="4084808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0" name="Шестиугольник 119"/>
            <p:cNvSpPr>
              <a:spLocks noChangeAspect="1"/>
            </p:cNvSpPr>
            <p:nvPr/>
          </p:nvSpPr>
          <p:spPr>
            <a:xfrm rot="16200000">
              <a:off x="7882203" y="5152150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1" name="Шестиугольник 120"/>
            <p:cNvSpPr>
              <a:spLocks noChangeAspect="1"/>
            </p:cNvSpPr>
            <p:nvPr/>
          </p:nvSpPr>
          <p:spPr>
            <a:xfrm rot="16200000">
              <a:off x="7325552" y="1441302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2" name="Шестиугольник 121"/>
            <p:cNvSpPr>
              <a:spLocks noChangeAspect="1"/>
            </p:cNvSpPr>
            <p:nvPr/>
          </p:nvSpPr>
          <p:spPr>
            <a:xfrm rot="16200000">
              <a:off x="7320814" y="1979053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3" name="Шестиугольник 122"/>
            <p:cNvSpPr>
              <a:spLocks noChangeAspect="1"/>
            </p:cNvSpPr>
            <p:nvPr/>
          </p:nvSpPr>
          <p:spPr>
            <a:xfrm rot="16200000">
              <a:off x="7320814" y="2505490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2" name="Шестиугольник 141"/>
            <p:cNvSpPr>
              <a:spLocks noChangeAspect="1"/>
            </p:cNvSpPr>
            <p:nvPr/>
          </p:nvSpPr>
          <p:spPr>
            <a:xfrm rot="16200000">
              <a:off x="7320814" y="303192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3" name="Шестиугольник 142"/>
            <p:cNvSpPr>
              <a:spLocks noChangeAspect="1"/>
            </p:cNvSpPr>
            <p:nvPr/>
          </p:nvSpPr>
          <p:spPr>
            <a:xfrm rot="16200000">
              <a:off x="7320814" y="3558366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4" name="Шестиугольник 143"/>
            <p:cNvSpPr>
              <a:spLocks noChangeAspect="1"/>
            </p:cNvSpPr>
            <p:nvPr/>
          </p:nvSpPr>
          <p:spPr>
            <a:xfrm rot="16200000">
              <a:off x="7320814" y="461847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5" name="Шестиугольник 144"/>
            <p:cNvSpPr>
              <a:spLocks noChangeAspect="1"/>
            </p:cNvSpPr>
            <p:nvPr/>
          </p:nvSpPr>
          <p:spPr>
            <a:xfrm rot="16200000">
              <a:off x="7320814" y="4084808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6" name="Шестиугольник 145"/>
            <p:cNvSpPr>
              <a:spLocks noChangeAspect="1"/>
            </p:cNvSpPr>
            <p:nvPr/>
          </p:nvSpPr>
          <p:spPr>
            <a:xfrm rot="16200000">
              <a:off x="7320814" y="5152150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7" name="Шестиугольник 146"/>
            <p:cNvSpPr>
              <a:spLocks noChangeAspect="1"/>
            </p:cNvSpPr>
            <p:nvPr/>
          </p:nvSpPr>
          <p:spPr>
            <a:xfrm rot="16200000">
              <a:off x="7882203" y="5685819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8" name="Шестиугольник 147"/>
            <p:cNvSpPr>
              <a:spLocks noChangeAspect="1"/>
            </p:cNvSpPr>
            <p:nvPr/>
          </p:nvSpPr>
          <p:spPr>
            <a:xfrm rot="16200000">
              <a:off x="7320814" y="568581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9" name="Шестиугольник 148"/>
            <p:cNvSpPr>
              <a:spLocks noChangeAspect="1"/>
            </p:cNvSpPr>
            <p:nvPr/>
          </p:nvSpPr>
          <p:spPr>
            <a:xfrm rot="16200000">
              <a:off x="6768902" y="144130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0" name="Шестиугольник 149"/>
            <p:cNvSpPr>
              <a:spLocks noChangeAspect="1"/>
            </p:cNvSpPr>
            <p:nvPr/>
          </p:nvSpPr>
          <p:spPr>
            <a:xfrm rot="16200000">
              <a:off x="6764162" y="197905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1" name="Шестиугольник 150"/>
            <p:cNvSpPr>
              <a:spLocks noChangeAspect="1"/>
            </p:cNvSpPr>
            <p:nvPr/>
          </p:nvSpPr>
          <p:spPr>
            <a:xfrm rot="16200000">
              <a:off x="6764162" y="2505490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2" name="Шестиугольник 151"/>
            <p:cNvSpPr>
              <a:spLocks noChangeAspect="1"/>
            </p:cNvSpPr>
            <p:nvPr/>
          </p:nvSpPr>
          <p:spPr>
            <a:xfrm rot="16200000">
              <a:off x="6764162" y="303192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3" name="Шестиугольник 152"/>
            <p:cNvSpPr>
              <a:spLocks noChangeAspect="1"/>
            </p:cNvSpPr>
            <p:nvPr/>
          </p:nvSpPr>
          <p:spPr>
            <a:xfrm rot="16200000">
              <a:off x="6764162" y="3558366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4" name="Шестиугольник 153"/>
            <p:cNvSpPr>
              <a:spLocks noChangeAspect="1"/>
            </p:cNvSpPr>
            <p:nvPr/>
          </p:nvSpPr>
          <p:spPr>
            <a:xfrm rot="16200000">
              <a:off x="6764162" y="461847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5" name="Шестиугольник 154"/>
            <p:cNvSpPr>
              <a:spLocks noChangeAspect="1"/>
            </p:cNvSpPr>
            <p:nvPr/>
          </p:nvSpPr>
          <p:spPr>
            <a:xfrm rot="16200000">
              <a:off x="6764162" y="408480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6" name="Шестиугольник 155"/>
            <p:cNvSpPr>
              <a:spLocks noChangeAspect="1"/>
            </p:cNvSpPr>
            <p:nvPr/>
          </p:nvSpPr>
          <p:spPr>
            <a:xfrm rot="16200000">
              <a:off x="6764162" y="5152150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7" name="Шестиугольник 156"/>
            <p:cNvSpPr>
              <a:spLocks noChangeAspect="1"/>
            </p:cNvSpPr>
            <p:nvPr/>
          </p:nvSpPr>
          <p:spPr>
            <a:xfrm rot="16200000">
              <a:off x="6764162" y="568581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8" name="Шестиугольник 157"/>
            <p:cNvSpPr>
              <a:spLocks noChangeAspect="1"/>
            </p:cNvSpPr>
            <p:nvPr/>
          </p:nvSpPr>
          <p:spPr>
            <a:xfrm rot="16200000">
              <a:off x="6768902" y="1441306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9" name="Шестиугольник 158"/>
            <p:cNvSpPr>
              <a:spLocks noChangeAspect="1"/>
            </p:cNvSpPr>
            <p:nvPr/>
          </p:nvSpPr>
          <p:spPr>
            <a:xfrm rot="16200000">
              <a:off x="6764162" y="197905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0" name="Шестиугольник 159"/>
            <p:cNvSpPr>
              <a:spLocks noChangeAspect="1"/>
            </p:cNvSpPr>
            <p:nvPr/>
          </p:nvSpPr>
          <p:spPr>
            <a:xfrm rot="16200000">
              <a:off x="6764162" y="250549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1" name="Шестиугольник 160"/>
            <p:cNvSpPr>
              <a:spLocks noChangeAspect="1"/>
            </p:cNvSpPr>
            <p:nvPr/>
          </p:nvSpPr>
          <p:spPr>
            <a:xfrm rot="16200000">
              <a:off x="6764162" y="303193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2" name="Шестиугольник 161"/>
            <p:cNvSpPr>
              <a:spLocks noChangeAspect="1"/>
            </p:cNvSpPr>
            <p:nvPr/>
          </p:nvSpPr>
          <p:spPr>
            <a:xfrm rot="16200000">
              <a:off x="6764162" y="3558371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3" name="Шестиугольник 162"/>
            <p:cNvSpPr>
              <a:spLocks noChangeAspect="1"/>
            </p:cNvSpPr>
            <p:nvPr/>
          </p:nvSpPr>
          <p:spPr>
            <a:xfrm rot="16200000">
              <a:off x="6764162" y="461848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4" name="Шестиугольник 163"/>
            <p:cNvSpPr>
              <a:spLocks noChangeAspect="1"/>
            </p:cNvSpPr>
            <p:nvPr/>
          </p:nvSpPr>
          <p:spPr>
            <a:xfrm rot="16200000">
              <a:off x="6764162" y="408481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5" name="Шестиугольник 164"/>
            <p:cNvSpPr>
              <a:spLocks noChangeAspect="1"/>
            </p:cNvSpPr>
            <p:nvPr/>
          </p:nvSpPr>
          <p:spPr>
            <a:xfrm rot="16200000">
              <a:off x="6764162" y="515215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6" name="Шестиугольник 165"/>
            <p:cNvSpPr>
              <a:spLocks noChangeAspect="1"/>
            </p:cNvSpPr>
            <p:nvPr/>
          </p:nvSpPr>
          <p:spPr>
            <a:xfrm rot="16200000">
              <a:off x="6764162" y="568582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185" name="Группа 184"/>
          <p:cNvGrpSpPr/>
          <p:nvPr/>
        </p:nvGrpSpPr>
        <p:grpSpPr>
          <a:xfrm flipH="1">
            <a:off x="714396" y="1663655"/>
            <a:ext cx="1468577" cy="4636231"/>
            <a:chOff x="6787119" y="1418345"/>
            <a:chExt cx="1468577" cy="4636231"/>
          </a:xfrm>
        </p:grpSpPr>
        <p:sp>
          <p:nvSpPr>
            <p:cNvPr id="186" name="Шестиугольник 185"/>
            <p:cNvSpPr>
              <a:spLocks noChangeAspect="1"/>
            </p:cNvSpPr>
            <p:nvPr/>
          </p:nvSpPr>
          <p:spPr>
            <a:xfrm rot="16200000">
              <a:off x="7886943" y="1441302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7" name="Шестиугольник 186"/>
            <p:cNvSpPr>
              <a:spLocks noChangeAspect="1"/>
            </p:cNvSpPr>
            <p:nvPr/>
          </p:nvSpPr>
          <p:spPr>
            <a:xfrm rot="16200000">
              <a:off x="7882203" y="1979053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8" name="Шестиугольник 187"/>
            <p:cNvSpPr>
              <a:spLocks noChangeAspect="1"/>
            </p:cNvSpPr>
            <p:nvPr/>
          </p:nvSpPr>
          <p:spPr>
            <a:xfrm rot="16200000">
              <a:off x="7882203" y="2505490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9" name="Шестиугольник 188"/>
            <p:cNvSpPr>
              <a:spLocks noChangeAspect="1"/>
            </p:cNvSpPr>
            <p:nvPr/>
          </p:nvSpPr>
          <p:spPr>
            <a:xfrm rot="16200000">
              <a:off x="7882203" y="3031929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0" name="Шестиугольник 189"/>
            <p:cNvSpPr>
              <a:spLocks noChangeAspect="1"/>
            </p:cNvSpPr>
            <p:nvPr/>
          </p:nvSpPr>
          <p:spPr>
            <a:xfrm rot="16200000">
              <a:off x="7882203" y="3558366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1" name="Шестиугольник 190"/>
            <p:cNvSpPr>
              <a:spLocks noChangeAspect="1"/>
            </p:cNvSpPr>
            <p:nvPr/>
          </p:nvSpPr>
          <p:spPr>
            <a:xfrm rot="16200000">
              <a:off x="7882203" y="4618479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2" name="Шестиугольник 191"/>
            <p:cNvSpPr>
              <a:spLocks noChangeAspect="1"/>
            </p:cNvSpPr>
            <p:nvPr/>
          </p:nvSpPr>
          <p:spPr>
            <a:xfrm rot="16200000">
              <a:off x="7882203" y="4084808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3" name="Шестиугольник 192"/>
            <p:cNvSpPr>
              <a:spLocks noChangeAspect="1"/>
            </p:cNvSpPr>
            <p:nvPr/>
          </p:nvSpPr>
          <p:spPr>
            <a:xfrm rot="16200000">
              <a:off x="7882203" y="5152150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4" name="Шестиугольник 193"/>
            <p:cNvSpPr>
              <a:spLocks noChangeAspect="1"/>
            </p:cNvSpPr>
            <p:nvPr/>
          </p:nvSpPr>
          <p:spPr>
            <a:xfrm rot="16200000">
              <a:off x="7325552" y="1441302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5" name="Шестиугольник 194"/>
            <p:cNvSpPr>
              <a:spLocks noChangeAspect="1"/>
            </p:cNvSpPr>
            <p:nvPr/>
          </p:nvSpPr>
          <p:spPr>
            <a:xfrm rot="16200000">
              <a:off x="7320814" y="1979053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6" name="Шестиугольник 195"/>
            <p:cNvSpPr>
              <a:spLocks noChangeAspect="1"/>
            </p:cNvSpPr>
            <p:nvPr/>
          </p:nvSpPr>
          <p:spPr>
            <a:xfrm rot="16200000">
              <a:off x="7320814" y="2505490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7" name="Шестиугольник 196"/>
            <p:cNvSpPr>
              <a:spLocks noChangeAspect="1"/>
            </p:cNvSpPr>
            <p:nvPr/>
          </p:nvSpPr>
          <p:spPr>
            <a:xfrm rot="16200000">
              <a:off x="7320814" y="303192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8" name="Шестиугольник 197"/>
            <p:cNvSpPr>
              <a:spLocks noChangeAspect="1"/>
            </p:cNvSpPr>
            <p:nvPr/>
          </p:nvSpPr>
          <p:spPr>
            <a:xfrm rot="16200000">
              <a:off x="7320814" y="3558366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9" name="Шестиугольник 198"/>
            <p:cNvSpPr>
              <a:spLocks noChangeAspect="1"/>
            </p:cNvSpPr>
            <p:nvPr/>
          </p:nvSpPr>
          <p:spPr>
            <a:xfrm rot="16200000">
              <a:off x="7320814" y="461847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0" name="Шестиугольник 199"/>
            <p:cNvSpPr>
              <a:spLocks noChangeAspect="1"/>
            </p:cNvSpPr>
            <p:nvPr/>
          </p:nvSpPr>
          <p:spPr>
            <a:xfrm rot="16200000">
              <a:off x="7320814" y="4084808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1" name="Шестиугольник 200"/>
            <p:cNvSpPr>
              <a:spLocks noChangeAspect="1"/>
            </p:cNvSpPr>
            <p:nvPr/>
          </p:nvSpPr>
          <p:spPr>
            <a:xfrm rot="16200000">
              <a:off x="7320814" y="5152150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2" name="Шестиугольник 201"/>
            <p:cNvSpPr>
              <a:spLocks noChangeAspect="1"/>
            </p:cNvSpPr>
            <p:nvPr/>
          </p:nvSpPr>
          <p:spPr>
            <a:xfrm rot="16200000">
              <a:off x="7882203" y="5685819"/>
              <a:ext cx="391710" cy="345796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3" name="Шестиугольник 202"/>
            <p:cNvSpPr>
              <a:spLocks noChangeAspect="1"/>
            </p:cNvSpPr>
            <p:nvPr/>
          </p:nvSpPr>
          <p:spPr>
            <a:xfrm rot="16200000">
              <a:off x="7320814" y="5685819"/>
              <a:ext cx="391710" cy="345796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4" name="Шестиугольник 203"/>
            <p:cNvSpPr>
              <a:spLocks noChangeAspect="1"/>
            </p:cNvSpPr>
            <p:nvPr/>
          </p:nvSpPr>
          <p:spPr>
            <a:xfrm rot="16200000">
              <a:off x="6768902" y="144130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5" name="Шестиугольник 204"/>
            <p:cNvSpPr>
              <a:spLocks noChangeAspect="1"/>
            </p:cNvSpPr>
            <p:nvPr/>
          </p:nvSpPr>
          <p:spPr>
            <a:xfrm rot="16200000">
              <a:off x="6764162" y="197905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6" name="Шестиугольник 205"/>
            <p:cNvSpPr>
              <a:spLocks noChangeAspect="1"/>
            </p:cNvSpPr>
            <p:nvPr/>
          </p:nvSpPr>
          <p:spPr>
            <a:xfrm rot="16200000">
              <a:off x="6764162" y="2505490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7" name="Шестиугольник 206"/>
            <p:cNvSpPr>
              <a:spLocks noChangeAspect="1"/>
            </p:cNvSpPr>
            <p:nvPr/>
          </p:nvSpPr>
          <p:spPr>
            <a:xfrm rot="16200000">
              <a:off x="6764162" y="303192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8" name="Шестиугольник 207"/>
            <p:cNvSpPr>
              <a:spLocks noChangeAspect="1"/>
            </p:cNvSpPr>
            <p:nvPr/>
          </p:nvSpPr>
          <p:spPr>
            <a:xfrm rot="16200000">
              <a:off x="6764162" y="3558366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9" name="Шестиугольник 208"/>
            <p:cNvSpPr>
              <a:spLocks noChangeAspect="1"/>
            </p:cNvSpPr>
            <p:nvPr/>
          </p:nvSpPr>
          <p:spPr>
            <a:xfrm rot="16200000">
              <a:off x="6764162" y="461847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0" name="Шестиугольник 209"/>
            <p:cNvSpPr>
              <a:spLocks noChangeAspect="1"/>
            </p:cNvSpPr>
            <p:nvPr/>
          </p:nvSpPr>
          <p:spPr>
            <a:xfrm rot="16200000">
              <a:off x="6764162" y="4084808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1" name="Шестиугольник 210"/>
            <p:cNvSpPr>
              <a:spLocks noChangeAspect="1"/>
            </p:cNvSpPr>
            <p:nvPr/>
          </p:nvSpPr>
          <p:spPr>
            <a:xfrm rot="16200000">
              <a:off x="6764162" y="5152150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2" name="Шестиугольник 211"/>
            <p:cNvSpPr>
              <a:spLocks noChangeAspect="1"/>
            </p:cNvSpPr>
            <p:nvPr/>
          </p:nvSpPr>
          <p:spPr>
            <a:xfrm rot="16200000">
              <a:off x="6764162" y="5685819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3" name="Шестиугольник 212"/>
            <p:cNvSpPr>
              <a:spLocks noChangeAspect="1"/>
            </p:cNvSpPr>
            <p:nvPr/>
          </p:nvSpPr>
          <p:spPr>
            <a:xfrm rot="16200000">
              <a:off x="6768902" y="1441306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4" name="Шестиугольник 213"/>
            <p:cNvSpPr>
              <a:spLocks noChangeAspect="1"/>
            </p:cNvSpPr>
            <p:nvPr/>
          </p:nvSpPr>
          <p:spPr>
            <a:xfrm rot="16200000">
              <a:off x="6764162" y="197905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5" name="Шестиугольник 214"/>
            <p:cNvSpPr>
              <a:spLocks noChangeAspect="1"/>
            </p:cNvSpPr>
            <p:nvPr/>
          </p:nvSpPr>
          <p:spPr>
            <a:xfrm rot="16200000">
              <a:off x="6764162" y="250549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6" name="Шестиугольник 215"/>
            <p:cNvSpPr>
              <a:spLocks noChangeAspect="1"/>
            </p:cNvSpPr>
            <p:nvPr/>
          </p:nvSpPr>
          <p:spPr>
            <a:xfrm rot="16200000">
              <a:off x="6764162" y="3031932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7" name="Шестиугольник 216"/>
            <p:cNvSpPr>
              <a:spLocks noChangeAspect="1"/>
            </p:cNvSpPr>
            <p:nvPr/>
          </p:nvSpPr>
          <p:spPr>
            <a:xfrm rot="16200000">
              <a:off x="6764162" y="3558371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8" name="Шестиугольник 217"/>
            <p:cNvSpPr>
              <a:spLocks noChangeAspect="1"/>
            </p:cNvSpPr>
            <p:nvPr/>
          </p:nvSpPr>
          <p:spPr>
            <a:xfrm rot="16200000">
              <a:off x="6764162" y="4618484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9" name="Шестиугольник 218"/>
            <p:cNvSpPr>
              <a:spLocks noChangeAspect="1"/>
            </p:cNvSpPr>
            <p:nvPr/>
          </p:nvSpPr>
          <p:spPr>
            <a:xfrm rot="16200000">
              <a:off x="6764162" y="408481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0" name="Шестиугольник 219"/>
            <p:cNvSpPr>
              <a:spLocks noChangeAspect="1"/>
            </p:cNvSpPr>
            <p:nvPr/>
          </p:nvSpPr>
          <p:spPr>
            <a:xfrm rot="16200000">
              <a:off x="6764162" y="5152155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1" name="Шестиугольник 220"/>
            <p:cNvSpPr>
              <a:spLocks noChangeAspect="1"/>
            </p:cNvSpPr>
            <p:nvPr/>
          </p:nvSpPr>
          <p:spPr>
            <a:xfrm rot="16200000">
              <a:off x="6764162" y="5685823"/>
              <a:ext cx="391710" cy="345796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1774678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007434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273050"/>
            <a:r>
              <a:rPr lang="ru-RU" sz="8800" b="1">
                <a:solidFill>
                  <a:schemeClr val="bg1"/>
                </a:solidFill>
              </a:rPr>
              <a:t>4.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007434"/>
          </a:solidFill>
        </p:spPr>
        <p:txBody>
          <a:bodyPr lIns="36000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ru-RU" sz="5000" spc="-120"/>
              <a:t>Естественно-научная, гуманитарная </a:t>
            </a:r>
            <a:br>
              <a:rPr lang="ru-RU" sz="5000" spc="-120"/>
            </a:br>
            <a:r>
              <a:rPr lang="ru-RU" sz="5000" spc="-120"/>
              <a:t>и когнитивная парадигмы</a:t>
            </a:r>
            <a:endParaRPr lang="ru-RU" sz="5000"/>
          </a:p>
        </p:txBody>
      </p:sp>
      <p:grpSp>
        <p:nvGrpSpPr>
          <p:cNvPr id="60" name="Группа 59"/>
          <p:cNvGrpSpPr/>
          <p:nvPr/>
        </p:nvGrpSpPr>
        <p:grpSpPr>
          <a:xfrm rot="5400000">
            <a:off x="6634144" y="307212"/>
            <a:ext cx="1534796" cy="2259964"/>
            <a:chOff x="8282920" y="227472"/>
            <a:chExt cx="610255" cy="898591"/>
          </a:xfrm>
          <a:solidFill>
            <a:srgbClr val="007434"/>
          </a:solidFill>
        </p:grpSpPr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733931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115500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3519" y="633832"/>
            <a:ext cx="5971183" cy="983411"/>
          </a:xfrm>
        </p:spPr>
        <p:txBody>
          <a:bodyPr>
            <a:noAutofit/>
          </a:bodyPr>
          <a:lstStyle/>
          <a:p>
            <a:r>
              <a:rPr lang="ru-RU" altLang="ru-RU" sz="4600"/>
              <a:t>Понятие «парадигма»</a:t>
            </a:r>
            <a:endParaRPr lang="ru-RU" altLang="ru-RU" sz="46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29765" y="2155501"/>
            <a:ext cx="3454046" cy="2790882"/>
          </a:xfrm>
          <a:prstGeom prst="roundRect">
            <a:avLst>
              <a:gd name="adj" fmla="val 6951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52000" rIns="36000" rtlCol="0" anchor="t"/>
          <a:lstStyle/>
          <a:p>
            <a:pPr marL="179388">
              <a:spcAft>
                <a:spcPts val="1000"/>
              </a:spcAft>
            </a:pPr>
            <a:r>
              <a:rPr lang="ru-RU" sz="2400" b="1"/>
              <a:t>Парадигма:</a:t>
            </a:r>
          </a:p>
          <a:p>
            <a:pPr marL="184150" indent="-184150">
              <a:lnSpc>
                <a:spcPct val="110000"/>
              </a:lnSpc>
              <a:spcAft>
                <a:spcPts val="600"/>
              </a:spcAft>
            </a:pPr>
            <a:r>
              <a:rPr lang="ru-RU" sz="2000"/>
              <a:t>‒ система взглядов, господствующая в науке </a:t>
            </a:r>
            <a:br>
              <a:rPr lang="ru-RU" sz="2000"/>
            </a:br>
            <a:r>
              <a:rPr lang="ru-RU" sz="2000"/>
              <a:t>в течение определенного исторического периода.</a:t>
            </a:r>
            <a:endParaRPr lang="ru-RU" sz="2000" spc="-3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330460" y="2155501"/>
            <a:ext cx="4101043" cy="2790882"/>
          </a:xfrm>
          <a:prstGeom prst="roundRect">
            <a:avLst>
              <a:gd name="adj" fmla="val 659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252000" rIns="36000" bIns="36000" rtlCol="0" anchor="t"/>
          <a:lstStyle/>
          <a:p>
            <a:pPr marL="180975">
              <a:lnSpc>
                <a:spcPct val="90000"/>
              </a:lnSpc>
              <a:spcAft>
                <a:spcPts val="1200"/>
              </a:spcAft>
            </a:pPr>
            <a:r>
              <a:rPr lang="ru-RU" sz="2400" b="1">
                <a:solidFill>
                  <a:schemeClr val="tx1"/>
                </a:solidFill>
              </a:rPr>
              <a:t>Три основные парадигмы </a:t>
            </a:r>
            <a:br>
              <a:rPr lang="ru-RU" sz="2400" b="1">
                <a:solidFill>
                  <a:schemeClr val="tx1"/>
                </a:solidFill>
              </a:rPr>
            </a:br>
            <a:r>
              <a:rPr lang="ru-RU" sz="2400" b="1">
                <a:solidFill>
                  <a:schemeClr val="tx1"/>
                </a:solidFill>
              </a:rPr>
              <a:t>в современной психологии:</a:t>
            </a:r>
          </a:p>
          <a:p>
            <a:pPr marL="361950" indent="-185738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естественнонаучная;</a:t>
            </a:r>
          </a:p>
          <a:p>
            <a:pPr marL="361950" indent="-185738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гуманитарная;</a:t>
            </a:r>
          </a:p>
          <a:p>
            <a:pPr marL="361950" indent="-185738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когнитивная.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26589" y="190009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675945" y="190009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6" name="Группа 15"/>
          <p:cNvGrpSpPr/>
          <p:nvPr/>
        </p:nvGrpSpPr>
        <p:grpSpPr>
          <a:xfrm rot="5400000">
            <a:off x="7312108" y="291044"/>
            <a:ext cx="556528" cy="1668986"/>
            <a:chOff x="8052457" y="227472"/>
            <a:chExt cx="379795" cy="1138978"/>
          </a:xfrm>
        </p:grpSpPr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042543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042543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273006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042545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8273008" y="1207206"/>
              <a:ext cx="169158" cy="149330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9610" y="4008074"/>
            <a:ext cx="2224846" cy="2224846"/>
          </a:xfrm>
          <a:prstGeom prst="rect">
            <a:avLst/>
          </a:prstGeom>
        </p:spPr>
      </p:pic>
      <p:grpSp>
        <p:nvGrpSpPr>
          <p:cNvPr id="30" name="Группа 29"/>
          <p:cNvGrpSpPr/>
          <p:nvPr/>
        </p:nvGrpSpPr>
        <p:grpSpPr>
          <a:xfrm>
            <a:off x="729765" y="5201792"/>
            <a:ext cx="5100733" cy="1069612"/>
            <a:chOff x="6680410" y="467946"/>
            <a:chExt cx="1982302" cy="415684"/>
          </a:xfrm>
        </p:grpSpPr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6670496" y="477860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6902721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130060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7357400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6670496" y="722339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690272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713006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302511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246188"/>
            <a:ext cx="6999268" cy="1287856"/>
          </a:xfrm>
        </p:spPr>
        <p:txBody>
          <a:bodyPr>
            <a:noAutofit/>
          </a:bodyPr>
          <a:lstStyle/>
          <a:p>
            <a:r>
              <a:rPr lang="ru-RU" altLang="ru-RU"/>
              <a:t>Соотношение научных парадигм в психологии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740789"/>
            <a:ext cx="3780000" cy="3136012"/>
          </a:xfrm>
          <a:prstGeom prst="roundRect">
            <a:avLst>
              <a:gd name="adj" fmla="val 7559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rtlCol="0" anchor="t"/>
          <a:lstStyle/>
          <a:p>
            <a:pPr marL="179388">
              <a:lnSpc>
                <a:spcPct val="90000"/>
              </a:lnSpc>
              <a:spcAft>
                <a:spcPts val="600"/>
              </a:spcAft>
            </a:pPr>
            <a:r>
              <a:rPr lang="ru-RU" sz="2400" b="1"/>
              <a:t>Парадигмы </a:t>
            </a:r>
            <a:br>
              <a:rPr lang="ru-RU" sz="2400" b="1"/>
            </a:br>
            <a:r>
              <a:rPr lang="ru-RU" sz="2400" b="1" spc="-40"/>
              <a:t>не исключают друг друга:</a:t>
            </a:r>
          </a:p>
          <a:p>
            <a:pPr marL="184150" indent="-184150">
              <a:lnSpc>
                <a:spcPct val="90000"/>
              </a:lnSpc>
              <a:spcAft>
                <a:spcPts val="600"/>
              </a:spcAft>
            </a:pPr>
            <a:r>
              <a:rPr lang="ru-RU" sz="2000"/>
              <a:t>‒ каждая обладает специфическими способами взаимодействия </a:t>
            </a:r>
            <a:br>
              <a:rPr lang="ru-RU" sz="2000"/>
            </a:br>
            <a:r>
              <a:rPr lang="ru-RU" sz="2000"/>
              <a:t>с психическими феноменами;</a:t>
            </a:r>
          </a:p>
          <a:p>
            <a:pPr marL="184150" indent="-184150">
              <a:lnSpc>
                <a:spcPct val="90000"/>
              </a:lnSpc>
              <a:spcAft>
                <a:spcPts val="600"/>
              </a:spcAft>
            </a:pPr>
            <a:r>
              <a:rPr lang="ru-RU" sz="2000"/>
              <a:t>‒ проблема заключается </a:t>
            </a:r>
            <a:br>
              <a:rPr lang="ru-RU" sz="2000"/>
            </a:br>
            <a:r>
              <a:rPr lang="ru-RU" sz="2000"/>
              <a:t>лишь в ограничении сферы </a:t>
            </a:r>
            <a:br>
              <a:rPr lang="ru-RU" sz="2000"/>
            </a:br>
            <a:r>
              <a:rPr lang="ru-RU" sz="2000"/>
              <a:t>их применения.</a:t>
            </a:r>
            <a:endParaRPr lang="ru-RU" sz="2000" spc="-3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651513" y="1740789"/>
            <a:ext cx="3739830" cy="4615562"/>
          </a:xfrm>
          <a:prstGeom prst="roundRect">
            <a:avLst>
              <a:gd name="adj" fmla="val 514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44000" rtlCol="0" anchor="t"/>
          <a:lstStyle/>
          <a:p>
            <a:pPr marL="179388">
              <a:lnSpc>
                <a:spcPct val="80000"/>
              </a:lnSpc>
              <a:spcAft>
                <a:spcPts val="1200"/>
              </a:spcAft>
            </a:pPr>
            <a:r>
              <a:rPr lang="ru-RU" sz="2400" b="1"/>
              <a:t>В методологическом плане это различение имеет принципиальное значение, поскольку каждый подход:</a:t>
            </a:r>
          </a:p>
          <a:p>
            <a:pPr marL="193675" indent="-193675">
              <a:lnSpc>
                <a:spcPct val="90000"/>
              </a:lnSpc>
              <a:spcAft>
                <a:spcPts val="600"/>
              </a:spcAft>
            </a:pPr>
            <a:r>
              <a:rPr lang="ru-RU" sz="2000"/>
              <a:t>‒ представляет собой специфическое понимание </a:t>
            </a:r>
            <a:r>
              <a:rPr lang="ru-RU" sz="2000" spc="-40"/>
              <a:t>идеалов и норм исследования;</a:t>
            </a:r>
          </a:p>
          <a:p>
            <a:pPr marL="193675" indent="-193675">
              <a:lnSpc>
                <a:spcPct val="90000"/>
              </a:lnSpc>
              <a:spcAft>
                <a:spcPts val="600"/>
              </a:spcAft>
            </a:pPr>
            <a:r>
              <a:rPr lang="ru-RU" sz="2000"/>
              <a:t>‒ исходит из определённых </a:t>
            </a:r>
            <a:r>
              <a:rPr lang="ru-RU" sz="2000" spc="-20"/>
              <a:t>мировоззренческих установок;</a:t>
            </a:r>
          </a:p>
          <a:p>
            <a:pPr marL="193675" indent="-193675">
              <a:lnSpc>
                <a:spcPct val="90000"/>
              </a:lnSpc>
              <a:spcAft>
                <a:spcPts val="600"/>
              </a:spcAft>
            </a:pPr>
            <a:r>
              <a:rPr lang="ru-RU" sz="2000"/>
              <a:t>‒ опирается на особые способы получения, истолкования </a:t>
            </a:r>
            <a:br>
              <a:rPr lang="ru-RU" sz="2000"/>
            </a:br>
            <a:r>
              <a:rPr lang="ru-RU" sz="2000"/>
              <a:t>и использования знаний.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876032" y="148140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4998497"/>
            <a:ext cx="3780000" cy="1357854"/>
          </a:xfrm>
          <a:prstGeom prst="roundRect">
            <a:avLst>
              <a:gd name="adj" fmla="val 979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36000" bIns="36000" rtlCol="0" anchor="t"/>
          <a:lstStyle/>
          <a:p>
            <a:pPr marL="179388">
              <a:spcAft>
                <a:spcPts val="400"/>
              </a:spcAft>
            </a:pPr>
            <a:r>
              <a:rPr lang="ru-RU" sz="2400" b="1">
                <a:solidFill>
                  <a:schemeClr val="tx1"/>
                </a:solidFill>
              </a:rPr>
              <a:t>Проблема:</a:t>
            </a:r>
          </a:p>
          <a:p>
            <a:pPr marL="193675" indent="-193675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ограничение сферы их применения.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3988320" y="474308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978599" y="148140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Группа 16"/>
          <p:cNvGrpSpPr/>
          <p:nvPr/>
        </p:nvGrpSpPr>
        <p:grpSpPr>
          <a:xfrm>
            <a:off x="7536314" y="476250"/>
            <a:ext cx="855027" cy="919341"/>
            <a:chOff x="8052457" y="227472"/>
            <a:chExt cx="610255" cy="656158"/>
          </a:xfrm>
        </p:grpSpPr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6393615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207" y="1114242"/>
            <a:ext cx="5877040" cy="1486083"/>
          </a:xfrm>
        </p:spPr>
        <p:txBody>
          <a:bodyPr>
            <a:normAutofit/>
          </a:bodyPr>
          <a:lstStyle/>
          <a:p>
            <a:r>
              <a:rPr lang="ru-RU"/>
              <a:t>Сущность естественно-научной парадигмы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7" y="2910040"/>
            <a:ext cx="7705725" cy="2936840"/>
          </a:xfrm>
          <a:prstGeom prst="roundRect">
            <a:avLst>
              <a:gd name="adj" fmla="val 5187"/>
            </a:avLst>
          </a:prstGeom>
          <a:ln w="28575">
            <a:solidFill>
              <a:schemeClr val="tx1"/>
            </a:solidFill>
          </a:ln>
        </p:spPr>
        <p:txBody>
          <a:bodyPr vert="horz" lIns="360000" tIns="1548000" rIns="180000" bIns="45720" rtlCol="0">
            <a:normAutofit/>
          </a:bodyPr>
          <a:lstStyle/>
          <a:p>
            <a:pPr marL="0" indent="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 spc="-40"/>
              <a:t>Их объектом становятся </a:t>
            </a:r>
            <a:r>
              <a:rPr lang="ru-RU" sz="2000" b="1" spc="-40"/>
              <a:t>уникальные системы</a:t>
            </a:r>
            <a:r>
              <a:rPr lang="ru-RU" sz="2000" spc="-40"/>
              <a:t>, характеризующиеся:</a:t>
            </a:r>
          </a:p>
          <a:p>
            <a:pPr marL="222250" indent="-22225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/>
              <a:t>‒ открытостью,</a:t>
            </a:r>
          </a:p>
          <a:p>
            <a:pPr marL="222250" indent="-222250">
              <a:lnSpc>
                <a:spcPct val="110000"/>
              </a:lnSpc>
              <a:spcBef>
                <a:spcPts val="0"/>
              </a:spcBef>
              <a:buNone/>
            </a:pPr>
            <a:r>
              <a:rPr lang="ru-RU" sz="2000"/>
              <a:t>‒ саморазвитием.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36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314713"/>
            <a:ext cx="612000" cy="612000"/>
          </a:xfrm>
          <a:prstGeom prst="roundRect">
            <a:avLst/>
          </a:prstGeom>
          <a:solidFill>
            <a:srgbClr val="007434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3128" y="3048932"/>
            <a:ext cx="7465603" cy="1196874"/>
          </a:xfrm>
          <a:prstGeom prst="roundRect">
            <a:avLst>
              <a:gd name="adj" fmla="val 11492"/>
            </a:avLst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72000" rtlCol="0" anchor="ctr"/>
          <a:lstStyle/>
          <a:p>
            <a:pPr>
              <a:lnSpc>
                <a:spcPct val="110000"/>
              </a:lnSpc>
            </a:pPr>
            <a:r>
              <a:rPr lang="ru-RU" sz="2600" b="1" spc="50"/>
              <a:t>Современное естествознание ориентировано на междисциплинарные исследования. 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6690794" y="780818"/>
            <a:ext cx="1732110" cy="1696204"/>
            <a:chOff x="6673210" y="780818"/>
            <a:chExt cx="1732110" cy="1696204"/>
          </a:xfrm>
        </p:grpSpPr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6653669" y="80035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6653669" y="1254620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8091438" y="216313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7613412" y="216313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131523" y="216313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6653669" y="1708878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6653669" y="216313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49" name="Freeform 20"/>
          <p:cNvSpPr/>
          <p:nvPr/>
        </p:nvSpPr>
        <p:spPr>
          <a:xfrm rot="5400000">
            <a:off x="7921904" y="265174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74469053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37</a:t>
            </a:fld>
            <a:endParaRPr lang="ru-RU" altLang="ru-RU"/>
          </a:p>
        </p:txBody>
      </p:sp>
      <p:sp>
        <p:nvSpPr>
          <p:cNvPr id="72" name="Скругленный прямоугольник 71"/>
          <p:cNvSpPr/>
          <p:nvPr/>
        </p:nvSpPr>
        <p:spPr>
          <a:xfrm>
            <a:off x="5117122" y="2858830"/>
            <a:ext cx="3262125" cy="2409559"/>
          </a:xfrm>
          <a:prstGeom prst="roundRect">
            <a:avLst>
              <a:gd name="adj" fmla="val 670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rtlCol="0" anchor="t"/>
          <a:lstStyle/>
          <a:p>
            <a:pPr>
              <a:spcAft>
                <a:spcPts val="600"/>
              </a:spcAft>
            </a:pPr>
            <a:r>
              <a:rPr lang="ru-RU"/>
              <a:t>Основным типом деятельности учёного остаётся исследование, направленное на выявление законов жизни изучаемого объекта в данный момент, его «срез».</a:t>
            </a:r>
          </a:p>
        </p:txBody>
      </p:sp>
      <p:sp>
        <p:nvSpPr>
          <p:cNvPr id="73" name="Freeform 20"/>
          <p:cNvSpPr/>
          <p:nvPr/>
        </p:nvSpPr>
        <p:spPr>
          <a:xfrm rot="5400000">
            <a:off x="7861780" y="260006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5" name="Скругленный прямоугольник 74"/>
          <p:cNvSpPr/>
          <p:nvPr/>
        </p:nvSpPr>
        <p:spPr>
          <a:xfrm>
            <a:off x="719137" y="2858829"/>
            <a:ext cx="4274204" cy="2409559"/>
          </a:xfrm>
          <a:prstGeom prst="roundRect">
            <a:avLst>
              <a:gd name="adj" fmla="val 7559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36000" rtlCol="0" anchor="t"/>
          <a:lstStyle/>
          <a:p>
            <a:pPr marL="179388">
              <a:lnSpc>
                <a:spcPct val="90000"/>
              </a:lnSpc>
              <a:spcAft>
                <a:spcPts val="1000"/>
              </a:spcAft>
            </a:pPr>
            <a:r>
              <a:rPr lang="ru-RU" sz="2400" b="1" spc="50"/>
              <a:t>Естественнонаучная парадигма сохраняет</a:t>
            </a:r>
            <a:r>
              <a:rPr lang="ru-RU" sz="2400" b="1"/>
              <a:t>:</a:t>
            </a:r>
          </a:p>
          <a:p>
            <a:pPr marL="184150" indent="-184150">
              <a:lnSpc>
                <a:spcPct val="90000"/>
              </a:lnSpc>
              <a:spcAft>
                <a:spcPts val="400"/>
              </a:spcAft>
            </a:pPr>
            <a:r>
              <a:rPr lang="ru-RU"/>
              <a:t>– ценность объективно-научного знания;</a:t>
            </a:r>
          </a:p>
          <a:p>
            <a:pPr marL="184150" indent="-184150">
              <a:lnSpc>
                <a:spcPct val="90000"/>
              </a:lnSpc>
              <a:spcAft>
                <a:spcPts val="400"/>
              </a:spcAft>
            </a:pPr>
            <a:r>
              <a:rPr lang="ru-RU"/>
              <a:t>– ориентацию на внешнее наблюдение </a:t>
            </a:r>
            <a:br>
              <a:rPr lang="ru-RU"/>
            </a:br>
            <a:r>
              <a:rPr lang="ru-RU"/>
              <a:t>и эксперимент,</a:t>
            </a:r>
          </a:p>
          <a:p>
            <a:pPr marL="184150" indent="-184150">
              <a:lnSpc>
                <a:spcPct val="90000"/>
              </a:lnSpc>
              <a:spcAft>
                <a:spcPts val="400"/>
              </a:spcAft>
            </a:pPr>
            <a:r>
              <a:rPr lang="ru-RU"/>
              <a:t>– принцип использования («полезности») научных знаний.</a:t>
            </a:r>
            <a:endParaRPr lang="ru-RU" spc="-30"/>
          </a:p>
        </p:txBody>
      </p:sp>
      <p:sp>
        <p:nvSpPr>
          <p:cNvPr id="74" name="Freeform 20"/>
          <p:cNvSpPr/>
          <p:nvPr/>
        </p:nvSpPr>
        <p:spPr>
          <a:xfrm rot="5400000">
            <a:off x="4485848" y="260263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  <p:sp>
        <p:nvSpPr>
          <p:cNvPr id="76" name="Скругленный прямоугольник 75"/>
          <p:cNvSpPr/>
          <p:nvPr/>
        </p:nvSpPr>
        <p:spPr>
          <a:xfrm>
            <a:off x="719136" y="5393487"/>
            <a:ext cx="7660111" cy="893013"/>
          </a:xfrm>
          <a:prstGeom prst="roundRect">
            <a:avLst>
              <a:gd name="adj" fmla="val 19379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0" rIns="36000" bIns="36000" rtlCol="0" anchor="ctr"/>
          <a:lstStyle/>
          <a:p>
            <a:pPr marL="179388"/>
            <a:r>
              <a:rPr lang="ru-RU" sz="2200" b="1">
                <a:solidFill>
                  <a:schemeClr val="tx1"/>
                </a:solidFill>
              </a:rPr>
              <a:t>Субъект познания выносится за скобки познавательной деятельности.</a:t>
            </a:r>
          </a:p>
        </p:txBody>
      </p:sp>
      <p:sp>
        <p:nvSpPr>
          <p:cNvPr id="77" name="Freeform 21"/>
          <p:cNvSpPr/>
          <p:nvPr/>
        </p:nvSpPr>
        <p:spPr>
          <a:xfrm rot="5400000">
            <a:off x="7893235" y="513937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1" name="Объект 5"/>
          <p:cNvSpPr txBox="1">
            <a:spLocks/>
          </p:cNvSpPr>
          <p:nvPr/>
        </p:nvSpPr>
        <p:spPr>
          <a:xfrm>
            <a:off x="719138" y="31471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32" name="Объект 5"/>
          <p:cNvSpPr txBox="1">
            <a:spLocks/>
          </p:cNvSpPr>
          <p:nvPr/>
        </p:nvSpPr>
        <p:spPr>
          <a:xfrm>
            <a:off x="1452384" y="314713"/>
            <a:ext cx="612000" cy="612000"/>
          </a:xfrm>
          <a:prstGeom prst="roundRect">
            <a:avLst/>
          </a:prstGeom>
          <a:solidFill>
            <a:srgbClr val="007434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49" name="Заголовок 1"/>
          <p:cNvSpPr>
            <a:spLocks noGrp="1"/>
          </p:cNvSpPr>
          <p:nvPr>
            <p:ph type="title"/>
          </p:nvPr>
        </p:nvSpPr>
        <p:spPr>
          <a:xfrm>
            <a:off x="626207" y="1114242"/>
            <a:ext cx="5877040" cy="1486083"/>
          </a:xfrm>
        </p:spPr>
        <p:txBody>
          <a:bodyPr>
            <a:normAutofit/>
          </a:bodyPr>
          <a:lstStyle/>
          <a:p>
            <a:r>
              <a:rPr lang="ru-RU"/>
              <a:t>Сущность естественно-научной парадигмы</a:t>
            </a:r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50" name="Группа 49"/>
          <p:cNvGrpSpPr/>
          <p:nvPr/>
        </p:nvGrpSpPr>
        <p:grpSpPr>
          <a:xfrm>
            <a:off x="6690794" y="780818"/>
            <a:ext cx="1732110" cy="1696204"/>
            <a:chOff x="6673210" y="780818"/>
            <a:chExt cx="1732110" cy="1696204"/>
          </a:xfrm>
        </p:grpSpPr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6653669" y="80035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6653669" y="1254620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8091438" y="216313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7613412" y="216313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7131523" y="216313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6653669" y="1708878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6653669" y="216313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913589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246188"/>
            <a:ext cx="7425232" cy="1287856"/>
          </a:xfrm>
        </p:spPr>
        <p:txBody>
          <a:bodyPr>
            <a:noAutofit/>
          </a:bodyPr>
          <a:lstStyle/>
          <a:p>
            <a:r>
              <a:rPr lang="ru-RU" altLang="ru-RU" sz="4000"/>
              <a:t>Недостатки естественнонаучной парадигмы в психологии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38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740788"/>
            <a:ext cx="3589093" cy="2157743"/>
          </a:xfrm>
          <a:prstGeom prst="roundRect">
            <a:avLst>
              <a:gd name="adj" fmla="val 7559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rtlCol="0" anchor="t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2200" dirty="0"/>
              <a:t>Человек рассматривается </a:t>
            </a:r>
            <a:br>
              <a:rPr lang="ru-RU" sz="2200" dirty="0"/>
            </a:br>
            <a:r>
              <a:rPr lang="ru-RU" sz="2200" dirty="0"/>
              <a:t>как объект в ряду других объектов, ставится исследователем под контроль и превращается </a:t>
            </a:r>
            <a:br>
              <a:rPr lang="ru-RU" sz="2200" dirty="0"/>
            </a:br>
            <a:r>
              <a:rPr lang="ru-RU" sz="2200" dirty="0"/>
              <a:t>в источник информации.</a:t>
            </a:r>
            <a:endParaRPr lang="ru-RU" sz="2200" spc="-40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413739" y="1740789"/>
            <a:ext cx="3974612" cy="4448512"/>
          </a:xfrm>
          <a:prstGeom prst="roundRect">
            <a:avLst>
              <a:gd name="adj" fmla="val 514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44000" rtlCol="0" anchor="t"/>
          <a:lstStyle/>
          <a:p>
            <a:pPr marL="273050" indent="-273050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ru-RU" altLang="ru-RU" sz="2000"/>
              <a:t>Испытуемый существует </a:t>
            </a:r>
            <a:br>
              <a:rPr lang="ru-RU" altLang="ru-RU" sz="2000"/>
            </a:br>
            <a:r>
              <a:rPr lang="ru-RU" altLang="ru-RU" sz="2000"/>
              <a:t>в отстранении </a:t>
            </a:r>
            <a:br>
              <a:rPr lang="ru-RU" altLang="ru-RU" sz="2000"/>
            </a:br>
            <a:r>
              <a:rPr lang="ru-RU" altLang="ru-RU" sz="2000"/>
              <a:t>от исследователя, который изучает его беспристрастно, </a:t>
            </a:r>
            <a:br>
              <a:rPr lang="ru-RU" altLang="ru-RU" sz="2000"/>
            </a:br>
            <a:r>
              <a:rPr lang="ru-RU" altLang="ru-RU" sz="2000"/>
              <a:t>с внешней позиции, строит объективное знание. </a:t>
            </a:r>
          </a:p>
          <a:p>
            <a:pPr marL="273050" indent="-273050">
              <a:lnSpc>
                <a:spcPct val="80000"/>
              </a:lnSpc>
              <a:spcAft>
                <a:spcPts val="1200"/>
              </a:spcAft>
              <a:buFont typeface="+mj-lt"/>
              <a:buAutoNum type="arabicPeriod"/>
            </a:pPr>
            <a:r>
              <a:rPr lang="ru-RU" altLang="ru-RU" sz="2000"/>
              <a:t>Именно поэтому объективный подход к человеку с позиций естествознания не может полноценно изучать человеческую субъективность как таковую, не способен постичь индивидуальность личности, ее духовную сущность.</a:t>
            </a:r>
            <a:endParaRPr lang="ru-RU" sz="2000"/>
          </a:p>
        </p:txBody>
      </p:sp>
      <p:sp>
        <p:nvSpPr>
          <p:cNvPr id="35" name="Freeform 20"/>
          <p:cNvSpPr/>
          <p:nvPr/>
        </p:nvSpPr>
        <p:spPr>
          <a:xfrm rot="5400000">
            <a:off x="7877532" y="148140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4189659"/>
            <a:ext cx="3589093" cy="1999642"/>
          </a:xfrm>
          <a:prstGeom prst="roundRect">
            <a:avLst>
              <a:gd name="adj" fmla="val 979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bIns="36000" rtlCol="0" anchor="t"/>
          <a:lstStyle/>
          <a:p>
            <a:pPr>
              <a:spcAft>
                <a:spcPts val="400"/>
              </a:spcAft>
            </a:pPr>
            <a:r>
              <a:rPr lang="ru-RU" sz="2200">
                <a:solidFill>
                  <a:schemeClr val="tx1"/>
                </a:solidFill>
              </a:rPr>
              <a:t>Для получения искомых знаний над ним совершают различного рода операции, подвергают эксперименту </a:t>
            </a:r>
            <a:br>
              <a:rPr lang="ru-RU" sz="2200">
                <a:solidFill>
                  <a:schemeClr val="tx1"/>
                </a:solidFill>
              </a:rPr>
            </a:br>
            <a:r>
              <a:rPr lang="ru-RU" sz="2200">
                <a:solidFill>
                  <a:schemeClr val="tx1"/>
                </a:solidFill>
              </a:rPr>
              <a:t>и т. п.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3797413" y="393425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787692" y="148140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69366503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6207" y="208640"/>
            <a:ext cx="6354894" cy="1361666"/>
          </a:xfrm>
        </p:spPr>
        <p:txBody>
          <a:bodyPr>
            <a:normAutofit/>
          </a:bodyPr>
          <a:lstStyle/>
          <a:p>
            <a:r>
              <a:rPr lang="ru-RU"/>
              <a:t>Сущность гуманитарной парадигмы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7" y="1969272"/>
            <a:ext cx="7669213" cy="4440325"/>
          </a:xfrm>
          <a:prstGeom prst="roundRect">
            <a:avLst>
              <a:gd name="adj" fmla="val 5187"/>
            </a:avLst>
          </a:prstGeom>
          <a:ln w="28575">
            <a:solidFill>
              <a:schemeClr val="tx1"/>
            </a:solidFill>
          </a:ln>
        </p:spPr>
        <p:txBody>
          <a:bodyPr vert="horz" lIns="180000" tIns="1224000" rIns="180000" bIns="45720" rtlCol="0">
            <a:noAutofit/>
          </a:bodyPr>
          <a:lstStyle/>
          <a:p>
            <a:pPr>
              <a:spcBef>
                <a:spcPts val="0"/>
              </a:spcBef>
            </a:pPr>
            <a:r>
              <a:rPr lang="ru-RU" sz="2000" spc="-40"/>
              <a:t>Гуманитарная парадигма в науке представляет собой познание природы, общества, самого человека с антропологической, человековедческой позиции. </a:t>
            </a:r>
          </a:p>
          <a:p>
            <a:pPr>
              <a:spcBef>
                <a:spcPts val="0"/>
              </a:spcBef>
            </a:pPr>
            <a:r>
              <a:rPr lang="ru-RU" sz="2000" spc="-40"/>
              <a:t>Для нее характерно использование общих принципов </a:t>
            </a:r>
            <a:br>
              <a:rPr lang="ru-RU" sz="2000" spc="-40"/>
            </a:br>
            <a:r>
              <a:rPr lang="ru-RU" sz="2000" spc="-40"/>
              <a:t>при интерпретировании индивидуальных, общественных </a:t>
            </a:r>
            <a:br>
              <a:rPr lang="ru-RU" sz="2000" spc="-40"/>
            </a:br>
            <a:r>
              <a:rPr lang="ru-RU" sz="2000" spc="-40"/>
              <a:t>или исторических событий. </a:t>
            </a:r>
          </a:p>
          <a:p>
            <a:pPr>
              <a:spcBef>
                <a:spcPts val="0"/>
              </a:spcBef>
            </a:pPr>
            <a:r>
              <a:rPr lang="ru-RU" sz="2000" spc="-40"/>
              <a:t>В то же время единичное событие не рассматривается </a:t>
            </a:r>
            <a:br>
              <a:rPr lang="ru-RU" sz="2000" spc="-40"/>
            </a:br>
            <a:r>
              <a:rPr lang="ru-RU" sz="2000" spc="-40"/>
              <a:t>как частный случай общей закономерности, а берется в своей самоценности и автономности. </a:t>
            </a:r>
          </a:p>
          <a:p>
            <a:pPr>
              <a:spcBef>
                <a:spcPts val="0"/>
              </a:spcBef>
            </a:pPr>
            <a:r>
              <a:rPr lang="ru-RU" sz="2000" spc="-40"/>
              <a:t>Для гуманитарного познания важно постичь единичные факты </a:t>
            </a:r>
            <a:br>
              <a:rPr lang="ru-RU" sz="2000" spc="-40"/>
            </a:br>
            <a:r>
              <a:rPr lang="ru-RU" sz="2000" spc="-40"/>
              <a:t>как таковые.</a:t>
            </a:r>
            <a:endParaRPr lang="ru-RU" sz="200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39</a:t>
            </a:fld>
            <a:endParaRPr lang="ru-RU" alt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3128" y="2108164"/>
            <a:ext cx="7465603" cy="1070467"/>
          </a:xfrm>
          <a:prstGeom prst="roundRect">
            <a:avLst>
              <a:gd name="adj" fmla="val 13128"/>
            </a:avLst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>
              <a:lnSpc>
                <a:spcPct val="90000"/>
              </a:lnSpc>
            </a:pPr>
            <a:r>
              <a:rPr lang="ru-RU" sz="2000" b="1"/>
              <a:t>Гуманитарное познание ориентировано на индивидуальность,</a:t>
            </a:r>
            <a:r>
              <a:rPr lang="ru-RU" sz="2000" b="1" spc="50"/>
              <a:t> обращено к духовному миру человека, к его личностным ценностям и смыслам жизни. 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7337132" y="471380"/>
            <a:ext cx="1051217" cy="1040897"/>
            <a:chOff x="7151064" y="780818"/>
            <a:chExt cx="1254256" cy="1241943"/>
          </a:xfrm>
        </p:grpSpPr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49" name="Freeform 20"/>
          <p:cNvSpPr/>
          <p:nvPr/>
        </p:nvSpPr>
        <p:spPr>
          <a:xfrm rot="5400000">
            <a:off x="7878528" y="1709981"/>
            <a:ext cx="508826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212885805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505798"/>
            <a:ext cx="6999268" cy="721245"/>
          </a:xfrm>
        </p:spPr>
        <p:txBody>
          <a:bodyPr>
            <a:normAutofit/>
          </a:bodyPr>
          <a:lstStyle/>
          <a:p>
            <a:r>
              <a:rPr lang="ru-RU" altLang="ru-RU"/>
              <a:t>Субъект и объект познания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740789"/>
            <a:ext cx="3780000" cy="2470872"/>
          </a:xfrm>
          <a:prstGeom prst="roundRect">
            <a:avLst>
              <a:gd name="adj" fmla="val 7559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26000" rIns="36000" rtlCol="0" anchor="t"/>
          <a:lstStyle/>
          <a:p>
            <a:pPr marL="273050">
              <a:spcAft>
                <a:spcPts val="1000"/>
              </a:spcAft>
            </a:pPr>
            <a:r>
              <a:rPr lang="ru-RU" sz="2400" b="1"/>
              <a:t>Субъект познания:</a:t>
            </a:r>
          </a:p>
          <a:p>
            <a:pPr marL="273050" indent="-184150">
              <a:spcAft>
                <a:spcPts val="600"/>
              </a:spcAft>
            </a:pPr>
            <a:r>
              <a:rPr lang="ru-RU" sz="2000"/>
              <a:t>– это познающее сознание или источник целенаправленной познавательной, предметно-практической и оценочной деятельности</a:t>
            </a:r>
            <a:r>
              <a:rPr lang="ru-RU" sz="2000" spc="-30"/>
              <a:t>.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651513" y="1740788"/>
            <a:ext cx="3780000" cy="4505531"/>
          </a:xfrm>
          <a:prstGeom prst="roundRect">
            <a:avLst>
              <a:gd name="adj" fmla="val 514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26000" rtlCol="0" anchor="t"/>
          <a:lstStyle/>
          <a:p>
            <a:pPr marL="244800">
              <a:spcAft>
                <a:spcPts val="1000"/>
              </a:spcAft>
            </a:pPr>
            <a:r>
              <a:rPr lang="ru-RU" sz="2400" b="1"/>
              <a:t>Субъектом познания могут быть:</a:t>
            </a:r>
          </a:p>
          <a:p>
            <a:pPr marL="273050" indent="-194400">
              <a:spcAft>
                <a:spcPts val="600"/>
              </a:spcAft>
            </a:pPr>
            <a:r>
              <a:rPr lang="ru-RU" sz="2000"/>
              <a:t>‒ индивид (наделённый сознанием, способностью </a:t>
            </a:r>
            <a:br>
              <a:rPr lang="ru-RU" sz="2000"/>
            </a:br>
            <a:r>
              <a:rPr lang="ru-RU" sz="2000"/>
              <a:t>к ощущениям, восприятию, эмоциями, оперированию образами и абстрактными понятиями);</a:t>
            </a:r>
          </a:p>
          <a:p>
            <a:pPr marL="273050" indent="-194400">
              <a:spcAft>
                <a:spcPts val="600"/>
              </a:spcAft>
            </a:pPr>
            <a:r>
              <a:rPr lang="ru-RU" sz="2000"/>
              <a:t>‒ группа (коллектив);</a:t>
            </a:r>
          </a:p>
          <a:p>
            <a:pPr marL="273050" indent="-194400">
              <a:spcAft>
                <a:spcPts val="600"/>
              </a:spcAft>
            </a:pPr>
            <a:r>
              <a:rPr lang="ru-RU" sz="2000"/>
              <a:t>‒ общество в целом.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148165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4467071"/>
            <a:ext cx="3780000" cy="1779248"/>
          </a:xfrm>
          <a:prstGeom prst="roundRect">
            <a:avLst>
              <a:gd name="adj" fmla="val 979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36000" rIns="36000" bIns="36000" rtlCol="0" anchor="t"/>
          <a:lstStyle/>
          <a:p>
            <a:pPr marL="252000"/>
            <a:r>
              <a:rPr lang="ru-RU" sz="2400" b="1">
                <a:solidFill>
                  <a:schemeClr val="tx1"/>
                </a:solidFill>
              </a:rPr>
              <a:t>Объект познания:</a:t>
            </a:r>
          </a:p>
          <a:p>
            <a:pPr marL="273050" indent="-194400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то, на что направлена познавательно-предметная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и оценочная деятельность человека.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4034678" y="421166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4024957" y="148165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7703798" y="643299"/>
            <a:ext cx="727705" cy="490910"/>
            <a:chOff x="8282920" y="227472"/>
            <a:chExt cx="610255" cy="411678"/>
          </a:xfrm>
        </p:grpSpPr>
        <p:sp>
          <p:nvSpPr>
            <p:cNvPr id="11" name="Шестиугольник 1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" name="Шестиугольник 12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255135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3" y="915222"/>
            <a:ext cx="5836136" cy="1517878"/>
          </a:xfrm>
        </p:spPr>
        <p:txBody>
          <a:bodyPr>
            <a:normAutofit fontScale="90000"/>
          </a:bodyPr>
          <a:lstStyle/>
          <a:p>
            <a:r>
              <a:rPr lang="ru-RU" sz="4000"/>
              <a:t>Отличия гуманитарной </a:t>
            </a:r>
            <a:br>
              <a:rPr lang="ru-RU" sz="4000"/>
            </a:br>
            <a:r>
              <a:rPr lang="ru-RU" sz="4000"/>
              <a:t>и естественно-научной парадигм</a:t>
            </a:r>
            <a:endParaRPr lang="ru-RU" sz="4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40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253169"/>
            <a:ext cx="612000" cy="612000"/>
          </a:xfrm>
          <a:prstGeom prst="roundRect">
            <a:avLst/>
          </a:prstGeom>
          <a:solidFill>
            <a:srgbClr val="007434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25316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grpSp>
        <p:nvGrpSpPr>
          <p:cNvPr id="33" name="Группа 32"/>
          <p:cNvGrpSpPr/>
          <p:nvPr/>
        </p:nvGrpSpPr>
        <p:grpSpPr>
          <a:xfrm>
            <a:off x="6218931" y="396168"/>
            <a:ext cx="2205932" cy="1696204"/>
            <a:chOff x="6199388" y="780818"/>
            <a:chExt cx="2205932" cy="1696204"/>
          </a:xfrm>
        </p:grpSpPr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6653669" y="80035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6653669" y="1254620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091438" y="216313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613412" y="216313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131523" y="216313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653669" y="1708878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6653669" y="216313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6179847" y="80035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6179847" y="1254620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179847" y="1708878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179847" y="216313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72" name="Скругленный прямоугольник 71"/>
          <p:cNvSpPr/>
          <p:nvPr/>
        </p:nvSpPr>
        <p:spPr>
          <a:xfrm>
            <a:off x="4340105" y="2568676"/>
            <a:ext cx="4048245" cy="2683081"/>
          </a:xfrm>
          <a:prstGeom prst="roundRect">
            <a:avLst>
              <a:gd name="adj" fmla="val 514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tlCol="0" anchor="t"/>
          <a:lstStyle/>
          <a:p>
            <a:pPr marL="179388">
              <a:lnSpc>
                <a:spcPct val="80000"/>
              </a:lnSpc>
              <a:spcAft>
                <a:spcPts val="1000"/>
              </a:spcAft>
            </a:pPr>
            <a:r>
              <a:rPr lang="ru-RU" sz="2400" b="1"/>
              <a:t>Отличие </a:t>
            </a:r>
            <a:br>
              <a:rPr lang="ru-RU" sz="2400" b="1"/>
            </a:br>
            <a:r>
              <a:rPr lang="ru-RU" sz="2400" b="1"/>
              <a:t>от естественнонаучного познания</a:t>
            </a:r>
          </a:p>
          <a:p>
            <a:pPr marL="193675" indent="-193675">
              <a:lnSpc>
                <a:spcPct val="80000"/>
              </a:lnSpc>
              <a:spcAft>
                <a:spcPts val="400"/>
              </a:spcAft>
            </a:pPr>
            <a:r>
              <a:rPr lang="ru-RU" sz="2000"/>
              <a:t>‒ эта особенность отличает гуманитарное познание;</a:t>
            </a:r>
          </a:p>
          <a:p>
            <a:pPr marL="193675" indent="-193675">
              <a:lnSpc>
                <a:spcPct val="80000"/>
              </a:lnSpc>
              <a:spcAft>
                <a:spcPts val="400"/>
              </a:spcAft>
            </a:pPr>
            <a:r>
              <a:rPr lang="ru-RU" sz="2000"/>
              <a:t>‒ с ней связана ограниченность применения количественных методов в гуманитарной сфере.</a:t>
            </a:r>
          </a:p>
        </p:txBody>
      </p:sp>
      <p:sp>
        <p:nvSpPr>
          <p:cNvPr id="73" name="Freeform 20"/>
          <p:cNvSpPr/>
          <p:nvPr/>
        </p:nvSpPr>
        <p:spPr>
          <a:xfrm rot="5400000">
            <a:off x="7875113" y="230991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5" name="Скругленный прямоугольник 74"/>
          <p:cNvSpPr/>
          <p:nvPr/>
        </p:nvSpPr>
        <p:spPr>
          <a:xfrm>
            <a:off x="719137" y="2568677"/>
            <a:ext cx="3515825" cy="2337579"/>
          </a:xfrm>
          <a:prstGeom prst="roundRect">
            <a:avLst>
              <a:gd name="adj" fmla="val 7559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rtlCol="0" anchor="t"/>
          <a:lstStyle/>
          <a:p>
            <a:pPr marL="179388">
              <a:lnSpc>
                <a:spcPct val="80000"/>
              </a:lnSpc>
              <a:spcAft>
                <a:spcPts val="1000"/>
              </a:spcAft>
            </a:pPr>
            <a:r>
              <a:rPr lang="ru-RU" sz="2200" b="1" spc="50"/>
              <a:t>Гуманитарные науки используют в познании субъектный подход</a:t>
            </a:r>
            <a:r>
              <a:rPr lang="ru-RU" sz="2200" b="1"/>
              <a:t>:</a:t>
            </a:r>
          </a:p>
          <a:p>
            <a:pPr marL="184150" indent="-184150">
              <a:lnSpc>
                <a:spcPct val="80000"/>
              </a:lnSpc>
              <a:spcAft>
                <a:spcPts val="600"/>
              </a:spcAft>
            </a:pPr>
            <a:r>
              <a:rPr lang="ru-RU"/>
              <a:t>‒ человек воспринимается </a:t>
            </a:r>
            <a:br>
              <a:rPr lang="ru-RU"/>
            </a:br>
            <a:r>
              <a:rPr lang="ru-RU"/>
              <a:t>как активный субъект общения;</a:t>
            </a:r>
          </a:p>
          <a:p>
            <a:pPr marL="184150" indent="-184150">
              <a:lnSpc>
                <a:spcPct val="80000"/>
              </a:lnSpc>
              <a:spcAft>
                <a:spcPts val="600"/>
              </a:spcAft>
            </a:pPr>
            <a:r>
              <a:rPr lang="ru-RU"/>
              <a:t>‒ исследование принимает форму диалога двух суверенных субъектов.</a:t>
            </a:r>
            <a:endParaRPr lang="ru-RU" spc="-30"/>
          </a:p>
        </p:txBody>
      </p:sp>
      <p:sp>
        <p:nvSpPr>
          <p:cNvPr id="74" name="Freeform 20"/>
          <p:cNvSpPr/>
          <p:nvPr/>
        </p:nvSpPr>
        <p:spPr>
          <a:xfrm rot="5400000">
            <a:off x="3724145" y="231247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  <p:sp>
        <p:nvSpPr>
          <p:cNvPr id="76" name="Скругленный прямоугольник 75"/>
          <p:cNvSpPr/>
          <p:nvPr/>
        </p:nvSpPr>
        <p:spPr>
          <a:xfrm>
            <a:off x="719136" y="5161666"/>
            <a:ext cx="3515825" cy="1388605"/>
          </a:xfrm>
          <a:prstGeom prst="roundRect">
            <a:avLst>
              <a:gd name="adj" fmla="val 1295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36000" rtlCol="0" anchor="t"/>
          <a:lstStyle/>
          <a:p>
            <a:pPr marL="176213">
              <a:lnSpc>
                <a:spcPct val="80000"/>
              </a:lnSpc>
              <a:spcAft>
                <a:spcPts val="600"/>
              </a:spcAft>
            </a:pPr>
            <a:r>
              <a:rPr lang="ru-RU" sz="2200" b="1">
                <a:solidFill>
                  <a:schemeClr val="tx1"/>
                </a:solidFill>
              </a:rPr>
              <a:t>Особенность диалогового общения:</a:t>
            </a:r>
          </a:p>
          <a:p>
            <a:pPr marL="184150" indent="-184150">
              <a:lnSpc>
                <a:spcPct val="80000"/>
              </a:lnSpc>
              <a:spcAft>
                <a:spcPts val="600"/>
              </a:spcAft>
            </a:pPr>
            <a:r>
              <a:rPr lang="ru-RU">
                <a:solidFill>
                  <a:schemeClr val="tx1"/>
                </a:solidFill>
              </a:rPr>
              <a:t>‒ происходит изменение, развитие субъектов общения.</a:t>
            </a:r>
          </a:p>
        </p:txBody>
      </p:sp>
      <p:sp>
        <p:nvSpPr>
          <p:cNvPr id="77" name="Freeform 21"/>
          <p:cNvSpPr/>
          <p:nvPr/>
        </p:nvSpPr>
        <p:spPr>
          <a:xfrm rot="5400000">
            <a:off x="3724144" y="490625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4500563" y="5418206"/>
            <a:ext cx="3702729" cy="1132065"/>
            <a:chOff x="4513073" y="5479750"/>
            <a:chExt cx="3702729" cy="1132065"/>
          </a:xfrm>
        </p:grpSpPr>
        <p:grpSp>
          <p:nvGrpSpPr>
            <p:cNvPr id="78" name="Группа 77"/>
            <p:cNvGrpSpPr/>
            <p:nvPr/>
          </p:nvGrpSpPr>
          <p:grpSpPr>
            <a:xfrm rot="16200000">
              <a:off x="6204541" y="3788282"/>
              <a:ext cx="319793" cy="3702729"/>
              <a:chOff x="1433805" y="1502845"/>
              <a:chExt cx="396451" cy="4590318"/>
            </a:xfrm>
          </p:grpSpPr>
          <p:sp>
            <p:nvSpPr>
              <p:cNvPr id="79" name="Шестиугольник 78"/>
              <p:cNvSpPr>
                <a:spLocks noChangeAspect="1"/>
              </p:cNvSpPr>
              <p:nvPr/>
            </p:nvSpPr>
            <p:spPr>
              <a:xfrm flipH="1">
                <a:off x="1433805" y="1502845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0" name="Шестиугольник 79"/>
              <p:cNvSpPr>
                <a:spLocks noChangeAspect="1"/>
              </p:cNvSpPr>
              <p:nvPr/>
            </p:nvSpPr>
            <p:spPr>
              <a:xfrm flipH="1">
                <a:off x="1438546" y="2040596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1" name="Шестиугольник 80"/>
              <p:cNvSpPr>
                <a:spLocks noChangeAspect="1"/>
              </p:cNvSpPr>
              <p:nvPr/>
            </p:nvSpPr>
            <p:spPr>
              <a:xfrm flipH="1">
                <a:off x="1438546" y="2567033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2" name="Шестиугольник 81"/>
              <p:cNvSpPr>
                <a:spLocks noChangeAspect="1"/>
              </p:cNvSpPr>
              <p:nvPr/>
            </p:nvSpPr>
            <p:spPr>
              <a:xfrm flipH="1">
                <a:off x="1438546" y="309347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3" name="Шестиугольник 82"/>
              <p:cNvSpPr>
                <a:spLocks noChangeAspect="1"/>
              </p:cNvSpPr>
              <p:nvPr/>
            </p:nvSpPr>
            <p:spPr>
              <a:xfrm flipH="1">
                <a:off x="1438546" y="3619909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4" name="Шестиугольник 83"/>
              <p:cNvSpPr>
                <a:spLocks noChangeAspect="1"/>
              </p:cNvSpPr>
              <p:nvPr/>
            </p:nvSpPr>
            <p:spPr>
              <a:xfrm flipH="1">
                <a:off x="1438546" y="468002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5" name="Шестиугольник 84"/>
              <p:cNvSpPr>
                <a:spLocks noChangeAspect="1"/>
              </p:cNvSpPr>
              <p:nvPr/>
            </p:nvSpPr>
            <p:spPr>
              <a:xfrm flipH="1">
                <a:off x="1438546" y="4146351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6" name="Шестиугольник 85"/>
              <p:cNvSpPr>
                <a:spLocks noChangeAspect="1"/>
              </p:cNvSpPr>
              <p:nvPr/>
            </p:nvSpPr>
            <p:spPr>
              <a:xfrm flipH="1">
                <a:off x="1438546" y="5213693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7" name="Шестиугольник 86"/>
              <p:cNvSpPr>
                <a:spLocks noChangeAspect="1"/>
              </p:cNvSpPr>
              <p:nvPr/>
            </p:nvSpPr>
            <p:spPr>
              <a:xfrm flipH="1">
                <a:off x="1438546" y="574736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8" name="Шестиугольник 87"/>
              <p:cNvSpPr>
                <a:spLocks noChangeAspect="1"/>
              </p:cNvSpPr>
              <p:nvPr/>
            </p:nvSpPr>
            <p:spPr>
              <a:xfrm flipH="1">
                <a:off x="1433805" y="1502849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9" name="Шестиугольник 88"/>
              <p:cNvSpPr>
                <a:spLocks noChangeAspect="1"/>
              </p:cNvSpPr>
              <p:nvPr/>
            </p:nvSpPr>
            <p:spPr>
              <a:xfrm flipH="1">
                <a:off x="1438546" y="204059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0" name="Шестиугольник 89"/>
              <p:cNvSpPr>
                <a:spLocks noChangeAspect="1"/>
              </p:cNvSpPr>
              <p:nvPr/>
            </p:nvSpPr>
            <p:spPr>
              <a:xfrm flipH="1">
                <a:off x="1438546" y="256703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1" name="Шестиугольник 90"/>
              <p:cNvSpPr>
                <a:spLocks noChangeAspect="1"/>
              </p:cNvSpPr>
              <p:nvPr/>
            </p:nvSpPr>
            <p:spPr>
              <a:xfrm flipH="1">
                <a:off x="1438546" y="3093475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2" name="Шестиугольник 91"/>
              <p:cNvSpPr>
                <a:spLocks noChangeAspect="1"/>
              </p:cNvSpPr>
              <p:nvPr/>
            </p:nvSpPr>
            <p:spPr>
              <a:xfrm flipH="1">
                <a:off x="1438546" y="3619914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3" name="Шестиугольник 92"/>
              <p:cNvSpPr>
                <a:spLocks noChangeAspect="1"/>
              </p:cNvSpPr>
              <p:nvPr/>
            </p:nvSpPr>
            <p:spPr>
              <a:xfrm flipH="1">
                <a:off x="1438546" y="4680027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4" name="Шестиугольник 93"/>
              <p:cNvSpPr>
                <a:spLocks noChangeAspect="1"/>
              </p:cNvSpPr>
              <p:nvPr/>
            </p:nvSpPr>
            <p:spPr>
              <a:xfrm flipH="1">
                <a:off x="1438546" y="4146356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5" name="Шестиугольник 94"/>
              <p:cNvSpPr>
                <a:spLocks noChangeAspect="1"/>
              </p:cNvSpPr>
              <p:nvPr/>
            </p:nvSpPr>
            <p:spPr>
              <a:xfrm flipH="1">
                <a:off x="1438546" y="521369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6" name="Шестиугольник 95"/>
              <p:cNvSpPr>
                <a:spLocks noChangeAspect="1"/>
              </p:cNvSpPr>
              <p:nvPr/>
            </p:nvSpPr>
            <p:spPr>
              <a:xfrm flipH="1">
                <a:off x="1438546" y="5747367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53" name="Группа 52"/>
            <p:cNvGrpSpPr/>
            <p:nvPr/>
          </p:nvGrpSpPr>
          <p:grpSpPr>
            <a:xfrm rot="16200000">
              <a:off x="6204541" y="4600554"/>
              <a:ext cx="319793" cy="3702729"/>
              <a:chOff x="1433805" y="1502845"/>
              <a:chExt cx="396451" cy="4590318"/>
            </a:xfrm>
          </p:grpSpPr>
          <p:sp>
            <p:nvSpPr>
              <p:cNvPr id="54" name="Шестиугольник 53"/>
              <p:cNvSpPr>
                <a:spLocks noChangeAspect="1"/>
              </p:cNvSpPr>
              <p:nvPr/>
            </p:nvSpPr>
            <p:spPr>
              <a:xfrm flipH="1">
                <a:off x="1433805" y="1502845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5" name="Шестиугольник 54"/>
              <p:cNvSpPr>
                <a:spLocks noChangeAspect="1"/>
              </p:cNvSpPr>
              <p:nvPr/>
            </p:nvSpPr>
            <p:spPr>
              <a:xfrm flipH="1">
                <a:off x="1438546" y="2040596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6" name="Шестиугольник 55"/>
              <p:cNvSpPr>
                <a:spLocks noChangeAspect="1"/>
              </p:cNvSpPr>
              <p:nvPr/>
            </p:nvSpPr>
            <p:spPr>
              <a:xfrm flipH="1">
                <a:off x="1438546" y="2567033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7" name="Шестиугольник 56"/>
              <p:cNvSpPr>
                <a:spLocks noChangeAspect="1"/>
              </p:cNvSpPr>
              <p:nvPr/>
            </p:nvSpPr>
            <p:spPr>
              <a:xfrm flipH="1">
                <a:off x="1438546" y="309347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8" name="Шестиугольник 57"/>
              <p:cNvSpPr>
                <a:spLocks noChangeAspect="1"/>
              </p:cNvSpPr>
              <p:nvPr/>
            </p:nvSpPr>
            <p:spPr>
              <a:xfrm flipH="1">
                <a:off x="1438546" y="3619909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9" name="Шестиугольник 58"/>
              <p:cNvSpPr>
                <a:spLocks noChangeAspect="1"/>
              </p:cNvSpPr>
              <p:nvPr/>
            </p:nvSpPr>
            <p:spPr>
              <a:xfrm flipH="1">
                <a:off x="1438546" y="468002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0" name="Шестиугольник 59"/>
              <p:cNvSpPr>
                <a:spLocks noChangeAspect="1"/>
              </p:cNvSpPr>
              <p:nvPr/>
            </p:nvSpPr>
            <p:spPr>
              <a:xfrm flipH="1">
                <a:off x="1438546" y="4146351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1" name="Шестиугольник 60"/>
              <p:cNvSpPr>
                <a:spLocks noChangeAspect="1"/>
              </p:cNvSpPr>
              <p:nvPr/>
            </p:nvSpPr>
            <p:spPr>
              <a:xfrm flipH="1">
                <a:off x="1438546" y="5213693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2" name="Шестиугольник 61"/>
              <p:cNvSpPr>
                <a:spLocks noChangeAspect="1"/>
              </p:cNvSpPr>
              <p:nvPr/>
            </p:nvSpPr>
            <p:spPr>
              <a:xfrm flipH="1">
                <a:off x="1438546" y="574736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3" name="Шестиугольник 62"/>
              <p:cNvSpPr>
                <a:spLocks noChangeAspect="1"/>
              </p:cNvSpPr>
              <p:nvPr/>
            </p:nvSpPr>
            <p:spPr>
              <a:xfrm flipH="1">
                <a:off x="1433805" y="1502849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4" name="Шестиугольник 63"/>
              <p:cNvSpPr>
                <a:spLocks noChangeAspect="1"/>
              </p:cNvSpPr>
              <p:nvPr/>
            </p:nvSpPr>
            <p:spPr>
              <a:xfrm flipH="1">
                <a:off x="1438546" y="204059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5" name="Шестиугольник 64"/>
              <p:cNvSpPr>
                <a:spLocks noChangeAspect="1"/>
              </p:cNvSpPr>
              <p:nvPr/>
            </p:nvSpPr>
            <p:spPr>
              <a:xfrm flipH="1">
                <a:off x="1438546" y="256703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6" name="Шестиугольник 65"/>
              <p:cNvSpPr>
                <a:spLocks noChangeAspect="1"/>
              </p:cNvSpPr>
              <p:nvPr/>
            </p:nvSpPr>
            <p:spPr>
              <a:xfrm flipH="1">
                <a:off x="1438546" y="3093475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7" name="Шестиугольник 96"/>
              <p:cNvSpPr>
                <a:spLocks noChangeAspect="1"/>
              </p:cNvSpPr>
              <p:nvPr/>
            </p:nvSpPr>
            <p:spPr>
              <a:xfrm flipH="1">
                <a:off x="1438546" y="3619914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8" name="Шестиугольник 97"/>
              <p:cNvSpPr>
                <a:spLocks noChangeAspect="1"/>
              </p:cNvSpPr>
              <p:nvPr/>
            </p:nvSpPr>
            <p:spPr>
              <a:xfrm flipH="1">
                <a:off x="1438546" y="4680027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9" name="Шестиугольник 98"/>
              <p:cNvSpPr>
                <a:spLocks noChangeAspect="1"/>
              </p:cNvSpPr>
              <p:nvPr/>
            </p:nvSpPr>
            <p:spPr>
              <a:xfrm flipH="1">
                <a:off x="1438546" y="4146356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0" name="Шестиугольник 99"/>
              <p:cNvSpPr>
                <a:spLocks noChangeAspect="1"/>
              </p:cNvSpPr>
              <p:nvPr/>
            </p:nvSpPr>
            <p:spPr>
              <a:xfrm flipH="1">
                <a:off x="1438546" y="521369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1" name="Шестиугольник 100"/>
              <p:cNvSpPr>
                <a:spLocks noChangeAspect="1"/>
              </p:cNvSpPr>
              <p:nvPr/>
            </p:nvSpPr>
            <p:spPr>
              <a:xfrm flipH="1">
                <a:off x="1438546" y="5747367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102" name="Группа 101"/>
            <p:cNvGrpSpPr/>
            <p:nvPr/>
          </p:nvGrpSpPr>
          <p:grpSpPr>
            <a:xfrm rot="16200000">
              <a:off x="6204541" y="4194418"/>
              <a:ext cx="319793" cy="3702729"/>
              <a:chOff x="1433805" y="1502845"/>
              <a:chExt cx="396451" cy="4590318"/>
            </a:xfrm>
          </p:grpSpPr>
          <p:sp>
            <p:nvSpPr>
              <p:cNvPr id="103" name="Шестиугольник 102"/>
              <p:cNvSpPr>
                <a:spLocks noChangeAspect="1"/>
              </p:cNvSpPr>
              <p:nvPr/>
            </p:nvSpPr>
            <p:spPr>
              <a:xfrm flipH="1">
                <a:off x="1433805" y="1502845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4" name="Шестиугольник 103"/>
              <p:cNvSpPr>
                <a:spLocks noChangeAspect="1"/>
              </p:cNvSpPr>
              <p:nvPr/>
            </p:nvSpPr>
            <p:spPr>
              <a:xfrm flipH="1">
                <a:off x="1438546" y="2040596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5" name="Шестиугольник 104"/>
              <p:cNvSpPr>
                <a:spLocks noChangeAspect="1"/>
              </p:cNvSpPr>
              <p:nvPr/>
            </p:nvSpPr>
            <p:spPr>
              <a:xfrm flipH="1">
                <a:off x="1438546" y="2567033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6" name="Шестиугольник 105"/>
              <p:cNvSpPr>
                <a:spLocks noChangeAspect="1"/>
              </p:cNvSpPr>
              <p:nvPr/>
            </p:nvSpPr>
            <p:spPr>
              <a:xfrm flipH="1">
                <a:off x="1438546" y="309347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7" name="Шестиугольник 106"/>
              <p:cNvSpPr>
                <a:spLocks noChangeAspect="1"/>
              </p:cNvSpPr>
              <p:nvPr/>
            </p:nvSpPr>
            <p:spPr>
              <a:xfrm flipH="1">
                <a:off x="1438546" y="3619909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8" name="Шестиугольник 107"/>
              <p:cNvSpPr>
                <a:spLocks noChangeAspect="1"/>
              </p:cNvSpPr>
              <p:nvPr/>
            </p:nvSpPr>
            <p:spPr>
              <a:xfrm flipH="1">
                <a:off x="1438546" y="468002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9" name="Шестиугольник 108"/>
              <p:cNvSpPr>
                <a:spLocks noChangeAspect="1"/>
              </p:cNvSpPr>
              <p:nvPr/>
            </p:nvSpPr>
            <p:spPr>
              <a:xfrm flipH="1">
                <a:off x="1438546" y="4146351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0" name="Шестиугольник 109"/>
              <p:cNvSpPr>
                <a:spLocks noChangeAspect="1"/>
              </p:cNvSpPr>
              <p:nvPr/>
            </p:nvSpPr>
            <p:spPr>
              <a:xfrm flipH="1">
                <a:off x="1438546" y="5213693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1" name="Шестиугольник 110"/>
              <p:cNvSpPr>
                <a:spLocks noChangeAspect="1"/>
              </p:cNvSpPr>
              <p:nvPr/>
            </p:nvSpPr>
            <p:spPr>
              <a:xfrm flipH="1">
                <a:off x="1438546" y="574736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2" name="Шестиугольник 111"/>
              <p:cNvSpPr>
                <a:spLocks noChangeAspect="1"/>
              </p:cNvSpPr>
              <p:nvPr/>
            </p:nvSpPr>
            <p:spPr>
              <a:xfrm flipH="1">
                <a:off x="1433805" y="1502849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3" name="Шестиугольник 112"/>
              <p:cNvSpPr>
                <a:spLocks noChangeAspect="1"/>
              </p:cNvSpPr>
              <p:nvPr/>
            </p:nvSpPr>
            <p:spPr>
              <a:xfrm flipH="1">
                <a:off x="1438546" y="204059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4" name="Шестиугольник 113"/>
              <p:cNvSpPr>
                <a:spLocks noChangeAspect="1"/>
              </p:cNvSpPr>
              <p:nvPr/>
            </p:nvSpPr>
            <p:spPr>
              <a:xfrm flipH="1">
                <a:off x="1438546" y="256703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5" name="Шестиугольник 114"/>
              <p:cNvSpPr>
                <a:spLocks noChangeAspect="1"/>
              </p:cNvSpPr>
              <p:nvPr/>
            </p:nvSpPr>
            <p:spPr>
              <a:xfrm flipH="1">
                <a:off x="1438546" y="3093475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6" name="Шестиугольник 115"/>
              <p:cNvSpPr>
                <a:spLocks noChangeAspect="1"/>
              </p:cNvSpPr>
              <p:nvPr/>
            </p:nvSpPr>
            <p:spPr>
              <a:xfrm flipH="1">
                <a:off x="1438546" y="3619914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7" name="Шестиугольник 116"/>
              <p:cNvSpPr>
                <a:spLocks noChangeAspect="1"/>
              </p:cNvSpPr>
              <p:nvPr/>
            </p:nvSpPr>
            <p:spPr>
              <a:xfrm flipH="1">
                <a:off x="1438546" y="4680027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8" name="Шестиугольник 117"/>
              <p:cNvSpPr>
                <a:spLocks noChangeAspect="1"/>
              </p:cNvSpPr>
              <p:nvPr/>
            </p:nvSpPr>
            <p:spPr>
              <a:xfrm flipH="1">
                <a:off x="1438546" y="4146356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9" name="Шестиугольник 118"/>
              <p:cNvSpPr>
                <a:spLocks noChangeAspect="1"/>
              </p:cNvSpPr>
              <p:nvPr/>
            </p:nvSpPr>
            <p:spPr>
              <a:xfrm flipH="1">
                <a:off x="1438546" y="521369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0" name="Шестиугольник 119"/>
              <p:cNvSpPr>
                <a:spLocks noChangeAspect="1"/>
              </p:cNvSpPr>
              <p:nvPr/>
            </p:nvSpPr>
            <p:spPr>
              <a:xfrm flipH="1">
                <a:off x="1438546" y="5747367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3530285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3" y="1011934"/>
            <a:ext cx="5836136" cy="1517878"/>
          </a:xfrm>
        </p:spPr>
        <p:txBody>
          <a:bodyPr>
            <a:normAutofit fontScale="90000"/>
          </a:bodyPr>
          <a:lstStyle/>
          <a:p>
            <a:r>
              <a:rPr lang="ru-RU" sz="4000"/>
              <a:t>Отличия гуманитарной </a:t>
            </a:r>
            <a:br>
              <a:rPr lang="ru-RU" sz="4000"/>
            </a:br>
            <a:r>
              <a:rPr lang="ru-RU" sz="4000"/>
              <a:t>и естественно-научной парадигм</a:t>
            </a:r>
            <a:endParaRPr lang="ru-RU" sz="4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41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349881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349881"/>
            <a:ext cx="612000" cy="612000"/>
          </a:xfrm>
          <a:prstGeom prst="roundRect">
            <a:avLst/>
          </a:prstGeom>
          <a:solidFill>
            <a:srgbClr val="007434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grpSp>
        <p:nvGrpSpPr>
          <p:cNvPr id="33" name="Группа 32"/>
          <p:cNvGrpSpPr/>
          <p:nvPr/>
        </p:nvGrpSpPr>
        <p:grpSpPr>
          <a:xfrm>
            <a:off x="6218931" y="492880"/>
            <a:ext cx="2205932" cy="1696204"/>
            <a:chOff x="6199388" y="780818"/>
            <a:chExt cx="2205932" cy="1696204"/>
          </a:xfrm>
        </p:grpSpPr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6653669" y="80035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6653669" y="1254620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091438" y="216313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613412" y="216313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131523" y="216313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653669" y="1708878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6653669" y="216313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6179847" y="80035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6179847" y="1254620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179847" y="1708878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179847" y="216313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121" name="Скругленный прямоугольник 120"/>
          <p:cNvSpPr/>
          <p:nvPr/>
        </p:nvSpPr>
        <p:spPr>
          <a:xfrm>
            <a:off x="729765" y="2718208"/>
            <a:ext cx="3454046" cy="2790882"/>
          </a:xfrm>
          <a:prstGeom prst="roundRect">
            <a:avLst>
              <a:gd name="adj" fmla="val 6321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80000" rIns="36000" rtlCol="0" anchor="t"/>
          <a:lstStyle/>
          <a:p>
            <a:pPr marL="179388">
              <a:spcAft>
                <a:spcPts val="1000"/>
              </a:spcAft>
            </a:pPr>
            <a:r>
              <a:rPr lang="ru-RU" sz="2400" b="1"/>
              <a:t>Естественнонаучное </a:t>
            </a:r>
            <a:br>
              <a:rPr lang="ru-RU" sz="2400" b="1"/>
            </a:br>
            <a:r>
              <a:rPr lang="ru-RU" sz="2400" b="1"/>
              <a:t>и гуманитарное познание:</a:t>
            </a:r>
          </a:p>
          <a:p>
            <a:pPr marL="184150" indent="-184150">
              <a:spcAft>
                <a:spcPts val="600"/>
              </a:spcAft>
            </a:pPr>
            <a:r>
              <a:rPr lang="ru-RU" sz="2000"/>
              <a:t>‒ взаимосвязаны;</a:t>
            </a:r>
          </a:p>
          <a:p>
            <a:pPr marL="184150" indent="-184150">
              <a:spcAft>
                <a:spcPts val="600"/>
              </a:spcAft>
            </a:pPr>
            <a:r>
              <a:rPr lang="ru-RU" sz="2000"/>
              <a:t>‒ невозможны друг без друга (особенно в психологии).</a:t>
            </a:r>
            <a:endParaRPr lang="ru-RU" sz="2000" spc="-30"/>
          </a:p>
        </p:txBody>
      </p:sp>
      <p:sp>
        <p:nvSpPr>
          <p:cNvPr id="122" name="Скругленный прямоугольник 121"/>
          <p:cNvSpPr/>
          <p:nvPr/>
        </p:nvSpPr>
        <p:spPr>
          <a:xfrm>
            <a:off x="4330460" y="2718208"/>
            <a:ext cx="4101043" cy="2790882"/>
          </a:xfrm>
          <a:prstGeom prst="roundRect">
            <a:avLst>
              <a:gd name="adj" fmla="val 659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80000" rIns="36000" bIns="36000" rtlCol="0" anchor="t"/>
          <a:lstStyle/>
          <a:p>
            <a:pPr marL="180975">
              <a:spcAft>
                <a:spcPts val="1000"/>
              </a:spcAft>
            </a:pPr>
            <a:r>
              <a:rPr lang="ru-RU" sz="2400" b="1">
                <a:solidFill>
                  <a:schemeClr val="tx1"/>
                </a:solidFill>
              </a:rPr>
              <a:t>При этом в психологии:</a:t>
            </a:r>
          </a:p>
          <a:p>
            <a:pPr marL="185738" indent="-185738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гуманитарное познание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в конечном счете оказывается более широким понятием;</a:t>
            </a:r>
          </a:p>
          <a:p>
            <a:pPr marL="185738" indent="-185738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включает в свои пределы естественнонаучное познание.</a:t>
            </a:r>
          </a:p>
        </p:txBody>
      </p:sp>
      <p:sp>
        <p:nvSpPr>
          <p:cNvPr id="123" name="Freeform 21"/>
          <p:cNvSpPr/>
          <p:nvPr/>
        </p:nvSpPr>
        <p:spPr>
          <a:xfrm rot="5400000">
            <a:off x="7926589" y="246279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24" name="Freeform 20"/>
          <p:cNvSpPr/>
          <p:nvPr/>
        </p:nvSpPr>
        <p:spPr>
          <a:xfrm rot="5400000">
            <a:off x="3675945" y="246279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Группа 3"/>
          <p:cNvGrpSpPr/>
          <p:nvPr/>
        </p:nvGrpSpPr>
        <p:grpSpPr>
          <a:xfrm>
            <a:off x="729765" y="5658993"/>
            <a:ext cx="3454049" cy="692690"/>
            <a:chOff x="729765" y="5949141"/>
            <a:chExt cx="3534505" cy="708826"/>
          </a:xfrm>
        </p:grpSpPr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5400000">
              <a:off x="712088" y="5966818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8" name="Шестиугольник 127"/>
            <p:cNvSpPr>
              <a:spLocks noChangeAspect="1"/>
            </p:cNvSpPr>
            <p:nvPr/>
          </p:nvSpPr>
          <p:spPr>
            <a:xfrm rot="5400000">
              <a:off x="1126153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9" name="Шестиугольник 128"/>
            <p:cNvSpPr>
              <a:spLocks noChangeAspect="1"/>
            </p:cNvSpPr>
            <p:nvPr/>
          </p:nvSpPr>
          <p:spPr>
            <a:xfrm rot="5400000">
              <a:off x="1531504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0" name="Шестиугольник 129"/>
            <p:cNvSpPr>
              <a:spLocks noChangeAspect="1"/>
            </p:cNvSpPr>
            <p:nvPr/>
          </p:nvSpPr>
          <p:spPr>
            <a:xfrm rot="5400000">
              <a:off x="1936859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1" name="Шестиугольник 130"/>
            <p:cNvSpPr>
              <a:spLocks noChangeAspect="1"/>
            </p:cNvSpPr>
            <p:nvPr/>
          </p:nvSpPr>
          <p:spPr>
            <a:xfrm rot="5400000">
              <a:off x="2342211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2" name="Шестиугольник 131"/>
            <p:cNvSpPr>
              <a:spLocks noChangeAspect="1"/>
            </p:cNvSpPr>
            <p:nvPr/>
          </p:nvSpPr>
          <p:spPr>
            <a:xfrm rot="5400000">
              <a:off x="3158488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3" name="Шестиугольник 132"/>
            <p:cNvSpPr>
              <a:spLocks noChangeAspect="1"/>
            </p:cNvSpPr>
            <p:nvPr/>
          </p:nvSpPr>
          <p:spPr>
            <a:xfrm rot="5400000">
              <a:off x="2747566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4" name="Шестиугольник 133"/>
            <p:cNvSpPr>
              <a:spLocks noChangeAspect="1"/>
            </p:cNvSpPr>
            <p:nvPr/>
          </p:nvSpPr>
          <p:spPr>
            <a:xfrm rot="5400000">
              <a:off x="3569411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5" name="Шестиугольник 134"/>
            <p:cNvSpPr>
              <a:spLocks noChangeAspect="1"/>
            </p:cNvSpPr>
            <p:nvPr/>
          </p:nvSpPr>
          <p:spPr>
            <a:xfrm rot="5400000">
              <a:off x="712088" y="637037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6" name="Шестиугольник 135"/>
            <p:cNvSpPr>
              <a:spLocks noChangeAspect="1"/>
            </p:cNvSpPr>
            <p:nvPr/>
          </p:nvSpPr>
          <p:spPr>
            <a:xfrm rot="5400000">
              <a:off x="1126152" y="6374030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7" name="Шестиугольник 136"/>
            <p:cNvSpPr>
              <a:spLocks noChangeAspect="1"/>
            </p:cNvSpPr>
            <p:nvPr/>
          </p:nvSpPr>
          <p:spPr>
            <a:xfrm rot="5400000">
              <a:off x="1531503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8" name="Шестиугольник 137"/>
            <p:cNvSpPr>
              <a:spLocks noChangeAspect="1"/>
            </p:cNvSpPr>
            <p:nvPr/>
          </p:nvSpPr>
          <p:spPr>
            <a:xfrm rot="5400000">
              <a:off x="1936858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9" name="Шестиугольник 138"/>
            <p:cNvSpPr>
              <a:spLocks noChangeAspect="1"/>
            </p:cNvSpPr>
            <p:nvPr/>
          </p:nvSpPr>
          <p:spPr>
            <a:xfrm rot="5400000">
              <a:off x="2342211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0" name="Шестиугольник 139"/>
            <p:cNvSpPr>
              <a:spLocks noChangeAspect="1"/>
            </p:cNvSpPr>
            <p:nvPr/>
          </p:nvSpPr>
          <p:spPr>
            <a:xfrm rot="5400000">
              <a:off x="3158488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1" name="Шестиугольник 140"/>
            <p:cNvSpPr>
              <a:spLocks noChangeAspect="1"/>
            </p:cNvSpPr>
            <p:nvPr/>
          </p:nvSpPr>
          <p:spPr>
            <a:xfrm rot="5400000">
              <a:off x="2747566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2" name="Шестиугольник 141"/>
            <p:cNvSpPr>
              <a:spLocks noChangeAspect="1"/>
            </p:cNvSpPr>
            <p:nvPr/>
          </p:nvSpPr>
          <p:spPr>
            <a:xfrm rot="5400000">
              <a:off x="3569411" y="6374030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3" name="Шестиугольник 142"/>
            <p:cNvSpPr>
              <a:spLocks noChangeAspect="1"/>
            </p:cNvSpPr>
            <p:nvPr/>
          </p:nvSpPr>
          <p:spPr>
            <a:xfrm rot="5400000">
              <a:off x="3980331" y="5970463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4" name="Шестиугольник 143"/>
            <p:cNvSpPr>
              <a:spLocks noChangeAspect="1"/>
            </p:cNvSpPr>
            <p:nvPr/>
          </p:nvSpPr>
          <p:spPr>
            <a:xfrm rot="5400000">
              <a:off x="3980333" y="6374028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53" b="7893"/>
          <a:stretch/>
        </p:blipFill>
        <p:spPr>
          <a:xfrm>
            <a:off x="6562056" y="5192724"/>
            <a:ext cx="1651277" cy="1381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816511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3354" y="343788"/>
            <a:ext cx="6999268" cy="1102447"/>
          </a:xfrm>
        </p:spPr>
        <p:txBody>
          <a:bodyPr>
            <a:noAutofit/>
          </a:bodyPr>
          <a:lstStyle/>
          <a:p>
            <a:r>
              <a:rPr lang="ru-RU" altLang="ru-RU"/>
              <a:t>Когнитивная парадигма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42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740789"/>
            <a:ext cx="3780000" cy="1688211"/>
          </a:xfrm>
          <a:prstGeom prst="roundRect">
            <a:avLst>
              <a:gd name="adj" fmla="val 10884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Ins="36000" rtlCol="0" anchor="t"/>
          <a:lstStyle/>
          <a:p>
            <a:pPr marL="179388">
              <a:lnSpc>
                <a:spcPct val="90000"/>
              </a:lnSpc>
              <a:spcAft>
                <a:spcPts val="600"/>
              </a:spcAft>
            </a:pPr>
            <a:r>
              <a:rPr lang="ru-RU" sz="2400" b="1"/>
              <a:t>Когнитивная психология</a:t>
            </a:r>
            <a:r>
              <a:rPr lang="ru-RU" sz="2400" b="1" spc="-40"/>
              <a:t>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от лат. </a:t>
            </a:r>
            <a:r>
              <a:rPr lang="ru-RU" sz="2000" i="1">
                <a:solidFill>
                  <a:schemeClr val="bg1"/>
                </a:solidFill>
              </a:rPr>
              <a:t>cognitio</a:t>
            </a:r>
            <a:r>
              <a:rPr lang="ru-RU" sz="2000">
                <a:solidFill>
                  <a:schemeClr val="bg1"/>
                </a:solidFill>
              </a:rPr>
              <a:t> – знание, познание.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651513" y="1740789"/>
            <a:ext cx="3739830" cy="2786387"/>
          </a:xfrm>
          <a:prstGeom prst="roundRect">
            <a:avLst>
              <a:gd name="adj" fmla="val 5465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44000" rtlCol="0" anchor="t"/>
          <a:lstStyle/>
          <a:p>
            <a:pPr marL="179388">
              <a:lnSpc>
                <a:spcPct val="80000"/>
              </a:lnSpc>
              <a:spcAft>
                <a:spcPts val="1200"/>
              </a:spcAft>
            </a:pPr>
            <a:r>
              <a:rPr lang="ru-RU" sz="2400" b="1"/>
              <a:t>Истоки проблематики: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/>
              <a:t>прослеживаются с работ </a:t>
            </a:r>
            <a:r>
              <a:rPr lang="ru-RU" sz="2000" spc="-20"/>
              <a:t>древнегреческих философов:</a:t>
            </a:r>
          </a:p>
          <a:p>
            <a:pPr marL="450000" indent="-2880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b="1"/>
              <a:t>Платон</a:t>
            </a:r>
            <a:r>
              <a:rPr lang="ru-RU"/>
              <a:t> – учение </a:t>
            </a:r>
            <a:br>
              <a:rPr lang="ru-RU"/>
            </a:br>
            <a:r>
              <a:rPr lang="ru-RU"/>
              <a:t>об универсалиях;</a:t>
            </a:r>
          </a:p>
          <a:p>
            <a:pPr marL="450000" indent="-288000">
              <a:lnSpc>
                <a:spcPct val="90000"/>
              </a:lnSpc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b="1"/>
              <a:t>Аристотель</a:t>
            </a:r>
            <a:r>
              <a:rPr lang="ru-RU"/>
              <a:t> – законы ассоциаций, принципы рассуждений.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876032" y="148140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3550212"/>
            <a:ext cx="3780000" cy="1489850"/>
          </a:xfrm>
          <a:prstGeom prst="roundRect">
            <a:avLst>
              <a:gd name="adj" fmla="val 1132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08000" rIns="36000" bIns="36000" rtlCol="0" anchor="t"/>
          <a:lstStyle/>
          <a:p>
            <a:pPr marL="179388">
              <a:spcAft>
                <a:spcPts val="400"/>
              </a:spcAft>
            </a:pPr>
            <a:r>
              <a:rPr lang="ru-RU" sz="2400" b="1">
                <a:solidFill>
                  <a:schemeClr val="tx1"/>
                </a:solidFill>
              </a:rPr>
              <a:t>Проблема:</a:t>
            </a:r>
          </a:p>
          <a:p>
            <a:pPr marL="180000" indent="-176213"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ограничение сферы их применения.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3988320" y="329480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978599" y="148140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Группа 16"/>
          <p:cNvGrpSpPr/>
          <p:nvPr/>
        </p:nvGrpSpPr>
        <p:grpSpPr>
          <a:xfrm>
            <a:off x="7536314" y="617079"/>
            <a:ext cx="855027" cy="576801"/>
            <a:chOff x="8052457" y="227472"/>
            <a:chExt cx="610255" cy="411678"/>
          </a:xfrm>
        </p:grpSpPr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0" name="Скругленный прямоугольник 19"/>
          <p:cNvSpPr/>
          <p:nvPr/>
        </p:nvSpPr>
        <p:spPr>
          <a:xfrm>
            <a:off x="4651513" y="4644762"/>
            <a:ext cx="3739830" cy="1639498"/>
          </a:xfrm>
          <a:prstGeom prst="roundRect">
            <a:avLst>
              <a:gd name="adj" fmla="val 11584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44000" rtlCol="0" anchor="t"/>
          <a:lstStyle/>
          <a:p>
            <a:pPr marL="162000">
              <a:lnSpc>
                <a:spcPct val="90000"/>
              </a:lnSpc>
              <a:spcAft>
                <a:spcPts val="600"/>
              </a:spcAft>
            </a:pPr>
            <a:r>
              <a:rPr lang="ru-RU" sz="2400" b="1"/>
              <a:t>Основоположник – </a:t>
            </a:r>
            <a:br>
              <a:rPr lang="ru-RU" sz="2400" b="1"/>
            </a:br>
            <a:r>
              <a:rPr lang="ru-RU" sz="2400" b="1"/>
              <a:t>У. Найссер: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/>
              <a:t>в 1967 г. опубликовал книгу «Cognitive Psychology».</a:t>
            </a:r>
          </a:p>
        </p:txBody>
      </p:sp>
      <p:sp>
        <p:nvSpPr>
          <p:cNvPr id="21" name="Freeform 20"/>
          <p:cNvSpPr/>
          <p:nvPr/>
        </p:nvSpPr>
        <p:spPr>
          <a:xfrm rot="5400000">
            <a:off x="7876032" y="438935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1" name="Группа 30"/>
          <p:cNvGrpSpPr/>
          <p:nvPr/>
        </p:nvGrpSpPr>
        <p:grpSpPr>
          <a:xfrm>
            <a:off x="757773" y="5161274"/>
            <a:ext cx="3702729" cy="1132065"/>
            <a:chOff x="4513073" y="5479750"/>
            <a:chExt cx="3702729" cy="1132065"/>
          </a:xfrm>
        </p:grpSpPr>
        <p:grpSp>
          <p:nvGrpSpPr>
            <p:cNvPr id="32" name="Группа 31"/>
            <p:cNvGrpSpPr/>
            <p:nvPr/>
          </p:nvGrpSpPr>
          <p:grpSpPr>
            <a:xfrm rot="16200000">
              <a:off x="6204541" y="3788282"/>
              <a:ext cx="319793" cy="3702729"/>
              <a:chOff x="1433805" y="1502845"/>
              <a:chExt cx="396451" cy="4590318"/>
            </a:xfrm>
          </p:grpSpPr>
          <p:sp>
            <p:nvSpPr>
              <p:cNvPr id="76" name="Шестиугольник 75"/>
              <p:cNvSpPr>
                <a:spLocks noChangeAspect="1"/>
              </p:cNvSpPr>
              <p:nvPr/>
            </p:nvSpPr>
            <p:spPr>
              <a:xfrm flipH="1">
                <a:off x="1433805" y="1502845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7" name="Шестиугольник 76"/>
              <p:cNvSpPr>
                <a:spLocks noChangeAspect="1"/>
              </p:cNvSpPr>
              <p:nvPr/>
            </p:nvSpPr>
            <p:spPr>
              <a:xfrm flipH="1">
                <a:off x="1438546" y="2040596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8" name="Шестиугольник 77"/>
              <p:cNvSpPr>
                <a:spLocks noChangeAspect="1"/>
              </p:cNvSpPr>
              <p:nvPr/>
            </p:nvSpPr>
            <p:spPr>
              <a:xfrm flipH="1">
                <a:off x="1438546" y="2567033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9" name="Шестиугольник 78"/>
              <p:cNvSpPr>
                <a:spLocks noChangeAspect="1"/>
              </p:cNvSpPr>
              <p:nvPr/>
            </p:nvSpPr>
            <p:spPr>
              <a:xfrm flipH="1">
                <a:off x="1438546" y="309347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0" name="Шестиугольник 79"/>
              <p:cNvSpPr>
                <a:spLocks noChangeAspect="1"/>
              </p:cNvSpPr>
              <p:nvPr/>
            </p:nvSpPr>
            <p:spPr>
              <a:xfrm flipH="1">
                <a:off x="1438546" y="3619909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1" name="Шестиугольник 80"/>
              <p:cNvSpPr>
                <a:spLocks noChangeAspect="1"/>
              </p:cNvSpPr>
              <p:nvPr/>
            </p:nvSpPr>
            <p:spPr>
              <a:xfrm flipH="1">
                <a:off x="1438546" y="468002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2" name="Шестиугольник 81"/>
              <p:cNvSpPr>
                <a:spLocks noChangeAspect="1"/>
              </p:cNvSpPr>
              <p:nvPr/>
            </p:nvSpPr>
            <p:spPr>
              <a:xfrm flipH="1">
                <a:off x="1438546" y="4146351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3" name="Шестиугольник 82"/>
              <p:cNvSpPr>
                <a:spLocks noChangeAspect="1"/>
              </p:cNvSpPr>
              <p:nvPr/>
            </p:nvSpPr>
            <p:spPr>
              <a:xfrm flipH="1">
                <a:off x="1438546" y="5213693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4" name="Шестиугольник 83"/>
              <p:cNvSpPr>
                <a:spLocks noChangeAspect="1"/>
              </p:cNvSpPr>
              <p:nvPr/>
            </p:nvSpPr>
            <p:spPr>
              <a:xfrm flipH="1">
                <a:off x="1438546" y="574736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5" name="Шестиугольник 84"/>
              <p:cNvSpPr>
                <a:spLocks noChangeAspect="1"/>
              </p:cNvSpPr>
              <p:nvPr/>
            </p:nvSpPr>
            <p:spPr>
              <a:xfrm flipH="1">
                <a:off x="1433805" y="1502849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6" name="Шестиугольник 85"/>
              <p:cNvSpPr>
                <a:spLocks noChangeAspect="1"/>
              </p:cNvSpPr>
              <p:nvPr/>
            </p:nvSpPr>
            <p:spPr>
              <a:xfrm flipH="1">
                <a:off x="1438546" y="204059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7" name="Шестиугольник 86"/>
              <p:cNvSpPr>
                <a:spLocks noChangeAspect="1"/>
              </p:cNvSpPr>
              <p:nvPr/>
            </p:nvSpPr>
            <p:spPr>
              <a:xfrm flipH="1">
                <a:off x="1438546" y="256703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8" name="Шестиугольник 87"/>
              <p:cNvSpPr>
                <a:spLocks noChangeAspect="1"/>
              </p:cNvSpPr>
              <p:nvPr/>
            </p:nvSpPr>
            <p:spPr>
              <a:xfrm flipH="1">
                <a:off x="1438546" y="3093475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9" name="Шестиугольник 88"/>
              <p:cNvSpPr>
                <a:spLocks noChangeAspect="1"/>
              </p:cNvSpPr>
              <p:nvPr/>
            </p:nvSpPr>
            <p:spPr>
              <a:xfrm flipH="1">
                <a:off x="1438546" y="3619914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0" name="Шестиугольник 89"/>
              <p:cNvSpPr>
                <a:spLocks noChangeAspect="1"/>
              </p:cNvSpPr>
              <p:nvPr/>
            </p:nvSpPr>
            <p:spPr>
              <a:xfrm flipH="1">
                <a:off x="1438546" y="4680027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1" name="Шестиугольник 90"/>
              <p:cNvSpPr>
                <a:spLocks noChangeAspect="1"/>
              </p:cNvSpPr>
              <p:nvPr/>
            </p:nvSpPr>
            <p:spPr>
              <a:xfrm flipH="1">
                <a:off x="1438546" y="4146356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2" name="Шестиугольник 91"/>
              <p:cNvSpPr>
                <a:spLocks noChangeAspect="1"/>
              </p:cNvSpPr>
              <p:nvPr/>
            </p:nvSpPr>
            <p:spPr>
              <a:xfrm flipH="1">
                <a:off x="1438546" y="521369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3" name="Шестиугольник 92"/>
              <p:cNvSpPr>
                <a:spLocks noChangeAspect="1"/>
              </p:cNvSpPr>
              <p:nvPr/>
            </p:nvSpPr>
            <p:spPr>
              <a:xfrm flipH="1">
                <a:off x="1438546" y="5747367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33" name="Группа 32"/>
            <p:cNvGrpSpPr/>
            <p:nvPr/>
          </p:nvGrpSpPr>
          <p:grpSpPr>
            <a:xfrm rot="16200000">
              <a:off x="6204541" y="4600554"/>
              <a:ext cx="319793" cy="3702729"/>
              <a:chOff x="1433805" y="1502845"/>
              <a:chExt cx="396451" cy="4590318"/>
            </a:xfrm>
          </p:grpSpPr>
          <p:sp>
            <p:nvSpPr>
              <p:cNvPr id="58" name="Шестиугольник 57"/>
              <p:cNvSpPr>
                <a:spLocks noChangeAspect="1"/>
              </p:cNvSpPr>
              <p:nvPr/>
            </p:nvSpPr>
            <p:spPr>
              <a:xfrm flipH="1">
                <a:off x="1433805" y="1502845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9" name="Шестиугольник 58"/>
              <p:cNvSpPr>
                <a:spLocks noChangeAspect="1"/>
              </p:cNvSpPr>
              <p:nvPr/>
            </p:nvSpPr>
            <p:spPr>
              <a:xfrm flipH="1">
                <a:off x="1438546" y="2040596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0" name="Шестиугольник 59"/>
              <p:cNvSpPr>
                <a:spLocks noChangeAspect="1"/>
              </p:cNvSpPr>
              <p:nvPr/>
            </p:nvSpPr>
            <p:spPr>
              <a:xfrm flipH="1">
                <a:off x="1438546" y="2567033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1" name="Шестиугольник 60"/>
              <p:cNvSpPr>
                <a:spLocks noChangeAspect="1"/>
              </p:cNvSpPr>
              <p:nvPr/>
            </p:nvSpPr>
            <p:spPr>
              <a:xfrm flipH="1">
                <a:off x="1438546" y="309347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2" name="Шестиугольник 61"/>
              <p:cNvSpPr>
                <a:spLocks noChangeAspect="1"/>
              </p:cNvSpPr>
              <p:nvPr/>
            </p:nvSpPr>
            <p:spPr>
              <a:xfrm flipH="1">
                <a:off x="1438546" y="3619909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3" name="Шестиугольник 62"/>
              <p:cNvSpPr>
                <a:spLocks noChangeAspect="1"/>
              </p:cNvSpPr>
              <p:nvPr/>
            </p:nvSpPr>
            <p:spPr>
              <a:xfrm flipH="1">
                <a:off x="1438546" y="468002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4" name="Шестиугольник 63"/>
              <p:cNvSpPr>
                <a:spLocks noChangeAspect="1"/>
              </p:cNvSpPr>
              <p:nvPr/>
            </p:nvSpPr>
            <p:spPr>
              <a:xfrm flipH="1">
                <a:off x="1438546" y="4146351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5" name="Шестиугольник 64"/>
              <p:cNvSpPr>
                <a:spLocks noChangeAspect="1"/>
              </p:cNvSpPr>
              <p:nvPr/>
            </p:nvSpPr>
            <p:spPr>
              <a:xfrm flipH="1">
                <a:off x="1438546" y="5213693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6" name="Шестиугольник 65"/>
              <p:cNvSpPr>
                <a:spLocks noChangeAspect="1"/>
              </p:cNvSpPr>
              <p:nvPr/>
            </p:nvSpPr>
            <p:spPr>
              <a:xfrm flipH="1">
                <a:off x="1438546" y="574736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7" name="Шестиугольник 66"/>
              <p:cNvSpPr>
                <a:spLocks noChangeAspect="1"/>
              </p:cNvSpPr>
              <p:nvPr/>
            </p:nvSpPr>
            <p:spPr>
              <a:xfrm flipH="1">
                <a:off x="1433805" y="1502849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flipH="1">
                <a:off x="1438546" y="204059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9" name="Шестиугольник 68"/>
              <p:cNvSpPr>
                <a:spLocks noChangeAspect="1"/>
              </p:cNvSpPr>
              <p:nvPr/>
            </p:nvSpPr>
            <p:spPr>
              <a:xfrm flipH="1">
                <a:off x="1438546" y="256703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0" name="Шестиугольник 69"/>
              <p:cNvSpPr>
                <a:spLocks noChangeAspect="1"/>
              </p:cNvSpPr>
              <p:nvPr/>
            </p:nvSpPr>
            <p:spPr>
              <a:xfrm flipH="1">
                <a:off x="1438546" y="3093475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1" name="Шестиугольник 70"/>
              <p:cNvSpPr>
                <a:spLocks noChangeAspect="1"/>
              </p:cNvSpPr>
              <p:nvPr/>
            </p:nvSpPr>
            <p:spPr>
              <a:xfrm flipH="1">
                <a:off x="1438546" y="3619914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2" name="Шестиугольник 71"/>
              <p:cNvSpPr>
                <a:spLocks noChangeAspect="1"/>
              </p:cNvSpPr>
              <p:nvPr/>
            </p:nvSpPr>
            <p:spPr>
              <a:xfrm flipH="1">
                <a:off x="1438546" y="4680027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3" name="Шестиугольник 72"/>
              <p:cNvSpPr>
                <a:spLocks noChangeAspect="1"/>
              </p:cNvSpPr>
              <p:nvPr/>
            </p:nvSpPr>
            <p:spPr>
              <a:xfrm flipH="1">
                <a:off x="1438546" y="4146356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4" name="Шестиугольник 73"/>
              <p:cNvSpPr>
                <a:spLocks noChangeAspect="1"/>
              </p:cNvSpPr>
              <p:nvPr/>
            </p:nvSpPr>
            <p:spPr>
              <a:xfrm flipH="1">
                <a:off x="1438546" y="521369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5" name="Шестиугольник 74"/>
              <p:cNvSpPr>
                <a:spLocks noChangeAspect="1"/>
              </p:cNvSpPr>
              <p:nvPr/>
            </p:nvSpPr>
            <p:spPr>
              <a:xfrm flipH="1">
                <a:off x="1438546" y="5747367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34" name="Группа 33"/>
            <p:cNvGrpSpPr/>
            <p:nvPr/>
          </p:nvGrpSpPr>
          <p:grpSpPr>
            <a:xfrm rot="16200000">
              <a:off x="6204541" y="4194418"/>
              <a:ext cx="319793" cy="3702729"/>
              <a:chOff x="1433805" y="1502845"/>
              <a:chExt cx="396451" cy="4590318"/>
            </a:xfrm>
          </p:grpSpPr>
          <p:sp>
            <p:nvSpPr>
              <p:cNvPr id="37" name="Шестиугольник 36"/>
              <p:cNvSpPr>
                <a:spLocks noChangeAspect="1"/>
              </p:cNvSpPr>
              <p:nvPr/>
            </p:nvSpPr>
            <p:spPr>
              <a:xfrm flipH="1">
                <a:off x="1433805" y="1502845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8" name="Шестиугольник 37"/>
              <p:cNvSpPr>
                <a:spLocks noChangeAspect="1"/>
              </p:cNvSpPr>
              <p:nvPr/>
            </p:nvSpPr>
            <p:spPr>
              <a:xfrm flipH="1">
                <a:off x="1438546" y="2040596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9" name="Шестиугольник 38"/>
              <p:cNvSpPr>
                <a:spLocks noChangeAspect="1"/>
              </p:cNvSpPr>
              <p:nvPr/>
            </p:nvSpPr>
            <p:spPr>
              <a:xfrm flipH="1">
                <a:off x="1438546" y="2567033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0" name="Шестиугольник 39"/>
              <p:cNvSpPr>
                <a:spLocks noChangeAspect="1"/>
              </p:cNvSpPr>
              <p:nvPr/>
            </p:nvSpPr>
            <p:spPr>
              <a:xfrm flipH="1">
                <a:off x="1438546" y="309347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1" name="Шестиугольник 40"/>
              <p:cNvSpPr>
                <a:spLocks noChangeAspect="1"/>
              </p:cNvSpPr>
              <p:nvPr/>
            </p:nvSpPr>
            <p:spPr>
              <a:xfrm flipH="1">
                <a:off x="1438546" y="3619909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2" name="Шестиугольник 41"/>
              <p:cNvSpPr>
                <a:spLocks noChangeAspect="1"/>
              </p:cNvSpPr>
              <p:nvPr/>
            </p:nvSpPr>
            <p:spPr>
              <a:xfrm flipH="1">
                <a:off x="1438546" y="468002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5" name="Шестиугольник 44"/>
              <p:cNvSpPr>
                <a:spLocks noChangeAspect="1"/>
              </p:cNvSpPr>
              <p:nvPr/>
            </p:nvSpPr>
            <p:spPr>
              <a:xfrm flipH="1">
                <a:off x="1438546" y="4146351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7" name="Шестиугольник 46"/>
              <p:cNvSpPr>
                <a:spLocks noChangeAspect="1"/>
              </p:cNvSpPr>
              <p:nvPr/>
            </p:nvSpPr>
            <p:spPr>
              <a:xfrm flipH="1">
                <a:off x="1438546" y="5213693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8" name="Шестиугольник 47"/>
              <p:cNvSpPr>
                <a:spLocks noChangeAspect="1"/>
              </p:cNvSpPr>
              <p:nvPr/>
            </p:nvSpPr>
            <p:spPr>
              <a:xfrm flipH="1">
                <a:off x="1438546" y="5747362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9" name="Шестиугольник 48"/>
              <p:cNvSpPr>
                <a:spLocks noChangeAspect="1"/>
              </p:cNvSpPr>
              <p:nvPr/>
            </p:nvSpPr>
            <p:spPr>
              <a:xfrm flipH="1">
                <a:off x="1433805" y="1502849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0" name="Шестиугольник 49"/>
              <p:cNvSpPr>
                <a:spLocks noChangeAspect="1"/>
              </p:cNvSpPr>
              <p:nvPr/>
            </p:nvSpPr>
            <p:spPr>
              <a:xfrm flipH="1">
                <a:off x="1438546" y="204059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1" name="Шестиугольник 50"/>
              <p:cNvSpPr>
                <a:spLocks noChangeAspect="1"/>
              </p:cNvSpPr>
              <p:nvPr/>
            </p:nvSpPr>
            <p:spPr>
              <a:xfrm flipH="1">
                <a:off x="1438546" y="256703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2" name="Шестиугольник 51"/>
              <p:cNvSpPr>
                <a:spLocks noChangeAspect="1"/>
              </p:cNvSpPr>
              <p:nvPr/>
            </p:nvSpPr>
            <p:spPr>
              <a:xfrm flipH="1">
                <a:off x="1438546" y="3093475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3" name="Шестиугольник 52"/>
              <p:cNvSpPr>
                <a:spLocks noChangeAspect="1"/>
              </p:cNvSpPr>
              <p:nvPr/>
            </p:nvSpPr>
            <p:spPr>
              <a:xfrm flipH="1">
                <a:off x="1438546" y="3619914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4" name="Шестиугольник 53"/>
              <p:cNvSpPr>
                <a:spLocks noChangeAspect="1"/>
              </p:cNvSpPr>
              <p:nvPr/>
            </p:nvSpPr>
            <p:spPr>
              <a:xfrm flipH="1">
                <a:off x="1438546" y="4680027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5" name="Шестиугольник 54"/>
              <p:cNvSpPr>
                <a:spLocks noChangeAspect="1"/>
              </p:cNvSpPr>
              <p:nvPr/>
            </p:nvSpPr>
            <p:spPr>
              <a:xfrm flipH="1">
                <a:off x="1438546" y="4146356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6" name="Шестиугольник 55"/>
              <p:cNvSpPr>
                <a:spLocks noChangeAspect="1"/>
              </p:cNvSpPr>
              <p:nvPr/>
            </p:nvSpPr>
            <p:spPr>
              <a:xfrm flipH="1">
                <a:off x="1438546" y="5213698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7" name="Шестиугольник 56"/>
              <p:cNvSpPr>
                <a:spLocks noChangeAspect="1"/>
              </p:cNvSpPr>
              <p:nvPr/>
            </p:nvSpPr>
            <p:spPr>
              <a:xfrm flipH="1">
                <a:off x="1438546" y="5747367"/>
                <a:ext cx="391710" cy="345796"/>
              </a:xfrm>
              <a:prstGeom prst="hexagon">
                <a:avLst/>
              </a:prstGeom>
              <a:solidFill>
                <a:srgbClr val="008E40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35435473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1" y="478544"/>
            <a:ext cx="5466861" cy="1544217"/>
          </a:xfrm>
        </p:spPr>
        <p:txBody>
          <a:bodyPr>
            <a:normAutofit/>
          </a:bodyPr>
          <a:lstStyle/>
          <a:p>
            <a:r>
              <a:rPr lang="ru-RU"/>
              <a:t>Когнитивная модель познания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7" y="2277207"/>
            <a:ext cx="7669213" cy="3683305"/>
          </a:xfrm>
          <a:prstGeom prst="roundRect">
            <a:avLst>
              <a:gd name="adj" fmla="val 4475"/>
            </a:avLst>
          </a:prstGeom>
          <a:ln w="28575">
            <a:solidFill>
              <a:schemeClr val="tx1"/>
            </a:solidFill>
          </a:ln>
        </p:spPr>
        <p:txBody>
          <a:bodyPr vert="horz" lIns="360000" tIns="2196000" rIns="180000" bIns="45720" rtlCol="0">
            <a:normAutofit/>
          </a:bodyPr>
          <a:lstStyle/>
          <a:p>
            <a:pPr marL="222250" indent="-222250">
              <a:lnSpc>
                <a:spcPct val="120000"/>
              </a:lnSpc>
              <a:buNone/>
            </a:pPr>
            <a:r>
              <a:rPr lang="ru-RU" sz="2200"/>
              <a:t>‒ При этом наши внутренние репрезентации </a:t>
            </a:r>
            <a:br>
              <a:rPr lang="ru-RU" sz="2200"/>
            </a:br>
            <a:r>
              <a:rPr lang="ru-RU" sz="2200"/>
              <a:t>не соответствуют точно внешней реальности </a:t>
            </a:r>
            <a:br>
              <a:rPr lang="ru-RU" sz="2200"/>
            </a:br>
            <a:r>
              <a:rPr lang="ru-RU" sz="2200"/>
              <a:t>и даже могут искажать эту реальность.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43</a:t>
            </a:fld>
            <a:endParaRPr lang="ru-RU" altLang="ru-RU"/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3129" y="2462560"/>
            <a:ext cx="7439225" cy="1936307"/>
          </a:xfrm>
          <a:prstGeom prst="roundRect">
            <a:avLst>
              <a:gd name="adj" fmla="val 9297"/>
            </a:avLst>
          </a:prstGeom>
          <a:solidFill>
            <a:srgbClr val="00743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72000" rtlCol="0" anchor="ctr"/>
          <a:lstStyle/>
          <a:p>
            <a:pPr>
              <a:lnSpc>
                <a:spcPct val="110000"/>
              </a:lnSpc>
            </a:pPr>
            <a:r>
              <a:rPr lang="ru-RU" sz="2400" b="1" spc="50"/>
              <a:t>Это метафора, основанная на наблюдениях </a:t>
            </a:r>
            <a:br>
              <a:rPr lang="ru-RU" sz="2400" b="1" spc="50"/>
            </a:br>
            <a:r>
              <a:rPr lang="ru-RU" sz="2400" b="1" spc="50"/>
              <a:t>и выводах, сделанных из этих наблюдений, которая интерпретирует процесс обнаружения, хранения и использования информации.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6182418" y="629679"/>
            <a:ext cx="2205932" cy="1241947"/>
            <a:chOff x="6199388" y="780818"/>
            <a:chExt cx="2205932" cy="1241947"/>
          </a:xfrm>
        </p:grpSpPr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6653669" y="80035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6653669" y="1254620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6653669" y="1708878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179847" y="80035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6179847" y="1254620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6179847" y="1708878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179847" y="800363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179847" y="1254624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6179847" y="1708882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49" name="Freeform 20"/>
          <p:cNvSpPr/>
          <p:nvPr/>
        </p:nvSpPr>
        <p:spPr>
          <a:xfrm rot="5400000">
            <a:off x="7877532" y="201247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  <a:ln>
            <a:noFill/>
          </a:ln>
        </p:spPr>
      </p:sp>
    </p:spTree>
    <p:extLst>
      <p:ext uri="{BB962C8B-B14F-4D97-AF65-F5344CB8AC3E}">
        <p14:creationId xmlns:p14="http://schemas.microsoft.com/office/powerpoint/2010/main" val="167507347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299978"/>
            <a:ext cx="6999268" cy="1287856"/>
          </a:xfrm>
        </p:spPr>
        <p:txBody>
          <a:bodyPr>
            <a:noAutofit/>
          </a:bodyPr>
          <a:lstStyle/>
          <a:p>
            <a:r>
              <a:rPr lang="ru-RU" altLang="ru-RU"/>
              <a:t>Достоинства и ограничения когнитивной парадигмы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44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063521"/>
            <a:ext cx="3780000" cy="4084137"/>
          </a:xfrm>
          <a:prstGeom prst="roundRect">
            <a:avLst>
              <a:gd name="adj" fmla="val 6094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16000" rIns="36000" rtlCol="0" anchor="t"/>
          <a:lstStyle/>
          <a:p>
            <a:pPr marL="179388">
              <a:lnSpc>
                <a:spcPct val="90000"/>
              </a:lnSpc>
              <a:spcAft>
                <a:spcPts val="1000"/>
              </a:spcAft>
            </a:pPr>
            <a:r>
              <a:rPr lang="ru-RU" sz="2400" b="1"/>
              <a:t>Достоинства:</a:t>
            </a:r>
          </a:p>
          <a:p>
            <a:pPr marL="180000" indent="-176213">
              <a:lnSpc>
                <a:spcPct val="9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объективизм;</a:t>
            </a:r>
          </a:p>
          <a:p>
            <a:pPr marL="180000" indent="-176213">
              <a:lnSpc>
                <a:spcPct val="9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высокая валидность </a:t>
            </a:r>
            <a:br>
              <a:rPr lang="ru-RU" sz="2000">
                <a:solidFill>
                  <a:schemeClr val="bg1"/>
                </a:solidFill>
              </a:rPr>
            </a:br>
            <a:r>
              <a:rPr lang="ru-RU" sz="2000">
                <a:solidFill>
                  <a:schemeClr val="bg1"/>
                </a:solidFill>
              </a:rPr>
              <a:t>и надёжность;</a:t>
            </a:r>
          </a:p>
          <a:p>
            <a:pPr marL="180000" indent="-176213">
              <a:lnSpc>
                <a:spcPct val="9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детерминизм;</a:t>
            </a:r>
          </a:p>
          <a:p>
            <a:pPr marL="180000" indent="-176213">
              <a:lnSpc>
                <a:spcPct val="9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рационализм</a:t>
            </a:r>
            <a:r>
              <a:rPr lang="be-BY" sz="2000">
                <a:solidFill>
                  <a:schemeClr val="bg1"/>
                </a:solidFill>
              </a:rPr>
              <a:t>;</a:t>
            </a:r>
            <a:endParaRPr lang="ru-RU" sz="2000">
              <a:solidFill>
                <a:schemeClr val="bg1"/>
              </a:solidFill>
            </a:endParaRPr>
          </a:p>
          <a:p>
            <a:pPr marL="180000" indent="-176213">
              <a:lnSpc>
                <a:spcPct val="9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включение в процесс анализа активности сознания;</a:t>
            </a:r>
          </a:p>
          <a:p>
            <a:pPr marL="180000" indent="-176213">
              <a:lnSpc>
                <a:spcPct val="9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активное использование математического моделирования.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644860" y="2063521"/>
            <a:ext cx="3743490" cy="4084137"/>
          </a:xfrm>
          <a:prstGeom prst="roundRect">
            <a:avLst>
              <a:gd name="adj" fmla="val 4939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16000" rIns="36000" bIns="36000" rtlCol="0" anchor="t"/>
          <a:lstStyle/>
          <a:p>
            <a:pPr marL="179388">
              <a:lnSpc>
                <a:spcPct val="80000"/>
              </a:lnSpc>
              <a:spcAft>
                <a:spcPts val="600"/>
              </a:spcAft>
            </a:pPr>
            <a:r>
              <a:rPr lang="ru-RU" sz="2400" b="1">
                <a:solidFill>
                  <a:schemeClr val="tx1"/>
                </a:solidFill>
              </a:rPr>
              <a:t>Ограничения </a:t>
            </a:r>
            <a:br>
              <a:rPr lang="ru-RU" sz="2400" b="1">
                <a:solidFill>
                  <a:schemeClr val="tx1"/>
                </a:solidFill>
              </a:rPr>
            </a:br>
            <a:r>
              <a:rPr lang="ru-RU" sz="2000" b="1">
                <a:solidFill>
                  <a:schemeClr val="tx1"/>
                </a:solidFill>
              </a:rPr>
              <a:t>(по В. А. Янчуку)</a:t>
            </a:r>
            <a:r>
              <a:rPr lang="ru-RU" sz="2400" b="1">
                <a:solidFill>
                  <a:schemeClr val="tx1"/>
                </a:solidFill>
              </a:rPr>
              <a:t>:</a:t>
            </a:r>
          </a:p>
          <a:p>
            <a:pPr marL="180000" indent="-176213">
              <a:lnSpc>
                <a:spcPct val="9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оторванность от реальных переживаний субъекта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и от его феноменологии бытия;</a:t>
            </a:r>
          </a:p>
          <a:p>
            <a:pPr marL="180000" indent="-176213">
              <a:lnSpc>
                <a:spcPct val="9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тот же рационализм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и детерминизм;</a:t>
            </a:r>
          </a:p>
          <a:p>
            <a:pPr marL="180000" indent="-176213">
              <a:lnSpc>
                <a:spcPct val="9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статичность;</a:t>
            </a:r>
          </a:p>
          <a:p>
            <a:pPr marL="180000" indent="-176213">
              <a:lnSpc>
                <a:spcPct val="90000"/>
              </a:lnSpc>
              <a:spcAft>
                <a:spcPts val="4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механицизм.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877532" y="180811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978599" y="180413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7" name="Группа 16"/>
          <p:cNvGrpSpPr/>
          <p:nvPr/>
        </p:nvGrpSpPr>
        <p:grpSpPr>
          <a:xfrm>
            <a:off x="7877532" y="530039"/>
            <a:ext cx="532126" cy="919341"/>
            <a:chOff x="8282920" y="227472"/>
            <a:chExt cx="379792" cy="656158"/>
          </a:xfrm>
        </p:grpSpPr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366230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007434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273050"/>
            <a:r>
              <a:rPr lang="ru-RU" sz="8800" b="1">
                <a:solidFill>
                  <a:schemeClr val="bg1"/>
                </a:solidFill>
              </a:rPr>
              <a:t>5.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007434"/>
          </a:solidFill>
        </p:spPr>
        <p:txBody>
          <a:bodyPr lIns="360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800" spc="-120"/>
              <a:t>Психология </a:t>
            </a:r>
            <a:br>
              <a:rPr lang="ru-RU" sz="4800" spc="-120"/>
            </a:br>
            <a:r>
              <a:rPr lang="ru-RU" sz="4800" spc="-120"/>
              <a:t>как фундаментальная </a:t>
            </a:r>
            <a:br>
              <a:rPr lang="ru-RU" sz="4800" spc="-120"/>
            </a:br>
            <a:r>
              <a:rPr lang="ru-RU" sz="4800" spc="-120"/>
              <a:t>и прикладная наука. Практическая психология</a:t>
            </a:r>
            <a:endParaRPr lang="ru-RU" sz="4800"/>
          </a:p>
        </p:txBody>
      </p:sp>
      <p:grpSp>
        <p:nvGrpSpPr>
          <p:cNvPr id="60" name="Группа 59"/>
          <p:cNvGrpSpPr/>
          <p:nvPr/>
        </p:nvGrpSpPr>
        <p:grpSpPr>
          <a:xfrm rot="5400000">
            <a:off x="6634144" y="307212"/>
            <a:ext cx="1534796" cy="2259964"/>
            <a:chOff x="8282920" y="227472"/>
            <a:chExt cx="610255" cy="898591"/>
          </a:xfrm>
          <a:solidFill>
            <a:srgbClr val="007434"/>
          </a:solidFill>
        </p:grpSpPr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733931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561886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631881"/>
            <a:ext cx="6999268" cy="1287856"/>
          </a:xfrm>
        </p:spPr>
        <p:txBody>
          <a:bodyPr>
            <a:noAutofit/>
          </a:bodyPr>
          <a:lstStyle/>
          <a:p>
            <a:r>
              <a:rPr lang="ru-RU" altLang="ru-RU"/>
              <a:t>Фундаментальная </a:t>
            </a:r>
            <a:br>
              <a:rPr lang="ru-RU" altLang="ru-RU"/>
            </a:br>
            <a:r>
              <a:rPr lang="ru-RU" altLang="ru-RU"/>
              <a:t>и прикладная наука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46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397626"/>
            <a:ext cx="3780000" cy="3610495"/>
          </a:xfrm>
          <a:prstGeom prst="roundRect">
            <a:avLst>
              <a:gd name="adj" fmla="val 6094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16000" rIns="36000" rtlCol="0" anchor="t"/>
          <a:lstStyle/>
          <a:p>
            <a:pPr marL="179388">
              <a:lnSpc>
                <a:spcPct val="90000"/>
              </a:lnSpc>
              <a:spcAft>
                <a:spcPts val="1000"/>
              </a:spcAft>
            </a:pPr>
            <a:r>
              <a:rPr lang="ru-RU" sz="2400" b="1"/>
              <a:t>Фундаментальная наука: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часть научно-исследовательской деятельности;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без определённых коммерческих или других практических целей.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644860" y="2397626"/>
            <a:ext cx="3743490" cy="3610495"/>
          </a:xfrm>
          <a:prstGeom prst="roundRect">
            <a:avLst>
              <a:gd name="adj" fmla="val 4939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16000" rIns="36000" bIns="36000" rtlCol="0" anchor="t"/>
          <a:lstStyle/>
          <a:p>
            <a:pPr marL="179388">
              <a:lnSpc>
                <a:spcPct val="80000"/>
              </a:lnSpc>
              <a:spcAft>
                <a:spcPts val="600"/>
              </a:spcAft>
            </a:pPr>
            <a:r>
              <a:rPr lang="ru-RU" sz="2400" b="1">
                <a:solidFill>
                  <a:schemeClr val="tx1"/>
                </a:solidFill>
              </a:rPr>
              <a:t>Прикладная наука: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направлена на получение конкретного научного результата;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результат актуально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или потенциально может использоваться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для удовлетворения частных или общественных потребностей.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877532" y="214221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978599" y="213824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Группа 14"/>
          <p:cNvGrpSpPr/>
          <p:nvPr/>
        </p:nvGrpSpPr>
        <p:grpSpPr>
          <a:xfrm>
            <a:off x="6182418" y="654836"/>
            <a:ext cx="2205932" cy="1241947"/>
            <a:chOff x="6199388" y="780818"/>
            <a:chExt cx="2205932" cy="1241947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6653669" y="80035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6653669" y="1254620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6653669" y="1708878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6179847" y="80035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6179847" y="1254620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6179847" y="1708878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6179847" y="800363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6179847" y="1254624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6179847" y="1708882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1148366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631881"/>
            <a:ext cx="5400792" cy="1287856"/>
          </a:xfrm>
        </p:spPr>
        <p:txBody>
          <a:bodyPr>
            <a:noAutofit/>
          </a:bodyPr>
          <a:lstStyle/>
          <a:p>
            <a:r>
              <a:rPr lang="ru-RU" altLang="ru-RU"/>
              <a:t>Академическая </a:t>
            </a:r>
            <a:br>
              <a:rPr lang="ru-RU" altLang="ru-RU"/>
            </a:br>
            <a:r>
              <a:rPr lang="ru-RU" altLang="ru-RU"/>
              <a:t>психология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47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397626"/>
            <a:ext cx="3780000" cy="2886551"/>
          </a:xfrm>
          <a:prstGeom prst="roundRect">
            <a:avLst>
              <a:gd name="adj" fmla="val 6094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24000" rIns="36000" rtlCol="0" anchor="t"/>
          <a:lstStyle/>
          <a:p>
            <a:pPr marL="179388">
              <a:lnSpc>
                <a:spcPct val="90000"/>
              </a:lnSpc>
              <a:spcAft>
                <a:spcPts val="1000"/>
              </a:spcAft>
            </a:pPr>
            <a:r>
              <a:rPr lang="ru-RU" sz="2400" b="1"/>
              <a:t>Достоинства: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широкий культурный кругозор;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глубокий методологический анализ;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видение тенденций.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644860" y="2397626"/>
            <a:ext cx="3743490" cy="2886551"/>
          </a:xfrm>
          <a:prstGeom prst="roundRect">
            <a:avLst>
              <a:gd name="adj" fmla="val 4939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324000" rIns="36000" bIns="36000" rtlCol="0" anchor="t"/>
          <a:lstStyle/>
          <a:p>
            <a:pPr marL="179388">
              <a:lnSpc>
                <a:spcPct val="80000"/>
              </a:lnSpc>
              <a:spcAft>
                <a:spcPts val="600"/>
              </a:spcAft>
            </a:pPr>
            <a:r>
              <a:rPr lang="ru-RU" sz="2400" b="1">
                <a:solidFill>
                  <a:schemeClr val="tx1"/>
                </a:solidFill>
              </a:rPr>
              <a:t>Недостатки: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оторванность от практики;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неготовность отвечать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на запросы обычных людей.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877532" y="214221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978599" y="213824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Группа 14"/>
          <p:cNvGrpSpPr/>
          <p:nvPr/>
        </p:nvGrpSpPr>
        <p:grpSpPr>
          <a:xfrm>
            <a:off x="6182418" y="654836"/>
            <a:ext cx="2205932" cy="1241947"/>
            <a:chOff x="6199388" y="780818"/>
            <a:chExt cx="2205932" cy="1241947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6653669" y="80035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6653669" y="1254620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6653669" y="1708878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6179847" y="80035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6179847" y="1254620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6179847" y="1708878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6179847" y="800363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6179847" y="1254624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6179847" y="1708882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62" b="16652"/>
          <a:stretch/>
        </p:blipFill>
        <p:spPr>
          <a:xfrm>
            <a:off x="5280665" y="4602232"/>
            <a:ext cx="2480914" cy="1637046"/>
          </a:xfrm>
          <a:prstGeom prst="rect">
            <a:avLst/>
          </a:prstGeom>
        </p:spPr>
      </p:pic>
      <p:grpSp>
        <p:nvGrpSpPr>
          <p:cNvPr id="42" name="Группа 41"/>
          <p:cNvGrpSpPr/>
          <p:nvPr/>
        </p:nvGrpSpPr>
        <p:grpSpPr>
          <a:xfrm flipV="1">
            <a:off x="882113" y="5543562"/>
            <a:ext cx="3454049" cy="692690"/>
            <a:chOff x="729765" y="5949141"/>
            <a:chExt cx="3534505" cy="708826"/>
          </a:xfrm>
        </p:grpSpPr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12088" y="5966818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1126153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1531504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1936859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2342211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3158488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2747566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3569411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712088" y="637037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1126152" y="6374030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1531503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1936858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2342211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3158488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2747566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3569411" y="6374030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3980331" y="5970463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3980333" y="6374028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8403658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631881"/>
            <a:ext cx="5400792" cy="1287856"/>
          </a:xfrm>
        </p:spPr>
        <p:txBody>
          <a:bodyPr>
            <a:noAutofit/>
          </a:bodyPr>
          <a:lstStyle/>
          <a:p>
            <a:r>
              <a:rPr lang="ru-RU" altLang="ru-RU"/>
              <a:t>Практическая психология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48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2397626"/>
            <a:ext cx="3780000" cy="2886551"/>
          </a:xfrm>
          <a:prstGeom prst="roundRect">
            <a:avLst>
              <a:gd name="adj" fmla="val 6094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24000" rIns="36000" rtlCol="0" anchor="t"/>
          <a:lstStyle/>
          <a:p>
            <a:pPr marL="179388">
              <a:lnSpc>
                <a:spcPct val="90000"/>
              </a:lnSpc>
              <a:spcAft>
                <a:spcPts val="1000"/>
              </a:spcAft>
            </a:pPr>
            <a:r>
              <a:rPr lang="ru-RU" sz="2400" b="1"/>
              <a:t>Достоинства: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помогает людям в трудных жизненных ситуациях;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просвещает, учит, воспитывает;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корректирует и развивает.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644860" y="2397626"/>
            <a:ext cx="3743490" cy="2886551"/>
          </a:xfrm>
          <a:prstGeom prst="roundRect">
            <a:avLst>
              <a:gd name="adj" fmla="val 4939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324000" rIns="36000" bIns="36000" rtlCol="0" anchor="t"/>
          <a:lstStyle/>
          <a:p>
            <a:pPr marL="179388">
              <a:lnSpc>
                <a:spcPct val="80000"/>
              </a:lnSpc>
              <a:spcAft>
                <a:spcPts val="600"/>
              </a:spcAft>
            </a:pPr>
            <a:r>
              <a:rPr lang="ru-RU" sz="2400" b="1">
                <a:solidFill>
                  <a:schemeClr val="tx1"/>
                </a:solidFill>
              </a:rPr>
              <a:t>Недостатки: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более поверхностна;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tx1"/>
                </a:solidFill>
              </a:rPr>
              <a:t>более фрагментарна.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877532" y="214221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978599" y="213824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5" name="Группа 14"/>
          <p:cNvGrpSpPr/>
          <p:nvPr/>
        </p:nvGrpSpPr>
        <p:grpSpPr>
          <a:xfrm>
            <a:off x="6182418" y="654836"/>
            <a:ext cx="2205932" cy="1241947"/>
            <a:chOff x="6199388" y="780818"/>
            <a:chExt cx="2205932" cy="1241947"/>
          </a:xfrm>
        </p:grpSpPr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6653669" y="800359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6653669" y="1254620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6653669" y="1708878"/>
              <a:ext cx="333424" cy="294341"/>
            </a:xfrm>
            <a:prstGeom prst="hexagon">
              <a:avLst/>
            </a:prstGeom>
            <a:solidFill>
              <a:srgbClr val="008E40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6179847" y="800359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6179847" y="1254620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6179847" y="1708878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6179847" y="800363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6179847" y="1254624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6179847" y="1708882"/>
              <a:ext cx="333424" cy="294341"/>
            </a:xfrm>
            <a:prstGeom prst="hexagon">
              <a:avLst/>
            </a:prstGeom>
            <a:solidFill>
              <a:srgbClr val="008E40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 flipV="1">
            <a:off x="882113" y="5543562"/>
            <a:ext cx="3454049" cy="692690"/>
            <a:chOff x="729765" y="5949141"/>
            <a:chExt cx="3534505" cy="708826"/>
          </a:xfrm>
        </p:grpSpPr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712088" y="5966818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1126153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1531504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1936859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2342211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3158488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2747566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3569411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712088" y="637037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1126152" y="6374030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1531503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1936858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2342211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3158488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2747566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3569411" y="6374030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3980331" y="5970463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3980333" y="6374028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63" name="Рисунок 6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50" b="14703"/>
          <a:stretch/>
        </p:blipFill>
        <p:spPr>
          <a:xfrm>
            <a:off x="4962220" y="4033340"/>
            <a:ext cx="3108770" cy="2199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47501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290148"/>
            <a:ext cx="7425232" cy="1287856"/>
          </a:xfrm>
        </p:spPr>
        <p:txBody>
          <a:bodyPr>
            <a:noAutofit/>
          </a:bodyPr>
          <a:lstStyle/>
          <a:p>
            <a:r>
              <a:rPr lang="ru-RU" altLang="ru-RU"/>
              <a:t>Практическая психология: сущность и содержание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49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872668"/>
            <a:ext cx="3589093" cy="3481843"/>
          </a:xfrm>
          <a:prstGeom prst="roundRect">
            <a:avLst>
              <a:gd name="adj" fmla="val 4810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16000" rIns="36000" rtlCol="0" anchor="t"/>
          <a:lstStyle/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ru-RU" sz="2000" b="1"/>
              <a:t>Практическая психология </a:t>
            </a:r>
            <a:r>
              <a:rPr lang="ru-RU" sz="2000"/>
              <a:t>– часть психологического знания, непосредственно связанная с удовлетворением практических запросов широкого круга людей.</a:t>
            </a:r>
          </a:p>
          <a:p>
            <a:pPr>
              <a:lnSpc>
                <a:spcPct val="90000"/>
              </a:lnSpc>
              <a:spcAft>
                <a:spcPts val="1200"/>
              </a:spcAft>
            </a:pPr>
            <a:r>
              <a:rPr lang="ru-RU" sz="2000" spc="-40"/>
              <a:t>Сюда относятся часть теории </a:t>
            </a:r>
            <a:br>
              <a:rPr lang="ru-RU" sz="2000" spc="-40"/>
            </a:br>
            <a:r>
              <a:rPr lang="ru-RU" sz="2000" spc="-40"/>
              <a:t>и практика психотерапии, психометрии и ряда других отраслей психологии.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4413739" y="1885524"/>
            <a:ext cx="3974611" cy="1692000"/>
          </a:xfrm>
          <a:prstGeom prst="roundRect">
            <a:avLst>
              <a:gd name="adj" fmla="val 10136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80000" rIns="36000" bIns="36000" rtlCol="0" anchor="t"/>
          <a:lstStyle/>
          <a:p>
            <a:pPr>
              <a:spcAft>
                <a:spcPts val="400"/>
              </a:spcAft>
            </a:pPr>
            <a:r>
              <a:rPr lang="ru-RU" sz="2000" b="1">
                <a:solidFill>
                  <a:schemeClr val="tx1"/>
                </a:solidFill>
              </a:rPr>
              <a:t>Существенная часть </a:t>
            </a:r>
            <a:r>
              <a:rPr lang="ru-RU" sz="2000">
                <a:solidFill>
                  <a:schemeClr val="tx1"/>
                </a:solidFill>
              </a:rPr>
              <a:t>практической психологии неразрывно связана </a:t>
            </a:r>
            <a:br>
              <a:rPr lang="ru-RU" sz="2000">
                <a:solidFill>
                  <a:schemeClr val="tx1"/>
                </a:solidFill>
              </a:rPr>
            </a:br>
            <a:r>
              <a:rPr lang="ru-RU" sz="2000">
                <a:solidFill>
                  <a:schemeClr val="tx1"/>
                </a:solidFill>
              </a:rPr>
              <a:t>с психотерапевтической работой.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413738" y="3750335"/>
            <a:ext cx="3974612" cy="2500991"/>
          </a:xfrm>
          <a:prstGeom prst="roundRect">
            <a:avLst>
              <a:gd name="adj" fmla="val 514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52000" rtlCol="0" anchor="t"/>
          <a:lstStyle/>
          <a:p>
            <a:pPr marL="176213">
              <a:lnSpc>
                <a:spcPct val="80000"/>
              </a:lnSpc>
              <a:spcAft>
                <a:spcPts val="1200"/>
              </a:spcAft>
            </a:pPr>
            <a:r>
              <a:rPr lang="ru-RU" altLang="ru-RU" sz="2000" b="1"/>
              <a:t>Другие области охватывают: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altLang="ru-RU" sz="2000">
                <a:solidFill>
                  <a:schemeClr val="bg1"/>
                </a:solidFill>
              </a:rPr>
              <a:t>психологию бизнеса;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altLang="ru-RU" sz="2000">
                <a:solidFill>
                  <a:schemeClr val="bg1"/>
                </a:solidFill>
              </a:rPr>
              <a:t>тайм-менеджмент и личную успешность;</a:t>
            </a:r>
          </a:p>
          <a:p>
            <a:pPr marL="180000" indent="-176213">
              <a:lnSpc>
                <a:spcPct val="90000"/>
              </a:lnSpc>
              <a:spcAft>
                <a:spcPts val="600"/>
              </a:spcAft>
              <a:buFont typeface="Calibri" panose="020F0502020204030204" pitchFamily="34" charset="0"/>
              <a:buChar char="̶"/>
            </a:pPr>
            <a:r>
              <a:rPr lang="ru-RU" altLang="ru-RU" sz="2000">
                <a:solidFill>
                  <a:schemeClr val="bg1"/>
                </a:solidFill>
              </a:rPr>
              <a:t>образование и развитие личности.</a:t>
            </a:r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5" name="Freeform 20"/>
          <p:cNvSpPr/>
          <p:nvPr/>
        </p:nvSpPr>
        <p:spPr>
          <a:xfrm rot="5400000">
            <a:off x="7877531" y="349094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21"/>
          <p:cNvSpPr/>
          <p:nvPr/>
        </p:nvSpPr>
        <p:spPr>
          <a:xfrm rot="5400000">
            <a:off x="7877532" y="163011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787692" y="161328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0" name="Группа 9"/>
          <p:cNvGrpSpPr/>
          <p:nvPr/>
        </p:nvGrpSpPr>
        <p:grpSpPr>
          <a:xfrm flipV="1">
            <a:off x="786659" y="5561255"/>
            <a:ext cx="3454049" cy="692690"/>
            <a:chOff x="729765" y="5949141"/>
            <a:chExt cx="3534505" cy="708826"/>
          </a:xfrm>
        </p:grpSpPr>
        <p:sp>
          <p:nvSpPr>
            <p:cNvPr id="11" name="Шестиугольник 10"/>
            <p:cNvSpPr>
              <a:spLocks noChangeAspect="1"/>
            </p:cNvSpPr>
            <p:nvPr/>
          </p:nvSpPr>
          <p:spPr>
            <a:xfrm rot="5400000">
              <a:off x="712088" y="5966818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" name="Шестиугольник 11"/>
            <p:cNvSpPr>
              <a:spLocks noChangeAspect="1"/>
            </p:cNvSpPr>
            <p:nvPr/>
          </p:nvSpPr>
          <p:spPr>
            <a:xfrm rot="5400000">
              <a:off x="1126153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" name="Шестиугольник 12"/>
            <p:cNvSpPr>
              <a:spLocks noChangeAspect="1"/>
            </p:cNvSpPr>
            <p:nvPr/>
          </p:nvSpPr>
          <p:spPr>
            <a:xfrm rot="5400000">
              <a:off x="1531504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" name="Шестиугольник 13"/>
            <p:cNvSpPr>
              <a:spLocks noChangeAspect="1"/>
            </p:cNvSpPr>
            <p:nvPr/>
          </p:nvSpPr>
          <p:spPr>
            <a:xfrm rot="5400000">
              <a:off x="1936859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" name="Шестиугольник 14"/>
            <p:cNvSpPr>
              <a:spLocks noChangeAspect="1"/>
            </p:cNvSpPr>
            <p:nvPr/>
          </p:nvSpPr>
          <p:spPr>
            <a:xfrm rot="5400000">
              <a:off x="2342211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3158488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2747566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3569411" y="5970465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12088" y="637037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1126152" y="6374030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1531503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1936858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2342211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3158488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2747566" y="6374029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3569411" y="6374030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3980331" y="5970463"/>
              <a:ext cx="301614" cy="26626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3980333" y="6374028"/>
              <a:ext cx="301614" cy="266260"/>
            </a:xfrm>
            <a:prstGeom prst="hexagon">
              <a:avLst/>
            </a:prstGeom>
            <a:solidFill>
              <a:srgbClr val="008E40">
                <a:alpha val="3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7438292" y="515341"/>
            <a:ext cx="950057" cy="940730"/>
            <a:chOff x="7151064" y="780818"/>
            <a:chExt cx="1254256" cy="1241943"/>
          </a:xfrm>
        </p:grpSpPr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0458297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373921"/>
            <a:ext cx="5072376" cy="721245"/>
          </a:xfrm>
        </p:spPr>
        <p:txBody>
          <a:bodyPr>
            <a:normAutofit/>
          </a:bodyPr>
          <a:lstStyle/>
          <a:p>
            <a:r>
              <a:rPr lang="ru-RU" altLang="ru-RU"/>
              <a:t>Формы познания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445925"/>
            <a:ext cx="3780000" cy="4897816"/>
          </a:xfrm>
          <a:prstGeom prst="roundRect">
            <a:avLst>
              <a:gd name="adj" fmla="val 4394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26000" rIns="36000" bIns="126000" rtlCol="0" anchor="t"/>
          <a:lstStyle/>
          <a:p>
            <a:pPr marL="273050">
              <a:spcAft>
                <a:spcPts val="1200"/>
              </a:spcAft>
            </a:pPr>
            <a:r>
              <a:rPr lang="ru-RU" sz="2400" b="1"/>
              <a:t>Теория познания  изучает:</a:t>
            </a:r>
          </a:p>
          <a:p>
            <a:pPr marL="273050" indent="-184150">
              <a:spcAft>
                <a:spcPts val="600"/>
              </a:spcAft>
            </a:pPr>
            <a:r>
              <a:rPr lang="ru-RU" sz="2000"/>
              <a:t>‒ всеобщее в познавательной деятельности человека;</a:t>
            </a:r>
          </a:p>
          <a:p>
            <a:pPr marL="273050" indent="-184150">
              <a:spcAft>
                <a:spcPts val="600"/>
              </a:spcAft>
            </a:pPr>
            <a:r>
              <a:rPr lang="ru-RU" sz="2000"/>
              <a:t>‒ независимо от типа деятельности (повседневная, профессиональная, художественная, научная).</a:t>
            </a:r>
            <a:endParaRPr lang="ru-RU" sz="2000" spc="-3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651513" y="3873020"/>
            <a:ext cx="3780000" cy="2470721"/>
          </a:xfrm>
          <a:prstGeom prst="roundRect">
            <a:avLst>
              <a:gd name="adj" fmla="val 6572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16000" rtlCol="0" anchor="t"/>
          <a:lstStyle/>
          <a:p>
            <a:pPr marL="244800">
              <a:lnSpc>
                <a:spcPct val="90000"/>
              </a:lnSpc>
              <a:spcAft>
                <a:spcPts val="1000"/>
              </a:spcAft>
            </a:pPr>
            <a:r>
              <a:rPr lang="ru-RU" sz="2400" b="1" dirty="0"/>
              <a:t>Формы познания:</a:t>
            </a:r>
          </a:p>
          <a:p>
            <a:pPr marL="273050" indent="-194400">
              <a:lnSpc>
                <a:spcPct val="90000"/>
              </a:lnSpc>
              <a:spcAft>
                <a:spcPts val="600"/>
              </a:spcAft>
            </a:pPr>
            <a:r>
              <a:rPr lang="ru-RU" sz="2000" dirty="0"/>
              <a:t>‒ обыденное;</a:t>
            </a:r>
          </a:p>
          <a:p>
            <a:pPr marL="273050" indent="-194400">
              <a:lnSpc>
                <a:spcPct val="90000"/>
              </a:lnSpc>
              <a:spcAft>
                <a:spcPts val="600"/>
              </a:spcAft>
            </a:pPr>
            <a:r>
              <a:rPr lang="ru-RU" sz="2000" dirty="0"/>
              <a:t>‒ научное;</a:t>
            </a:r>
          </a:p>
          <a:p>
            <a:pPr marL="273050" indent="-194400">
              <a:lnSpc>
                <a:spcPct val="90000"/>
              </a:lnSpc>
              <a:spcAft>
                <a:spcPts val="600"/>
              </a:spcAft>
            </a:pPr>
            <a:r>
              <a:rPr lang="ru-RU" sz="2000" dirty="0"/>
              <a:t>‒ художественное;</a:t>
            </a:r>
          </a:p>
          <a:p>
            <a:pPr marL="273050" indent="-194400">
              <a:lnSpc>
                <a:spcPct val="90000"/>
              </a:lnSpc>
              <a:spcAft>
                <a:spcPts val="600"/>
              </a:spcAft>
            </a:pPr>
            <a:r>
              <a:rPr lang="ru-RU" sz="2000" dirty="0"/>
              <a:t>‒ религиозное и пр.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362259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4651513" y="1468325"/>
            <a:ext cx="3780000" cy="2160215"/>
          </a:xfrm>
          <a:prstGeom prst="roundRect">
            <a:avLst>
              <a:gd name="adj" fmla="val 9346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26000" rIns="36000" bIns="36000" rtlCol="0" anchor="t"/>
          <a:lstStyle/>
          <a:p>
            <a:pPr marL="252000">
              <a:lnSpc>
                <a:spcPct val="90000"/>
              </a:lnSpc>
              <a:spcAft>
                <a:spcPts val="600"/>
              </a:spcAft>
            </a:pPr>
            <a:r>
              <a:rPr lang="ru-RU" sz="2400" b="1">
                <a:solidFill>
                  <a:schemeClr val="tx1"/>
                </a:solidFill>
              </a:rPr>
              <a:t>Важно:</a:t>
            </a:r>
          </a:p>
          <a:p>
            <a:pPr marL="273050" indent="-194400">
              <a:lnSpc>
                <a:spcPct val="90000"/>
              </a:lnSpc>
            </a:pPr>
            <a:r>
              <a:rPr lang="ru-RU" sz="2000">
                <a:solidFill>
                  <a:schemeClr val="tx1"/>
                </a:solidFill>
              </a:rPr>
              <a:t>‒ Гносеология не тождественна теории научного познания (эпистемологии).</a:t>
            </a:r>
          </a:p>
          <a:p>
            <a:pPr marL="273050" indent="-194400">
              <a:lnSpc>
                <a:spcPct val="90000"/>
              </a:lnSpc>
            </a:pPr>
            <a:r>
              <a:rPr lang="ru-RU" sz="2000">
                <a:solidFill>
                  <a:schemeClr val="tx1"/>
                </a:solidFill>
              </a:rPr>
              <a:t>‒ Отождествлять эти области – некорректно.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67053" y="121291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4024957" y="121291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6" name="Объект 5"/>
          <p:cNvSpPr txBox="1">
            <a:spLocks/>
          </p:cNvSpPr>
          <p:nvPr/>
        </p:nvSpPr>
        <p:spPr>
          <a:xfrm>
            <a:off x="6467702" y="480277"/>
            <a:ext cx="583591" cy="583591"/>
          </a:xfrm>
          <a:prstGeom prst="roundRect">
            <a:avLst/>
          </a:prstGeom>
          <a:solidFill>
            <a:srgbClr val="007434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67" name="Объект 5"/>
          <p:cNvSpPr txBox="1">
            <a:spLocks/>
          </p:cNvSpPr>
          <p:nvPr/>
        </p:nvSpPr>
        <p:spPr>
          <a:xfrm>
            <a:off x="7154487" y="480277"/>
            <a:ext cx="583591" cy="58359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8" name="Объект 5"/>
          <p:cNvSpPr txBox="1">
            <a:spLocks/>
          </p:cNvSpPr>
          <p:nvPr/>
        </p:nvSpPr>
        <p:spPr>
          <a:xfrm>
            <a:off x="7841272" y="480277"/>
            <a:ext cx="583591" cy="58359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1" t="6602" r="5873" b="6266"/>
          <a:stretch/>
        </p:blipFill>
        <p:spPr>
          <a:xfrm rot="20602270">
            <a:off x="1659954" y="4481873"/>
            <a:ext cx="1898369" cy="1874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061213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272564"/>
            <a:ext cx="6760464" cy="1415700"/>
          </a:xfrm>
        </p:spPr>
        <p:txBody>
          <a:bodyPr>
            <a:noAutofit/>
          </a:bodyPr>
          <a:lstStyle/>
          <a:p>
            <a:r>
              <a:rPr lang="ru-RU" altLang="ru-RU"/>
              <a:t>Практическая психология </a:t>
            </a:r>
            <a:br>
              <a:rPr lang="ru-RU" altLang="ru-RU"/>
            </a:br>
            <a:r>
              <a:rPr lang="ru-RU" altLang="ru-RU"/>
              <a:t>и её связь с теорией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50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960591"/>
            <a:ext cx="3589093" cy="3481843"/>
          </a:xfrm>
          <a:prstGeom prst="roundRect">
            <a:avLst>
              <a:gd name="adj" fmla="val 4810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216000" rIns="36000" rtlCol="0" anchor="t"/>
          <a:lstStyle/>
          <a:p>
            <a:pPr marL="180000" indent="-176213">
              <a:lnSpc>
                <a:spcPct val="90000"/>
              </a:lnSpc>
              <a:spcAft>
                <a:spcPts val="12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Практика психологии зачастую значительно опережает теорию.</a:t>
            </a:r>
          </a:p>
          <a:p>
            <a:pPr marL="180000" indent="-176213">
              <a:lnSpc>
                <a:spcPct val="90000"/>
              </a:lnSpc>
              <a:spcAft>
                <a:spcPts val="1200"/>
              </a:spcAft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Отсутствие методов, позволяющих экспериментально проверить необходимые </a:t>
            </a:r>
            <a:br>
              <a:rPr lang="ru-RU" sz="2000">
                <a:solidFill>
                  <a:schemeClr val="bg1"/>
                </a:solidFill>
              </a:rPr>
            </a:br>
            <a:r>
              <a:rPr lang="ru-RU" sz="2000">
                <a:solidFill>
                  <a:schemeClr val="bg1"/>
                </a:solidFill>
              </a:rPr>
              <a:t>в практике данные, значительно сдерживает развитие теории.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413738" y="1960592"/>
            <a:ext cx="3974612" cy="3481842"/>
          </a:xfrm>
          <a:prstGeom prst="roundRect">
            <a:avLst>
              <a:gd name="adj" fmla="val 514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252000" rtlCol="0" anchor="t"/>
          <a:lstStyle/>
          <a:p>
            <a:pPr marL="176213">
              <a:lnSpc>
                <a:spcPct val="80000"/>
              </a:lnSpc>
              <a:spcAft>
                <a:spcPts val="1200"/>
              </a:spcAft>
            </a:pPr>
            <a:r>
              <a:rPr lang="ru-RU" altLang="ru-RU" sz="2000" b="1"/>
              <a:t>Важно различать:</a:t>
            </a:r>
          </a:p>
          <a:p>
            <a:pPr marL="180000" indent="-176213">
              <a:lnSpc>
                <a:spcPct val="90000"/>
              </a:lnSpc>
              <a:spcAft>
                <a:spcPts val="1200"/>
              </a:spcAft>
              <a:buFont typeface="Calibri" panose="020F0502020204030204" pitchFamily="34" charset="0"/>
              <a:buChar char="̶"/>
            </a:pPr>
            <a:r>
              <a:rPr lang="ru-RU" altLang="ru-RU" sz="2000" b="1">
                <a:solidFill>
                  <a:schemeClr val="bg1"/>
                </a:solidFill>
              </a:rPr>
              <a:t>Практическая психология </a:t>
            </a:r>
            <a:r>
              <a:rPr lang="ru-RU" altLang="ru-RU" sz="2000">
                <a:solidFill>
                  <a:schemeClr val="bg1"/>
                </a:solidFill>
              </a:rPr>
              <a:t>занимается практикой психологии.</a:t>
            </a:r>
          </a:p>
          <a:p>
            <a:pPr marL="180000" indent="-176213">
              <a:lnSpc>
                <a:spcPct val="90000"/>
              </a:lnSpc>
              <a:spcAft>
                <a:spcPts val="1200"/>
              </a:spcAft>
              <a:buFont typeface="Calibri" panose="020F0502020204030204" pitchFamily="34" charset="0"/>
              <a:buChar char="̶"/>
            </a:pPr>
            <a:r>
              <a:rPr lang="ru-RU" altLang="ru-RU" sz="2000" b="1">
                <a:solidFill>
                  <a:schemeClr val="bg1"/>
                </a:solidFill>
              </a:rPr>
              <a:t>Прикладная психология </a:t>
            </a:r>
            <a:r>
              <a:rPr lang="ru-RU" altLang="ru-RU" sz="2000">
                <a:solidFill>
                  <a:schemeClr val="bg1"/>
                </a:solidFill>
              </a:rPr>
              <a:t>занимается практикой смежных областей.</a:t>
            </a:r>
            <a:endParaRPr lang="ru-RU" sz="2000">
              <a:solidFill>
                <a:schemeClr val="bg1"/>
              </a:solidFill>
            </a:endParaRPr>
          </a:p>
        </p:txBody>
      </p:sp>
      <p:sp>
        <p:nvSpPr>
          <p:cNvPr id="35" name="Freeform 20"/>
          <p:cNvSpPr/>
          <p:nvPr/>
        </p:nvSpPr>
        <p:spPr>
          <a:xfrm rot="5400000">
            <a:off x="7877531" y="170120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3787692" y="170120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29" name="Группа 28"/>
          <p:cNvGrpSpPr/>
          <p:nvPr/>
        </p:nvGrpSpPr>
        <p:grpSpPr>
          <a:xfrm>
            <a:off x="7438292" y="576310"/>
            <a:ext cx="950057" cy="940730"/>
            <a:chOff x="7151064" y="780818"/>
            <a:chExt cx="1254256" cy="1241943"/>
          </a:xfrm>
        </p:grpSpPr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131523" y="800359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131523" y="1254620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7131523" y="1708878"/>
              <a:ext cx="333424" cy="294341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1098643" y="5701819"/>
            <a:ext cx="3913673" cy="338011"/>
            <a:chOff x="6680410" y="712425"/>
            <a:chExt cx="1982302" cy="171205"/>
          </a:xfrm>
        </p:grpSpPr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6670496" y="722339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6902721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713006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8E40">
                <a:alpha val="5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63" name="Группа 62"/>
          <p:cNvGrpSpPr/>
          <p:nvPr/>
        </p:nvGrpSpPr>
        <p:grpSpPr>
          <a:xfrm>
            <a:off x="4842128" y="4809392"/>
            <a:ext cx="3117831" cy="269277"/>
            <a:chOff x="6680410" y="712425"/>
            <a:chExt cx="1982302" cy="171205"/>
          </a:xfrm>
          <a:solidFill>
            <a:schemeClr val="bg1"/>
          </a:solidFill>
        </p:grpSpPr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6670496" y="722339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6902721" y="724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7130060" y="724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595818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224457"/>
            <a:ext cx="5072376" cy="721245"/>
          </a:xfrm>
        </p:spPr>
        <p:txBody>
          <a:bodyPr>
            <a:normAutofit/>
          </a:bodyPr>
          <a:lstStyle/>
          <a:p>
            <a:r>
              <a:rPr lang="ru-RU" altLang="ru-RU"/>
              <a:t>Формы познания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8" y="1318862"/>
            <a:ext cx="3780000" cy="1801064"/>
          </a:xfrm>
          <a:prstGeom prst="roundRect">
            <a:avLst>
              <a:gd name="adj" fmla="val 10443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72000" rtlCol="0" anchor="t"/>
          <a:lstStyle/>
          <a:p>
            <a:pPr marL="273050">
              <a:lnSpc>
                <a:spcPct val="90000"/>
              </a:lnSpc>
              <a:spcAft>
                <a:spcPts val="1000"/>
              </a:spcAft>
            </a:pPr>
            <a:r>
              <a:rPr lang="ru-RU" sz="2400" b="1"/>
              <a:t>Обыденное познание:</a:t>
            </a:r>
          </a:p>
          <a:p>
            <a:pPr marL="273050" indent="-184150">
              <a:lnSpc>
                <a:spcPct val="90000"/>
              </a:lnSpc>
              <a:spcAft>
                <a:spcPts val="600"/>
              </a:spcAft>
            </a:pPr>
            <a:r>
              <a:rPr lang="ru-RU"/>
              <a:t>‒ сопутствует человеку </a:t>
            </a:r>
            <a:br>
              <a:rPr lang="ru-RU"/>
            </a:br>
            <a:r>
              <a:rPr lang="ru-RU"/>
              <a:t>на протяжении всей его жизни.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3283946"/>
            <a:ext cx="3780000" cy="3240000"/>
          </a:xfrm>
          <a:prstGeom prst="roundRect">
            <a:avLst>
              <a:gd name="adj" fmla="val 6061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72000" rtlCol="0" anchor="t"/>
          <a:lstStyle/>
          <a:p>
            <a:pPr marL="244800">
              <a:lnSpc>
                <a:spcPct val="90000"/>
              </a:lnSpc>
              <a:spcAft>
                <a:spcPts val="1000"/>
              </a:spcAft>
            </a:pPr>
            <a:r>
              <a:rPr lang="ru-RU" sz="2400" b="1"/>
              <a:t>Художественное познание:</a:t>
            </a:r>
          </a:p>
          <a:p>
            <a:pPr marL="273050" indent="-194400">
              <a:lnSpc>
                <a:spcPct val="90000"/>
              </a:lnSpc>
              <a:spcAft>
                <a:spcPts val="600"/>
              </a:spcAft>
            </a:pPr>
            <a:r>
              <a:rPr lang="ru-RU" sz="1600"/>
              <a:t>‒ впервые было заявлено как форма познания в немецкой классической философии;</a:t>
            </a:r>
          </a:p>
          <a:p>
            <a:pPr marL="273050" indent="-194400">
              <a:lnSpc>
                <a:spcPct val="90000"/>
              </a:lnSpc>
              <a:spcAft>
                <a:spcPts val="600"/>
              </a:spcAft>
            </a:pPr>
            <a:r>
              <a:rPr lang="ru-RU" sz="1600"/>
              <a:t>‒ наука способна описать внутренний мир человека, переживания, эмоции в общем; </a:t>
            </a:r>
          </a:p>
          <a:p>
            <a:pPr marL="273050" indent="-194400">
              <a:lnSpc>
                <a:spcPct val="90000"/>
              </a:lnSpc>
              <a:spcAft>
                <a:spcPts val="600"/>
              </a:spcAft>
            </a:pPr>
            <a:r>
              <a:rPr lang="ru-RU" sz="1600"/>
              <a:t>‒ художник способен в произведении искусства выразить сущность этих переживаний.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4031453" y="305093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4651513" y="1318862"/>
            <a:ext cx="3780000" cy="1801064"/>
          </a:xfrm>
          <a:prstGeom prst="roundRect">
            <a:avLst>
              <a:gd name="adj" fmla="val 992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72000" rtlCol="0" anchor="t"/>
          <a:lstStyle/>
          <a:p>
            <a:pPr marL="250825">
              <a:lnSpc>
                <a:spcPct val="80000"/>
              </a:lnSpc>
              <a:spcAft>
                <a:spcPts val="800"/>
              </a:spcAft>
            </a:pPr>
            <a:r>
              <a:rPr lang="ru-RU" sz="2400" b="1">
                <a:solidFill>
                  <a:schemeClr val="tx1"/>
                </a:solidFill>
              </a:rPr>
              <a:t>Научное познание:</a:t>
            </a:r>
          </a:p>
          <a:p>
            <a:pPr marL="273050" indent="-194400">
              <a:lnSpc>
                <a:spcPct val="85000"/>
              </a:lnSpc>
            </a:pPr>
            <a:r>
              <a:rPr lang="ru-RU" sz="2000">
                <a:solidFill>
                  <a:schemeClr val="tx1"/>
                </a:solidFill>
              </a:rPr>
              <a:t>‒ </a:t>
            </a:r>
            <a:r>
              <a:rPr lang="ru-RU" sz="1600">
                <a:solidFill>
                  <a:schemeClr val="tx1"/>
                </a:solidFill>
              </a:rPr>
              <a:t>имеет специфические познавательные процедуры </a:t>
            </a:r>
            <a:br>
              <a:rPr lang="ru-RU" sz="1600">
                <a:solidFill>
                  <a:schemeClr val="tx1"/>
                </a:solidFill>
              </a:rPr>
            </a:br>
            <a:r>
              <a:rPr lang="ru-RU" sz="1600">
                <a:solidFill>
                  <a:schemeClr val="tx1"/>
                </a:solidFill>
              </a:rPr>
              <a:t>и операции, способы образования абстракций, понятий, особый стиль научного мышления.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67053" y="106345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4024957" y="106345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6" name="Объект 5"/>
          <p:cNvSpPr txBox="1">
            <a:spLocks/>
          </p:cNvSpPr>
          <p:nvPr/>
        </p:nvSpPr>
        <p:spPr>
          <a:xfrm>
            <a:off x="6474352" y="330813"/>
            <a:ext cx="583591" cy="58359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67" name="Объект 5"/>
          <p:cNvSpPr txBox="1">
            <a:spLocks/>
          </p:cNvSpPr>
          <p:nvPr/>
        </p:nvSpPr>
        <p:spPr>
          <a:xfrm>
            <a:off x="7161137" y="330813"/>
            <a:ext cx="583591" cy="583591"/>
          </a:xfrm>
          <a:prstGeom prst="roundRect">
            <a:avLst/>
          </a:prstGeom>
          <a:solidFill>
            <a:srgbClr val="007434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68" name="Объект 5"/>
          <p:cNvSpPr txBox="1">
            <a:spLocks/>
          </p:cNvSpPr>
          <p:nvPr/>
        </p:nvSpPr>
        <p:spPr>
          <a:xfrm>
            <a:off x="7847922" y="330813"/>
            <a:ext cx="583591" cy="58359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51513" y="3279536"/>
            <a:ext cx="3780000" cy="3240000"/>
          </a:xfrm>
          <a:prstGeom prst="roundRect">
            <a:avLst>
              <a:gd name="adj" fmla="val 6234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08000" rIns="36000" bIns="72000" rtlCol="0" anchor="t"/>
          <a:lstStyle/>
          <a:p>
            <a:pPr marL="252000">
              <a:lnSpc>
                <a:spcPct val="90000"/>
              </a:lnSpc>
              <a:spcAft>
                <a:spcPts val="1200"/>
              </a:spcAft>
            </a:pPr>
            <a:r>
              <a:rPr lang="ru-RU" sz="2400" b="1" dirty="0"/>
              <a:t>Религиозное познание:</a:t>
            </a:r>
          </a:p>
          <a:p>
            <a:pPr marL="273050" indent="-162000">
              <a:lnSpc>
                <a:spcPct val="90000"/>
              </a:lnSpc>
              <a:spcAft>
                <a:spcPts val="600"/>
              </a:spcAft>
            </a:pPr>
            <a:r>
              <a:rPr lang="ru-RU" sz="1600" dirty="0"/>
              <a:t>‒ основано на вере человека «в мир идеальных ценностей (без которых просто неясно зачем жить)» </a:t>
            </a:r>
            <a:br>
              <a:rPr lang="ru-RU" sz="1600" dirty="0"/>
            </a:br>
            <a:r>
              <a:rPr lang="ru-RU" sz="1600" dirty="0"/>
              <a:t>(Н. А. Бердяев); </a:t>
            </a:r>
          </a:p>
          <a:p>
            <a:pPr marL="273050" indent="-162000">
              <a:lnSpc>
                <a:spcPct val="90000"/>
              </a:lnSpc>
              <a:spcAft>
                <a:spcPts val="600"/>
              </a:spcAft>
            </a:pPr>
            <a:r>
              <a:rPr lang="ru-RU" sz="1600" dirty="0"/>
              <a:t>‒ через веру человек приобщается </a:t>
            </a:r>
            <a:br>
              <a:rPr lang="ru-RU" sz="1600" dirty="0"/>
            </a:br>
            <a:r>
              <a:rPr lang="ru-RU" sz="1600" dirty="0"/>
              <a:t>к миру трансцендентного, высокого, идеального, абсолютного, к которому должен стремится мир «дольний»; </a:t>
            </a:r>
          </a:p>
          <a:p>
            <a:pPr marL="273050" indent="-162000">
              <a:lnSpc>
                <a:spcPct val="90000"/>
              </a:lnSpc>
              <a:spcAft>
                <a:spcPts val="600"/>
              </a:spcAft>
            </a:pPr>
            <a:r>
              <a:rPr lang="ru-RU" sz="1600" dirty="0"/>
              <a:t>‒ основным способом познания является вера.</a:t>
            </a:r>
          </a:p>
        </p:txBody>
      </p:sp>
      <p:sp>
        <p:nvSpPr>
          <p:cNvPr id="14" name="Freeform 20"/>
          <p:cNvSpPr/>
          <p:nvPr/>
        </p:nvSpPr>
        <p:spPr>
          <a:xfrm rot="5400000">
            <a:off x="7957332" y="304652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02265373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373921"/>
            <a:ext cx="5072376" cy="721245"/>
          </a:xfrm>
        </p:spPr>
        <p:txBody>
          <a:bodyPr>
            <a:normAutofit/>
          </a:bodyPr>
          <a:lstStyle/>
          <a:p>
            <a:r>
              <a:rPr lang="ru-RU" altLang="ru-RU"/>
              <a:t>Формы познания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7" y="1445926"/>
            <a:ext cx="7705725" cy="1332444"/>
          </a:xfrm>
          <a:prstGeom prst="roundRect">
            <a:avLst>
              <a:gd name="adj" fmla="val 14934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72000" rtlCol="0" anchor="ctr"/>
          <a:lstStyle/>
          <a:p>
            <a:pPr marL="273050">
              <a:spcAft>
                <a:spcPts val="1200"/>
              </a:spcAft>
            </a:pPr>
            <a:r>
              <a:rPr lang="ru-RU" sz="2200"/>
              <a:t>Одним из критериев, по которому можно различать виды, формы, способы познания – является определение того, </a:t>
            </a:r>
            <a:br>
              <a:rPr lang="ru-RU" sz="2200"/>
            </a:br>
            <a:r>
              <a:rPr lang="ru-RU" sz="2200"/>
              <a:t>что именно познается: </a:t>
            </a:r>
            <a:r>
              <a:rPr lang="ru-RU" sz="2200" b="1"/>
              <a:t>явление </a:t>
            </a:r>
            <a:r>
              <a:rPr lang="ru-RU" sz="2200"/>
              <a:t>или</a:t>
            </a:r>
            <a:r>
              <a:rPr lang="ru-RU" sz="2200" b="1"/>
              <a:t> сущность.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4651513" y="3067585"/>
            <a:ext cx="3780000" cy="3535438"/>
          </a:xfrm>
          <a:prstGeom prst="roundRect">
            <a:avLst>
              <a:gd name="adj" fmla="val 514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72000" rtlCol="0" anchor="t"/>
          <a:lstStyle/>
          <a:p>
            <a:pPr marL="244800">
              <a:lnSpc>
                <a:spcPct val="90000"/>
              </a:lnSpc>
              <a:spcAft>
                <a:spcPts val="600"/>
              </a:spcAft>
            </a:pPr>
            <a:r>
              <a:rPr lang="ru-RU" sz="2200" b="1"/>
              <a:t>В искусстве сущность выражают:</a:t>
            </a:r>
          </a:p>
          <a:p>
            <a:pPr marL="273050" indent="-194400">
              <a:lnSpc>
                <a:spcPct val="90000"/>
              </a:lnSpc>
              <a:spcAft>
                <a:spcPts val="600"/>
              </a:spcAft>
            </a:pPr>
            <a:r>
              <a:rPr lang="ru-RU"/>
              <a:t>‒ в художественных образах, которые способны выразить сущность даже на основе уникальных признаков.</a:t>
            </a:r>
          </a:p>
          <a:p>
            <a:pPr marL="244475" indent="28575">
              <a:lnSpc>
                <a:spcPct val="90000"/>
              </a:lnSpc>
              <a:spcBef>
                <a:spcPts val="1800"/>
              </a:spcBef>
              <a:spcAft>
                <a:spcPts val="600"/>
              </a:spcAft>
            </a:pPr>
            <a:r>
              <a:rPr lang="ru-RU" sz="2200" b="1"/>
              <a:t>Обыденное познание:</a:t>
            </a:r>
          </a:p>
          <a:p>
            <a:pPr marL="273050" indent="-194400">
              <a:lnSpc>
                <a:spcPct val="90000"/>
              </a:lnSpc>
              <a:spcAft>
                <a:spcPts val="600"/>
              </a:spcAft>
            </a:pPr>
            <a:r>
              <a:rPr lang="ru-RU"/>
              <a:t>‒ больше ориентировано </a:t>
            </a:r>
            <a:br>
              <a:rPr lang="ru-RU"/>
            </a:br>
            <a:r>
              <a:rPr lang="ru-RU"/>
              <a:t>на познание фактов, познание явлений.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20695" y="283457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09417" y="3089985"/>
            <a:ext cx="3780000" cy="3513038"/>
          </a:xfrm>
          <a:prstGeom prst="roundRect">
            <a:avLst>
              <a:gd name="adj" fmla="val 584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72000" rIns="36000" bIns="72000" rtlCol="0" anchor="t"/>
          <a:lstStyle/>
          <a:p>
            <a:pPr marL="176213">
              <a:lnSpc>
                <a:spcPct val="90000"/>
              </a:lnSpc>
              <a:spcAft>
                <a:spcPts val="600"/>
              </a:spcAft>
            </a:pPr>
            <a:r>
              <a:rPr lang="ru-RU" sz="2200" b="1" dirty="0">
                <a:solidFill>
                  <a:schemeClr val="tx1"/>
                </a:solidFill>
              </a:rPr>
              <a:t>В науке сущность выражают в понятиях. </a:t>
            </a:r>
            <a:br>
              <a:rPr lang="ru-RU" sz="2200" b="1" dirty="0">
                <a:solidFill>
                  <a:schemeClr val="tx1"/>
                </a:solidFill>
              </a:rPr>
            </a:br>
            <a:r>
              <a:rPr lang="ru-RU" sz="2200" b="1" dirty="0">
                <a:solidFill>
                  <a:schemeClr val="tx1"/>
                </a:solidFill>
              </a:rPr>
              <a:t>При их определении указывают:</a:t>
            </a:r>
          </a:p>
          <a:p>
            <a:pPr marL="193675" indent="-187200">
              <a:lnSpc>
                <a:spcPct val="110000"/>
              </a:lnSpc>
            </a:pPr>
            <a:r>
              <a:rPr lang="ru-RU" dirty="0">
                <a:solidFill>
                  <a:schemeClr val="tx1"/>
                </a:solidFill>
              </a:rPr>
              <a:t>‒ класс предметов;</a:t>
            </a:r>
          </a:p>
          <a:p>
            <a:pPr marL="193675" indent="-187200">
              <a:lnSpc>
                <a:spcPct val="110000"/>
              </a:lnSpc>
            </a:pPr>
            <a:r>
              <a:rPr lang="ru-RU" dirty="0">
                <a:solidFill>
                  <a:schemeClr val="tx1"/>
                </a:solidFill>
              </a:rPr>
              <a:t>‒ главную функцию;</a:t>
            </a:r>
          </a:p>
          <a:p>
            <a:pPr marL="193675" indent="-187200">
              <a:lnSpc>
                <a:spcPct val="110000"/>
              </a:lnSpc>
            </a:pPr>
            <a:r>
              <a:rPr lang="ru-RU" dirty="0">
                <a:solidFill>
                  <a:schemeClr val="tx1"/>
                </a:solidFill>
              </a:rPr>
              <a:t>‒ внешнее описание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(при необходимости);</a:t>
            </a:r>
          </a:p>
          <a:p>
            <a:pPr marL="193675" indent="-187200">
              <a:lnSpc>
                <a:spcPct val="110000"/>
              </a:lnSpc>
            </a:pPr>
            <a:r>
              <a:rPr lang="ru-RU" dirty="0">
                <a:solidFill>
                  <a:schemeClr val="tx1"/>
                </a:solidFill>
              </a:rPr>
              <a:t>‒ отличие от ближайших вещей 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(не обязательно).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4024957" y="283457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7920695" y="118649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6" name="Объект 5"/>
          <p:cNvSpPr txBox="1">
            <a:spLocks/>
          </p:cNvSpPr>
          <p:nvPr/>
        </p:nvSpPr>
        <p:spPr>
          <a:xfrm>
            <a:off x="6474352" y="480277"/>
            <a:ext cx="583591" cy="58359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67" name="Объект 5"/>
          <p:cNvSpPr txBox="1">
            <a:spLocks/>
          </p:cNvSpPr>
          <p:nvPr/>
        </p:nvSpPr>
        <p:spPr>
          <a:xfrm>
            <a:off x="7161137" y="480277"/>
            <a:ext cx="583591" cy="583591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68" name="Объект 5"/>
          <p:cNvSpPr txBox="1">
            <a:spLocks/>
          </p:cNvSpPr>
          <p:nvPr/>
        </p:nvSpPr>
        <p:spPr>
          <a:xfrm>
            <a:off x="7847922" y="480277"/>
            <a:ext cx="583591" cy="583591"/>
          </a:xfrm>
          <a:prstGeom prst="roundRect">
            <a:avLst/>
          </a:prstGeom>
          <a:solidFill>
            <a:srgbClr val="007434"/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090911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007434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534988"/>
            <a:r>
              <a:rPr lang="ru-RU" sz="8800" b="1">
                <a:solidFill>
                  <a:schemeClr val="bg1"/>
                </a:solidFill>
              </a:rPr>
              <a:t>2.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2"/>
            <a:ext cx="7907637" cy="3854669"/>
          </a:xfrm>
          <a:prstGeom prst="frame">
            <a:avLst>
              <a:gd name="adj1" fmla="val 3178"/>
            </a:avLst>
          </a:prstGeom>
          <a:solidFill>
            <a:srgbClr val="007434"/>
          </a:solidFill>
        </p:spPr>
        <p:txBody>
          <a:bodyPr lIns="216000" anchor="ctr">
            <a:noAutofit/>
          </a:bodyPr>
          <a:lstStyle/>
          <a:p>
            <a:r>
              <a:rPr lang="ru-RU" sz="4400" spc="-120"/>
              <a:t>Понятие «научное познание». Эмпирическое и теоретическое познание. </a:t>
            </a:r>
            <a:br>
              <a:rPr lang="ru-RU" sz="4400" spc="-120"/>
            </a:br>
            <a:r>
              <a:rPr lang="ru-RU" sz="4400" spc="-120"/>
              <a:t>Правила и принципы научного познания</a:t>
            </a:r>
            <a:endParaRPr lang="ru-RU" sz="4400"/>
          </a:p>
        </p:txBody>
      </p:sp>
      <p:grpSp>
        <p:nvGrpSpPr>
          <p:cNvPr id="60" name="Группа 59"/>
          <p:cNvGrpSpPr/>
          <p:nvPr/>
        </p:nvGrpSpPr>
        <p:grpSpPr>
          <a:xfrm rot="5400000">
            <a:off x="6634144" y="307212"/>
            <a:ext cx="1534796" cy="2259964"/>
            <a:chOff x="8282920" y="227472"/>
            <a:chExt cx="610255" cy="898591"/>
          </a:xfrm>
          <a:solidFill>
            <a:srgbClr val="007434"/>
          </a:solidFill>
        </p:grpSpPr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273006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7434">
                <a:alpha val="5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07434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733931" y="966819"/>
              <a:ext cx="169158" cy="149330"/>
            </a:xfrm>
            <a:prstGeom prst="hexagon">
              <a:avLst/>
            </a:prstGeom>
            <a:solidFill>
              <a:srgbClr val="007434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00466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6" y="487868"/>
            <a:ext cx="6999268" cy="721245"/>
          </a:xfrm>
        </p:spPr>
        <p:txBody>
          <a:bodyPr>
            <a:normAutofit fontScale="90000"/>
          </a:bodyPr>
          <a:lstStyle/>
          <a:p>
            <a:r>
              <a:rPr lang="ru-RU" altLang="ru-RU"/>
              <a:t>Понятие «научное познание»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19137" y="1740789"/>
            <a:ext cx="4426603" cy="4615562"/>
          </a:xfrm>
          <a:prstGeom prst="roundRect">
            <a:avLst>
              <a:gd name="adj" fmla="val 4116"/>
            </a:avLst>
          </a:prstGeom>
          <a:solidFill>
            <a:srgbClr val="007434"/>
          </a:solidFill>
          <a:ln w="28575">
            <a:solidFill>
              <a:srgbClr val="00743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26000" rIns="36000" rtlCol="0" anchor="t"/>
          <a:lstStyle/>
          <a:p>
            <a:pPr marL="179388">
              <a:spcAft>
                <a:spcPts val="1000"/>
              </a:spcAft>
            </a:pPr>
            <a:r>
              <a:rPr lang="ru-RU" sz="2400" b="1"/>
              <a:t>Научное познание – профессиональный вид общественной деятельности:</a:t>
            </a:r>
          </a:p>
          <a:p>
            <a:pPr marL="184150" indent="-184150">
              <a:spcAft>
                <a:spcPts val="600"/>
              </a:spcAft>
            </a:pPr>
            <a:r>
              <a:rPr lang="ru-RU" sz="2000"/>
              <a:t>– осуществляется по научным канонам, принятым научным обществом;</a:t>
            </a:r>
          </a:p>
          <a:p>
            <a:pPr marL="184150" indent="-184150">
              <a:spcAft>
                <a:spcPts val="600"/>
              </a:spcAft>
            </a:pPr>
            <a:r>
              <a:rPr lang="ru-RU" sz="2000"/>
              <a:t>‒ использует специальные методы исследования;</a:t>
            </a:r>
          </a:p>
          <a:p>
            <a:pPr marL="184150" indent="-184150">
              <a:spcAft>
                <a:spcPts val="600"/>
              </a:spcAft>
            </a:pPr>
            <a:r>
              <a:rPr lang="ru-RU" sz="2000"/>
              <a:t>‒ качество знаний оценивается </a:t>
            </a:r>
            <a:br>
              <a:rPr lang="ru-RU" sz="2000"/>
            </a:br>
            <a:r>
              <a:rPr lang="ru-RU" sz="2000"/>
              <a:t>на основе принятых научных критериев.</a:t>
            </a:r>
            <a:endParaRPr lang="ru-RU" sz="2000" spc="-30"/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256213" y="1740789"/>
            <a:ext cx="3175290" cy="2790882"/>
          </a:xfrm>
          <a:prstGeom prst="roundRect">
            <a:avLst>
              <a:gd name="adj" fmla="val 6592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tIns="126000" rIns="36000" bIns="36000" rtlCol="0" anchor="t"/>
          <a:lstStyle/>
          <a:p>
            <a:pPr marL="252000">
              <a:spcAft>
                <a:spcPts val="1200"/>
              </a:spcAft>
            </a:pPr>
            <a:r>
              <a:rPr lang="ru-RU" sz="2400" b="1">
                <a:solidFill>
                  <a:schemeClr val="tx1"/>
                </a:solidFill>
              </a:rPr>
              <a:t>Структура процесса научного познания:</a:t>
            </a:r>
          </a:p>
          <a:p>
            <a:pPr marL="273050" indent="-194400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объект;</a:t>
            </a:r>
          </a:p>
          <a:p>
            <a:pPr marL="273050" indent="-194400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субъект;</a:t>
            </a:r>
          </a:p>
          <a:p>
            <a:pPr marL="273050" indent="-194400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знание как результат;</a:t>
            </a:r>
          </a:p>
          <a:p>
            <a:pPr marL="273050" indent="-194400"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‒ метод исследования.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26589" y="148538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6" name="Freeform 20"/>
          <p:cNvSpPr/>
          <p:nvPr/>
        </p:nvSpPr>
        <p:spPr>
          <a:xfrm rot="5400000">
            <a:off x="4634922" y="148538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7703798" y="603035"/>
            <a:ext cx="727705" cy="490910"/>
            <a:chOff x="8282920" y="227472"/>
            <a:chExt cx="610255" cy="411678"/>
          </a:xfrm>
        </p:grpSpPr>
        <p:sp>
          <p:nvSpPr>
            <p:cNvPr id="11" name="Шестиугольник 10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" name="Шестиугольник 12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08E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08E40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765" b="12133"/>
          <a:stretch/>
        </p:blipFill>
        <p:spPr>
          <a:xfrm>
            <a:off x="5435600" y="4706471"/>
            <a:ext cx="2817833" cy="1649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91620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2964</TotalTime>
  <Words>2425</Words>
  <Application>Microsoft Office PowerPoint</Application>
  <PresentationFormat>Экран (4:3)</PresentationFormat>
  <Paragraphs>402</Paragraphs>
  <Slides>50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50</vt:i4>
      </vt:variant>
    </vt:vector>
  </HeadingPairs>
  <TitlesOfParts>
    <vt:vector size="54" baseType="lpstr">
      <vt:lpstr>Arial</vt:lpstr>
      <vt:lpstr>Calibri</vt:lpstr>
      <vt:lpstr>Wingdings</vt:lpstr>
      <vt:lpstr>Тема Office</vt:lpstr>
      <vt:lpstr>Лекция 2 Донаучные представления  о предмете психологии</vt:lpstr>
      <vt:lpstr>Понятие о познании. Научное, обыденное, художественное  и религиозное познание</vt:lpstr>
      <vt:lpstr>Гносеология –  учение о познании</vt:lpstr>
      <vt:lpstr>Субъект и объект познания</vt:lpstr>
      <vt:lpstr>Формы познания</vt:lpstr>
      <vt:lpstr>Формы познания</vt:lpstr>
      <vt:lpstr>Формы познания</vt:lpstr>
      <vt:lpstr>Понятие «научное познание». Эмпирическое и теоретическое познание.  Правила и принципы научного познания</vt:lpstr>
      <vt:lpstr>Понятие «научное познание»</vt:lpstr>
      <vt:lpstr>Уровни научного  исследования</vt:lpstr>
      <vt:lpstr>Эмпирическое  и теоретическое познание</vt:lpstr>
      <vt:lpstr>Эмпирическое и теоретическое познание: различия</vt:lpstr>
      <vt:lpstr>Общие правила исследовательского процесса (метод Декарта)</vt:lpstr>
      <vt:lpstr>Принципы научного познания </vt:lpstr>
      <vt:lpstr>Причинность</vt:lpstr>
      <vt:lpstr>Критерий истины</vt:lpstr>
      <vt:lpstr>Относительность  научного знания</vt:lpstr>
      <vt:lpstr>Классификация наук  о человеке.  Антропологический подход Б. Г. Ананьева и его школа</vt:lpstr>
      <vt:lpstr>Классификация наук  Б. М. Кедрова</vt:lpstr>
      <vt:lpstr>Классификация наук  Ж. Пиаже</vt:lpstr>
      <vt:lpstr>Антропологический подход  Б. Г. Ананьева</vt:lpstr>
      <vt:lpstr>Структура понятия «индивид»</vt:lpstr>
      <vt:lpstr>Понятие «личность»: основные толкования</vt:lpstr>
      <vt:lpstr>Структура понятия «личность»</vt:lpstr>
      <vt:lpstr>Понятие «субъект деятельности»</vt:lpstr>
      <vt:lpstr>Смысл понятий «объект» и «субъект»</vt:lpstr>
      <vt:lpstr>Сознание как главная черта субъекта</vt:lpstr>
      <vt:lpstr>Структура понятия  «субъект деятельности»</vt:lpstr>
      <vt:lpstr>Человек  как биосоциальное существо</vt:lpstr>
      <vt:lpstr>Индивидуальность – интегральная характеристика человека</vt:lpstr>
      <vt:lpstr>Структура понятия  «индивидуальность»</vt:lpstr>
      <vt:lpstr>Науки,  изучающие человека  как биологический объект (по Б. Г. Ананьеву)</vt:lpstr>
      <vt:lpstr>Естественно-научная, гуманитарная  и когнитивная парадигмы</vt:lpstr>
      <vt:lpstr>Понятие «парадигма»</vt:lpstr>
      <vt:lpstr>Соотношение научных парадигм в психологии</vt:lpstr>
      <vt:lpstr>Сущность естественно-научной парадигмы</vt:lpstr>
      <vt:lpstr>Сущность естественно-научной парадигмы</vt:lpstr>
      <vt:lpstr>Недостатки естественнонаучной парадигмы в психологии</vt:lpstr>
      <vt:lpstr>Сущность гуманитарной парадигмы</vt:lpstr>
      <vt:lpstr>Отличия гуманитарной  и естественно-научной парадигм</vt:lpstr>
      <vt:lpstr>Отличия гуманитарной  и естественно-научной парадигм</vt:lpstr>
      <vt:lpstr>Когнитивная парадигма</vt:lpstr>
      <vt:lpstr>Когнитивная модель познания</vt:lpstr>
      <vt:lpstr>Достоинства и ограничения когнитивной парадигмы</vt:lpstr>
      <vt:lpstr>Психология  как фундаментальная  и прикладная наука. Практическая психология</vt:lpstr>
      <vt:lpstr>Фундаментальная  и прикладная наука</vt:lpstr>
      <vt:lpstr>Академическая  психология</vt:lpstr>
      <vt:lpstr>Практическая психология</vt:lpstr>
      <vt:lpstr>Практическая психология: сущность и содержание</vt:lpstr>
      <vt:lpstr>Практическая психология  и её связь с теорией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Рясова Стелла Евгеньевна</dc:creator>
  <cp:lastModifiedBy>Стелла Рясова</cp:lastModifiedBy>
  <cp:revision>227</cp:revision>
  <dcterms:created xsi:type="dcterms:W3CDTF">2026-02-06T11:12:27Z</dcterms:created>
  <dcterms:modified xsi:type="dcterms:W3CDTF">2026-06-01T08:38:58Z</dcterms:modified>
</cp:coreProperties>
</file>