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30"/>
  </p:notesMasterIdLst>
  <p:sldIdLst>
    <p:sldId id="256" r:id="rId2"/>
    <p:sldId id="285" r:id="rId3"/>
    <p:sldId id="648" r:id="rId4"/>
    <p:sldId id="649" r:id="rId5"/>
    <p:sldId id="650" r:id="rId6"/>
    <p:sldId id="651" r:id="rId7"/>
    <p:sldId id="653" r:id="rId8"/>
    <p:sldId id="652" r:id="rId9"/>
    <p:sldId id="654" r:id="rId10"/>
    <p:sldId id="655" r:id="rId11"/>
    <p:sldId id="656" r:id="rId12"/>
    <p:sldId id="657" r:id="rId13"/>
    <p:sldId id="658" r:id="rId14"/>
    <p:sldId id="659" r:id="rId15"/>
    <p:sldId id="660" r:id="rId16"/>
    <p:sldId id="661" r:id="rId17"/>
    <p:sldId id="662" r:id="rId18"/>
    <p:sldId id="663" r:id="rId19"/>
    <p:sldId id="664" r:id="rId20"/>
    <p:sldId id="665" r:id="rId21"/>
    <p:sldId id="666" r:id="rId22"/>
    <p:sldId id="667" r:id="rId23"/>
    <p:sldId id="668" r:id="rId24"/>
    <p:sldId id="669" r:id="rId25"/>
    <p:sldId id="670" r:id="rId26"/>
    <p:sldId id="671" r:id="rId27"/>
    <p:sldId id="672" r:id="rId28"/>
    <p:sldId id="673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409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6" pos="453" userDrawn="1">
          <p15:clr>
            <a:srgbClr val="A4A3A4"/>
          </p15:clr>
        </p15:guide>
        <p15:guide id="7" pos="5307" userDrawn="1">
          <p15:clr>
            <a:srgbClr val="A4A3A4"/>
          </p15:clr>
        </p15:guide>
        <p15:guide id="8" orient="horz" pos="482" userDrawn="1">
          <p15:clr>
            <a:srgbClr val="A4A3A4"/>
          </p15:clr>
        </p15:guide>
        <p15:guide id="9" pos="703" userDrawn="1">
          <p15:clr>
            <a:srgbClr val="A4A3A4"/>
          </p15:clr>
        </p15:guide>
        <p15:guide id="10" pos="567" userDrawn="1">
          <p15:clr>
            <a:srgbClr val="A4A3A4"/>
          </p15:clr>
        </p15:guide>
        <p15:guide id="11" pos="2925" userDrawn="1">
          <p15:clr>
            <a:srgbClr val="A4A3A4"/>
          </p15:clr>
        </p15:guide>
        <p15:guide id="12" pos="2721" userDrawn="1">
          <p15:clr>
            <a:srgbClr val="A4A3A4"/>
          </p15:clr>
        </p15:guide>
        <p15:guide id="13" pos="2835" userDrawn="1">
          <p15:clr>
            <a:srgbClr val="A4A3A4"/>
          </p15:clr>
        </p15:guide>
        <p15:guide id="14" pos="3039" userDrawn="1">
          <p15:clr>
            <a:srgbClr val="A4A3A4"/>
          </p15:clr>
        </p15:guide>
        <p15:guide id="15" orient="horz" pos="1797" userDrawn="1">
          <p15:clr>
            <a:srgbClr val="A4A3A4"/>
          </p15:clr>
        </p15:guide>
        <p15:guide id="16" orient="horz" pos="1139" userDrawn="1">
          <p15:clr>
            <a:srgbClr val="A4A3A4"/>
          </p15:clr>
        </p15:guide>
        <p15:guide id="18" pos="998" userDrawn="1">
          <p15:clr>
            <a:srgbClr val="A4A3A4"/>
          </p15:clr>
        </p15:guide>
        <p15:guide id="19" pos="4785" userDrawn="1">
          <p15:clr>
            <a:srgbClr val="A4A3A4"/>
          </p15:clr>
        </p15:guide>
        <p15:guide id="20" pos="5193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Рясова Стелла Евгеньевна" initials="РСЕ" lastIdx="15" clrIdx="0">
    <p:extLst>
      <p:ext uri="{19B8F6BF-5375-455C-9EA6-DF929625EA0E}">
        <p15:presenceInfo xmlns:p15="http://schemas.microsoft.com/office/powerpoint/2012/main" userId="Рясова Стелла Евгеньев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6586D"/>
    <a:srgbClr val="A56464"/>
    <a:srgbClr val="B45064"/>
    <a:srgbClr val="AA828C"/>
    <a:srgbClr val="D5008F"/>
    <a:srgbClr val="CF0071"/>
    <a:srgbClr val="9B1E5A"/>
    <a:srgbClr val="AA6E82"/>
    <a:srgbClr val="8A1F23"/>
    <a:srgbClr val="8025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61" autoAdjust="0"/>
    <p:restoredTop sz="95858" autoAdjust="0"/>
  </p:normalViewPr>
  <p:slideViewPr>
    <p:cSldViewPr snapToGrid="0" showGuides="1">
      <p:cViewPr varScale="1">
        <p:scale>
          <a:sx n="106" d="100"/>
          <a:sy n="106" d="100"/>
        </p:scale>
        <p:origin x="978" y="96"/>
      </p:cViewPr>
      <p:guideLst>
        <p:guide orient="horz" pos="2409"/>
        <p:guide pos="2880"/>
        <p:guide pos="453"/>
        <p:guide pos="5307"/>
        <p:guide orient="horz" pos="482"/>
        <p:guide pos="703"/>
        <p:guide pos="567"/>
        <p:guide pos="2925"/>
        <p:guide pos="2721"/>
        <p:guide pos="2835"/>
        <p:guide pos="3039"/>
        <p:guide orient="horz" pos="1797"/>
        <p:guide orient="horz" pos="1139"/>
        <p:guide pos="998"/>
        <p:guide pos="4785"/>
        <p:guide pos="5193"/>
      </p:guideLst>
    </p:cSldViewPr>
  </p:slideViewPr>
  <p:outlineViewPr>
    <p:cViewPr>
      <p:scale>
        <a:sx n="33" d="100"/>
        <a:sy n="33" d="100"/>
      </p:scale>
      <p:origin x="0" y="-2753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74EE70-74E4-4320-BAB9-EAACEA7D5BF6}" type="datetimeFigureOut">
              <a:rPr lang="ru-RU" smtClean="0"/>
              <a:t>01.06.2026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D3D7B-A66F-462C-B401-1221464BC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568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D3D7B-A66F-462C-B401-1221464BC73E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34564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D3D7B-A66F-462C-B401-1221464BC73E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85306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D3D7B-A66F-462C-B401-1221464BC73E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3337347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10D3D7B-A66F-462C-B401-1221464BC73E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96668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0501E312-7A13-41D2-BE32-769911DA037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-2997198" y="3248999"/>
            <a:ext cx="6858002" cy="360000"/>
          </a:xfrm>
          <a:prstGeom prst="rect">
            <a:avLst/>
          </a:prstGeom>
          <a:solidFill>
            <a:srgbClr val="96586D"/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1200">
                <a:solidFill>
                  <a:schemeClr val="bg1"/>
                </a:solidFill>
                <a:latin typeface="Calibri" panose="020F0502020204030204"/>
                <a:ea typeface="+mn-ea"/>
                <a:cs typeface="+mn-cs"/>
              </a:rPr>
              <a:t>Учебная дисциплина «Общая психология</a:t>
            </a:r>
            <a:r>
              <a:rPr lang="ru-RU" sz="1200">
                <a:solidFill>
                  <a:schemeClr val="bg1"/>
                </a:solidFill>
                <a:latin typeface="+mn-lt"/>
              </a:rPr>
              <a:t>»</a:t>
            </a:r>
            <a:endParaRPr lang="ru-RU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290574" y="75562"/>
            <a:ext cx="1838656" cy="699835"/>
            <a:chOff x="482515" y="265334"/>
            <a:chExt cx="1838656" cy="699835"/>
          </a:xfrm>
        </p:grpSpPr>
        <p:sp>
          <p:nvSpPr>
            <p:cNvPr id="8" name="Шестиугольник 7"/>
            <p:cNvSpPr>
              <a:spLocks noChangeAspect="1"/>
            </p:cNvSpPr>
            <p:nvPr/>
          </p:nvSpPr>
          <p:spPr>
            <a:xfrm rot="5400000">
              <a:off x="463762" y="284087"/>
              <a:ext cx="319964" cy="282458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7434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43907" y="372058"/>
              <a:ext cx="1477264" cy="59311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ru-RU" sz="1400" b="1">
                  <a:solidFill>
                    <a:srgbClr val="96586D"/>
                  </a:solidFill>
                </a:rPr>
                <a:t>Полоцкий государственный</a:t>
              </a:r>
            </a:p>
            <a:p>
              <a:pPr>
                <a:lnSpc>
                  <a:spcPct val="75000"/>
                </a:lnSpc>
              </a:pPr>
              <a:r>
                <a:rPr lang="ru-RU" sz="1400" b="1">
                  <a:solidFill>
                    <a:srgbClr val="96586D"/>
                  </a:solidFill>
                </a:rPr>
                <a:t>университет </a:t>
              </a:r>
              <a:endParaRPr lang="en-US" sz="1400" b="1">
                <a:solidFill>
                  <a:srgbClr val="96586D"/>
                </a:solidFill>
              </a:endParaRPr>
            </a:p>
            <a:p>
              <a:pPr>
                <a:lnSpc>
                  <a:spcPct val="75000"/>
                </a:lnSpc>
              </a:pPr>
              <a:r>
                <a:rPr lang="ru-RU" sz="900" b="1" spc="-20">
                  <a:solidFill>
                    <a:srgbClr val="96586D"/>
                  </a:solidFill>
                </a:rPr>
                <a:t>имени Евфросинии Полоцкой</a:t>
              </a:r>
            </a:p>
          </p:txBody>
        </p:sp>
      </p:grp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0501E312-7A13-41D2-BE32-769911DA0376}"/>
              </a:ext>
            </a:extLst>
          </p:cNvPr>
          <p:cNvSpPr txBox="1">
            <a:spLocks/>
          </p:cNvSpPr>
          <p:nvPr userDrawn="1"/>
        </p:nvSpPr>
        <p:spPr>
          <a:xfrm>
            <a:off x="1" y="6418248"/>
            <a:ext cx="9144000" cy="216000"/>
          </a:xfrm>
          <a:prstGeom prst="rect">
            <a:avLst/>
          </a:prstGeom>
          <a:solidFill>
            <a:srgbClr val="96586D"/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Calibri" panose="020F0502020204030204"/>
              </a:defRPr>
            </a:lvl1pPr>
          </a:lstStyle>
          <a:p>
            <a:pPr marL="5649913" lvl="0" indent="0"/>
            <a:r>
              <a:rPr lang="ru-RU" sz="1050"/>
              <a:t>Автор: д-р психол. наук, профессор И. Н. Андреева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234903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  <p15:guide id="2" pos="158" userDrawn="1">
          <p15:clr>
            <a:srgbClr val="FBAE40"/>
          </p15:clr>
        </p15:guide>
        <p15:guide id="3" orient="horz" pos="2160" userDrawn="1">
          <p15:clr>
            <a:srgbClr val="FBAE40"/>
          </p15:clr>
        </p15:guide>
        <p15:guide id="4" orient="horz" pos="142" userDrawn="1">
          <p15:clr>
            <a:srgbClr val="FBAE40"/>
          </p15:clr>
        </p15:guide>
        <p15:guide id="5" orient="horz" pos="4178" userDrawn="1">
          <p15:clr>
            <a:srgbClr val="FBAE40"/>
          </p15:clr>
        </p15:guide>
        <p15:guide id="6" pos="560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7A96-73EA-4B6E-AA25-02A86117AB45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811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F5AD8-72D2-4080-A008-5D18665E73D5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248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 marL="228600" indent="-22860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</a:lstStyle>
          <a:p>
            <a:pPr lvl="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45088" y="4151313"/>
            <a:ext cx="3810000" cy="19812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</a:lstStyle>
          <a:p>
            <a:pPr lvl="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68653535-5E77-4155-8B95-EDE036874C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A0FB6-893A-44A0-BDD8-521C5F5356E4}" type="datetime1">
              <a:rPr lang="ru-RU" smtClean="0"/>
              <a:t>01.06.2026</a:t>
            </a:fld>
            <a:endParaRPr lang="ru-RU"/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91EAF811-20BF-4F8B-8398-E80F36D289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056032DA-BF6E-458E-8152-621791E12D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>
                <a:solidFill>
                  <a:srgbClr val="96586D"/>
                </a:solidFill>
              </a:defRPr>
            </a:lvl1pPr>
          </a:lstStyle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6026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>
                <a:srgbClr val="057082"/>
              </a:buClr>
              <a:buSzPct val="105000"/>
              <a:buFont typeface="Wingdings" panose="05000000000000000000" pitchFamily="2" charset="2"/>
              <a:buChar char="§"/>
              <a:defRPr/>
            </a:lvl1pPr>
            <a:lvl2pPr>
              <a:buClr>
                <a:srgbClr val="057082"/>
              </a:buClr>
              <a:defRPr/>
            </a:lvl2pPr>
            <a:lvl3pPr>
              <a:buClr>
                <a:srgbClr val="057082"/>
              </a:buClr>
              <a:defRPr/>
            </a:lvl3pPr>
            <a:lvl4pPr>
              <a:buClr>
                <a:srgbClr val="057082"/>
              </a:buClr>
              <a:defRPr/>
            </a:lvl4pPr>
            <a:lvl5pPr>
              <a:buClr>
                <a:srgbClr val="057082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D10B9-551A-40B8-9AA5-38E679FD0109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96586D"/>
                </a:solidFill>
              </a:defRPr>
            </a:lvl1pPr>
          </a:lstStyle>
          <a:p>
            <a:fld id="{66CB1368-62DD-49DD-B557-E33E150B8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149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71B3-C1BC-48E4-9F73-D96DDCD0447A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15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DF4C1-BE42-4D08-B5F0-4577298A6627}" type="datetime1">
              <a:rPr lang="ru-RU" smtClean="0"/>
              <a:t>01.06.2026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79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8EA1A-7A0D-4A4E-8A12-A372AC90BCCD}" type="datetime1">
              <a:rPr lang="ru-RU" smtClean="0"/>
              <a:t>01.06.2026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015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C8A03-230B-4204-9DE8-E5DCAE3F7F4E}" type="datetime1">
              <a:rPr lang="ru-RU" smtClean="0"/>
              <a:t>01.06.2026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533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1079A-92AD-48C8-8222-44185252010C}" type="datetime1">
              <a:rPr lang="ru-RU" smtClean="0"/>
              <a:t>01.06.2026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327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D31E0-A25B-4B81-B3DD-20772558E4B3}" type="datetime1">
              <a:rPr lang="ru-RU" smtClean="0"/>
              <a:t>01.06.2026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696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7E51E-0FF2-4A17-91F5-2A6E4189482A}" type="datetime1">
              <a:rPr lang="ru-RU" smtClean="0"/>
              <a:t>01.06.2026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4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DCD27-2C6A-440F-8F59-D960AC7AB7BB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9237" y="6356351"/>
            <a:ext cx="6739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96586D"/>
                </a:solidFill>
              </a:defRPr>
            </a:lvl1pPr>
          </a:lstStyle>
          <a:p>
            <a:fld id="{66CB1368-62DD-49DD-B557-E33E150B8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01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96586D"/>
        </a:buClr>
        <a:buSzPct val="105000"/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96586D"/>
        </a:buClr>
        <a:buSzPct val="105000"/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96586D"/>
        </a:buClr>
        <a:buSzPct val="10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96586D"/>
        </a:buClr>
        <a:buSzPct val="105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96586D"/>
        </a:buClr>
        <a:buSzPct val="105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6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2.sv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2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png"/><Relationship Id="rId4" Type="http://schemas.openxmlformats.org/officeDocument/2006/relationships/image" Target="../media/image2.sv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sv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0114" y="959766"/>
            <a:ext cx="8074194" cy="2048269"/>
          </a:xfrm>
        </p:spPr>
        <p:txBody>
          <a:bodyPr>
            <a:noAutofit/>
          </a:bodyPr>
          <a:lstStyle/>
          <a:p>
            <a:pPr algn="l">
              <a:lnSpc>
                <a:spcPts val="5000"/>
              </a:lnSpc>
            </a:pPr>
            <a:r>
              <a:rPr lang="ru-RU" sz="3600" b="1">
                <a:solidFill>
                  <a:srgbClr val="96586D"/>
                </a:solidFill>
                <a:latin typeface="+mn-lt"/>
              </a:rPr>
              <a:t>Лекции 8–10</a:t>
            </a:r>
            <a:br>
              <a:rPr lang="ru-RU" sz="3600" b="1">
                <a:solidFill>
                  <a:srgbClr val="96586D"/>
                </a:solidFill>
                <a:latin typeface="+mn-lt"/>
              </a:rPr>
            </a:br>
            <a:r>
              <a:rPr lang="ru-RU" sz="4400" spc="-100"/>
              <a:t>Потребности. Мотивация. Направленность </a:t>
            </a:r>
            <a:endParaRPr lang="ru-RU" sz="440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81826" y="3153977"/>
            <a:ext cx="7993059" cy="3103684"/>
          </a:xfrm>
        </p:spPr>
        <p:txBody>
          <a:bodyPr>
            <a:normAutofit/>
          </a:bodyPr>
          <a:lstStyle/>
          <a:p>
            <a:pPr marL="1079500" indent="-1008000" algn="l">
              <a:lnSpc>
                <a:spcPct val="100000"/>
              </a:lnSpc>
              <a:spcBef>
                <a:spcPts val="600"/>
              </a:spcBef>
              <a:buClr>
                <a:srgbClr val="057082"/>
              </a:buClr>
              <a:buSzPct val="100000"/>
            </a:pPr>
            <a:r>
              <a:rPr lang="ru-RU">
                <a:solidFill>
                  <a:srgbClr val="96586D"/>
                </a:solidFill>
              </a:rPr>
              <a:t>8–10.1. Понятие «потребность». Виды потребностей.</a:t>
            </a:r>
          </a:p>
          <a:p>
            <a:pPr marL="1079500" indent="-1008000" algn="l">
              <a:lnSpc>
                <a:spcPct val="100000"/>
              </a:lnSpc>
              <a:spcBef>
                <a:spcPts val="600"/>
              </a:spcBef>
              <a:buClr>
                <a:srgbClr val="057082"/>
              </a:buClr>
              <a:buSzPct val="100000"/>
            </a:pPr>
            <a:r>
              <a:rPr lang="ru-RU">
                <a:solidFill>
                  <a:srgbClr val="96586D"/>
                </a:solidFill>
              </a:rPr>
              <a:t>8–10.2. Понятие «мотив», виды мотивов. </a:t>
            </a:r>
            <a:br>
              <a:rPr lang="ru-RU">
                <a:solidFill>
                  <a:srgbClr val="96586D"/>
                </a:solidFill>
              </a:rPr>
            </a:br>
            <a:r>
              <a:rPr lang="ru-RU">
                <a:solidFill>
                  <a:srgbClr val="96586D"/>
                </a:solidFill>
              </a:rPr>
              <a:t>Мотивационная сфера личности. </a:t>
            </a:r>
            <a:br>
              <a:rPr lang="ru-RU">
                <a:solidFill>
                  <a:srgbClr val="96586D"/>
                </a:solidFill>
              </a:rPr>
            </a:br>
            <a:r>
              <a:rPr lang="ru-RU">
                <a:solidFill>
                  <a:srgbClr val="96586D"/>
                </a:solidFill>
              </a:rPr>
              <a:t>Направленность.</a:t>
            </a:r>
          </a:p>
          <a:p>
            <a:pPr marL="1079500" indent="-1008000" algn="l">
              <a:lnSpc>
                <a:spcPct val="100000"/>
              </a:lnSpc>
              <a:spcBef>
                <a:spcPts val="600"/>
              </a:spcBef>
              <a:buClr>
                <a:srgbClr val="057082"/>
              </a:buClr>
              <a:buSzPct val="100000"/>
            </a:pPr>
            <a:r>
              <a:rPr lang="ru-RU">
                <a:solidFill>
                  <a:srgbClr val="96586D"/>
                </a:solidFill>
              </a:rPr>
              <a:t>8–10.3. Мотивация и ее виды. Мотивационный процесс. </a:t>
            </a:r>
          </a:p>
          <a:p>
            <a:pPr marL="1079500" indent="-1008000" algn="l">
              <a:lnSpc>
                <a:spcPct val="100000"/>
              </a:lnSpc>
              <a:spcBef>
                <a:spcPts val="600"/>
              </a:spcBef>
              <a:buClr>
                <a:srgbClr val="057082"/>
              </a:buClr>
              <a:buSzPct val="100000"/>
            </a:pPr>
            <a:r>
              <a:rPr lang="ru-RU">
                <a:solidFill>
                  <a:srgbClr val="96586D"/>
                </a:solidFill>
              </a:rPr>
              <a:t>8–10.4. Факторы мотивационной притягательности </a:t>
            </a:r>
            <a:br>
              <a:rPr lang="ru-RU">
                <a:solidFill>
                  <a:srgbClr val="96586D"/>
                </a:solidFill>
              </a:rPr>
            </a:br>
            <a:r>
              <a:rPr lang="ru-RU" spc="-30">
                <a:solidFill>
                  <a:srgbClr val="96586D"/>
                </a:solidFill>
              </a:rPr>
              <a:t>и мотивации избегания. Формирование мотивации. 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-298938" y="-30373"/>
            <a:ext cx="5091096" cy="1148949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6670496" y="235339"/>
            <a:ext cx="169158" cy="149330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6902721" y="237386"/>
            <a:ext cx="169158" cy="149330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130060" y="237386"/>
            <a:ext cx="169158" cy="149330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357400" y="237386"/>
            <a:ext cx="169158" cy="149330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7584739" y="237386"/>
            <a:ext cx="169158" cy="149330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8042543" y="237386"/>
            <a:ext cx="169158" cy="149330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7812080" y="237386"/>
            <a:ext cx="169158" cy="149330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8273006" y="237386"/>
            <a:ext cx="169158" cy="149330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3" name="Шестиугольник 72"/>
          <p:cNvSpPr>
            <a:spLocks noChangeAspect="1"/>
          </p:cNvSpPr>
          <p:nvPr/>
        </p:nvSpPr>
        <p:spPr>
          <a:xfrm rot="5400000">
            <a:off x="6670496" y="477860"/>
            <a:ext cx="169158" cy="149330"/>
          </a:xfrm>
          <a:prstGeom prst="hexagon">
            <a:avLst/>
          </a:prstGeom>
          <a:solidFill>
            <a:srgbClr val="96586D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4" name="Шестиугольник 73"/>
          <p:cNvSpPr>
            <a:spLocks noChangeAspect="1"/>
          </p:cNvSpPr>
          <p:nvPr/>
        </p:nvSpPr>
        <p:spPr>
          <a:xfrm rot="5400000">
            <a:off x="6902721" y="479906"/>
            <a:ext cx="169158" cy="149330"/>
          </a:xfrm>
          <a:prstGeom prst="hexagon">
            <a:avLst/>
          </a:prstGeom>
          <a:solidFill>
            <a:srgbClr val="96586D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5" name="Шестиугольник 74"/>
          <p:cNvSpPr>
            <a:spLocks noChangeAspect="1"/>
          </p:cNvSpPr>
          <p:nvPr/>
        </p:nvSpPr>
        <p:spPr>
          <a:xfrm rot="5400000">
            <a:off x="7130060" y="479906"/>
            <a:ext cx="169158" cy="149330"/>
          </a:xfrm>
          <a:prstGeom prst="hexagon">
            <a:avLst/>
          </a:prstGeom>
          <a:solidFill>
            <a:srgbClr val="96586D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6" name="Шестиугольник 75"/>
          <p:cNvSpPr>
            <a:spLocks noChangeAspect="1"/>
          </p:cNvSpPr>
          <p:nvPr/>
        </p:nvSpPr>
        <p:spPr>
          <a:xfrm rot="5400000">
            <a:off x="7357400" y="479906"/>
            <a:ext cx="169158" cy="149330"/>
          </a:xfrm>
          <a:prstGeom prst="hexagon">
            <a:avLst/>
          </a:prstGeom>
          <a:solidFill>
            <a:srgbClr val="96586D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7" name="Шестиугольник 76"/>
          <p:cNvSpPr>
            <a:spLocks noChangeAspect="1"/>
          </p:cNvSpPr>
          <p:nvPr/>
        </p:nvSpPr>
        <p:spPr>
          <a:xfrm rot="5400000">
            <a:off x="7584739" y="479906"/>
            <a:ext cx="169158" cy="149330"/>
          </a:xfrm>
          <a:prstGeom prst="hexagon">
            <a:avLst/>
          </a:prstGeom>
          <a:solidFill>
            <a:srgbClr val="96586D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8" name="Шестиугольник 77"/>
          <p:cNvSpPr>
            <a:spLocks noChangeAspect="1"/>
          </p:cNvSpPr>
          <p:nvPr/>
        </p:nvSpPr>
        <p:spPr>
          <a:xfrm rot="5400000">
            <a:off x="8042543" y="479906"/>
            <a:ext cx="169158" cy="149330"/>
          </a:xfrm>
          <a:prstGeom prst="hexagon">
            <a:avLst/>
          </a:prstGeom>
          <a:solidFill>
            <a:srgbClr val="96586D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9" name="Шестиугольник 78"/>
          <p:cNvSpPr>
            <a:spLocks noChangeAspect="1"/>
          </p:cNvSpPr>
          <p:nvPr/>
        </p:nvSpPr>
        <p:spPr>
          <a:xfrm rot="5400000">
            <a:off x="7812080" y="479906"/>
            <a:ext cx="169158" cy="149330"/>
          </a:xfrm>
          <a:prstGeom prst="hexagon">
            <a:avLst/>
          </a:prstGeom>
          <a:solidFill>
            <a:srgbClr val="96586D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0" name="Шестиугольник 79"/>
          <p:cNvSpPr>
            <a:spLocks noChangeAspect="1"/>
          </p:cNvSpPr>
          <p:nvPr/>
        </p:nvSpPr>
        <p:spPr>
          <a:xfrm rot="5400000">
            <a:off x="8273006" y="479906"/>
            <a:ext cx="169158" cy="149330"/>
          </a:xfrm>
          <a:prstGeom prst="hexagon">
            <a:avLst/>
          </a:prstGeom>
          <a:solidFill>
            <a:srgbClr val="96586D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1" name="Шестиугольник 80"/>
          <p:cNvSpPr>
            <a:spLocks noChangeAspect="1"/>
          </p:cNvSpPr>
          <p:nvPr/>
        </p:nvSpPr>
        <p:spPr>
          <a:xfrm rot="5400000">
            <a:off x="6670496" y="722339"/>
            <a:ext cx="169158" cy="149330"/>
          </a:xfrm>
          <a:prstGeom prst="hexagon">
            <a:avLst/>
          </a:prstGeom>
          <a:solidFill>
            <a:srgbClr val="96586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2" name="Шестиугольник 81"/>
          <p:cNvSpPr>
            <a:spLocks noChangeAspect="1"/>
          </p:cNvSpPr>
          <p:nvPr/>
        </p:nvSpPr>
        <p:spPr>
          <a:xfrm rot="5400000">
            <a:off x="6902721" y="724386"/>
            <a:ext cx="169158" cy="149330"/>
          </a:xfrm>
          <a:prstGeom prst="hexagon">
            <a:avLst/>
          </a:prstGeom>
          <a:solidFill>
            <a:srgbClr val="96586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3" name="Шестиугольник 82"/>
          <p:cNvSpPr>
            <a:spLocks noChangeAspect="1"/>
          </p:cNvSpPr>
          <p:nvPr/>
        </p:nvSpPr>
        <p:spPr>
          <a:xfrm rot="5400000">
            <a:off x="7130060" y="724386"/>
            <a:ext cx="169158" cy="149330"/>
          </a:xfrm>
          <a:prstGeom prst="hexagon">
            <a:avLst/>
          </a:prstGeom>
          <a:solidFill>
            <a:srgbClr val="96586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4" name="Шестиугольник 83"/>
          <p:cNvSpPr>
            <a:spLocks noChangeAspect="1"/>
          </p:cNvSpPr>
          <p:nvPr/>
        </p:nvSpPr>
        <p:spPr>
          <a:xfrm rot="5400000">
            <a:off x="7357400" y="724386"/>
            <a:ext cx="169158" cy="149330"/>
          </a:xfrm>
          <a:prstGeom prst="hexagon">
            <a:avLst/>
          </a:prstGeom>
          <a:solidFill>
            <a:srgbClr val="96586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5" name="Шестиугольник 84"/>
          <p:cNvSpPr>
            <a:spLocks noChangeAspect="1"/>
          </p:cNvSpPr>
          <p:nvPr/>
        </p:nvSpPr>
        <p:spPr>
          <a:xfrm rot="5400000">
            <a:off x="7584739" y="724386"/>
            <a:ext cx="169158" cy="149330"/>
          </a:xfrm>
          <a:prstGeom prst="hexagon">
            <a:avLst/>
          </a:prstGeom>
          <a:solidFill>
            <a:srgbClr val="96586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6" name="Шестиугольник 85"/>
          <p:cNvSpPr>
            <a:spLocks noChangeAspect="1"/>
          </p:cNvSpPr>
          <p:nvPr/>
        </p:nvSpPr>
        <p:spPr>
          <a:xfrm rot="5400000">
            <a:off x="8042543" y="724386"/>
            <a:ext cx="169158" cy="149330"/>
          </a:xfrm>
          <a:prstGeom prst="hexagon">
            <a:avLst/>
          </a:prstGeom>
          <a:solidFill>
            <a:srgbClr val="96586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7" name="Шестиугольник 86"/>
          <p:cNvSpPr>
            <a:spLocks noChangeAspect="1"/>
          </p:cNvSpPr>
          <p:nvPr/>
        </p:nvSpPr>
        <p:spPr>
          <a:xfrm rot="5400000">
            <a:off x="7812080" y="724386"/>
            <a:ext cx="169158" cy="149330"/>
          </a:xfrm>
          <a:prstGeom prst="hexagon">
            <a:avLst/>
          </a:prstGeom>
          <a:solidFill>
            <a:srgbClr val="96586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8" name="Шестиугольник 87"/>
          <p:cNvSpPr>
            <a:spLocks noChangeAspect="1"/>
          </p:cNvSpPr>
          <p:nvPr/>
        </p:nvSpPr>
        <p:spPr>
          <a:xfrm rot="5400000">
            <a:off x="8273006" y="724386"/>
            <a:ext cx="169158" cy="149330"/>
          </a:xfrm>
          <a:prstGeom prst="hexagon">
            <a:avLst/>
          </a:prstGeom>
          <a:solidFill>
            <a:srgbClr val="96586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9" name="Шестиугольник 88"/>
          <p:cNvSpPr>
            <a:spLocks noChangeAspect="1"/>
          </p:cNvSpPr>
          <p:nvPr/>
        </p:nvSpPr>
        <p:spPr>
          <a:xfrm rot="5400000">
            <a:off x="6670496" y="964773"/>
            <a:ext cx="169158" cy="149330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0" name="Шестиугольник 89"/>
          <p:cNvSpPr>
            <a:spLocks noChangeAspect="1"/>
          </p:cNvSpPr>
          <p:nvPr/>
        </p:nvSpPr>
        <p:spPr>
          <a:xfrm rot="5400000">
            <a:off x="6902721" y="966819"/>
            <a:ext cx="169158" cy="149330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1" name="Шестиугольник 90"/>
          <p:cNvSpPr>
            <a:spLocks noChangeAspect="1"/>
          </p:cNvSpPr>
          <p:nvPr/>
        </p:nvSpPr>
        <p:spPr>
          <a:xfrm rot="5400000">
            <a:off x="7130060" y="966819"/>
            <a:ext cx="169158" cy="149330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2" name="Шестиугольник 91"/>
          <p:cNvSpPr>
            <a:spLocks noChangeAspect="1"/>
          </p:cNvSpPr>
          <p:nvPr/>
        </p:nvSpPr>
        <p:spPr>
          <a:xfrm rot="5400000">
            <a:off x="7357400" y="966819"/>
            <a:ext cx="169158" cy="149330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3" name="Шестиугольник 92"/>
          <p:cNvSpPr>
            <a:spLocks noChangeAspect="1"/>
          </p:cNvSpPr>
          <p:nvPr/>
        </p:nvSpPr>
        <p:spPr>
          <a:xfrm rot="5400000">
            <a:off x="7584739" y="966819"/>
            <a:ext cx="169158" cy="149330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4" name="Шестиугольник 93"/>
          <p:cNvSpPr>
            <a:spLocks noChangeAspect="1"/>
          </p:cNvSpPr>
          <p:nvPr/>
        </p:nvSpPr>
        <p:spPr>
          <a:xfrm rot="5400000">
            <a:off x="8042543" y="966819"/>
            <a:ext cx="169158" cy="149330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5" name="Шестиугольник 94"/>
          <p:cNvSpPr>
            <a:spLocks noChangeAspect="1"/>
          </p:cNvSpPr>
          <p:nvPr/>
        </p:nvSpPr>
        <p:spPr>
          <a:xfrm rot="5400000">
            <a:off x="7812080" y="966819"/>
            <a:ext cx="169158" cy="149330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6" name="Шестиугольник 95"/>
          <p:cNvSpPr>
            <a:spLocks noChangeAspect="1"/>
          </p:cNvSpPr>
          <p:nvPr/>
        </p:nvSpPr>
        <p:spPr>
          <a:xfrm rot="5400000">
            <a:off x="8273006" y="966819"/>
            <a:ext cx="169158" cy="149330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7" name="Шестиугольник 96"/>
          <p:cNvSpPr>
            <a:spLocks noChangeAspect="1"/>
          </p:cNvSpPr>
          <p:nvPr/>
        </p:nvSpPr>
        <p:spPr>
          <a:xfrm rot="5400000">
            <a:off x="8503468" y="237386"/>
            <a:ext cx="169158" cy="149330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8" name="Шестиугольник 97"/>
          <p:cNvSpPr>
            <a:spLocks noChangeAspect="1"/>
          </p:cNvSpPr>
          <p:nvPr/>
        </p:nvSpPr>
        <p:spPr>
          <a:xfrm rot="5400000">
            <a:off x="8733931" y="237386"/>
            <a:ext cx="169158" cy="149330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9" name="Шестиугольник 98"/>
          <p:cNvSpPr>
            <a:spLocks noChangeAspect="1"/>
          </p:cNvSpPr>
          <p:nvPr/>
        </p:nvSpPr>
        <p:spPr>
          <a:xfrm rot="5400000">
            <a:off x="8503468" y="479906"/>
            <a:ext cx="169158" cy="149330"/>
          </a:xfrm>
          <a:prstGeom prst="hexagon">
            <a:avLst/>
          </a:prstGeom>
          <a:solidFill>
            <a:srgbClr val="96586D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0" name="Шестиугольник 99"/>
          <p:cNvSpPr>
            <a:spLocks noChangeAspect="1"/>
          </p:cNvSpPr>
          <p:nvPr/>
        </p:nvSpPr>
        <p:spPr>
          <a:xfrm rot="5400000">
            <a:off x="8733931" y="479906"/>
            <a:ext cx="169158" cy="149330"/>
          </a:xfrm>
          <a:prstGeom prst="hexagon">
            <a:avLst/>
          </a:prstGeom>
          <a:solidFill>
            <a:srgbClr val="96586D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1" name="Шестиугольник 100"/>
          <p:cNvSpPr>
            <a:spLocks noChangeAspect="1"/>
          </p:cNvSpPr>
          <p:nvPr/>
        </p:nvSpPr>
        <p:spPr>
          <a:xfrm rot="5400000">
            <a:off x="8503468" y="724386"/>
            <a:ext cx="169158" cy="149330"/>
          </a:xfrm>
          <a:prstGeom prst="hexagon">
            <a:avLst/>
          </a:prstGeom>
          <a:solidFill>
            <a:srgbClr val="96586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2" name="Шестиугольник 101"/>
          <p:cNvSpPr>
            <a:spLocks noChangeAspect="1"/>
          </p:cNvSpPr>
          <p:nvPr/>
        </p:nvSpPr>
        <p:spPr>
          <a:xfrm rot="5400000">
            <a:off x="8733931" y="724386"/>
            <a:ext cx="169158" cy="149330"/>
          </a:xfrm>
          <a:prstGeom prst="hexagon">
            <a:avLst/>
          </a:prstGeom>
          <a:solidFill>
            <a:srgbClr val="96586D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3" name="Шестиугольник 102"/>
          <p:cNvSpPr>
            <a:spLocks noChangeAspect="1"/>
          </p:cNvSpPr>
          <p:nvPr/>
        </p:nvSpPr>
        <p:spPr>
          <a:xfrm rot="5400000">
            <a:off x="8503468" y="966819"/>
            <a:ext cx="169158" cy="149330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4" name="Шестиугольник 103"/>
          <p:cNvSpPr>
            <a:spLocks noChangeAspect="1"/>
          </p:cNvSpPr>
          <p:nvPr/>
        </p:nvSpPr>
        <p:spPr>
          <a:xfrm rot="5400000">
            <a:off x="8733931" y="966819"/>
            <a:ext cx="169158" cy="149330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396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10</a:t>
            </a:fld>
            <a:endParaRPr lang="ru-RU" altLang="ru-RU"/>
          </a:p>
        </p:txBody>
      </p:sp>
      <p:sp>
        <p:nvSpPr>
          <p:cNvPr id="44" name="Заголовок 1"/>
          <p:cNvSpPr>
            <a:spLocks noGrp="1"/>
          </p:cNvSpPr>
          <p:nvPr>
            <p:ph type="title"/>
          </p:nvPr>
        </p:nvSpPr>
        <p:spPr>
          <a:xfrm>
            <a:off x="599832" y="728307"/>
            <a:ext cx="4670908" cy="148051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5000"/>
              <a:t>Классификация потребностей</a:t>
            </a:r>
            <a:endParaRPr lang="ru-RU" sz="5000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7468317"/>
              </p:ext>
            </p:extLst>
          </p:nvPr>
        </p:nvGraphicFramePr>
        <p:xfrm>
          <a:off x="731520" y="2717614"/>
          <a:ext cx="7699622" cy="2501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87368">
                  <a:extLst>
                    <a:ext uri="{9D8B030D-6E8A-4147-A177-3AD203B41FA5}">
                      <a16:colId xmlns:a16="http://schemas.microsoft.com/office/drawing/2014/main" val="2680363675"/>
                    </a:ext>
                  </a:extLst>
                </a:gridCol>
                <a:gridCol w="3612254">
                  <a:extLst>
                    <a:ext uri="{9D8B030D-6E8A-4147-A177-3AD203B41FA5}">
                      <a16:colId xmlns:a16="http://schemas.microsoft.com/office/drawing/2014/main" val="3792198584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Основание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965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65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65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586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8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Формы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65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65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65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586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237237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92075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</a:pPr>
                      <a:r>
                        <a:rPr lang="ru-RU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 происхождению и функции</a:t>
                      </a:r>
                    </a:p>
                  </a:txBody>
                  <a:tcPr marL="144000" marR="72000" marT="36000" marB="36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65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92075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</a:pPr>
                      <a:r>
                        <a:rPr lang="ru-RU" sz="2000" kern="1200" spc="-4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Витальные, социальные (материальные и духовные)</a:t>
                      </a:r>
                    </a:p>
                  </a:txBody>
                  <a:tcPr marL="144000" marR="72000" marT="36000" marB="36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65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498717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92075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</a:pPr>
                      <a:r>
                        <a:rPr lang="ru-RU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 источнику</a:t>
                      </a:r>
                    </a:p>
                  </a:txBody>
                  <a:tcPr marL="144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+mj-lt"/>
                        <a:buNone/>
                        <a:tabLst/>
                      </a:pPr>
                      <a:r>
                        <a:rPr lang="ru-RU" sz="20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Эндогенные и экзогенные</a:t>
                      </a:r>
                      <a:endParaRPr lang="ru-RU" sz="20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4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7809155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92075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20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 направленности</a:t>
                      </a:r>
                    </a:p>
                  </a:txBody>
                  <a:tcPr marL="144000" marR="72000" marT="36000" marB="36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85725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+mj-lt"/>
                        <a:buNone/>
                        <a:tabLst/>
                      </a:pPr>
                      <a:r>
                        <a:rPr lang="ru-RU" sz="20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Потребности сохранения </a:t>
                      </a:r>
                      <a:br>
                        <a:rPr lang="ru-RU" sz="20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20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 потребности развития</a:t>
                      </a:r>
                      <a:endParaRPr lang="ru-RU" sz="20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4000" marR="72000" marT="36000" marB="36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7480718"/>
                  </a:ext>
                </a:extLst>
              </a:tr>
            </a:tbl>
          </a:graphicData>
        </a:graphic>
      </p:graphicFrame>
      <p:grpSp>
        <p:nvGrpSpPr>
          <p:cNvPr id="16" name="Группа 15"/>
          <p:cNvGrpSpPr/>
          <p:nvPr/>
        </p:nvGrpSpPr>
        <p:grpSpPr>
          <a:xfrm flipV="1">
            <a:off x="5906155" y="867220"/>
            <a:ext cx="2518491" cy="1295884"/>
            <a:chOff x="5404519" y="527157"/>
            <a:chExt cx="2218477" cy="1141513"/>
          </a:xfrm>
          <a:solidFill>
            <a:srgbClr val="96586D"/>
          </a:solidFill>
        </p:grpSpPr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6148587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6945025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6544090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345960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5387271" y="544407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5767929" y="966316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81570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621792"/>
            <a:ext cx="6994044" cy="1311717"/>
          </a:xfrm>
        </p:spPr>
        <p:txBody>
          <a:bodyPr>
            <a:noAutofit/>
          </a:bodyPr>
          <a:lstStyle/>
          <a:p>
            <a:r>
              <a:rPr lang="ru-RU" altLang="ru-RU"/>
              <a:t>Классификация потребностей по А. Маслоу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19138" y="2329187"/>
            <a:ext cx="5185229" cy="3426378"/>
          </a:xfrm>
          <a:prstGeom prst="roundRect">
            <a:avLst>
              <a:gd name="adj" fmla="val 5512"/>
            </a:avLst>
          </a:prstGeom>
          <a:ln w="28575">
            <a:solidFill>
              <a:schemeClr val="tx1"/>
            </a:solidFill>
          </a:ln>
        </p:spPr>
        <p:txBody>
          <a:bodyPr vert="horz" lIns="180000" tIns="144000" rIns="91440" bIns="45720" rtlCol="0">
            <a:noAutofit/>
          </a:bodyPr>
          <a:lstStyle/>
          <a:p>
            <a:pPr marL="176213" indent="-176213">
              <a:lnSpc>
                <a:spcPct val="95000"/>
              </a:lnSpc>
              <a:spcAft>
                <a:spcPts val="6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z="2200">
                <a:solidFill>
                  <a:schemeClr val="tx1"/>
                </a:solidFill>
              </a:rPr>
              <a:t>Физиологические потребности;</a:t>
            </a:r>
          </a:p>
          <a:p>
            <a:pPr marL="176213" indent="-176213">
              <a:lnSpc>
                <a:spcPct val="95000"/>
              </a:lnSpc>
              <a:spcAft>
                <a:spcPts val="6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z="2200">
                <a:solidFill>
                  <a:schemeClr val="tx1"/>
                </a:solidFill>
              </a:rPr>
              <a:t>потребности в безопасности;</a:t>
            </a:r>
          </a:p>
          <a:p>
            <a:pPr marL="176213" indent="-176213">
              <a:lnSpc>
                <a:spcPct val="95000"/>
              </a:lnSpc>
              <a:spcAft>
                <a:spcPts val="6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z="2200">
                <a:solidFill>
                  <a:schemeClr val="tx1"/>
                </a:solidFill>
              </a:rPr>
              <a:t>потребности в социальных связях  (аффилиации);</a:t>
            </a:r>
          </a:p>
          <a:p>
            <a:pPr marL="176213" indent="-176213">
              <a:lnSpc>
                <a:spcPct val="95000"/>
              </a:lnSpc>
              <a:spcAft>
                <a:spcPts val="6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z="2200">
                <a:solidFill>
                  <a:schemeClr val="tx1"/>
                </a:solidFill>
              </a:rPr>
              <a:t>потребности самоуважения;</a:t>
            </a:r>
          </a:p>
          <a:p>
            <a:pPr marL="176213" indent="-176213">
              <a:lnSpc>
                <a:spcPct val="95000"/>
              </a:lnSpc>
              <a:spcAft>
                <a:spcPts val="6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z="2200">
                <a:solidFill>
                  <a:schemeClr val="tx1"/>
                </a:solidFill>
              </a:rPr>
              <a:t>познавательные потребности;</a:t>
            </a:r>
          </a:p>
          <a:p>
            <a:pPr marL="176213" indent="-176213">
              <a:lnSpc>
                <a:spcPct val="95000"/>
              </a:lnSpc>
              <a:spcAft>
                <a:spcPts val="6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z="2200">
                <a:solidFill>
                  <a:schemeClr val="tx1"/>
                </a:solidFill>
              </a:rPr>
              <a:t>эстетические потребности;</a:t>
            </a:r>
          </a:p>
          <a:p>
            <a:pPr marL="176213" indent="-176213">
              <a:lnSpc>
                <a:spcPct val="95000"/>
              </a:lnSpc>
              <a:spcAft>
                <a:spcPts val="6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z="2200">
                <a:solidFill>
                  <a:schemeClr val="tx1"/>
                </a:solidFill>
              </a:rPr>
              <a:t>потребности самоактуализации.</a:t>
            </a:r>
          </a:p>
        </p:txBody>
      </p:sp>
      <p:sp>
        <p:nvSpPr>
          <p:cNvPr id="23" name="Freeform 20"/>
          <p:cNvSpPr/>
          <p:nvPr/>
        </p:nvSpPr>
        <p:spPr>
          <a:xfrm rot="5400000">
            <a:off x="5393549" y="207377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grpSp>
        <p:nvGrpSpPr>
          <p:cNvPr id="54" name="Группа 53"/>
          <p:cNvGrpSpPr/>
          <p:nvPr/>
        </p:nvGrpSpPr>
        <p:grpSpPr>
          <a:xfrm>
            <a:off x="6206169" y="746276"/>
            <a:ext cx="2218477" cy="1141513"/>
            <a:chOff x="5404519" y="527157"/>
            <a:chExt cx="2218477" cy="1141513"/>
          </a:xfrm>
          <a:solidFill>
            <a:srgbClr val="96586D"/>
          </a:solidFill>
        </p:grpSpPr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6945025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7345960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5387271" y="544407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7761" y="2329187"/>
            <a:ext cx="2287101" cy="2288533"/>
          </a:xfrm>
          <a:prstGeom prst="rect">
            <a:avLst/>
          </a:prstGeom>
        </p:spPr>
      </p:pic>
      <p:grpSp>
        <p:nvGrpSpPr>
          <p:cNvPr id="49" name="Группа 48"/>
          <p:cNvGrpSpPr/>
          <p:nvPr/>
        </p:nvGrpSpPr>
        <p:grpSpPr>
          <a:xfrm>
            <a:off x="6137761" y="5027021"/>
            <a:ext cx="2287102" cy="728544"/>
            <a:chOff x="6951676" y="5577566"/>
            <a:chExt cx="1193441" cy="380164"/>
          </a:xfrm>
          <a:solidFill>
            <a:schemeClr val="tx1"/>
          </a:solidFill>
        </p:grpSpPr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 flipH="1" flipV="1">
              <a:off x="7998759" y="5811373"/>
              <a:ext cx="155469" cy="1372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 flipH="1" flipV="1">
              <a:off x="7576281" y="5811373"/>
              <a:ext cx="155469" cy="1372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 flipH="1" flipV="1">
              <a:off x="7787520" y="5811373"/>
              <a:ext cx="155469" cy="1372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 flipH="1" flipV="1">
              <a:off x="7365042" y="5811373"/>
              <a:ext cx="155469" cy="1372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 flipH="1" flipV="1">
              <a:off x="7998759" y="5586678"/>
              <a:ext cx="155469" cy="1372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 flipH="1" flipV="1">
              <a:off x="7576281" y="5586678"/>
              <a:ext cx="155469" cy="1372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5400000" flipH="1" flipV="1">
              <a:off x="7787520" y="5586678"/>
              <a:ext cx="155469" cy="1372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5400000" flipH="1" flipV="1">
              <a:off x="7365042" y="5586678"/>
              <a:ext cx="155469" cy="1372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5400000" flipH="1" flipV="1">
              <a:off x="7153803" y="5811373"/>
              <a:ext cx="155469" cy="1372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4" name="Шестиугольник 83"/>
            <p:cNvSpPr>
              <a:spLocks noChangeAspect="1"/>
            </p:cNvSpPr>
            <p:nvPr/>
          </p:nvSpPr>
          <p:spPr>
            <a:xfrm rot="5400000" flipH="1" flipV="1">
              <a:off x="6942564" y="5811373"/>
              <a:ext cx="155469" cy="1372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 flipH="1" flipV="1">
              <a:off x="7153803" y="5586678"/>
              <a:ext cx="155469" cy="1372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5400000" flipH="1" flipV="1">
              <a:off x="6942564" y="5586678"/>
              <a:ext cx="155469" cy="137246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4627816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96586D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180000" tIns="45720" rIns="91440" bIns="45720" rtlCol="0" anchor="ctr">
            <a:normAutofit/>
          </a:bodyPr>
          <a:lstStyle/>
          <a:p>
            <a:r>
              <a:rPr lang="ru-RU" sz="8800" b="1">
                <a:solidFill>
                  <a:schemeClr val="bg1"/>
                </a:solidFill>
              </a:rPr>
              <a:t>8–10.2.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379884"/>
          </a:xfrm>
          <a:prstGeom prst="frame">
            <a:avLst>
              <a:gd name="adj1" fmla="val 3178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txBody>
          <a:bodyPr lIns="180000" tIns="432000" bIns="648000" anchor="ctr">
            <a:noAutofit/>
          </a:bodyPr>
          <a:lstStyle/>
          <a:p>
            <a:pPr>
              <a:lnSpc>
                <a:spcPts val="6000"/>
              </a:lnSpc>
            </a:pPr>
            <a:r>
              <a:rPr lang="ru-RU" sz="4200" spc="-140"/>
              <a:t>Понятие «мотив», виды мотивов. </a:t>
            </a:r>
            <a:br>
              <a:rPr lang="ru-RU" sz="4200" spc="-120"/>
            </a:br>
            <a:r>
              <a:rPr lang="ru-RU" sz="4200" spc="-120"/>
              <a:t>Мотивационная сфера личности. </a:t>
            </a:r>
            <a:br>
              <a:rPr lang="ru-RU" sz="4200" spc="-120"/>
            </a:br>
            <a:r>
              <a:rPr lang="ru-RU" sz="4200" spc="-120"/>
              <a:t>Направленность</a:t>
            </a:r>
            <a:endParaRPr lang="ru-RU" sz="4200"/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5400000">
            <a:off x="8106090" y="669796"/>
            <a:ext cx="425434" cy="375566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5400000">
            <a:off x="7496150" y="669796"/>
            <a:ext cx="425434" cy="375566"/>
          </a:xfrm>
          <a:prstGeom prst="hexagon">
            <a:avLst/>
          </a:prstGeom>
          <a:solidFill>
            <a:srgbClr val="96586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5400000">
            <a:off x="6881281" y="669796"/>
            <a:ext cx="425434" cy="375566"/>
          </a:xfrm>
          <a:prstGeom prst="hexagon">
            <a:avLst/>
          </a:prstGeom>
          <a:solidFill>
            <a:srgbClr val="96586D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5400000">
            <a:off x="6271560" y="669796"/>
            <a:ext cx="425434" cy="375566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8106090" y="1249410"/>
            <a:ext cx="425434" cy="375566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8106090" y="1829026"/>
            <a:ext cx="425434" cy="375566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496150" y="1249410"/>
            <a:ext cx="425434" cy="375566"/>
          </a:xfrm>
          <a:prstGeom prst="hexagon">
            <a:avLst/>
          </a:prstGeom>
          <a:solidFill>
            <a:srgbClr val="96586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496150" y="1829026"/>
            <a:ext cx="425434" cy="375566"/>
          </a:xfrm>
          <a:prstGeom prst="hexagon">
            <a:avLst/>
          </a:prstGeom>
          <a:solidFill>
            <a:srgbClr val="96586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6881281" y="1249410"/>
            <a:ext cx="425434" cy="375566"/>
          </a:xfrm>
          <a:prstGeom prst="hexagon">
            <a:avLst/>
          </a:prstGeom>
          <a:solidFill>
            <a:srgbClr val="96586D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6881281" y="1829026"/>
            <a:ext cx="425434" cy="375566"/>
          </a:xfrm>
          <a:prstGeom prst="hexagon">
            <a:avLst/>
          </a:prstGeom>
          <a:solidFill>
            <a:srgbClr val="96586D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6271560" y="1249410"/>
            <a:ext cx="425434" cy="375566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6271560" y="1829026"/>
            <a:ext cx="425434" cy="375566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pic>
        <p:nvPicPr>
          <p:cNvPr id="45" name="Рисунок 4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4545" y="4232337"/>
            <a:ext cx="2232105" cy="22507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59142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19138" y="1933571"/>
            <a:ext cx="4402554" cy="2126076"/>
          </a:xfrm>
          <a:prstGeom prst="roundRect">
            <a:avLst>
              <a:gd name="adj" fmla="val 8486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216000" rIns="72000" bIns="72000" rtlCol="0" anchor="t"/>
          <a:lstStyle/>
          <a:p>
            <a:pPr>
              <a:lnSpc>
                <a:spcPct val="90000"/>
              </a:lnSpc>
            </a:pPr>
            <a:r>
              <a:rPr lang="ru-RU" sz="2200" b="1"/>
              <a:t>Мотив</a:t>
            </a:r>
            <a:r>
              <a:rPr lang="ru-RU" sz="2200"/>
              <a:t> – это побуждение </a:t>
            </a:r>
            <a:br>
              <a:rPr lang="ru-RU" sz="2200"/>
            </a:br>
            <a:r>
              <a:rPr lang="ru-RU" sz="2200"/>
              <a:t>к деятельности, связанное </a:t>
            </a:r>
            <a:br>
              <a:rPr lang="ru-RU" sz="2200"/>
            </a:br>
            <a:r>
              <a:rPr lang="ru-RU" sz="2200"/>
              <a:t>с удовлетворением каких-либо потребностей, стимулирующих активность личности.</a:t>
            </a:r>
          </a:p>
        </p:txBody>
      </p:sp>
      <p:sp>
        <p:nvSpPr>
          <p:cNvPr id="25" name="Freeform 21"/>
          <p:cNvSpPr/>
          <p:nvPr/>
        </p:nvSpPr>
        <p:spPr>
          <a:xfrm rot="5400000">
            <a:off x="4610874" y="167816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5282690" y="1933572"/>
            <a:ext cx="3133140" cy="2126075"/>
          </a:xfrm>
          <a:prstGeom prst="roundRect">
            <a:avLst>
              <a:gd name="adj" fmla="val 7247"/>
            </a:avLst>
          </a:prstGeom>
          <a:ln w="28575">
            <a:solidFill>
              <a:schemeClr val="tx1"/>
            </a:solidFill>
          </a:ln>
        </p:spPr>
        <p:txBody>
          <a:bodyPr vert="horz" lIns="180000" tIns="756000" rIns="91440" bIns="45720" rtlCol="0">
            <a:noAutofit/>
          </a:bodyPr>
          <a:lstStyle/>
          <a:p>
            <a:pPr marL="176213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1800"/>
              <a:t>физиологические </a:t>
            </a:r>
            <a:br>
              <a:rPr lang="ru-RU" sz="1800"/>
            </a:br>
            <a:r>
              <a:rPr lang="ru-RU" sz="1800"/>
              <a:t>и социальные; </a:t>
            </a:r>
          </a:p>
          <a:p>
            <a:pPr marL="176213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1800"/>
              <a:t>осознаваемые </a:t>
            </a:r>
            <a:br>
              <a:rPr lang="ru-RU" sz="1800"/>
            </a:br>
            <a:r>
              <a:rPr lang="ru-RU" sz="1800"/>
              <a:t>и неосознаваемые.</a:t>
            </a:r>
          </a:p>
        </p:txBody>
      </p:sp>
      <p:sp>
        <p:nvSpPr>
          <p:cNvPr id="33" name="Объект 4"/>
          <p:cNvSpPr>
            <a:spLocks noGrp="1"/>
          </p:cNvSpPr>
          <p:nvPr>
            <p:ph sz="quarter" idx="4294967295"/>
          </p:nvPr>
        </p:nvSpPr>
        <p:spPr>
          <a:xfrm>
            <a:off x="719138" y="4267025"/>
            <a:ext cx="4402554" cy="1905176"/>
          </a:xfrm>
          <a:prstGeom prst="roundRect">
            <a:avLst>
              <a:gd name="adj" fmla="val 7640"/>
            </a:avLst>
          </a:prstGeom>
          <a:ln w="28575">
            <a:solidFill>
              <a:schemeClr val="tx1"/>
            </a:solidFill>
          </a:ln>
        </p:spPr>
        <p:txBody>
          <a:bodyPr vert="horz" lIns="180000" tIns="720000" rIns="91440" bIns="45720" rtlCol="0">
            <a:normAutofit/>
          </a:bodyPr>
          <a:lstStyle/>
          <a:p>
            <a:pPr marL="176213" indent="-176213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1800"/>
              <a:t>вся совокупность мотивов личности, которая формируется в течение </a:t>
            </a:r>
            <a:br>
              <a:rPr lang="ru-RU" sz="1800"/>
            </a:br>
            <a:r>
              <a:rPr lang="ru-RU" sz="1800"/>
              <a:t>её жизни.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5411617" y="2072464"/>
            <a:ext cx="2880222" cy="540000"/>
          </a:xfrm>
          <a:prstGeom prst="roundRect">
            <a:avLst>
              <a:gd name="adj" fmla="val 23295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t"/>
          <a:lstStyle/>
          <a:p>
            <a:pPr algn="ctr"/>
            <a:r>
              <a:rPr lang="ru-RU" sz="2000" b="1"/>
              <a:t>Виды мотивов: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832104" y="4405916"/>
            <a:ext cx="4160519" cy="540000"/>
          </a:xfrm>
          <a:prstGeom prst="roundRect">
            <a:avLst>
              <a:gd name="adj" fmla="val 17216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r>
              <a:rPr lang="ru-RU" sz="2000" b="1"/>
              <a:t>Мотивационная сфера личности: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4602334" y="401073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21"/>
          <p:cNvSpPr/>
          <p:nvPr/>
        </p:nvSpPr>
        <p:spPr>
          <a:xfrm rot="5400000">
            <a:off x="7905012" y="167816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017" y="600011"/>
            <a:ext cx="5855910" cy="1047178"/>
          </a:xfrm>
        </p:spPr>
        <p:txBody>
          <a:bodyPr>
            <a:noAutofit/>
          </a:bodyPr>
          <a:lstStyle/>
          <a:p>
            <a:r>
              <a:rPr lang="ru-RU" altLang="ru-RU" sz="4000"/>
              <a:t>Мотив и мотивационная </a:t>
            </a:r>
            <a:br>
              <a:rPr lang="ru-RU" altLang="ru-RU" sz="4000"/>
            </a:br>
            <a:r>
              <a:rPr lang="ru-RU" altLang="ru-RU" sz="4000"/>
              <a:t>сфера личности</a:t>
            </a:r>
            <a:endParaRPr lang="ru-RU" altLang="ru-RU" sz="4000">
              <a:solidFill>
                <a:schemeClr val="tx1"/>
              </a:solidFill>
            </a:endParaRPr>
          </a:p>
        </p:txBody>
      </p:sp>
      <p:grpSp>
        <p:nvGrpSpPr>
          <p:cNvPr id="53" name="Группа 52"/>
          <p:cNvGrpSpPr/>
          <p:nvPr/>
        </p:nvGrpSpPr>
        <p:grpSpPr>
          <a:xfrm flipV="1">
            <a:off x="6361369" y="558448"/>
            <a:ext cx="2063277" cy="1061655"/>
            <a:chOff x="5404519" y="527157"/>
            <a:chExt cx="2218477" cy="1141513"/>
          </a:xfrm>
          <a:solidFill>
            <a:srgbClr val="96586D"/>
          </a:solidFill>
        </p:grpSpPr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6148587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6945025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6544090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7345960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5387271" y="544407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5767929" y="966316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28" name="Объект 3"/>
          <p:cNvSpPr>
            <a:spLocks noGrp="1"/>
          </p:cNvSpPr>
          <p:nvPr>
            <p:ph sz="quarter" idx="4294967295"/>
          </p:nvPr>
        </p:nvSpPr>
        <p:spPr>
          <a:xfrm>
            <a:off x="5282690" y="4267025"/>
            <a:ext cx="3133140" cy="1905176"/>
          </a:xfrm>
          <a:prstGeom prst="roundRect">
            <a:avLst>
              <a:gd name="adj" fmla="val 7677"/>
            </a:avLst>
          </a:prstGeom>
          <a:ln w="28575">
            <a:solidFill>
              <a:schemeClr val="tx1"/>
            </a:solidFill>
          </a:ln>
        </p:spPr>
        <p:txBody>
          <a:bodyPr vert="horz" lIns="180000" tIns="720000" rIns="91440" bIns="45720" rtlCol="0">
            <a:noAutofit/>
          </a:bodyPr>
          <a:lstStyle/>
          <a:p>
            <a:pPr marL="176213" indent="-176213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Font typeface="Calibri" panose="020F0502020204030204" pitchFamily="34" charset="0"/>
              <a:buChar char="̶"/>
            </a:pPr>
            <a:r>
              <a:rPr lang="ru-RU" sz="1800"/>
              <a:t>широта;</a:t>
            </a:r>
          </a:p>
          <a:p>
            <a:pPr marL="176213" indent="-176213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Font typeface="Calibri" panose="020F0502020204030204" pitchFamily="34" charset="0"/>
              <a:buChar char="̶"/>
            </a:pPr>
            <a:r>
              <a:rPr lang="ru-RU" sz="1800"/>
              <a:t>гибкость;</a:t>
            </a:r>
          </a:p>
          <a:p>
            <a:pPr marL="176213" indent="-176213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Font typeface="Calibri" panose="020F0502020204030204" pitchFamily="34" charset="0"/>
              <a:buChar char="̶"/>
            </a:pPr>
            <a:r>
              <a:rPr lang="ru-RU" sz="1800"/>
              <a:t>иерархичность.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5411617" y="4405916"/>
            <a:ext cx="2880222" cy="540000"/>
          </a:xfrm>
          <a:prstGeom prst="roundRect">
            <a:avLst>
              <a:gd name="adj" fmla="val 23295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ctr"/>
          <a:lstStyle/>
          <a:p>
            <a:pPr algn="ctr"/>
            <a:r>
              <a:rPr lang="ru-RU" sz="2000" b="1"/>
              <a:t>Виды мотивов:</a:t>
            </a:r>
          </a:p>
        </p:txBody>
      </p:sp>
      <p:sp>
        <p:nvSpPr>
          <p:cNvPr id="30" name="Freeform 21"/>
          <p:cNvSpPr/>
          <p:nvPr/>
        </p:nvSpPr>
        <p:spPr>
          <a:xfrm rot="5400000">
            <a:off x="7905012" y="401161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1" name="Группа 30"/>
          <p:cNvGrpSpPr/>
          <p:nvPr/>
        </p:nvGrpSpPr>
        <p:grpSpPr>
          <a:xfrm flipV="1">
            <a:off x="7437259" y="5048231"/>
            <a:ext cx="809793" cy="875978"/>
            <a:chOff x="3493192" y="4590234"/>
            <a:chExt cx="1288271" cy="1393562"/>
          </a:xfrm>
          <a:solidFill>
            <a:schemeClr val="tx1"/>
          </a:solidFill>
        </p:grpSpPr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4524036" y="4981262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4524036" y="5353816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4524036" y="5726369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4524035" y="4606261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4175080" y="4981262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4175080" y="5353816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4175080" y="5726369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3477165" y="5726370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3826123" y="5353817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3826123" y="5726370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9" name="Группа 48"/>
          <p:cNvGrpSpPr/>
          <p:nvPr/>
        </p:nvGrpSpPr>
        <p:grpSpPr>
          <a:xfrm>
            <a:off x="4167103" y="5172218"/>
            <a:ext cx="809793" cy="875978"/>
            <a:chOff x="3493192" y="4590234"/>
            <a:chExt cx="1288271" cy="1393562"/>
          </a:xfrm>
          <a:solidFill>
            <a:schemeClr val="tx1"/>
          </a:solidFill>
        </p:grpSpPr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4524036" y="4981262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4524036" y="5353816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4524036" y="5726369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4524035" y="4606261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4175080" y="4981262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4175080" y="5353816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4175080" y="5726369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3477165" y="5726370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3826123" y="5353817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3826123" y="5726370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76" name="Группа 75"/>
          <p:cNvGrpSpPr/>
          <p:nvPr/>
        </p:nvGrpSpPr>
        <p:grpSpPr>
          <a:xfrm>
            <a:off x="7826400" y="2824978"/>
            <a:ext cx="420655" cy="986698"/>
            <a:chOff x="7851160" y="496135"/>
            <a:chExt cx="571372" cy="1340221"/>
          </a:xfrm>
        </p:grpSpPr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>
              <a:off x="7840370" y="510945"/>
              <a:ext cx="252696" cy="223076"/>
            </a:xfrm>
            <a:prstGeom prst="hexagon">
              <a:avLst/>
            </a:prstGeom>
            <a:solidFill>
              <a:srgbClr val="96586D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8184646" y="510945"/>
              <a:ext cx="252696" cy="223076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5400000">
              <a:off x="7840369" y="873453"/>
              <a:ext cx="252696" cy="223076"/>
            </a:xfrm>
            <a:prstGeom prst="hexagon">
              <a:avLst/>
            </a:prstGeom>
            <a:solidFill>
              <a:srgbClr val="96586D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5400000">
              <a:off x="8184646" y="873453"/>
              <a:ext cx="252696" cy="223076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5400000">
              <a:off x="8184646" y="1235961"/>
              <a:ext cx="252696" cy="223077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5400000">
              <a:off x="7840369" y="1235961"/>
              <a:ext cx="252696" cy="223077"/>
            </a:xfrm>
            <a:prstGeom prst="hexagon">
              <a:avLst/>
            </a:prstGeom>
            <a:solidFill>
              <a:srgbClr val="96586D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4" name="Шестиугольник 83"/>
            <p:cNvSpPr>
              <a:spLocks noChangeAspect="1"/>
            </p:cNvSpPr>
            <p:nvPr/>
          </p:nvSpPr>
          <p:spPr>
            <a:xfrm rot="5400000">
              <a:off x="8180627" y="1598469"/>
              <a:ext cx="252696" cy="223077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>
              <a:off x="7836351" y="1598469"/>
              <a:ext cx="252696" cy="223077"/>
            </a:xfrm>
            <a:prstGeom prst="hexagon">
              <a:avLst/>
            </a:prstGeom>
            <a:solidFill>
              <a:srgbClr val="96586D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3749318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19138" y="1963609"/>
            <a:ext cx="7705726" cy="1584000"/>
          </a:xfrm>
          <a:prstGeom prst="roundRect">
            <a:avLst>
              <a:gd name="adj" fmla="val 11422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08000" rIns="72000" bIns="72000" rtlCol="0" anchor="t"/>
          <a:lstStyle/>
          <a:p>
            <a:pPr>
              <a:lnSpc>
                <a:spcPct val="90000"/>
              </a:lnSpc>
            </a:pPr>
            <a:r>
              <a:rPr lang="ru-RU" sz="2200" b="1"/>
              <a:t>Направленность </a:t>
            </a:r>
            <a:r>
              <a:rPr lang="ru-RU" sz="2200"/>
              <a:t>– устойчивая устремлённость, ориентированность мыслей, чувств, желаний, поступков человека, которая является следствием доминирования определённых (главных, ведущих) мотиваций.</a:t>
            </a:r>
            <a:endParaRPr lang="ru-RU" sz="2200" spc="-50"/>
          </a:p>
        </p:txBody>
      </p:sp>
      <p:sp>
        <p:nvSpPr>
          <p:cNvPr id="25" name="Freeform 21"/>
          <p:cNvSpPr/>
          <p:nvPr/>
        </p:nvSpPr>
        <p:spPr>
          <a:xfrm rot="5400000">
            <a:off x="7914045" y="170820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19138" y="3676663"/>
            <a:ext cx="3781425" cy="2106827"/>
          </a:xfrm>
          <a:prstGeom prst="roundRect">
            <a:avLst>
              <a:gd name="adj" fmla="val 6601"/>
            </a:avLst>
          </a:prstGeom>
          <a:ln w="28575">
            <a:solidFill>
              <a:schemeClr val="tx1"/>
            </a:solidFill>
          </a:ln>
        </p:spPr>
        <p:txBody>
          <a:bodyPr vert="horz" lIns="432000" tIns="900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личная; 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социальная; 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деловая.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44835" y="3886552"/>
            <a:ext cx="3528000" cy="540000"/>
          </a:xfrm>
          <a:prstGeom prst="roundRect">
            <a:avLst>
              <a:gd name="adj" fmla="val 23295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36000" rIns="72000" bIns="36000" rtlCol="0" anchor="t"/>
          <a:lstStyle/>
          <a:p>
            <a:r>
              <a:rPr lang="ru-RU" sz="2200" b="1"/>
              <a:t>Виды направленности:</a:t>
            </a:r>
          </a:p>
        </p:txBody>
      </p:sp>
      <p:sp>
        <p:nvSpPr>
          <p:cNvPr id="37" name="Freeform 21"/>
          <p:cNvSpPr/>
          <p:nvPr/>
        </p:nvSpPr>
        <p:spPr>
          <a:xfrm rot="5400000">
            <a:off x="3989745" y="342125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591441" y="530071"/>
            <a:ext cx="7273029" cy="1047178"/>
          </a:xfrm>
        </p:spPr>
        <p:txBody>
          <a:bodyPr>
            <a:noAutofit/>
          </a:bodyPr>
          <a:lstStyle/>
          <a:p>
            <a:r>
              <a:rPr lang="ru-RU" altLang="ru-RU" sz="4800"/>
              <a:t>Направленность личности</a:t>
            </a:r>
            <a:endParaRPr lang="ru-RU" altLang="ru-RU" sz="4800">
              <a:solidFill>
                <a:schemeClr val="tx1"/>
              </a:solidFill>
            </a:endParaRPr>
          </a:p>
        </p:txBody>
      </p:sp>
      <p:grpSp>
        <p:nvGrpSpPr>
          <p:cNvPr id="103" name="Группа 102"/>
          <p:cNvGrpSpPr/>
          <p:nvPr/>
        </p:nvGrpSpPr>
        <p:grpSpPr>
          <a:xfrm>
            <a:off x="7855180" y="745538"/>
            <a:ext cx="567352" cy="616244"/>
            <a:chOff x="7855180" y="496135"/>
            <a:chExt cx="567352" cy="616244"/>
          </a:xfrm>
        </p:grpSpPr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5400000">
              <a:off x="7840370" y="510945"/>
              <a:ext cx="252696" cy="223076"/>
            </a:xfrm>
            <a:prstGeom prst="hexagon">
              <a:avLst/>
            </a:prstGeom>
            <a:solidFill>
              <a:srgbClr val="96586D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5400000">
              <a:off x="8184646" y="510945"/>
              <a:ext cx="252696" cy="223076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5400000">
              <a:off x="7840370" y="874493"/>
              <a:ext cx="252696" cy="223076"/>
            </a:xfrm>
            <a:prstGeom prst="hexagon">
              <a:avLst/>
            </a:prstGeom>
            <a:solidFill>
              <a:srgbClr val="96586D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5400000">
              <a:off x="8184646" y="874493"/>
              <a:ext cx="252696" cy="223076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53" name="Рисунок 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74066">
            <a:off x="3420231" y="4700659"/>
            <a:ext cx="979972" cy="969521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4412" y="3803017"/>
            <a:ext cx="3598119" cy="1862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03261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649224"/>
            <a:ext cx="6484455" cy="1311717"/>
          </a:xfrm>
        </p:spPr>
        <p:txBody>
          <a:bodyPr>
            <a:noAutofit/>
          </a:bodyPr>
          <a:lstStyle/>
          <a:p>
            <a:pPr>
              <a:lnSpc>
                <a:spcPct val="95000"/>
              </a:lnSpc>
            </a:pPr>
            <a:r>
              <a:rPr lang="ru-RU" altLang="ru-RU" sz="4000"/>
              <a:t>Важнейшие мотивы деятельности и поведения</a:t>
            </a:r>
            <a:endParaRPr lang="ru-RU" altLang="ru-RU" sz="40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15</a:t>
            </a:fld>
            <a:endParaRPr lang="ru-RU"/>
          </a:p>
        </p:txBody>
      </p:sp>
      <p:grpSp>
        <p:nvGrpSpPr>
          <p:cNvPr id="54" name="Группа 53"/>
          <p:cNvGrpSpPr/>
          <p:nvPr/>
        </p:nvGrpSpPr>
        <p:grpSpPr>
          <a:xfrm>
            <a:off x="6400800" y="773709"/>
            <a:ext cx="2023846" cy="1041366"/>
            <a:chOff x="5404519" y="527157"/>
            <a:chExt cx="2218477" cy="1141513"/>
          </a:xfrm>
          <a:solidFill>
            <a:srgbClr val="96586D"/>
          </a:solidFill>
        </p:grpSpPr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6148587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6945025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6544090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7345960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5387271" y="544407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5767929" y="966316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48" name="Объект 6"/>
          <p:cNvSpPr>
            <a:spLocks noGrp="1"/>
          </p:cNvSpPr>
          <p:nvPr>
            <p:ph sz="quarter" idx="4294967295"/>
          </p:nvPr>
        </p:nvSpPr>
        <p:spPr>
          <a:xfrm>
            <a:off x="1000665" y="2253404"/>
            <a:ext cx="3318924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lIns="32400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Влечение</a:t>
            </a:r>
          </a:p>
        </p:txBody>
      </p:sp>
      <p:sp>
        <p:nvSpPr>
          <p:cNvPr id="49" name="Объект 6"/>
          <p:cNvSpPr>
            <a:spLocks noGrp="1"/>
          </p:cNvSpPr>
          <p:nvPr>
            <p:ph sz="quarter" idx="4294967295"/>
          </p:nvPr>
        </p:nvSpPr>
        <p:spPr>
          <a:xfrm>
            <a:off x="1000665" y="3158676"/>
            <a:ext cx="3318923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24000" tIns="45720" rIns="91440" bIns="45720" rtlCol="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Желание</a:t>
            </a:r>
          </a:p>
        </p:txBody>
      </p:sp>
      <p:sp>
        <p:nvSpPr>
          <p:cNvPr id="50" name="Объект 6"/>
          <p:cNvSpPr>
            <a:spLocks noGrp="1"/>
          </p:cNvSpPr>
          <p:nvPr>
            <p:ph sz="quarter" idx="4294967295"/>
          </p:nvPr>
        </p:nvSpPr>
        <p:spPr>
          <a:xfrm>
            <a:off x="1000664" y="4061558"/>
            <a:ext cx="3318923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2400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Стремление</a:t>
            </a:r>
          </a:p>
        </p:txBody>
      </p:sp>
      <p:sp>
        <p:nvSpPr>
          <p:cNvPr id="67" name="Объект 5"/>
          <p:cNvSpPr>
            <a:spLocks noGrp="1"/>
          </p:cNvSpPr>
          <p:nvPr>
            <p:ph sz="quarter" idx="4294967295"/>
          </p:nvPr>
        </p:nvSpPr>
        <p:spPr>
          <a:xfrm>
            <a:off x="719138" y="2253404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68" name="Объект 5"/>
          <p:cNvSpPr>
            <a:spLocks noGrp="1"/>
          </p:cNvSpPr>
          <p:nvPr>
            <p:ph sz="quarter" idx="4294967295"/>
          </p:nvPr>
        </p:nvSpPr>
        <p:spPr>
          <a:xfrm>
            <a:off x="719138" y="3158676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Б</a:t>
            </a:r>
          </a:p>
        </p:txBody>
      </p:sp>
      <p:sp>
        <p:nvSpPr>
          <p:cNvPr id="69" name="Объект 5"/>
          <p:cNvSpPr>
            <a:spLocks noGrp="1"/>
          </p:cNvSpPr>
          <p:nvPr>
            <p:ph sz="quarter" idx="4294967295"/>
          </p:nvPr>
        </p:nvSpPr>
        <p:spPr>
          <a:xfrm>
            <a:off x="719138" y="4061558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70" name="Объект 6"/>
          <p:cNvSpPr>
            <a:spLocks noGrp="1"/>
          </p:cNvSpPr>
          <p:nvPr>
            <p:ph sz="quarter" idx="4294967295"/>
          </p:nvPr>
        </p:nvSpPr>
        <p:spPr>
          <a:xfrm>
            <a:off x="1000665" y="4971450"/>
            <a:ext cx="3318923" cy="612000"/>
          </a:xfrm>
          <a:prstGeom prst="roundRect">
            <a:avLst>
              <a:gd name="adj" fmla="val 13845"/>
            </a:avLst>
          </a:prstGeom>
          <a:ln w="28575">
            <a:solidFill>
              <a:schemeClr val="tx1"/>
            </a:solidFill>
          </a:ln>
        </p:spPr>
        <p:txBody>
          <a:bodyPr vert="horz" lIns="324000" tIns="36000" rIns="91440" bIns="3600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Интерес</a:t>
            </a:r>
          </a:p>
        </p:txBody>
      </p:sp>
      <p:sp>
        <p:nvSpPr>
          <p:cNvPr id="71" name="Объект 5"/>
          <p:cNvSpPr>
            <a:spLocks noGrp="1"/>
          </p:cNvSpPr>
          <p:nvPr>
            <p:ph sz="quarter" idx="4294967295"/>
          </p:nvPr>
        </p:nvSpPr>
        <p:spPr>
          <a:xfrm>
            <a:off x="719138" y="4971450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72" name="Объект 6"/>
          <p:cNvSpPr>
            <a:spLocks noGrp="1"/>
          </p:cNvSpPr>
          <p:nvPr>
            <p:ph sz="quarter" idx="4294967295"/>
          </p:nvPr>
        </p:nvSpPr>
        <p:spPr>
          <a:xfrm>
            <a:off x="5121138" y="2253404"/>
            <a:ext cx="3318923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24000" tIns="45720" rIns="91440" bIns="45720" rtlCol="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Склонность</a:t>
            </a:r>
          </a:p>
        </p:txBody>
      </p:sp>
      <p:sp>
        <p:nvSpPr>
          <p:cNvPr id="76" name="Объект 5"/>
          <p:cNvSpPr>
            <a:spLocks noGrp="1"/>
          </p:cNvSpPr>
          <p:nvPr>
            <p:ph sz="quarter" idx="4294967295"/>
          </p:nvPr>
        </p:nvSpPr>
        <p:spPr>
          <a:xfrm>
            <a:off x="4839612" y="2253404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Д</a:t>
            </a:r>
          </a:p>
        </p:txBody>
      </p:sp>
      <p:sp>
        <p:nvSpPr>
          <p:cNvPr id="77" name="Объект 6"/>
          <p:cNvSpPr>
            <a:spLocks noGrp="1"/>
          </p:cNvSpPr>
          <p:nvPr>
            <p:ph sz="quarter" idx="4294967295"/>
          </p:nvPr>
        </p:nvSpPr>
        <p:spPr>
          <a:xfrm>
            <a:off x="5121138" y="3158676"/>
            <a:ext cx="3318923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2400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Идеал</a:t>
            </a:r>
          </a:p>
        </p:txBody>
      </p:sp>
      <p:sp>
        <p:nvSpPr>
          <p:cNvPr id="78" name="Объект 5"/>
          <p:cNvSpPr>
            <a:spLocks noGrp="1"/>
          </p:cNvSpPr>
          <p:nvPr>
            <p:ph sz="quarter" idx="4294967295"/>
          </p:nvPr>
        </p:nvSpPr>
        <p:spPr>
          <a:xfrm>
            <a:off x="4839612" y="3158676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Е</a:t>
            </a:r>
          </a:p>
        </p:txBody>
      </p:sp>
      <p:sp>
        <p:nvSpPr>
          <p:cNvPr id="79" name="Объект 6"/>
          <p:cNvSpPr>
            <a:spLocks noGrp="1"/>
          </p:cNvSpPr>
          <p:nvPr>
            <p:ph sz="quarter" idx="4294967295"/>
          </p:nvPr>
        </p:nvSpPr>
        <p:spPr>
          <a:xfrm>
            <a:off x="5121139" y="4068568"/>
            <a:ext cx="3318923" cy="612000"/>
          </a:xfrm>
          <a:prstGeom prst="roundRect">
            <a:avLst>
              <a:gd name="adj" fmla="val 13845"/>
            </a:avLst>
          </a:prstGeom>
          <a:ln w="28575">
            <a:solidFill>
              <a:schemeClr val="tx1"/>
            </a:solidFill>
          </a:ln>
        </p:spPr>
        <p:txBody>
          <a:bodyPr vert="horz" lIns="324000" tIns="36000" rIns="91440" bIns="3600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Мировоззрение</a:t>
            </a:r>
          </a:p>
        </p:txBody>
      </p:sp>
      <p:sp>
        <p:nvSpPr>
          <p:cNvPr id="80" name="Объект 5"/>
          <p:cNvSpPr>
            <a:spLocks noGrp="1"/>
          </p:cNvSpPr>
          <p:nvPr>
            <p:ph sz="quarter" idx="4294967295"/>
          </p:nvPr>
        </p:nvSpPr>
        <p:spPr>
          <a:xfrm>
            <a:off x="4839612" y="4068568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Ж</a:t>
            </a:r>
          </a:p>
        </p:txBody>
      </p:sp>
      <p:grpSp>
        <p:nvGrpSpPr>
          <p:cNvPr id="4" name="Группа 3"/>
          <p:cNvGrpSpPr/>
          <p:nvPr/>
        </p:nvGrpSpPr>
        <p:grpSpPr>
          <a:xfrm flipV="1">
            <a:off x="4839611" y="4971450"/>
            <a:ext cx="3596304" cy="612000"/>
            <a:chOff x="4839611" y="4971450"/>
            <a:chExt cx="3596304" cy="612000"/>
          </a:xfrm>
        </p:grpSpPr>
        <p:grpSp>
          <p:nvGrpSpPr>
            <p:cNvPr id="82" name="Группа 81"/>
            <p:cNvGrpSpPr/>
            <p:nvPr/>
          </p:nvGrpSpPr>
          <p:grpSpPr>
            <a:xfrm>
              <a:off x="4839611" y="4971450"/>
              <a:ext cx="3596304" cy="274924"/>
              <a:chOff x="1116013" y="5764196"/>
              <a:chExt cx="3822944" cy="292250"/>
            </a:xfrm>
            <a:solidFill>
              <a:srgbClr val="96586D">
                <a:alpha val="50000"/>
              </a:srgbClr>
            </a:solidFill>
          </p:grpSpPr>
          <p:sp>
            <p:nvSpPr>
              <p:cNvPr id="94" name="Шестиугольник 93"/>
              <p:cNvSpPr>
                <a:spLocks noChangeAspect="1"/>
              </p:cNvSpPr>
              <p:nvPr/>
            </p:nvSpPr>
            <p:spPr>
              <a:xfrm rot="5400000">
                <a:off x="109888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5" name="Шестиугольник 94"/>
              <p:cNvSpPr>
                <a:spLocks noChangeAspect="1"/>
              </p:cNvSpPr>
              <p:nvPr/>
            </p:nvSpPr>
            <p:spPr>
              <a:xfrm rot="5400000">
                <a:off x="149499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6" name="Шестиугольник 95"/>
              <p:cNvSpPr>
                <a:spLocks noChangeAspect="1"/>
              </p:cNvSpPr>
              <p:nvPr/>
            </p:nvSpPr>
            <p:spPr>
              <a:xfrm rot="5400000">
                <a:off x="189109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7" name="Шестиугольник 96"/>
              <p:cNvSpPr>
                <a:spLocks noChangeAspect="1"/>
              </p:cNvSpPr>
              <p:nvPr/>
            </p:nvSpPr>
            <p:spPr>
              <a:xfrm rot="5400000">
                <a:off x="228720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8" name="Шестиугольник 97"/>
              <p:cNvSpPr>
                <a:spLocks noChangeAspect="1"/>
              </p:cNvSpPr>
              <p:nvPr/>
            </p:nvSpPr>
            <p:spPr>
              <a:xfrm rot="5400000">
                <a:off x="2683309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9" name="Шестиугольник 98"/>
              <p:cNvSpPr>
                <a:spLocks noChangeAspect="1"/>
              </p:cNvSpPr>
              <p:nvPr/>
            </p:nvSpPr>
            <p:spPr>
              <a:xfrm rot="5400000">
                <a:off x="347552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0" name="Шестиугольник 99"/>
              <p:cNvSpPr>
                <a:spLocks noChangeAspect="1"/>
              </p:cNvSpPr>
              <p:nvPr/>
            </p:nvSpPr>
            <p:spPr>
              <a:xfrm rot="5400000">
                <a:off x="307941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1" name="Шестиугольник 100"/>
              <p:cNvSpPr>
                <a:spLocks noChangeAspect="1"/>
              </p:cNvSpPr>
              <p:nvPr/>
            </p:nvSpPr>
            <p:spPr>
              <a:xfrm rot="5400000">
                <a:off x="387162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2" name="Шестиугольник 101"/>
              <p:cNvSpPr>
                <a:spLocks noChangeAspect="1"/>
              </p:cNvSpPr>
              <p:nvPr/>
            </p:nvSpPr>
            <p:spPr>
              <a:xfrm rot="5400000">
                <a:off x="426773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3" name="Шестиугольник 102"/>
              <p:cNvSpPr>
                <a:spLocks noChangeAspect="1"/>
              </p:cNvSpPr>
              <p:nvPr/>
            </p:nvSpPr>
            <p:spPr>
              <a:xfrm rot="5400000">
                <a:off x="466383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83" name="Группа 82"/>
            <p:cNvGrpSpPr/>
            <p:nvPr/>
          </p:nvGrpSpPr>
          <p:grpSpPr>
            <a:xfrm>
              <a:off x="5025924" y="5308526"/>
              <a:ext cx="3223685" cy="274924"/>
              <a:chOff x="1116013" y="5764196"/>
              <a:chExt cx="3426842" cy="292250"/>
            </a:xfrm>
            <a:solidFill>
              <a:schemeClr val="tx1"/>
            </a:solidFill>
          </p:grpSpPr>
          <p:sp>
            <p:nvSpPr>
              <p:cNvPr id="84" name="Шестиугольник 83"/>
              <p:cNvSpPr>
                <a:spLocks noChangeAspect="1"/>
              </p:cNvSpPr>
              <p:nvPr/>
            </p:nvSpPr>
            <p:spPr>
              <a:xfrm rot="5400000">
                <a:off x="109888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5" name="Шестиугольник 84"/>
              <p:cNvSpPr>
                <a:spLocks noChangeAspect="1"/>
              </p:cNvSpPr>
              <p:nvPr/>
            </p:nvSpPr>
            <p:spPr>
              <a:xfrm rot="5400000">
                <a:off x="149499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6" name="Шестиугольник 85"/>
              <p:cNvSpPr>
                <a:spLocks noChangeAspect="1"/>
              </p:cNvSpPr>
              <p:nvPr/>
            </p:nvSpPr>
            <p:spPr>
              <a:xfrm rot="5400000">
                <a:off x="189109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7" name="Шестиугольник 86"/>
              <p:cNvSpPr>
                <a:spLocks noChangeAspect="1"/>
              </p:cNvSpPr>
              <p:nvPr/>
            </p:nvSpPr>
            <p:spPr>
              <a:xfrm rot="5400000">
                <a:off x="228720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8" name="Шестиугольник 87"/>
              <p:cNvSpPr>
                <a:spLocks noChangeAspect="1"/>
              </p:cNvSpPr>
              <p:nvPr/>
            </p:nvSpPr>
            <p:spPr>
              <a:xfrm rot="5400000">
                <a:off x="2683309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9" name="Шестиугольник 88"/>
              <p:cNvSpPr>
                <a:spLocks noChangeAspect="1"/>
              </p:cNvSpPr>
              <p:nvPr/>
            </p:nvSpPr>
            <p:spPr>
              <a:xfrm rot="5400000">
                <a:off x="347552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0" name="Шестиугольник 89"/>
              <p:cNvSpPr>
                <a:spLocks noChangeAspect="1"/>
              </p:cNvSpPr>
              <p:nvPr/>
            </p:nvSpPr>
            <p:spPr>
              <a:xfrm rot="5400000">
                <a:off x="307941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1" name="Шестиугольник 90"/>
              <p:cNvSpPr>
                <a:spLocks noChangeAspect="1"/>
              </p:cNvSpPr>
              <p:nvPr/>
            </p:nvSpPr>
            <p:spPr>
              <a:xfrm rot="5400000">
                <a:off x="387162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2" name="Шестиугольник 91"/>
              <p:cNvSpPr>
                <a:spLocks noChangeAspect="1"/>
              </p:cNvSpPr>
              <p:nvPr/>
            </p:nvSpPr>
            <p:spPr>
              <a:xfrm rot="5400000">
                <a:off x="426773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0147290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96586D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360000" tIns="45720" rIns="91440" bIns="45720" rtlCol="0" anchor="ctr">
            <a:normAutofit/>
          </a:bodyPr>
          <a:lstStyle/>
          <a:p>
            <a:r>
              <a:rPr lang="ru-RU" sz="8800" b="1">
                <a:solidFill>
                  <a:schemeClr val="bg1"/>
                </a:solidFill>
              </a:rPr>
              <a:t>8–10.3.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379884"/>
          </a:xfrm>
          <a:prstGeom prst="frame">
            <a:avLst>
              <a:gd name="adj1" fmla="val 3178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txBody>
          <a:bodyPr lIns="360000" tIns="360000" bIns="648000" anchor="t">
            <a:noAutofit/>
          </a:bodyPr>
          <a:lstStyle/>
          <a:p>
            <a:pPr>
              <a:lnSpc>
                <a:spcPts val="6000"/>
              </a:lnSpc>
            </a:pPr>
            <a:r>
              <a:rPr lang="ru-RU" sz="4800" spc="-140"/>
              <a:t>Мотивация и ее виды. Мотивационный </a:t>
            </a:r>
            <a:br>
              <a:rPr lang="ru-RU" sz="4800" spc="-140"/>
            </a:br>
            <a:r>
              <a:rPr lang="ru-RU" sz="4800" spc="-140"/>
              <a:t>процесс</a:t>
            </a:r>
            <a:endParaRPr lang="ru-RU" sz="4800"/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5400000">
            <a:off x="8106090" y="669796"/>
            <a:ext cx="425434" cy="375566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5400000">
            <a:off x="7496150" y="669796"/>
            <a:ext cx="425434" cy="375566"/>
          </a:xfrm>
          <a:prstGeom prst="hexagon">
            <a:avLst/>
          </a:prstGeom>
          <a:solidFill>
            <a:srgbClr val="96586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5400000">
            <a:off x="6881281" y="669796"/>
            <a:ext cx="425434" cy="375566"/>
          </a:xfrm>
          <a:prstGeom prst="hexagon">
            <a:avLst/>
          </a:prstGeom>
          <a:solidFill>
            <a:srgbClr val="96586D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5400000">
            <a:off x="6271560" y="669796"/>
            <a:ext cx="425434" cy="375566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8106090" y="1249410"/>
            <a:ext cx="425434" cy="375566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8106090" y="1829026"/>
            <a:ext cx="425434" cy="375566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496150" y="1249410"/>
            <a:ext cx="425434" cy="375566"/>
          </a:xfrm>
          <a:prstGeom prst="hexagon">
            <a:avLst/>
          </a:prstGeom>
          <a:solidFill>
            <a:srgbClr val="96586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496150" y="1829026"/>
            <a:ext cx="425434" cy="375566"/>
          </a:xfrm>
          <a:prstGeom prst="hexagon">
            <a:avLst/>
          </a:prstGeom>
          <a:solidFill>
            <a:srgbClr val="96586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6881281" y="1249410"/>
            <a:ext cx="425434" cy="375566"/>
          </a:xfrm>
          <a:prstGeom prst="hexagon">
            <a:avLst/>
          </a:prstGeom>
          <a:solidFill>
            <a:srgbClr val="96586D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6881281" y="1829026"/>
            <a:ext cx="425434" cy="375566"/>
          </a:xfrm>
          <a:prstGeom prst="hexagon">
            <a:avLst/>
          </a:prstGeom>
          <a:solidFill>
            <a:srgbClr val="96586D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6271560" y="1249410"/>
            <a:ext cx="425434" cy="375566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6271560" y="1829026"/>
            <a:ext cx="425434" cy="375566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5624" y="3650133"/>
            <a:ext cx="1995400" cy="1209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528980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17</a:t>
            </a:fld>
            <a:endParaRPr lang="ru-RU" altLang="ru-RU"/>
          </a:p>
        </p:txBody>
      </p:sp>
      <p:sp>
        <p:nvSpPr>
          <p:cNvPr id="44" name="Заголовок 1"/>
          <p:cNvSpPr>
            <a:spLocks noGrp="1"/>
          </p:cNvSpPr>
          <p:nvPr>
            <p:ph type="title"/>
          </p:nvPr>
        </p:nvSpPr>
        <p:spPr>
          <a:xfrm>
            <a:off x="599832" y="408267"/>
            <a:ext cx="6996356" cy="148051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/>
              <a:t>Мотивация: </a:t>
            </a:r>
            <a:br>
              <a:rPr lang="ru-RU"/>
            </a:br>
            <a:r>
              <a:rPr lang="ru-RU"/>
              <a:t>как её понимают в науке</a:t>
            </a:r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04806071"/>
              </p:ext>
            </p:extLst>
          </p:nvPr>
        </p:nvGraphicFramePr>
        <p:xfrm>
          <a:off x="731520" y="2059246"/>
          <a:ext cx="7699622" cy="4150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33472">
                  <a:extLst>
                    <a:ext uri="{9D8B030D-6E8A-4147-A177-3AD203B41FA5}">
                      <a16:colId xmlns:a16="http://schemas.microsoft.com/office/drawing/2014/main" val="2680363675"/>
                    </a:ext>
                  </a:extLst>
                </a:gridCol>
                <a:gridCol w="5066150">
                  <a:extLst>
                    <a:ext uri="{9D8B030D-6E8A-4147-A177-3AD203B41FA5}">
                      <a16:colId xmlns:a16="http://schemas.microsoft.com/office/drawing/2014/main" val="3792198584"/>
                    </a:ext>
                  </a:extLst>
                </a:gridCol>
              </a:tblGrid>
              <a:tr h="576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6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Автор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965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65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65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586D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6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Определение мотивации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965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65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965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96586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237237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Ж. Годфруа</a:t>
                      </a:r>
                    </a:p>
                  </a:txBody>
                  <a:tcPr marL="144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65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</a:pPr>
                      <a:r>
                        <a:rPr lang="ru-RU" sz="1800" kern="1200" spc="-4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Совокупность факторов, поддерживающих </a:t>
                      </a:r>
                      <a:br>
                        <a:rPr lang="ru-RU" sz="1800" kern="1200" spc="-4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kern="1200" spc="-4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 направляющих, т. е. определяющих поведение</a:t>
                      </a:r>
                    </a:p>
                  </a:txBody>
                  <a:tcPr marL="108000" marR="36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96586D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498717"/>
                  </a:ext>
                </a:extLst>
              </a:tr>
              <a:tr h="43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К. К. Платонов</a:t>
                      </a:r>
                    </a:p>
                  </a:txBody>
                  <a:tcPr marL="144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+mj-lt"/>
                        <a:buNone/>
                        <a:tabLst/>
                      </a:pPr>
                      <a:r>
                        <a:rPr lang="ru-RU" sz="1800" b="0" i="0" kern="120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Совокупность мотивов</a:t>
                      </a:r>
                      <a:endParaRPr lang="ru-RU" sz="18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7809155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(без автора)</a:t>
                      </a:r>
                    </a:p>
                  </a:txBody>
                  <a:tcPr marL="144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+mj-lt"/>
                        <a:buNone/>
                        <a:tabLst/>
                      </a:pP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Побуждение, вызывающее активность организма </a:t>
                      </a:r>
                      <a:b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 определяющее её направленность</a:t>
                      </a:r>
                      <a:endParaRPr lang="ru-RU" sz="18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7480718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И. А. Джидарьян</a:t>
                      </a:r>
                    </a:p>
                  </a:txBody>
                  <a:tcPr marL="144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+mj-lt"/>
                        <a:buNone/>
                        <a:tabLst/>
                      </a:pP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Процесс психической регуляции конкретной деятельности; процесс действия мотива; </a:t>
                      </a:r>
                      <a:b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механизм, определяющий возникновение, направление и способы осуществления </a:t>
                      </a:r>
                      <a:b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конкретных форм деятельности</a:t>
                      </a:r>
                      <a:endParaRPr lang="ru-RU" sz="18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85601887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None/>
                        <a:tabLst/>
                        <a:defRPr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В. К. Вилюнас, </a:t>
                      </a:r>
                      <a:b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Ш. М. Магомед-Эминов</a:t>
                      </a:r>
                    </a:p>
                  </a:txBody>
                  <a:tcPr marL="144000" marR="36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+mj-lt"/>
                        <a:buNone/>
                        <a:tabLst/>
                      </a:pP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Совокупная система процессов, отвечающих </a:t>
                      </a:r>
                      <a:b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 побуждение и деятельность</a:t>
                      </a:r>
                      <a:endParaRPr lang="ru-RU" sz="18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72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79836896"/>
                  </a:ext>
                </a:extLst>
              </a:tr>
            </a:tbl>
          </a:graphicData>
        </a:graphic>
      </p:graphicFrame>
      <p:grpSp>
        <p:nvGrpSpPr>
          <p:cNvPr id="16" name="Группа 15"/>
          <p:cNvGrpSpPr/>
          <p:nvPr/>
        </p:nvGrpSpPr>
        <p:grpSpPr>
          <a:xfrm>
            <a:off x="6614953" y="584486"/>
            <a:ext cx="1816189" cy="1128078"/>
            <a:chOff x="5785177" y="527157"/>
            <a:chExt cx="1837819" cy="1141513"/>
          </a:xfrm>
          <a:solidFill>
            <a:srgbClr val="96586D"/>
          </a:solidFill>
        </p:grpSpPr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6945025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6544090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345960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7981988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18</a:t>
            </a:fld>
            <a:endParaRPr lang="ru-RU"/>
          </a:p>
        </p:txBody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25579" y="2225539"/>
            <a:ext cx="3780000" cy="1935921"/>
          </a:xfrm>
          <a:prstGeom prst="roundRect">
            <a:avLst>
              <a:gd name="adj" fmla="val 5527"/>
            </a:avLst>
          </a:prstGeom>
          <a:ln w="28575">
            <a:solidFill>
              <a:schemeClr val="tx1"/>
            </a:solidFill>
          </a:ln>
        </p:spPr>
        <p:txBody>
          <a:bodyPr vert="horz" lIns="288000" tIns="1152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совокупность факторов </a:t>
            </a:r>
            <a:br>
              <a:rPr lang="ru-RU" sz="2000"/>
            </a:br>
            <a:r>
              <a:rPr lang="ru-RU" sz="2000"/>
              <a:t>или мотивов.</a:t>
            </a:r>
          </a:p>
        </p:txBody>
      </p:sp>
      <p:sp>
        <p:nvSpPr>
          <p:cNvPr id="33" name="Объект 4"/>
          <p:cNvSpPr>
            <a:spLocks noGrp="1"/>
          </p:cNvSpPr>
          <p:nvPr>
            <p:ph sz="quarter" idx="4294967295"/>
          </p:nvPr>
        </p:nvSpPr>
        <p:spPr>
          <a:xfrm>
            <a:off x="719138" y="4324548"/>
            <a:ext cx="3780000" cy="1665515"/>
          </a:xfrm>
          <a:prstGeom prst="roundRect">
            <a:avLst>
              <a:gd name="adj" fmla="val 6350"/>
            </a:avLst>
          </a:prstGeom>
          <a:ln w="28575">
            <a:solidFill>
              <a:schemeClr val="tx1"/>
            </a:solidFill>
          </a:ln>
        </p:spPr>
        <p:txBody>
          <a:bodyPr vert="horz" lIns="288000" tIns="1152000" rIns="91440" bIns="45720" rtlCol="0">
            <a:norm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процесс (мотивирование).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49570" y="2373573"/>
            <a:ext cx="3532018" cy="854632"/>
          </a:xfrm>
          <a:prstGeom prst="roundRect">
            <a:avLst>
              <a:gd name="adj" fmla="val 17905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tIns="36000" rIns="72000" bIns="36000" rtlCol="0" anchor="t"/>
          <a:lstStyle/>
          <a:p>
            <a:pPr>
              <a:lnSpc>
                <a:spcPct val="90000"/>
              </a:lnSpc>
            </a:pPr>
            <a:r>
              <a:rPr lang="ru-RU" sz="2400" b="1"/>
              <a:t>Со структурных позиций: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843129" y="4472582"/>
            <a:ext cx="3532018" cy="854632"/>
          </a:xfrm>
          <a:prstGeom prst="roundRect">
            <a:avLst>
              <a:gd name="adj" fmla="val 16468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tIns="36000" rIns="72000" bIns="36000" rtlCol="0" anchor="t"/>
          <a:lstStyle/>
          <a:p>
            <a:pPr>
              <a:lnSpc>
                <a:spcPct val="90000"/>
              </a:lnSpc>
            </a:pPr>
            <a:r>
              <a:rPr lang="ru-RU" sz="2400" b="1"/>
              <a:t>Как динамическое образование: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3983947" y="405910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21"/>
          <p:cNvSpPr/>
          <p:nvPr/>
        </p:nvSpPr>
        <p:spPr>
          <a:xfrm rot="5400000">
            <a:off x="3994761" y="197013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016" y="563873"/>
            <a:ext cx="7273029" cy="1248957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/>
              <a:t>Два подхода к пониманию мотивации</a:t>
            </a:r>
            <a:endParaRPr lang="ru-RU" altLang="ru-RU">
              <a:solidFill>
                <a:schemeClr val="tx1"/>
              </a:solidFill>
            </a:endParaRPr>
          </a:p>
        </p:txBody>
      </p:sp>
      <p:grpSp>
        <p:nvGrpSpPr>
          <p:cNvPr id="53" name="Группа 52"/>
          <p:cNvGrpSpPr/>
          <p:nvPr/>
        </p:nvGrpSpPr>
        <p:grpSpPr>
          <a:xfrm flipV="1">
            <a:off x="5273745" y="687693"/>
            <a:ext cx="3151118" cy="1001317"/>
            <a:chOff x="6570115" y="1079294"/>
            <a:chExt cx="1854747" cy="589375"/>
          </a:xfrm>
          <a:solidFill>
            <a:srgbClr val="96586D"/>
          </a:solidFill>
        </p:grpSpPr>
        <p:grpSp>
          <p:nvGrpSpPr>
            <p:cNvPr id="54" name="Группа 53"/>
            <p:cNvGrpSpPr/>
            <p:nvPr/>
          </p:nvGrpSpPr>
          <p:grpSpPr>
            <a:xfrm>
              <a:off x="6570115" y="1079294"/>
              <a:ext cx="1854747" cy="242335"/>
              <a:chOff x="6172519" y="1374387"/>
              <a:chExt cx="2252344" cy="294284"/>
            </a:xfrm>
            <a:grpFill/>
          </p:grpSpPr>
          <p:sp>
            <p:nvSpPr>
              <p:cNvPr id="62" name="Шестиугольник 61"/>
              <p:cNvSpPr>
                <a:spLocks noChangeAspect="1"/>
              </p:cNvSpPr>
              <p:nvPr/>
            </p:nvSpPr>
            <p:spPr>
              <a:xfrm rot="5400000">
                <a:off x="7345960" y="1391635"/>
                <a:ext cx="294283" cy="259788"/>
              </a:xfrm>
              <a:prstGeom prst="hexagon">
                <a:avLst/>
              </a:prstGeom>
              <a:solidFill>
                <a:srgbClr val="96586D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5" name="Шестиугольник 64"/>
              <p:cNvSpPr>
                <a:spLocks noChangeAspect="1"/>
              </p:cNvSpPr>
              <p:nvPr/>
            </p:nvSpPr>
            <p:spPr>
              <a:xfrm rot="5400000">
                <a:off x="7746893" y="1391635"/>
                <a:ext cx="294283" cy="259788"/>
              </a:xfrm>
              <a:prstGeom prst="hexagon">
                <a:avLst/>
              </a:prstGeom>
              <a:solidFill>
                <a:srgbClr val="96586D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6" name="Шестиугольник 65"/>
              <p:cNvSpPr>
                <a:spLocks noChangeAspect="1"/>
              </p:cNvSpPr>
              <p:nvPr/>
            </p:nvSpPr>
            <p:spPr>
              <a:xfrm rot="5400000">
                <a:off x="8147827" y="1391635"/>
                <a:ext cx="294283" cy="259788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8" name="Шестиугольник 67"/>
              <p:cNvSpPr>
                <a:spLocks noChangeAspect="1"/>
              </p:cNvSpPr>
              <p:nvPr/>
            </p:nvSpPr>
            <p:spPr>
              <a:xfrm rot="5400000">
                <a:off x="6535929" y="1391635"/>
                <a:ext cx="294283" cy="259788"/>
              </a:xfrm>
              <a:prstGeom prst="hexagon">
                <a:avLst/>
              </a:prstGeom>
              <a:solidFill>
                <a:srgbClr val="96586D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9" name="Шестиугольник 68"/>
              <p:cNvSpPr>
                <a:spLocks noChangeAspect="1"/>
              </p:cNvSpPr>
              <p:nvPr/>
            </p:nvSpPr>
            <p:spPr>
              <a:xfrm rot="5400000">
                <a:off x="6931432" y="1391635"/>
                <a:ext cx="294283" cy="259788"/>
              </a:xfrm>
              <a:prstGeom prst="hexagon">
                <a:avLst/>
              </a:prstGeom>
              <a:solidFill>
                <a:srgbClr val="96586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0" name="Шестиугольник 69"/>
              <p:cNvSpPr>
                <a:spLocks noChangeAspect="1"/>
              </p:cNvSpPr>
              <p:nvPr/>
            </p:nvSpPr>
            <p:spPr>
              <a:xfrm rot="5400000">
                <a:off x="6155271" y="1391636"/>
                <a:ext cx="294283" cy="259788"/>
              </a:xfrm>
              <a:prstGeom prst="hexagon">
                <a:avLst/>
              </a:prstGeom>
              <a:solidFill>
                <a:srgbClr val="96586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8192260" y="1440537"/>
              <a:ext cx="242334" cy="21392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7862100" y="1440537"/>
              <a:ext cx="242334" cy="213929"/>
            </a:xfrm>
            <a:prstGeom prst="hexagon">
              <a:avLst/>
            </a:prstGeom>
            <a:solidFill>
              <a:srgbClr val="96586D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329" y="2225539"/>
            <a:ext cx="2834869" cy="2811993"/>
          </a:xfrm>
          <a:prstGeom prst="rect">
            <a:avLst/>
          </a:prstGeom>
        </p:spPr>
      </p:pic>
      <p:grpSp>
        <p:nvGrpSpPr>
          <p:cNvPr id="72" name="Группа 71"/>
          <p:cNvGrpSpPr/>
          <p:nvPr/>
        </p:nvGrpSpPr>
        <p:grpSpPr>
          <a:xfrm>
            <a:off x="4839611" y="5378063"/>
            <a:ext cx="3596304" cy="612000"/>
            <a:chOff x="4839611" y="4971450"/>
            <a:chExt cx="3596304" cy="612000"/>
          </a:xfrm>
        </p:grpSpPr>
        <p:grpSp>
          <p:nvGrpSpPr>
            <p:cNvPr id="73" name="Группа 72"/>
            <p:cNvGrpSpPr/>
            <p:nvPr/>
          </p:nvGrpSpPr>
          <p:grpSpPr>
            <a:xfrm>
              <a:off x="4839611" y="4971450"/>
              <a:ext cx="3596304" cy="274924"/>
              <a:chOff x="1116013" y="5764196"/>
              <a:chExt cx="3822944" cy="292250"/>
            </a:xfrm>
            <a:solidFill>
              <a:srgbClr val="96586D">
                <a:alpha val="50000"/>
              </a:srgbClr>
            </a:solidFill>
          </p:grpSpPr>
          <p:sp>
            <p:nvSpPr>
              <p:cNvPr id="117" name="Шестиугольник 116"/>
              <p:cNvSpPr>
                <a:spLocks noChangeAspect="1"/>
              </p:cNvSpPr>
              <p:nvPr/>
            </p:nvSpPr>
            <p:spPr>
              <a:xfrm rot="5400000">
                <a:off x="109888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8" name="Шестиугольник 117"/>
              <p:cNvSpPr>
                <a:spLocks noChangeAspect="1"/>
              </p:cNvSpPr>
              <p:nvPr/>
            </p:nvSpPr>
            <p:spPr>
              <a:xfrm rot="5400000">
                <a:off x="149499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9" name="Шестиугольник 118"/>
              <p:cNvSpPr>
                <a:spLocks noChangeAspect="1"/>
              </p:cNvSpPr>
              <p:nvPr/>
            </p:nvSpPr>
            <p:spPr>
              <a:xfrm rot="5400000">
                <a:off x="189109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0" name="Шестиугольник 119"/>
              <p:cNvSpPr>
                <a:spLocks noChangeAspect="1"/>
              </p:cNvSpPr>
              <p:nvPr/>
            </p:nvSpPr>
            <p:spPr>
              <a:xfrm rot="5400000">
                <a:off x="228720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1" name="Шестиугольник 120"/>
              <p:cNvSpPr>
                <a:spLocks noChangeAspect="1"/>
              </p:cNvSpPr>
              <p:nvPr/>
            </p:nvSpPr>
            <p:spPr>
              <a:xfrm rot="5400000">
                <a:off x="2683309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2" name="Шестиугольник 121"/>
              <p:cNvSpPr>
                <a:spLocks noChangeAspect="1"/>
              </p:cNvSpPr>
              <p:nvPr/>
            </p:nvSpPr>
            <p:spPr>
              <a:xfrm rot="5400000">
                <a:off x="347552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3" name="Шестиугольник 122"/>
              <p:cNvSpPr>
                <a:spLocks noChangeAspect="1"/>
              </p:cNvSpPr>
              <p:nvPr/>
            </p:nvSpPr>
            <p:spPr>
              <a:xfrm rot="5400000">
                <a:off x="307941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4" name="Шестиугольник 123"/>
              <p:cNvSpPr>
                <a:spLocks noChangeAspect="1"/>
              </p:cNvSpPr>
              <p:nvPr/>
            </p:nvSpPr>
            <p:spPr>
              <a:xfrm rot="5400000">
                <a:off x="387162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5" name="Шестиугольник 124"/>
              <p:cNvSpPr>
                <a:spLocks noChangeAspect="1"/>
              </p:cNvSpPr>
              <p:nvPr/>
            </p:nvSpPr>
            <p:spPr>
              <a:xfrm rot="5400000">
                <a:off x="426773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4" name="Шестиугольник 133"/>
              <p:cNvSpPr>
                <a:spLocks noChangeAspect="1"/>
              </p:cNvSpPr>
              <p:nvPr/>
            </p:nvSpPr>
            <p:spPr>
              <a:xfrm rot="5400000">
                <a:off x="466383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74" name="Группа 73"/>
            <p:cNvGrpSpPr/>
            <p:nvPr/>
          </p:nvGrpSpPr>
          <p:grpSpPr>
            <a:xfrm>
              <a:off x="5025924" y="5308526"/>
              <a:ext cx="3223685" cy="274924"/>
              <a:chOff x="1116013" y="5764196"/>
              <a:chExt cx="3426842" cy="292250"/>
            </a:xfrm>
            <a:solidFill>
              <a:schemeClr val="tx1"/>
            </a:solidFill>
          </p:grpSpPr>
          <p:sp>
            <p:nvSpPr>
              <p:cNvPr id="75" name="Шестиугольник 74"/>
              <p:cNvSpPr>
                <a:spLocks noChangeAspect="1"/>
              </p:cNvSpPr>
              <p:nvPr/>
            </p:nvSpPr>
            <p:spPr>
              <a:xfrm rot="5400000">
                <a:off x="109888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6" name="Шестиугольник 75"/>
              <p:cNvSpPr>
                <a:spLocks noChangeAspect="1"/>
              </p:cNvSpPr>
              <p:nvPr/>
            </p:nvSpPr>
            <p:spPr>
              <a:xfrm rot="5400000">
                <a:off x="149499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0" name="Шестиугольник 109"/>
              <p:cNvSpPr>
                <a:spLocks noChangeAspect="1"/>
              </p:cNvSpPr>
              <p:nvPr/>
            </p:nvSpPr>
            <p:spPr>
              <a:xfrm rot="5400000">
                <a:off x="189109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1" name="Шестиугольник 110"/>
              <p:cNvSpPr>
                <a:spLocks noChangeAspect="1"/>
              </p:cNvSpPr>
              <p:nvPr/>
            </p:nvSpPr>
            <p:spPr>
              <a:xfrm rot="5400000">
                <a:off x="228720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2" name="Шестиугольник 111"/>
              <p:cNvSpPr>
                <a:spLocks noChangeAspect="1"/>
              </p:cNvSpPr>
              <p:nvPr/>
            </p:nvSpPr>
            <p:spPr>
              <a:xfrm rot="5400000">
                <a:off x="2683309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3" name="Шестиугольник 112"/>
              <p:cNvSpPr>
                <a:spLocks noChangeAspect="1"/>
              </p:cNvSpPr>
              <p:nvPr/>
            </p:nvSpPr>
            <p:spPr>
              <a:xfrm rot="5400000">
                <a:off x="347552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4" name="Шестиугольник 113"/>
              <p:cNvSpPr>
                <a:spLocks noChangeAspect="1"/>
              </p:cNvSpPr>
              <p:nvPr/>
            </p:nvSpPr>
            <p:spPr>
              <a:xfrm rot="5400000">
                <a:off x="307941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5" name="Шестиугольник 114"/>
              <p:cNvSpPr>
                <a:spLocks noChangeAspect="1"/>
              </p:cNvSpPr>
              <p:nvPr/>
            </p:nvSpPr>
            <p:spPr>
              <a:xfrm rot="5400000">
                <a:off x="387162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6" name="Шестиугольник 115"/>
              <p:cNvSpPr>
                <a:spLocks noChangeAspect="1"/>
              </p:cNvSpPr>
              <p:nvPr/>
            </p:nvSpPr>
            <p:spPr>
              <a:xfrm rot="5400000">
                <a:off x="426773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249791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356616"/>
            <a:ext cx="6484455" cy="1311717"/>
          </a:xfrm>
        </p:spPr>
        <p:txBody>
          <a:bodyPr>
            <a:noAutofit/>
          </a:bodyPr>
          <a:lstStyle/>
          <a:p>
            <a:r>
              <a:rPr lang="ru-RU" altLang="ru-RU"/>
              <a:t>Виды мотивации </a:t>
            </a:r>
            <a:br>
              <a:rPr lang="ru-RU" altLang="ru-RU"/>
            </a:br>
            <a:r>
              <a:rPr lang="ru-RU" altLang="ru-RU"/>
              <a:t>(по содержанию)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48" name="Объект 6"/>
          <p:cNvSpPr>
            <a:spLocks noGrp="1"/>
          </p:cNvSpPr>
          <p:nvPr>
            <p:ph sz="quarter" idx="4294967295"/>
          </p:nvPr>
        </p:nvSpPr>
        <p:spPr>
          <a:xfrm>
            <a:off x="1000665" y="1823636"/>
            <a:ext cx="4668616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lIns="32400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Мотивация достижения</a:t>
            </a:r>
          </a:p>
        </p:txBody>
      </p:sp>
      <p:sp>
        <p:nvSpPr>
          <p:cNvPr id="49" name="Объект 6"/>
          <p:cNvSpPr>
            <a:spLocks noGrp="1"/>
          </p:cNvSpPr>
          <p:nvPr>
            <p:ph sz="quarter" idx="4294967295"/>
          </p:nvPr>
        </p:nvSpPr>
        <p:spPr>
          <a:xfrm>
            <a:off x="1000665" y="2573460"/>
            <a:ext cx="4668615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24000" tIns="45720" rIns="91440" bIns="45720" rtlCol="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Мотивация самоутверждения</a:t>
            </a:r>
          </a:p>
        </p:txBody>
      </p:sp>
      <p:sp>
        <p:nvSpPr>
          <p:cNvPr id="50" name="Объект 6"/>
          <p:cNvSpPr>
            <a:spLocks noGrp="1"/>
          </p:cNvSpPr>
          <p:nvPr>
            <p:ph sz="quarter" idx="4294967295"/>
          </p:nvPr>
        </p:nvSpPr>
        <p:spPr>
          <a:xfrm>
            <a:off x="1000664" y="3323284"/>
            <a:ext cx="4668615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2400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Мотивация саморазвития</a:t>
            </a:r>
          </a:p>
        </p:txBody>
      </p:sp>
      <p:sp>
        <p:nvSpPr>
          <p:cNvPr id="67" name="Объект 5"/>
          <p:cNvSpPr>
            <a:spLocks noGrp="1"/>
          </p:cNvSpPr>
          <p:nvPr>
            <p:ph sz="quarter" idx="4294967295"/>
          </p:nvPr>
        </p:nvSpPr>
        <p:spPr>
          <a:xfrm>
            <a:off x="719138" y="1823636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68" name="Объект 5"/>
          <p:cNvSpPr>
            <a:spLocks noGrp="1"/>
          </p:cNvSpPr>
          <p:nvPr>
            <p:ph sz="quarter" idx="4294967295"/>
          </p:nvPr>
        </p:nvSpPr>
        <p:spPr>
          <a:xfrm>
            <a:off x="719138" y="2573460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Б</a:t>
            </a:r>
          </a:p>
        </p:txBody>
      </p:sp>
      <p:sp>
        <p:nvSpPr>
          <p:cNvPr id="69" name="Объект 5"/>
          <p:cNvSpPr>
            <a:spLocks noGrp="1"/>
          </p:cNvSpPr>
          <p:nvPr>
            <p:ph sz="quarter" idx="4294967295"/>
          </p:nvPr>
        </p:nvSpPr>
        <p:spPr>
          <a:xfrm>
            <a:off x="719138" y="3323284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В</a:t>
            </a:r>
          </a:p>
        </p:txBody>
      </p:sp>
      <p:sp>
        <p:nvSpPr>
          <p:cNvPr id="70" name="Объект 6"/>
          <p:cNvSpPr>
            <a:spLocks noGrp="1"/>
          </p:cNvSpPr>
          <p:nvPr>
            <p:ph sz="quarter" idx="4294967295"/>
          </p:nvPr>
        </p:nvSpPr>
        <p:spPr>
          <a:xfrm>
            <a:off x="1000665" y="4073108"/>
            <a:ext cx="4668615" cy="612000"/>
          </a:xfrm>
          <a:prstGeom prst="roundRect">
            <a:avLst>
              <a:gd name="adj" fmla="val 13845"/>
            </a:avLst>
          </a:prstGeom>
          <a:ln w="28575">
            <a:solidFill>
              <a:schemeClr val="tx1"/>
            </a:solidFill>
          </a:ln>
        </p:spPr>
        <p:txBody>
          <a:bodyPr vert="horz" lIns="324000" tIns="36000" rIns="91440" bIns="3600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Мотивация аффилиации</a:t>
            </a:r>
          </a:p>
        </p:txBody>
      </p:sp>
      <p:sp>
        <p:nvSpPr>
          <p:cNvPr id="71" name="Объект 5"/>
          <p:cNvSpPr>
            <a:spLocks noGrp="1"/>
          </p:cNvSpPr>
          <p:nvPr>
            <p:ph sz="quarter" idx="4294967295"/>
          </p:nvPr>
        </p:nvSpPr>
        <p:spPr>
          <a:xfrm>
            <a:off x="719138" y="4073108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72" name="Объект 6"/>
          <p:cNvSpPr>
            <a:spLocks noGrp="1"/>
          </p:cNvSpPr>
          <p:nvPr>
            <p:ph sz="quarter" idx="4294967295"/>
          </p:nvPr>
        </p:nvSpPr>
        <p:spPr>
          <a:xfrm>
            <a:off x="1000665" y="4822932"/>
            <a:ext cx="4668615" cy="61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24000" tIns="45720" rIns="91440" bIns="45720" rtlCol="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Мотивация власти</a:t>
            </a:r>
          </a:p>
        </p:txBody>
      </p:sp>
      <p:sp>
        <p:nvSpPr>
          <p:cNvPr id="76" name="Объект 5"/>
          <p:cNvSpPr>
            <a:spLocks noGrp="1"/>
          </p:cNvSpPr>
          <p:nvPr>
            <p:ph sz="quarter" idx="4294967295"/>
          </p:nvPr>
        </p:nvSpPr>
        <p:spPr>
          <a:xfrm>
            <a:off x="719139" y="4822932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Д</a:t>
            </a:r>
          </a:p>
        </p:txBody>
      </p:sp>
      <p:sp>
        <p:nvSpPr>
          <p:cNvPr id="77" name="Объект 6"/>
          <p:cNvSpPr>
            <a:spLocks noGrp="1"/>
          </p:cNvSpPr>
          <p:nvPr>
            <p:ph sz="quarter" idx="4294967295"/>
          </p:nvPr>
        </p:nvSpPr>
        <p:spPr>
          <a:xfrm>
            <a:off x="1000665" y="5572754"/>
            <a:ext cx="7423981" cy="79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2400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Мотивация конструктивного и деструктивного поведения и др.</a:t>
            </a:r>
          </a:p>
        </p:txBody>
      </p:sp>
      <p:sp>
        <p:nvSpPr>
          <p:cNvPr id="78" name="Объект 5"/>
          <p:cNvSpPr>
            <a:spLocks noGrp="1"/>
          </p:cNvSpPr>
          <p:nvPr>
            <p:ph sz="quarter" idx="4294967295"/>
          </p:nvPr>
        </p:nvSpPr>
        <p:spPr>
          <a:xfrm>
            <a:off x="719139" y="5662754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Е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109" y="2043879"/>
            <a:ext cx="1219174" cy="169329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3489" y="3906999"/>
            <a:ext cx="1146048" cy="1146048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4807" y="1887644"/>
            <a:ext cx="1499648" cy="1499648"/>
          </a:xfrm>
          <a:prstGeom prst="rect">
            <a:avLst/>
          </a:prstGeom>
        </p:spPr>
      </p:pic>
      <p:grpSp>
        <p:nvGrpSpPr>
          <p:cNvPr id="81" name="Группа 80"/>
          <p:cNvGrpSpPr/>
          <p:nvPr/>
        </p:nvGrpSpPr>
        <p:grpSpPr>
          <a:xfrm>
            <a:off x="7303749" y="3930053"/>
            <a:ext cx="1002398" cy="1462359"/>
            <a:chOff x="1327571" y="3128987"/>
            <a:chExt cx="1183968" cy="1727244"/>
          </a:xfrm>
        </p:grpSpPr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16200000" flipV="1">
              <a:off x="1308337" y="4547279"/>
              <a:ext cx="328186" cy="289718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16200000" flipV="1">
              <a:off x="1308337" y="4080928"/>
              <a:ext cx="328186" cy="28971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16200000" flipV="1">
              <a:off x="1308337" y="3614575"/>
              <a:ext cx="328186" cy="28971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16200000" flipV="1">
              <a:off x="1755462" y="4547279"/>
              <a:ext cx="328186" cy="289718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16200000" flipV="1">
              <a:off x="2202587" y="4547279"/>
              <a:ext cx="328186" cy="289718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rot="16200000" flipV="1">
              <a:off x="1755462" y="4080928"/>
              <a:ext cx="328186" cy="28971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9" name="Шестиугольник 108"/>
            <p:cNvSpPr>
              <a:spLocks noChangeAspect="1"/>
            </p:cNvSpPr>
            <p:nvPr/>
          </p:nvSpPr>
          <p:spPr>
            <a:xfrm rot="16200000" flipV="1">
              <a:off x="2202587" y="4080928"/>
              <a:ext cx="328186" cy="28971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0" name="Шестиугольник 109"/>
            <p:cNvSpPr>
              <a:spLocks noChangeAspect="1"/>
            </p:cNvSpPr>
            <p:nvPr/>
          </p:nvSpPr>
          <p:spPr>
            <a:xfrm rot="16200000" flipV="1">
              <a:off x="1755462" y="3614575"/>
              <a:ext cx="328186" cy="28971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1" name="Шестиугольник 110"/>
            <p:cNvSpPr>
              <a:spLocks noChangeAspect="1"/>
            </p:cNvSpPr>
            <p:nvPr/>
          </p:nvSpPr>
          <p:spPr>
            <a:xfrm rot="16200000" flipV="1">
              <a:off x="2202587" y="3614575"/>
              <a:ext cx="328186" cy="28971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2" name="Шестиугольник 111"/>
            <p:cNvSpPr>
              <a:spLocks noChangeAspect="1"/>
            </p:cNvSpPr>
            <p:nvPr/>
          </p:nvSpPr>
          <p:spPr>
            <a:xfrm rot="16200000" flipV="1">
              <a:off x="1308339" y="3148221"/>
              <a:ext cx="328186" cy="289718"/>
            </a:xfrm>
            <a:prstGeom prst="hexagon">
              <a:avLst/>
            </a:prstGeom>
            <a:solidFill>
              <a:srgbClr val="96586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3" name="Шестиугольник 112"/>
            <p:cNvSpPr>
              <a:spLocks noChangeAspect="1"/>
            </p:cNvSpPr>
            <p:nvPr/>
          </p:nvSpPr>
          <p:spPr>
            <a:xfrm rot="16200000" flipV="1">
              <a:off x="2196534" y="3148221"/>
              <a:ext cx="328186" cy="289718"/>
            </a:xfrm>
            <a:prstGeom prst="hexagon">
              <a:avLst/>
            </a:prstGeom>
            <a:solidFill>
              <a:srgbClr val="96586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4" name="Шестиугольник 113"/>
            <p:cNvSpPr>
              <a:spLocks noChangeAspect="1"/>
            </p:cNvSpPr>
            <p:nvPr/>
          </p:nvSpPr>
          <p:spPr>
            <a:xfrm rot="16200000" flipV="1">
              <a:off x="1749407" y="3148221"/>
              <a:ext cx="328186" cy="289718"/>
            </a:xfrm>
            <a:prstGeom prst="hexagon">
              <a:avLst/>
            </a:prstGeom>
            <a:solidFill>
              <a:srgbClr val="96586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118" name="Группа 117"/>
          <p:cNvGrpSpPr/>
          <p:nvPr/>
        </p:nvGrpSpPr>
        <p:grpSpPr>
          <a:xfrm flipV="1">
            <a:off x="5444654" y="569214"/>
            <a:ext cx="2980209" cy="962105"/>
            <a:chOff x="5404519" y="527157"/>
            <a:chExt cx="2218477" cy="716194"/>
          </a:xfrm>
          <a:solidFill>
            <a:srgbClr val="96586D"/>
          </a:solidFill>
        </p:grpSpPr>
        <p:sp>
          <p:nvSpPr>
            <p:cNvPr id="119" name="Шестиугольник 118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0" name="Шестиугольник 119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1" name="Шестиугольник 120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2" name="Шестиугольник 121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3" name="Шестиугольник 122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4" name="Шестиугольник 123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5" name="Шестиугольник 124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6" name="Шестиугольник 125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7" name="Шестиугольник 126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8" name="Шестиугольник 127"/>
            <p:cNvSpPr>
              <a:spLocks noChangeAspect="1"/>
            </p:cNvSpPr>
            <p:nvPr/>
          </p:nvSpPr>
          <p:spPr>
            <a:xfrm rot="5400000">
              <a:off x="5387271" y="544407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9" name="Шестиугольник 128"/>
            <p:cNvSpPr>
              <a:spLocks noChangeAspect="1"/>
            </p:cNvSpPr>
            <p:nvPr/>
          </p:nvSpPr>
          <p:spPr>
            <a:xfrm rot="5400000">
              <a:off x="5767929" y="966316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83762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96586D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324000" tIns="45720" rIns="91440" bIns="45720" rtlCol="0" anchor="ctr">
            <a:normAutofit/>
          </a:bodyPr>
          <a:lstStyle/>
          <a:p>
            <a:r>
              <a:rPr lang="ru-RU" sz="8800" b="1">
                <a:solidFill>
                  <a:schemeClr val="bg1"/>
                </a:solidFill>
              </a:rPr>
              <a:t>8–10.1.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379884"/>
          </a:xfrm>
          <a:prstGeom prst="frame">
            <a:avLst>
              <a:gd name="adj1" fmla="val 3178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txBody>
          <a:bodyPr lIns="324000" bIns="648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5400" spc="-120"/>
              <a:t>Понятие «потребность». </a:t>
            </a:r>
            <a:br>
              <a:rPr lang="ru-RU" sz="5400" spc="-120"/>
            </a:br>
            <a:r>
              <a:rPr lang="ru-RU" sz="5400" spc="-120"/>
              <a:t>Виды потребностей</a:t>
            </a:r>
            <a:endParaRPr lang="ru-RU" sz="5400"/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5400000">
            <a:off x="8106090" y="669796"/>
            <a:ext cx="425434" cy="375566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5400000">
            <a:off x="7496150" y="669796"/>
            <a:ext cx="425434" cy="375566"/>
          </a:xfrm>
          <a:prstGeom prst="hexagon">
            <a:avLst/>
          </a:prstGeom>
          <a:solidFill>
            <a:srgbClr val="96586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5400000">
            <a:off x="6881281" y="669796"/>
            <a:ext cx="425434" cy="375566"/>
          </a:xfrm>
          <a:prstGeom prst="hexagon">
            <a:avLst/>
          </a:prstGeom>
          <a:solidFill>
            <a:srgbClr val="96586D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5400000">
            <a:off x="6271560" y="669796"/>
            <a:ext cx="425434" cy="375566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8106090" y="1249410"/>
            <a:ext cx="425434" cy="375566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8106090" y="1829026"/>
            <a:ext cx="425434" cy="375566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496150" y="1249410"/>
            <a:ext cx="425434" cy="375566"/>
          </a:xfrm>
          <a:prstGeom prst="hexagon">
            <a:avLst/>
          </a:prstGeom>
          <a:solidFill>
            <a:srgbClr val="96586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496150" y="1829026"/>
            <a:ext cx="425434" cy="375566"/>
          </a:xfrm>
          <a:prstGeom prst="hexagon">
            <a:avLst/>
          </a:prstGeom>
          <a:solidFill>
            <a:srgbClr val="96586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6881281" y="1249410"/>
            <a:ext cx="425434" cy="375566"/>
          </a:xfrm>
          <a:prstGeom prst="hexagon">
            <a:avLst/>
          </a:prstGeom>
          <a:solidFill>
            <a:srgbClr val="96586D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6881281" y="1829026"/>
            <a:ext cx="425434" cy="375566"/>
          </a:xfrm>
          <a:prstGeom prst="hexagon">
            <a:avLst/>
          </a:prstGeom>
          <a:solidFill>
            <a:srgbClr val="96586D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6271560" y="1249410"/>
            <a:ext cx="425434" cy="375566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6271560" y="1829026"/>
            <a:ext cx="425434" cy="375566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018370" y="3731469"/>
            <a:ext cx="1976857" cy="1632319"/>
            <a:chOff x="6683560" y="536113"/>
            <a:chExt cx="1734047" cy="1431827"/>
          </a:xfrm>
          <a:solidFill>
            <a:srgbClr val="96586D"/>
          </a:solidFill>
        </p:grpSpPr>
        <p:sp>
          <p:nvSpPr>
            <p:cNvPr id="17" name="Шестиугольник 16"/>
            <p:cNvSpPr>
              <a:spLocks noChangeAspect="1"/>
            </p:cNvSpPr>
            <p:nvPr/>
          </p:nvSpPr>
          <p:spPr>
            <a:xfrm rot="5400000">
              <a:off x="8159819" y="944617"/>
              <a:ext cx="273837" cy="24173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7786741" y="944617"/>
              <a:ext cx="273837" cy="241739"/>
            </a:xfrm>
            <a:prstGeom prst="hexagon">
              <a:avLst/>
            </a:prstGeom>
            <a:solidFill>
              <a:srgbClr val="96586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8159819" y="552162"/>
              <a:ext cx="273837" cy="24173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7786741" y="552162"/>
              <a:ext cx="273837" cy="241739"/>
            </a:xfrm>
            <a:prstGeom prst="hexagon">
              <a:avLst/>
            </a:prstGeom>
            <a:solidFill>
              <a:srgbClr val="96586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16200000">
              <a:off x="8159819" y="1337074"/>
              <a:ext cx="273837" cy="24173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16200000">
              <a:off x="8159819" y="1710152"/>
              <a:ext cx="273837" cy="24173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16200000">
              <a:off x="7786742" y="1337074"/>
              <a:ext cx="273837" cy="241739"/>
            </a:xfrm>
            <a:prstGeom prst="hexagon">
              <a:avLst/>
            </a:prstGeom>
            <a:solidFill>
              <a:srgbClr val="96586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16200000">
              <a:off x="7786742" y="1710152"/>
              <a:ext cx="273837" cy="241739"/>
            </a:xfrm>
            <a:prstGeom prst="hexagon">
              <a:avLst/>
            </a:prstGeom>
            <a:solidFill>
              <a:srgbClr val="96586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16200000">
              <a:off x="7413665" y="1337074"/>
              <a:ext cx="273837" cy="241739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16200000">
              <a:off x="7413665" y="1710152"/>
              <a:ext cx="273837" cy="241739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16200000">
              <a:off x="7040588" y="1337074"/>
              <a:ext cx="273837" cy="241739"/>
            </a:xfrm>
            <a:prstGeom prst="hexagon">
              <a:avLst/>
            </a:prstGeom>
            <a:solidFill>
              <a:srgbClr val="96586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16200000">
              <a:off x="7040588" y="1710152"/>
              <a:ext cx="273837" cy="241739"/>
            </a:xfrm>
            <a:prstGeom prst="hexagon">
              <a:avLst/>
            </a:prstGeom>
            <a:solidFill>
              <a:srgbClr val="96586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16200000">
              <a:off x="6667511" y="1336068"/>
              <a:ext cx="273837" cy="241739"/>
            </a:xfrm>
            <a:prstGeom prst="hexagon">
              <a:avLst/>
            </a:prstGeom>
            <a:solidFill>
              <a:srgbClr val="965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16200000">
              <a:off x="6667511" y="1710152"/>
              <a:ext cx="273837" cy="241739"/>
            </a:xfrm>
            <a:prstGeom prst="hexagon">
              <a:avLst/>
            </a:prstGeom>
            <a:solidFill>
              <a:srgbClr val="965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 flipH="1">
            <a:off x="3891785" y="4625142"/>
            <a:ext cx="1976857" cy="738646"/>
            <a:chOff x="6170770" y="4777542"/>
            <a:chExt cx="1976857" cy="738646"/>
          </a:xfrm>
        </p:grpSpPr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16200000">
              <a:off x="7853742" y="4796985"/>
              <a:ext cx="312181" cy="275589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16200000">
              <a:off x="7853742" y="5222303"/>
              <a:ext cx="312181" cy="275589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16200000">
              <a:off x="7428425" y="4796985"/>
              <a:ext cx="312181" cy="275589"/>
            </a:xfrm>
            <a:prstGeom prst="hexagon">
              <a:avLst/>
            </a:prstGeom>
            <a:solidFill>
              <a:srgbClr val="96586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16200000">
              <a:off x="7428425" y="5222303"/>
              <a:ext cx="312181" cy="275589"/>
            </a:xfrm>
            <a:prstGeom prst="hexagon">
              <a:avLst/>
            </a:prstGeom>
            <a:solidFill>
              <a:srgbClr val="96586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16200000">
              <a:off x="7003108" y="4796985"/>
              <a:ext cx="312181" cy="275589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16200000">
              <a:off x="7003108" y="5222303"/>
              <a:ext cx="312181" cy="275589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16200000">
              <a:off x="6577791" y="4796985"/>
              <a:ext cx="312181" cy="275589"/>
            </a:xfrm>
            <a:prstGeom prst="hexagon">
              <a:avLst/>
            </a:prstGeom>
            <a:solidFill>
              <a:srgbClr val="96586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16200000">
              <a:off x="6577791" y="5222303"/>
              <a:ext cx="312181" cy="275589"/>
            </a:xfrm>
            <a:prstGeom prst="hexagon">
              <a:avLst/>
            </a:prstGeom>
            <a:solidFill>
              <a:srgbClr val="96586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16200000">
              <a:off x="6152474" y="4795838"/>
              <a:ext cx="312181" cy="275589"/>
            </a:xfrm>
            <a:prstGeom prst="hexagon">
              <a:avLst/>
            </a:prstGeom>
            <a:solidFill>
              <a:srgbClr val="965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16200000">
              <a:off x="6152474" y="5222303"/>
              <a:ext cx="312181" cy="275589"/>
            </a:xfrm>
            <a:prstGeom prst="hexagon">
              <a:avLst/>
            </a:prstGeom>
            <a:solidFill>
              <a:srgbClr val="965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67472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25579" y="2225539"/>
            <a:ext cx="3780000" cy="1666800"/>
          </a:xfrm>
          <a:prstGeom prst="roundRect">
            <a:avLst>
              <a:gd name="adj" fmla="val 7156"/>
            </a:avLst>
          </a:prstGeom>
          <a:ln w="28575">
            <a:solidFill>
              <a:schemeClr val="tx1"/>
            </a:solidFill>
          </a:ln>
        </p:spPr>
        <p:txBody>
          <a:bodyPr vert="horz" lIns="180000" tIns="1152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внешняя, ситуационная.</a:t>
            </a:r>
          </a:p>
        </p:txBody>
      </p:sp>
      <p:sp>
        <p:nvSpPr>
          <p:cNvPr id="33" name="Объект 4"/>
          <p:cNvSpPr>
            <a:spLocks noGrp="1"/>
          </p:cNvSpPr>
          <p:nvPr>
            <p:ph sz="quarter" idx="4294967295"/>
          </p:nvPr>
        </p:nvSpPr>
        <p:spPr>
          <a:xfrm>
            <a:off x="719138" y="4324548"/>
            <a:ext cx="3780000" cy="1665515"/>
          </a:xfrm>
          <a:prstGeom prst="roundRect">
            <a:avLst>
              <a:gd name="adj" fmla="val 7981"/>
            </a:avLst>
          </a:prstGeom>
          <a:ln w="28575">
            <a:solidFill>
              <a:schemeClr val="tx1"/>
            </a:solidFill>
          </a:ln>
        </p:spPr>
        <p:txBody>
          <a:bodyPr vert="horz" lIns="180000" tIns="1152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внутренняя, диспозиционная.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49570" y="2373573"/>
            <a:ext cx="3532018" cy="854632"/>
          </a:xfrm>
          <a:prstGeom prst="roundRect">
            <a:avLst>
              <a:gd name="adj" fmla="val 17905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tIns="216000" rIns="72000" bIns="36000" rtlCol="0" anchor="t"/>
          <a:lstStyle/>
          <a:p>
            <a:pPr>
              <a:lnSpc>
                <a:spcPct val="90000"/>
              </a:lnSpc>
            </a:pPr>
            <a:r>
              <a:rPr lang="ru-RU" sz="2600" b="1" dirty="0" err="1"/>
              <a:t>Экстринсивная</a:t>
            </a:r>
            <a:r>
              <a:rPr lang="ru-RU" sz="2600" b="1" dirty="0"/>
              <a:t>: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843129" y="4472582"/>
            <a:ext cx="3532018" cy="854632"/>
          </a:xfrm>
          <a:prstGeom prst="roundRect">
            <a:avLst>
              <a:gd name="adj" fmla="val 16468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tIns="216000" rIns="72000" bIns="36000" rtlCol="0" anchor="t"/>
          <a:lstStyle/>
          <a:p>
            <a:pPr>
              <a:lnSpc>
                <a:spcPct val="90000"/>
              </a:lnSpc>
            </a:pPr>
            <a:r>
              <a:rPr lang="ru-RU" sz="2600" b="1"/>
              <a:t>Интринсивная: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3983947" y="405910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21"/>
          <p:cNvSpPr/>
          <p:nvPr/>
        </p:nvSpPr>
        <p:spPr>
          <a:xfrm rot="5400000">
            <a:off x="3994761" y="197013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4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356616"/>
            <a:ext cx="6484455" cy="1311717"/>
          </a:xfrm>
        </p:spPr>
        <p:txBody>
          <a:bodyPr>
            <a:noAutofit/>
          </a:bodyPr>
          <a:lstStyle/>
          <a:p>
            <a:r>
              <a:rPr lang="ru-RU" altLang="ru-RU"/>
              <a:t>Виды мотивации </a:t>
            </a:r>
            <a:br>
              <a:rPr lang="ru-RU" altLang="ru-RU"/>
            </a:br>
            <a:r>
              <a:rPr lang="ru-RU" altLang="ru-RU"/>
              <a:t>(по источнику)</a:t>
            </a:r>
            <a:endParaRPr lang="ru-RU" altLang="ru-RU">
              <a:solidFill>
                <a:schemeClr val="tx1"/>
              </a:solidFill>
            </a:endParaRPr>
          </a:p>
        </p:txBody>
      </p:sp>
      <p:grpSp>
        <p:nvGrpSpPr>
          <p:cNvPr id="45" name="Группа 44"/>
          <p:cNvGrpSpPr/>
          <p:nvPr/>
        </p:nvGrpSpPr>
        <p:grpSpPr>
          <a:xfrm flipV="1">
            <a:off x="5444654" y="560070"/>
            <a:ext cx="2980209" cy="962105"/>
            <a:chOff x="5404519" y="527157"/>
            <a:chExt cx="2218477" cy="716194"/>
          </a:xfrm>
          <a:solidFill>
            <a:srgbClr val="96586D"/>
          </a:solidFill>
        </p:grpSpPr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5387271" y="544407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5767929" y="966316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5" name="Скругленный прямоугольник 4"/>
          <p:cNvSpPr/>
          <p:nvPr/>
        </p:nvSpPr>
        <p:spPr>
          <a:xfrm>
            <a:off x="4824413" y="2225539"/>
            <a:ext cx="3577804" cy="3764524"/>
          </a:xfrm>
          <a:prstGeom prst="roundRect">
            <a:avLst>
              <a:gd name="adj" fmla="val 6244"/>
            </a:avLst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6" name="Группа 5"/>
          <p:cNvGrpSpPr/>
          <p:nvPr/>
        </p:nvGrpSpPr>
        <p:grpSpPr>
          <a:xfrm>
            <a:off x="5147330" y="2529570"/>
            <a:ext cx="2931970" cy="3156462"/>
            <a:chOff x="4810825" y="2219267"/>
            <a:chExt cx="3354249" cy="3611074"/>
          </a:xfrm>
        </p:grpSpPr>
        <p:grpSp>
          <p:nvGrpSpPr>
            <p:cNvPr id="71" name="Группа 70"/>
            <p:cNvGrpSpPr/>
            <p:nvPr/>
          </p:nvGrpSpPr>
          <p:grpSpPr>
            <a:xfrm flipH="1">
              <a:off x="4810825" y="2219267"/>
              <a:ext cx="3354249" cy="3611074"/>
              <a:chOff x="1937008" y="3511262"/>
              <a:chExt cx="2299211" cy="2475253"/>
            </a:xfrm>
          </p:grpSpPr>
          <p:grpSp>
            <p:nvGrpSpPr>
              <p:cNvPr id="77" name="Группа 76"/>
              <p:cNvGrpSpPr/>
              <p:nvPr/>
            </p:nvGrpSpPr>
            <p:grpSpPr>
              <a:xfrm>
                <a:off x="4029016" y="3511262"/>
                <a:ext cx="207203" cy="2475245"/>
                <a:chOff x="4029016" y="3511266"/>
                <a:chExt cx="207204" cy="2475248"/>
              </a:xfrm>
            </p:grpSpPr>
            <p:grpSp>
              <p:nvGrpSpPr>
                <p:cNvPr id="129" name="Группа 128"/>
                <p:cNvGrpSpPr/>
                <p:nvPr/>
              </p:nvGrpSpPr>
              <p:grpSpPr>
                <a:xfrm>
                  <a:off x="4029016" y="4792471"/>
                  <a:ext cx="207202" cy="1194043"/>
                  <a:chOff x="7345426" y="614098"/>
                  <a:chExt cx="203124" cy="1170545"/>
                </a:xfrm>
                <a:solidFill>
                  <a:schemeClr val="bg1"/>
                </a:solidFill>
              </p:grpSpPr>
              <p:sp>
                <p:nvSpPr>
                  <p:cNvPr id="136" name="Шестиугольник 135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627584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7" name="Шестиугольник 136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941067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8" name="Шестиугольник 137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1254550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9" name="Шестиугольник 138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1568034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30" name="Группа 129"/>
                <p:cNvGrpSpPr/>
                <p:nvPr/>
              </p:nvGrpSpPr>
              <p:grpSpPr>
                <a:xfrm>
                  <a:off x="4029018" y="3511266"/>
                  <a:ext cx="207202" cy="1194043"/>
                  <a:chOff x="7345426" y="614098"/>
                  <a:chExt cx="203124" cy="1170545"/>
                </a:xfrm>
                <a:solidFill>
                  <a:schemeClr val="bg1"/>
                </a:solidFill>
              </p:grpSpPr>
              <p:sp>
                <p:nvSpPr>
                  <p:cNvPr id="131" name="Шестиугольник 130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627584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2" name="Шестиугольник 131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941067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3" name="Шестиугольник 132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1254550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35" name="Шестиугольник 134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1568034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78" name="Группа 77"/>
              <p:cNvGrpSpPr/>
              <p:nvPr/>
            </p:nvGrpSpPr>
            <p:grpSpPr>
              <a:xfrm>
                <a:off x="3729494" y="3831038"/>
                <a:ext cx="207203" cy="2155468"/>
                <a:chOff x="4181415" y="3983440"/>
                <a:chExt cx="207208" cy="2155472"/>
              </a:xfrm>
            </p:grpSpPr>
            <p:sp>
              <p:nvSpPr>
                <p:cNvPr id="106" name="Шестиугольник 105"/>
                <p:cNvSpPr>
                  <a:spLocks noChangeAspect="1"/>
                </p:cNvSpPr>
                <p:nvPr/>
              </p:nvSpPr>
              <p:spPr>
                <a:xfrm rot="5400000">
                  <a:off x="4167659" y="4958626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Шестиугольник 106"/>
                <p:cNvSpPr>
                  <a:spLocks noChangeAspect="1"/>
                </p:cNvSpPr>
                <p:nvPr/>
              </p:nvSpPr>
              <p:spPr>
                <a:xfrm rot="5400000">
                  <a:off x="4167659" y="5278402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8" name="Шестиугольник 107"/>
                <p:cNvSpPr>
                  <a:spLocks noChangeAspect="1"/>
                </p:cNvSpPr>
                <p:nvPr/>
              </p:nvSpPr>
              <p:spPr>
                <a:xfrm rot="5400000">
                  <a:off x="4167659" y="5598177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9" name="Шестиугольник 108"/>
                <p:cNvSpPr>
                  <a:spLocks noChangeAspect="1"/>
                </p:cNvSpPr>
                <p:nvPr/>
              </p:nvSpPr>
              <p:spPr>
                <a:xfrm rot="5400000">
                  <a:off x="4167659" y="5917954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6" name="Шестиугольник 125"/>
                <p:cNvSpPr>
                  <a:spLocks noChangeAspect="1"/>
                </p:cNvSpPr>
                <p:nvPr/>
              </p:nvSpPr>
              <p:spPr>
                <a:xfrm rot="5400000">
                  <a:off x="4167665" y="3997196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7" name="Шестиугольник 126"/>
                <p:cNvSpPr>
                  <a:spLocks noChangeAspect="1"/>
                </p:cNvSpPr>
                <p:nvPr/>
              </p:nvSpPr>
              <p:spPr>
                <a:xfrm rot="5400000">
                  <a:off x="4167659" y="4316968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28" name="Шестиугольник 127"/>
                <p:cNvSpPr>
                  <a:spLocks noChangeAspect="1"/>
                </p:cNvSpPr>
                <p:nvPr/>
              </p:nvSpPr>
              <p:spPr>
                <a:xfrm rot="5400000">
                  <a:off x="4167661" y="4636751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9" name="Группа 78"/>
              <p:cNvGrpSpPr/>
              <p:nvPr/>
            </p:nvGrpSpPr>
            <p:grpSpPr>
              <a:xfrm>
                <a:off x="3130450" y="4470591"/>
                <a:ext cx="207202" cy="1515917"/>
                <a:chOff x="4212176" y="4622996"/>
                <a:chExt cx="207202" cy="1515909"/>
              </a:xfrm>
            </p:grpSpPr>
            <p:sp>
              <p:nvSpPr>
                <p:cNvPr id="101" name="Шестиугольник 100"/>
                <p:cNvSpPr>
                  <a:spLocks noChangeAspect="1"/>
                </p:cNvSpPr>
                <p:nvPr/>
              </p:nvSpPr>
              <p:spPr>
                <a:xfrm rot="5400000">
                  <a:off x="4198420" y="4958622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Шестиугольник 101"/>
                <p:cNvSpPr>
                  <a:spLocks noChangeAspect="1"/>
                </p:cNvSpPr>
                <p:nvPr/>
              </p:nvSpPr>
              <p:spPr>
                <a:xfrm rot="5400000">
                  <a:off x="4198420" y="5278397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Шестиугольник 102"/>
                <p:cNvSpPr>
                  <a:spLocks noChangeAspect="1"/>
                </p:cNvSpPr>
                <p:nvPr/>
              </p:nvSpPr>
              <p:spPr>
                <a:xfrm rot="5400000">
                  <a:off x="4198420" y="5598172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Шестиугольник 103"/>
                <p:cNvSpPr>
                  <a:spLocks noChangeAspect="1"/>
                </p:cNvSpPr>
                <p:nvPr/>
              </p:nvSpPr>
              <p:spPr>
                <a:xfrm rot="5400000">
                  <a:off x="4198420" y="5917947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5" name="Шестиугольник 104"/>
                <p:cNvSpPr>
                  <a:spLocks noChangeAspect="1"/>
                </p:cNvSpPr>
                <p:nvPr/>
              </p:nvSpPr>
              <p:spPr>
                <a:xfrm rot="5400000">
                  <a:off x="4198420" y="4636752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1" name="Группа 80"/>
              <p:cNvGrpSpPr/>
              <p:nvPr/>
            </p:nvGrpSpPr>
            <p:grpSpPr>
              <a:xfrm>
                <a:off x="3429972" y="4150814"/>
                <a:ext cx="207203" cy="1835693"/>
                <a:chOff x="4196794" y="4303212"/>
                <a:chExt cx="207209" cy="1835691"/>
              </a:xfrm>
            </p:grpSpPr>
            <p:sp>
              <p:nvSpPr>
                <p:cNvPr id="95" name="Шестиугольник 94"/>
                <p:cNvSpPr>
                  <a:spLocks noChangeAspect="1"/>
                </p:cNvSpPr>
                <p:nvPr/>
              </p:nvSpPr>
              <p:spPr>
                <a:xfrm rot="5400000">
                  <a:off x="4183041" y="4958619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6" name="Шестиугольник 95"/>
                <p:cNvSpPr>
                  <a:spLocks noChangeAspect="1"/>
                </p:cNvSpPr>
                <p:nvPr/>
              </p:nvSpPr>
              <p:spPr>
                <a:xfrm rot="5400000">
                  <a:off x="4183041" y="5278394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7" name="Шестиугольник 96"/>
                <p:cNvSpPr>
                  <a:spLocks noChangeAspect="1"/>
                </p:cNvSpPr>
                <p:nvPr/>
              </p:nvSpPr>
              <p:spPr>
                <a:xfrm rot="5400000">
                  <a:off x="4183041" y="5598168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8" name="Шестиугольник 97"/>
                <p:cNvSpPr>
                  <a:spLocks noChangeAspect="1"/>
                </p:cNvSpPr>
                <p:nvPr/>
              </p:nvSpPr>
              <p:spPr>
                <a:xfrm rot="5400000">
                  <a:off x="4183045" y="5917945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9" name="Шестиугольник 98"/>
                <p:cNvSpPr>
                  <a:spLocks noChangeAspect="1"/>
                </p:cNvSpPr>
                <p:nvPr/>
              </p:nvSpPr>
              <p:spPr>
                <a:xfrm rot="5400000">
                  <a:off x="4183038" y="4316968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0" name="Шестиугольник 99"/>
                <p:cNvSpPr>
                  <a:spLocks noChangeAspect="1"/>
                </p:cNvSpPr>
                <p:nvPr/>
              </p:nvSpPr>
              <p:spPr>
                <a:xfrm rot="5400000">
                  <a:off x="4183040" y="4636752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2" name="Группа 81"/>
              <p:cNvGrpSpPr/>
              <p:nvPr/>
            </p:nvGrpSpPr>
            <p:grpSpPr>
              <a:xfrm>
                <a:off x="2830926" y="4792467"/>
                <a:ext cx="207202" cy="1194040"/>
                <a:chOff x="4227555" y="4944861"/>
                <a:chExt cx="207203" cy="1194054"/>
              </a:xfrm>
            </p:grpSpPr>
            <p:sp>
              <p:nvSpPr>
                <p:cNvPr id="91" name="Шестиугольник 90"/>
                <p:cNvSpPr>
                  <a:spLocks noChangeAspect="1"/>
                </p:cNvSpPr>
                <p:nvPr/>
              </p:nvSpPr>
              <p:spPr>
                <a:xfrm rot="5400000">
                  <a:off x="4213800" y="4958617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2" name="Шестиугольник 91"/>
                <p:cNvSpPr>
                  <a:spLocks noChangeAspect="1"/>
                </p:cNvSpPr>
                <p:nvPr/>
              </p:nvSpPr>
              <p:spPr>
                <a:xfrm rot="5400000">
                  <a:off x="4213799" y="5278395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3" name="Шестиугольник 92"/>
                <p:cNvSpPr>
                  <a:spLocks noChangeAspect="1"/>
                </p:cNvSpPr>
                <p:nvPr/>
              </p:nvSpPr>
              <p:spPr>
                <a:xfrm rot="5400000">
                  <a:off x="4213799" y="5598172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4" name="Шестиугольник 93"/>
                <p:cNvSpPr>
                  <a:spLocks noChangeAspect="1"/>
                </p:cNvSpPr>
                <p:nvPr/>
              </p:nvSpPr>
              <p:spPr>
                <a:xfrm rot="5400000">
                  <a:off x="4213799" y="5917957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3" name="Группа 82"/>
              <p:cNvGrpSpPr/>
              <p:nvPr/>
            </p:nvGrpSpPr>
            <p:grpSpPr>
              <a:xfrm>
                <a:off x="2541054" y="5112240"/>
                <a:ext cx="207202" cy="874264"/>
                <a:chOff x="4237201" y="5264640"/>
                <a:chExt cx="207202" cy="874275"/>
              </a:xfrm>
            </p:grpSpPr>
            <p:sp>
              <p:nvSpPr>
                <p:cNvPr id="88" name="Шестиугольник 87"/>
                <p:cNvSpPr>
                  <a:spLocks noChangeAspect="1"/>
                </p:cNvSpPr>
                <p:nvPr/>
              </p:nvSpPr>
              <p:spPr>
                <a:xfrm rot="5400000">
                  <a:off x="4223445" y="5278396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9" name="Шестиугольник 88"/>
                <p:cNvSpPr>
                  <a:spLocks noChangeAspect="1"/>
                </p:cNvSpPr>
                <p:nvPr/>
              </p:nvSpPr>
              <p:spPr>
                <a:xfrm rot="5400000">
                  <a:off x="4223445" y="5598171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90" name="Шестиугольник 89"/>
                <p:cNvSpPr>
                  <a:spLocks noChangeAspect="1"/>
                </p:cNvSpPr>
                <p:nvPr/>
              </p:nvSpPr>
              <p:spPr>
                <a:xfrm rot="5400000">
                  <a:off x="4223445" y="5917957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4" name="Группа 83"/>
              <p:cNvGrpSpPr/>
              <p:nvPr/>
            </p:nvGrpSpPr>
            <p:grpSpPr>
              <a:xfrm>
                <a:off x="2236530" y="5432016"/>
                <a:ext cx="207202" cy="554491"/>
                <a:chOff x="4247579" y="5577251"/>
                <a:chExt cx="207202" cy="554495"/>
              </a:xfrm>
            </p:grpSpPr>
            <p:sp>
              <p:nvSpPr>
                <p:cNvPr id="86" name="Шестиугольник 85"/>
                <p:cNvSpPr>
                  <a:spLocks noChangeAspect="1"/>
                </p:cNvSpPr>
                <p:nvPr/>
              </p:nvSpPr>
              <p:spPr>
                <a:xfrm rot="5400000">
                  <a:off x="4233823" y="5591007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87" name="Шестиугольник 86"/>
                <p:cNvSpPr>
                  <a:spLocks noChangeAspect="1"/>
                </p:cNvSpPr>
                <p:nvPr/>
              </p:nvSpPr>
              <p:spPr>
                <a:xfrm rot="5400000">
                  <a:off x="4233823" y="5910788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sp>
            <p:nvSpPr>
              <p:cNvPr id="85" name="Шестиугольник 84"/>
              <p:cNvSpPr>
                <a:spLocks noChangeAspect="1"/>
              </p:cNvSpPr>
              <p:nvPr/>
            </p:nvSpPr>
            <p:spPr>
              <a:xfrm rot="5400000">
                <a:off x="1923252" y="576555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40" name="Прямоугольный треугольник 139"/>
            <p:cNvSpPr/>
            <p:nvPr/>
          </p:nvSpPr>
          <p:spPr>
            <a:xfrm rot="10800000">
              <a:off x="5217596" y="2245726"/>
              <a:ext cx="2917286" cy="3161208"/>
            </a:xfrm>
            <a:prstGeom prst="rtTriangle">
              <a:avLst/>
            </a:prstGeom>
            <a:solidFill>
              <a:schemeClr val="tx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352530172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21</a:t>
            </a:fld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824413" y="5357467"/>
            <a:ext cx="3600450" cy="828000"/>
          </a:xfrm>
          <a:prstGeom prst="roundRect">
            <a:avLst>
              <a:gd name="adj" fmla="val 20932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ctr">
              <a:lnSpc>
                <a:spcPct val="90000"/>
              </a:lnSpc>
            </a:pPr>
            <a:r>
              <a:rPr lang="ru-RU" sz="2000" b="1"/>
              <a:t>Мотивация </a:t>
            </a:r>
            <a:br>
              <a:rPr lang="ru-RU" sz="2000" b="1"/>
            </a:br>
            <a:r>
              <a:rPr lang="ru-RU" sz="2000" b="1"/>
              <a:t>избегания неудач</a:t>
            </a:r>
          </a:p>
        </p:txBody>
      </p:sp>
      <p:sp>
        <p:nvSpPr>
          <p:cNvPr id="25" name="Freeform 21"/>
          <p:cNvSpPr/>
          <p:nvPr/>
        </p:nvSpPr>
        <p:spPr>
          <a:xfrm rot="5400000">
            <a:off x="7914045" y="510206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6" name="Скругленный прямоугольник 85"/>
          <p:cNvSpPr/>
          <p:nvPr/>
        </p:nvSpPr>
        <p:spPr>
          <a:xfrm>
            <a:off x="719138" y="5358156"/>
            <a:ext cx="3600449" cy="828000"/>
          </a:xfrm>
          <a:prstGeom prst="roundRect">
            <a:avLst>
              <a:gd name="adj" fmla="val 21699"/>
            </a:avLst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t"/>
          <a:lstStyle/>
          <a:p>
            <a:pPr algn="ctr">
              <a:lnSpc>
                <a:spcPct val="90000"/>
              </a:lnSpc>
            </a:pPr>
            <a:r>
              <a:rPr lang="ru-RU" sz="2000" b="1"/>
              <a:t>Мотивация </a:t>
            </a:r>
            <a:br>
              <a:rPr lang="ru-RU" sz="2000" b="1"/>
            </a:br>
            <a:r>
              <a:rPr lang="ru-RU" sz="2000" b="1"/>
              <a:t>достижения успеха</a:t>
            </a:r>
          </a:p>
        </p:txBody>
      </p:sp>
      <p:sp>
        <p:nvSpPr>
          <p:cNvPr id="37" name="Freeform 21"/>
          <p:cNvSpPr/>
          <p:nvPr/>
        </p:nvSpPr>
        <p:spPr>
          <a:xfrm rot="5400000">
            <a:off x="3808770" y="510206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7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484632"/>
            <a:ext cx="6484455" cy="1311717"/>
          </a:xfrm>
        </p:spPr>
        <p:txBody>
          <a:bodyPr>
            <a:noAutofit/>
          </a:bodyPr>
          <a:lstStyle/>
          <a:p>
            <a:r>
              <a:rPr lang="ru-RU" altLang="ru-RU"/>
              <a:t>Виды мотивации </a:t>
            </a:r>
            <a:br>
              <a:rPr lang="ru-RU" altLang="ru-RU"/>
            </a:br>
            <a:r>
              <a:rPr lang="ru-RU" altLang="ru-RU"/>
              <a:t>(по направленности)</a:t>
            </a:r>
            <a:endParaRPr lang="ru-RU" altLang="ru-RU">
              <a:solidFill>
                <a:schemeClr val="tx1"/>
              </a:solidFill>
            </a:endParaRPr>
          </a:p>
        </p:txBody>
      </p:sp>
      <p:grpSp>
        <p:nvGrpSpPr>
          <p:cNvPr id="88" name="Группа 87"/>
          <p:cNvGrpSpPr/>
          <p:nvPr/>
        </p:nvGrpSpPr>
        <p:grpSpPr>
          <a:xfrm>
            <a:off x="5956014" y="688086"/>
            <a:ext cx="2468849" cy="962104"/>
            <a:chOff x="5785177" y="527157"/>
            <a:chExt cx="1837819" cy="716193"/>
          </a:xfrm>
          <a:solidFill>
            <a:srgbClr val="96586D"/>
          </a:solidFill>
        </p:grpSpPr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4" name="Шестиугольник 93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5" name="Шестиугольник 94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5" name="Скругленный прямоугольник 4"/>
          <p:cNvSpPr/>
          <p:nvPr/>
        </p:nvSpPr>
        <p:spPr>
          <a:xfrm>
            <a:off x="719138" y="2029968"/>
            <a:ext cx="7705725" cy="3182112"/>
          </a:xfrm>
          <a:prstGeom prst="roundRect">
            <a:avLst>
              <a:gd name="adj" fmla="val 6322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1" name="Рисунок 10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" t="12289" r="1846" b="2985"/>
          <a:stretch>
            <a:fillRect/>
          </a:stretch>
        </p:blipFill>
        <p:spPr bwMode="auto">
          <a:xfrm>
            <a:off x="1554488" y="2135391"/>
            <a:ext cx="6035024" cy="2971266"/>
          </a:xfrm>
          <a:custGeom>
            <a:avLst/>
            <a:gdLst>
              <a:gd name="connsiteX0" fmla="*/ 165585 w 4589585"/>
              <a:gd name="connsiteY0" fmla="*/ 0 h 2259623"/>
              <a:gd name="connsiteX1" fmla="*/ 4424000 w 4589585"/>
              <a:gd name="connsiteY1" fmla="*/ 0 h 2259623"/>
              <a:gd name="connsiteX2" fmla="*/ 4589585 w 4589585"/>
              <a:gd name="connsiteY2" fmla="*/ 165585 h 2259623"/>
              <a:gd name="connsiteX3" fmla="*/ 4589585 w 4589585"/>
              <a:gd name="connsiteY3" fmla="*/ 2094038 h 2259623"/>
              <a:gd name="connsiteX4" fmla="*/ 4424000 w 4589585"/>
              <a:gd name="connsiteY4" fmla="*/ 2259623 h 2259623"/>
              <a:gd name="connsiteX5" fmla="*/ 165585 w 4589585"/>
              <a:gd name="connsiteY5" fmla="*/ 2259623 h 2259623"/>
              <a:gd name="connsiteX6" fmla="*/ 0 w 4589585"/>
              <a:gd name="connsiteY6" fmla="*/ 2094038 h 2259623"/>
              <a:gd name="connsiteX7" fmla="*/ 0 w 4589585"/>
              <a:gd name="connsiteY7" fmla="*/ 165585 h 2259623"/>
              <a:gd name="connsiteX8" fmla="*/ 165585 w 4589585"/>
              <a:gd name="connsiteY8" fmla="*/ 0 h 225962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589585" h="2259623">
                <a:moveTo>
                  <a:pt x="165585" y="0"/>
                </a:moveTo>
                <a:lnTo>
                  <a:pt x="4424000" y="0"/>
                </a:lnTo>
                <a:cubicBezTo>
                  <a:pt x="4515450" y="0"/>
                  <a:pt x="4589585" y="74135"/>
                  <a:pt x="4589585" y="165585"/>
                </a:cubicBezTo>
                <a:lnTo>
                  <a:pt x="4589585" y="2094038"/>
                </a:lnTo>
                <a:cubicBezTo>
                  <a:pt x="4589585" y="2185488"/>
                  <a:pt x="4515450" y="2259623"/>
                  <a:pt x="4424000" y="2259623"/>
                </a:cubicBezTo>
                <a:lnTo>
                  <a:pt x="165585" y="2259623"/>
                </a:lnTo>
                <a:cubicBezTo>
                  <a:pt x="74135" y="2259623"/>
                  <a:pt x="0" y="2185488"/>
                  <a:pt x="0" y="2094038"/>
                </a:cubicBezTo>
                <a:lnTo>
                  <a:pt x="0" y="165585"/>
                </a:lnTo>
                <a:cubicBezTo>
                  <a:pt x="0" y="74135"/>
                  <a:pt x="74135" y="0"/>
                  <a:pt x="165585" y="0"/>
                </a:cubicBezTo>
                <a:close/>
              </a:path>
            </a:pathLst>
          </a:custGeom>
          <a:noFill/>
          <a:ln w="2857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2" name="Группа 101"/>
          <p:cNvGrpSpPr/>
          <p:nvPr/>
        </p:nvGrpSpPr>
        <p:grpSpPr>
          <a:xfrm rot="16200000">
            <a:off x="-309476" y="3524750"/>
            <a:ext cx="2892581" cy="192550"/>
            <a:chOff x="4461059" y="2458015"/>
            <a:chExt cx="4140034" cy="275589"/>
          </a:xfrm>
        </p:grpSpPr>
        <p:sp>
          <p:nvSpPr>
            <p:cNvPr id="103" name="Шестиугольник 102"/>
            <p:cNvSpPr>
              <a:spLocks noChangeAspect="1"/>
            </p:cNvSpPr>
            <p:nvPr/>
          </p:nvSpPr>
          <p:spPr>
            <a:xfrm rot="10800000">
              <a:off x="8288912" y="2458015"/>
              <a:ext cx="312181" cy="275589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10800000">
              <a:off x="7863595" y="2458015"/>
              <a:ext cx="312181" cy="275589"/>
            </a:xfrm>
            <a:prstGeom prst="hexagon">
              <a:avLst/>
            </a:prstGeom>
            <a:solidFill>
              <a:srgbClr val="96586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10800000">
              <a:off x="7438278" y="2458015"/>
              <a:ext cx="312181" cy="275589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10800000">
              <a:off x="7012961" y="2458015"/>
              <a:ext cx="312181" cy="275589"/>
            </a:xfrm>
            <a:prstGeom prst="hexagon">
              <a:avLst/>
            </a:prstGeom>
            <a:solidFill>
              <a:srgbClr val="96586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10800000">
              <a:off x="6587644" y="2458015"/>
              <a:ext cx="312181" cy="275589"/>
            </a:xfrm>
            <a:prstGeom prst="hexagon">
              <a:avLst/>
            </a:prstGeom>
            <a:solidFill>
              <a:srgbClr val="965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flipH="1">
              <a:off x="4461059" y="2458015"/>
              <a:ext cx="312181" cy="275589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9" name="Шестиугольник 108"/>
            <p:cNvSpPr>
              <a:spLocks noChangeAspect="1"/>
            </p:cNvSpPr>
            <p:nvPr/>
          </p:nvSpPr>
          <p:spPr>
            <a:xfrm flipH="1">
              <a:off x="4886376" y="2458015"/>
              <a:ext cx="312181" cy="275589"/>
            </a:xfrm>
            <a:prstGeom prst="hexagon">
              <a:avLst/>
            </a:prstGeom>
            <a:solidFill>
              <a:srgbClr val="96586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0" name="Шестиугольник 109"/>
            <p:cNvSpPr>
              <a:spLocks noChangeAspect="1"/>
            </p:cNvSpPr>
            <p:nvPr/>
          </p:nvSpPr>
          <p:spPr>
            <a:xfrm flipH="1">
              <a:off x="5311693" y="2458015"/>
              <a:ext cx="312181" cy="275589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1" name="Шестиугольник 110"/>
            <p:cNvSpPr>
              <a:spLocks noChangeAspect="1"/>
            </p:cNvSpPr>
            <p:nvPr/>
          </p:nvSpPr>
          <p:spPr>
            <a:xfrm flipH="1">
              <a:off x="5737010" y="2458015"/>
              <a:ext cx="312181" cy="275589"/>
            </a:xfrm>
            <a:prstGeom prst="hexagon">
              <a:avLst/>
            </a:prstGeom>
            <a:solidFill>
              <a:srgbClr val="96586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2" name="Шестиугольник 111"/>
            <p:cNvSpPr>
              <a:spLocks noChangeAspect="1"/>
            </p:cNvSpPr>
            <p:nvPr/>
          </p:nvSpPr>
          <p:spPr>
            <a:xfrm flipH="1">
              <a:off x="6162327" y="2458015"/>
              <a:ext cx="312181" cy="275589"/>
            </a:xfrm>
            <a:prstGeom prst="hexagon">
              <a:avLst/>
            </a:prstGeom>
            <a:solidFill>
              <a:srgbClr val="965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113" name="Группа 112"/>
          <p:cNvGrpSpPr/>
          <p:nvPr/>
        </p:nvGrpSpPr>
        <p:grpSpPr>
          <a:xfrm rot="16200000">
            <a:off x="6560900" y="3524748"/>
            <a:ext cx="2892581" cy="192550"/>
            <a:chOff x="4461059" y="2458015"/>
            <a:chExt cx="4140034" cy="275589"/>
          </a:xfrm>
        </p:grpSpPr>
        <p:sp>
          <p:nvSpPr>
            <p:cNvPr id="114" name="Шестиугольник 113"/>
            <p:cNvSpPr>
              <a:spLocks noChangeAspect="1"/>
            </p:cNvSpPr>
            <p:nvPr/>
          </p:nvSpPr>
          <p:spPr>
            <a:xfrm rot="10800000">
              <a:off x="8288912" y="2458015"/>
              <a:ext cx="312181" cy="275589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5" name="Шестиугольник 114"/>
            <p:cNvSpPr>
              <a:spLocks noChangeAspect="1"/>
            </p:cNvSpPr>
            <p:nvPr/>
          </p:nvSpPr>
          <p:spPr>
            <a:xfrm rot="10800000">
              <a:off x="7863595" y="2458015"/>
              <a:ext cx="312181" cy="275589"/>
            </a:xfrm>
            <a:prstGeom prst="hexagon">
              <a:avLst/>
            </a:prstGeom>
            <a:solidFill>
              <a:srgbClr val="96586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6" name="Шестиугольник 115"/>
            <p:cNvSpPr>
              <a:spLocks noChangeAspect="1"/>
            </p:cNvSpPr>
            <p:nvPr/>
          </p:nvSpPr>
          <p:spPr>
            <a:xfrm rot="10800000">
              <a:off x="7438278" y="2458015"/>
              <a:ext cx="312181" cy="275589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7" name="Шестиугольник 116"/>
            <p:cNvSpPr>
              <a:spLocks noChangeAspect="1"/>
            </p:cNvSpPr>
            <p:nvPr/>
          </p:nvSpPr>
          <p:spPr>
            <a:xfrm rot="10800000">
              <a:off x="7012961" y="2458015"/>
              <a:ext cx="312181" cy="275589"/>
            </a:xfrm>
            <a:prstGeom prst="hexagon">
              <a:avLst/>
            </a:prstGeom>
            <a:solidFill>
              <a:srgbClr val="96586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8" name="Шестиугольник 117"/>
            <p:cNvSpPr>
              <a:spLocks noChangeAspect="1"/>
            </p:cNvSpPr>
            <p:nvPr/>
          </p:nvSpPr>
          <p:spPr>
            <a:xfrm rot="10800000">
              <a:off x="6587644" y="2458015"/>
              <a:ext cx="312181" cy="275589"/>
            </a:xfrm>
            <a:prstGeom prst="hexagon">
              <a:avLst/>
            </a:prstGeom>
            <a:solidFill>
              <a:srgbClr val="965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9" name="Шестиугольник 118"/>
            <p:cNvSpPr>
              <a:spLocks noChangeAspect="1"/>
            </p:cNvSpPr>
            <p:nvPr/>
          </p:nvSpPr>
          <p:spPr>
            <a:xfrm flipH="1">
              <a:off x="4461059" y="2458015"/>
              <a:ext cx="312181" cy="275589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0" name="Шестиугольник 119"/>
            <p:cNvSpPr>
              <a:spLocks noChangeAspect="1"/>
            </p:cNvSpPr>
            <p:nvPr/>
          </p:nvSpPr>
          <p:spPr>
            <a:xfrm flipH="1">
              <a:off x="4886376" y="2458015"/>
              <a:ext cx="312181" cy="275589"/>
            </a:xfrm>
            <a:prstGeom prst="hexagon">
              <a:avLst/>
            </a:prstGeom>
            <a:solidFill>
              <a:srgbClr val="96586D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1" name="Шестиугольник 120"/>
            <p:cNvSpPr>
              <a:spLocks noChangeAspect="1"/>
            </p:cNvSpPr>
            <p:nvPr/>
          </p:nvSpPr>
          <p:spPr>
            <a:xfrm flipH="1">
              <a:off x="5311693" y="2458015"/>
              <a:ext cx="312181" cy="275589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2" name="Шестиугольник 121"/>
            <p:cNvSpPr>
              <a:spLocks noChangeAspect="1"/>
            </p:cNvSpPr>
            <p:nvPr/>
          </p:nvSpPr>
          <p:spPr>
            <a:xfrm flipH="1">
              <a:off x="5737010" y="2458015"/>
              <a:ext cx="312181" cy="275589"/>
            </a:xfrm>
            <a:prstGeom prst="hexagon">
              <a:avLst/>
            </a:prstGeom>
            <a:solidFill>
              <a:srgbClr val="96586D">
                <a:alpha val="2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3" name="Шестиугольник 122"/>
            <p:cNvSpPr>
              <a:spLocks noChangeAspect="1"/>
            </p:cNvSpPr>
            <p:nvPr/>
          </p:nvSpPr>
          <p:spPr>
            <a:xfrm flipH="1">
              <a:off x="6162327" y="2458015"/>
              <a:ext cx="312181" cy="275589"/>
            </a:xfrm>
            <a:prstGeom prst="hexagon">
              <a:avLst/>
            </a:prstGeom>
            <a:solidFill>
              <a:srgbClr val="96586D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501573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22</a:t>
            </a:fld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19137" y="667513"/>
            <a:ext cx="7705725" cy="5605272"/>
          </a:xfrm>
          <a:prstGeom prst="roundRect">
            <a:avLst>
              <a:gd name="adj" fmla="val 3454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Рисунок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1" t="801" r="557" b="774"/>
          <a:stretch>
            <a:fillRect/>
          </a:stretch>
        </p:blipFill>
        <p:spPr bwMode="auto">
          <a:xfrm>
            <a:off x="938234" y="874602"/>
            <a:ext cx="7267531" cy="5191094"/>
          </a:xfrm>
          <a:custGeom>
            <a:avLst/>
            <a:gdLst>
              <a:gd name="connsiteX0" fmla="*/ 223668 w 7560000"/>
              <a:gd name="connsiteY0" fmla="*/ 0 h 5400000"/>
              <a:gd name="connsiteX1" fmla="*/ 7336332 w 7560000"/>
              <a:gd name="connsiteY1" fmla="*/ 0 h 5400000"/>
              <a:gd name="connsiteX2" fmla="*/ 7560000 w 7560000"/>
              <a:gd name="connsiteY2" fmla="*/ 223668 h 5400000"/>
              <a:gd name="connsiteX3" fmla="*/ 7560000 w 7560000"/>
              <a:gd name="connsiteY3" fmla="*/ 5176332 h 5400000"/>
              <a:gd name="connsiteX4" fmla="*/ 7336332 w 7560000"/>
              <a:gd name="connsiteY4" fmla="*/ 5400000 h 5400000"/>
              <a:gd name="connsiteX5" fmla="*/ 223668 w 7560000"/>
              <a:gd name="connsiteY5" fmla="*/ 5400000 h 5400000"/>
              <a:gd name="connsiteX6" fmla="*/ 0 w 7560000"/>
              <a:gd name="connsiteY6" fmla="*/ 5176332 h 5400000"/>
              <a:gd name="connsiteX7" fmla="*/ 0 w 7560000"/>
              <a:gd name="connsiteY7" fmla="*/ 223668 h 5400000"/>
              <a:gd name="connsiteX8" fmla="*/ 223668 w 7560000"/>
              <a:gd name="connsiteY8" fmla="*/ 0 h 54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60000" h="5400000">
                <a:moveTo>
                  <a:pt x="223668" y="0"/>
                </a:moveTo>
                <a:lnTo>
                  <a:pt x="7336332" y="0"/>
                </a:lnTo>
                <a:cubicBezTo>
                  <a:pt x="7459860" y="0"/>
                  <a:pt x="7560000" y="100140"/>
                  <a:pt x="7560000" y="223668"/>
                </a:cubicBezTo>
                <a:lnTo>
                  <a:pt x="7560000" y="5176332"/>
                </a:lnTo>
                <a:cubicBezTo>
                  <a:pt x="7560000" y="5299860"/>
                  <a:pt x="7459860" y="5400000"/>
                  <a:pt x="7336332" y="5400000"/>
                </a:cubicBezTo>
                <a:lnTo>
                  <a:pt x="223668" y="5400000"/>
                </a:lnTo>
                <a:cubicBezTo>
                  <a:pt x="100140" y="5400000"/>
                  <a:pt x="0" y="5299860"/>
                  <a:pt x="0" y="5176332"/>
                </a:cubicBezTo>
                <a:lnTo>
                  <a:pt x="0" y="223668"/>
                </a:lnTo>
                <a:cubicBezTo>
                  <a:pt x="0" y="100140"/>
                  <a:pt x="100140" y="0"/>
                  <a:pt x="223668" y="0"/>
                </a:cubicBezTo>
                <a:close/>
              </a:path>
            </a:pathLst>
          </a:custGeom>
          <a:noFill/>
          <a:ln w="44450">
            <a:solidFill>
              <a:schemeClr val="bg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808269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19136" y="2187726"/>
            <a:ext cx="4734000" cy="772079"/>
          </a:xfrm>
          <a:prstGeom prst="roundRect">
            <a:avLst>
              <a:gd name="adj" fmla="val 2432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72000" bIns="72000" rtlCol="0" anchor="t"/>
          <a:lstStyle/>
          <a:p>
            <a:pPr algn="ctr">
              <a:lnSpc>
                <a:spcPct val="90000"/>
              </a:lnSpc>
            </a:pPr>
            <a:r>
              <a:rPr lang="ru-RU" sz="2200" b="1" spc="-50"/>
              <a:t>Смыслообразующий мотив</a:t>
            </a:r>
          </a:p>
        </p:txBody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27004" y="3544165"/>
            <a:ext cx="7697859" cy="1080000"/>
          </a:xfrm>
          <a:prstGeom prst="roundRect">
            <a:avLst>
              <a:gd name="adj" fmla="val 14476"/>
            </a:avLst>
          </a:prstGeom>
          <a:ln w="28575">
            <a:solidFill>
              <a:schemeClr val="tx1"/>
            </a:solidFill>
          </a:ln>
        </p:spPr>
        <p:txBody>
          <a:bodyPr vert="horz" lIns="72000" tIns="72000" rIns="72000" bIns="72000" rtlCol="0" anchor="ctr">
            <a:noAutofit/>
          </a:bodyPr>
          <a:lstStyle/>
          <a:p>
            <a:pPr marL="0" indent="0" algn="ctr">
              <a:spcBef>
                <a:spcPts val="0"/>
              </a:spcBef>
              <a:spcAft>
                <a:spcPts val="600"/>
              </a:spcAft>
              <a:buClrTx/>
              <a:buNone/>
            </a:pPr>
            <a:r>
              <a:rPr lang="ru-RU" sz="2200" b="1"/>
              <a:t>Предвидение возможного удовлетворения потребности</a:t>
            </a:r>
          </a:p>
        </p:txBody>
      </p:sp>
      <p:sp>
        <p:nvSpPr>
          <p:cNvPr id="37" name="Freeform 21"/>
          <p:cNvSpPr/>
          <p:nvPr/>
        </p:nvSpPr>
        <p:spPr>
          <a:xfrm rot="5400000">
            <a:off x="2145258" y="2801314"/>
            <a:ext cx="720000" cy="720000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017" y="525587"/>
            <a:ext cx="5160135" cy="1282575"/>
          </a:xfrm>
        </p:spPr>
        <p:txBody>
          <a:bodyPr>
            <a:noAutofit/>
          </a:bodyPr>
          <a:lstStyle/>
          <a:p>
            <a:r>
              <a:rPr lang="ru-RU" altLang="ru-RU" sz="4800"/>
              <a:t>Мотивационный </a:t>
            </a:r>
            <a:br>
              <a:rPr lang="ru-RU" altLang="ru-RU" sz="4800"/>
            </a:br>
            <a:r>
              <a:rPr lang="ru-RU" altLang="ru-RU" sz="4800"/>
              <a:t>процесс</a:t>
            </a:r>
            <a:endParaRPr lang="ru-RU" altLang="ru-RU" sz="4800">
              <a:solidFill>
                <a:schemeClr val="tx1"/>
              </a:solidFill>
            </a:endParaRPr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5955262" y="2198311"/>
            <a:ext cx="2469600" cy="756000"/>
          </a:xfrm>
          <a:prstGeom prst="roundRect">
            <a:avLst>
              <a:gd name="adj" fmla="val 25292"/>
            </a:avLst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Ins="72000" bIns="72000" rtlCol="0" anchor="t"/>
          <a:lstStyle/>
          <a:p>
            <a:pPr algn="ctr">
              <a:lnSpc>
                <a:spcPct val="90000"/>
              </a:lnSpc>
              <a:spcAft>
                <a:spcPts val="600"/>
              </a:spcAft>
            </a:pPr>
            <a:r>
              <a:rPr lang="ru-RU" sz="2200" b="1"/>
              <a:t>Стимул</a:t>
            </a:r>
          </a:p>
        </p:txBody>
      </p:sp>
      <p:sp>
        <p:nvSpPr>
          <p:cNvPr id="25" name="Freeform 21"/>
          <p:cNvSpPr/>
          <p:nvPr/>
        </p:nvSpPr>
        <p:spPr>
          <a:xfrm rot="5400000">
            <a:off x="6830062" y="2801314"/>
            <a:ext cx="720000" cy="720000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5" name="Группа 64"/>
          <p:cNvGrpSpPr/>
          <p:nvPr/>
        </p:nvGrpSpPr>
        <p:grpSpPr>
          <a:xfrm flipV="1">
            <a:off x="5444654" y="685822"/>
            <a:ext cx="2980209" cy="962105"/>
            <a:chOff x="5404519" y="527157"/>
            <a:chExt cx="2218477" cy="716194"/>
          </a:xfrm>
          <a:solidFill>
            <a:srgbClr val="96586D"/>
          </a:solidFill>
        </p:grpSpPr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5387271" y="544407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5767929" y="966316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110" name="Скругленный прямоугольник 109"/>
          <p:cNvSpPr/>
          <p:nvPr/>
        </p:nvSpPr>
        <p:spPr>
          <a:xfrm>
            <a:off x="709943" y="5162840"/>
            <a:ext cx="4734709" cy="756000"/>
          </a:xfrm>
          <a:prstGeom prst="roundRect">
            <a:avLst>
              <a:gd name="adj" fmla="val 25292"/>
            </a:avLst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72000" rIns="72000" bIns="72000" rtlCol="0" anchor="ctr"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2200" b="1"/>
              <a:t>Последовательность действий</a:t>
            </a:r>
          </a:p>
        </p:txBody>
      </p:sp>
      <p:sp>
        <p:nvSpPr>
          <p:cNvPr id="54" name="Freeform 20"/>
          <p:cNvSpPr/>
          <p:nvPr/>
        </p:nvSpPr>
        <p:spPr>
          <a:xfrm rot="5400000">
            <a:off x="1224325" y="4428107"/>
            <a:ext cx="720000" cy="720000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6" name="Freeform 21"/>
          <p:cNvSpPr/>
          <p:nvPr/>
        </p:nvSpPr>
        <p:spPr>
          <a:xfrm>
            <a:off x="5222571" y="5180840"/>
            <a:ext cx="720000" cy="720000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11" name="Скругленный прямоугольник 110"/>
          <p:cNvSpPr/>
          <p:nvPr/>
        </p:nvSpPr>
        <p:spPr>
          <a:xfrm>
            <a:off x="5956013" y="5157251"/>
            <a:ext cx="2468849" cy="772079"/>
          </a:xfrm>
          <a:prstGeom prst="roundRect">
            <a:avLst>
              <a:gd name="adj" fmla="val 2432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lnSpc>
                <a:spcPct val="90000"/>
              </a:lnSpc>
            </a:pPr>
            <a:r>
              <a:rPr lang="ru-RU" sz="2200" b="1" spc="-50"/>
              <a:t>Цель</a:t>
            </a:r>
          </a:p>
        </p:txBody>
      </p:sp>
    </p:spTree>
    <p:extLst>
      <p:ext uri="{BB962C8B-B14F-4D97-AF65-F5344CB8AC3E}">
        <p14:creationId xmlns:p14="http://schemas.microsoft.com/office/powerpoint/2010/main" val="150158564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96586D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180000" tIns="45720" rIns="91440" bIns="45720" rtlCol="0" anchor="ctr">
            <a:normAutofit/>
          </a:bodyPr>
          <a:lstStyle/>
          <a:p>
            <a:r>
              <a:rPr lang="ru-RU" sz="8800" b="1">
                <a:solidFill>
                  <a:schemeClr val="bg1"/>
                </a:solidFill>
              </a:rPr>
              <a:t>8–10.4.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379884"/>
          </a:xfrm>
          <a:prstGeom prst="frame">
            <a:avLst>
              <a:gd name="adj1" fmla="val 3178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txBody>
          <a:bodyPr lIns="180000" tIns="432000" bIns="648000" anchor="ctr">
            <a:noAutofit/>
          </a:bodyPr>
          <a:lstStyle/>
          <a:p>
            <a:pPr>
              <a:lnSpc>
                <a:spcPts val="5500"/>
              </a:lnSpc>
            </a:pPr>
            <a:r>
              <a:rPr lang="ru-RU" sz="4800" spc="-140"/>
              <a:t>Факторы мотивационной притягательности </a:t>
            </a:r>
            <a:br>
              <a:rPr lang="ru-RU" sz="4800" spc="-140"/>
            </a:br>
            <a:r>
              <a:rPr lang="ru-RU" sz="4800" spc="-140"/>
              <a:t>и мотивации избегания. Формирование мотивации</a:t>
            </a:r>
            <a:endParaRPr lang="ru-RU" sz="4800"/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5400000">
            <a:off x="8106090" y="669796"/>
            <a:ext cx="425434" cy="375566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5400000">
            <a:off x="7496150" y="669796"/>
            <a:ext cx="425434" cy="375566"/>
          </a:xfrm>
          <a:prstGeom prst="hexagon">
            <a:avLst/>
          </a:prstGeom>
          <a:solidFill>
            <a:srgbClr val="96586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5400000">
            <a:off x="6881281" y="669796"/>
            <a:ext cx="425434" cy="375566"/>
          </a:xfrm>
          <a:prstGeom prst="hexagon">
            <a:avLst/>
          </a:prstGeom>
          <a:solidFill>
            <a:srgbClr val="96586D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5400000">
            <a:off x="6271560" y="669796"/>
            <a:ext cx="425434" cy="375566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8106090" y="1249410"/>
            <a:ext cx="425434" cy="375566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8106090" y="1829026"/>
            <a:ext cx="425434" cy="375566"/>
          </a:xfrm>
          <a:prstGeom prst="hexagon">
            <a:avLst/>
          </a:prstGeom>
          <a:solidFill>
            <a:srgbClr val="9658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496150" y="1249410"/>
            <a:ext cx="425434" cy="375566"/>
          </a:xfrm>
          <a:prstGeom prst="hexagon">
            <a:avLst/>
          </a:prstGeom>
          <a:solidFill>
            <a:srgbClr val="96586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496150" y="1829026"/>
            <a:ext cx="425434" cy="375566"/>
          </a:xfrm>
          <a:prstGeom prst="hexagon">
            <a:avLst/>
          </a:prstGeom>
          <a:solidFill>
            <a:srgbClr val="96586D">
              <a:alpha val="6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6881281" y="1249410"/>
            <a:ext cx="425434" cy="375566"/>
          </a:xfrm>
          <a:prstGeom prst="hexagon">
            <a:avLst/>
          </a:prstGeom>
          <a:solidFill>
            <a:srgbClr val="96586D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6881281" y="1829026"/>
            <a:ext cx="425434" cy="375566"/>
          </a:xfrm>
          <a:prstGeom prst="hexagon">
            <a:avLst/>
          </a:prstGeom>
          <a:solidFill>
            <a:srgbClr val="96586D">
              <a:alpha val="3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6271560" y="1249410"/>
            <a:ext cx="425434" cy="375566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6271560" y="1829026"/>
            <a:ext cx="425434" cy="375566"/>
          </a:xfrm>
          <a:prstGeom prst="hexagon">
            <a:avLst/>
          </a:prstGeom>
          <a:solidFill>
            <a:srgbClr val="96586D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142368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19138" y="2254860"/>
            <a:ext cx="7705724" cy="3643020"/>
          </a:xfrm>
          <a:prstGeom prst="roundRect">
            <a:avLst>
              <a:gd name="adj" fmla="val 4701"/>
            </a:avLst>
          </a:prstGeom>
          <a:ln w="28575">
            <a:solidFill>
              <a:schemeClr val="tx1"/>
            </a:solidFill>
          </a:ln>
        </p:spPr>
        <p:txBody>
          <a:bodyPr vert="horz" lIns="396000" tIns="1548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400"/>
              <a:t>удовольствием от процесса деятельности;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400"/>
              <a:t>результатом;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400"/>
              <a:t>вознаграждением;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400"/>
              <a:t>избеганием санкций.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036542" y="2443978"/>
            <a:ext cx="7070915" cy="1186190"/>
          </a:xfrm>
          <a:prstGeom prst="roundRect">
            <a:avLst>
              <a:gd name="adj" fmla="val 15576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rIns="72000" bIns="36000" rtlCol="0" anchor="t"/>
          <a:lstStyle/>
          <a:p>
            <a:pPr>
              <a:lnSpc>
                <a:spcPct val="95000"/>
              </a:lnSpc>
            </a:pPr>
            <a:r>
              <a:rPr lang="ru-RU" sz="2800" b="1"/>
              <a:t>Мотивационная притягательность </a:t>
            </a:r>
            <a:br>
              <a:rPr lang="ru-RU" sz="2800" b="1"/>
            </a:br>
            <a:r>
              <a:rPr lang="ru-RU" sz="2800" b="1"/>
              <a:t>может обеспечиваться:</a:t>
            </a:r>
          </a:p>
        </p:txBody>
      </p:sp>
      <p:sp>
        <p:nvSpPr>
          <p:cNvPr id="37" name="Freeform 21"/>
          <p:cNvSpPr/>
          <p:nvPr/>
        </p:nvSpPr>
        <p:spPr>
          <a:xfrm rot="5400000">
            <a:off x="7914044" y="199945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594361" y="525587"/>
            <a:ext cx="7306686" cy="1387850"/>
          </a:xfrm>
        </p:spPr>
        <p:txBody>
          <a:bodyPr>
            <a:noAutofit/>
          </a:bodyPr>
          <a:lstStyle/>
          <a:p>
            <a:r>
              <a:rPr lang="ru-RU" altLang="ru-RU" sz="4800"/>
              <a:t>Мотивационная притягательность</a:t>
            </a:r>
            <a:endParaRPr lang="ru-RU" altLang="ru-RU" sz="4800">
              <a:solidFill>
                <a:schemeClr val="tx1"/>
              </a:solidFill>
            </a:endParaRPr>
          </a:p>
        </p:txBody>
      </p:sp>
      <p:grpSp>
        <p:nvGrpSpPr>
          <p:cNvPr id="53" name="Группа 52"/>
          <p:cNvGrpSpPr/>
          <p:nvPr/>
        </p:nvGrpSpPr>
        <p:grpSpPr>
          <a:xfrm>
            <a:off x="5956014" y="738460"/>
            <a:ext cx="2468849" cy="962104"/>
            <a:chOff x="5785177" y="527157"/>
            <a:chExt cx="1837819" cy="716193"/>
          </a:xfrm>
          <a:solidFill>
            <a:srgbClr val="96586D"/>
          </a:solidFill>
        </p:grpSpPr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7456" y="3726876"/>
            <a:ext cx="2122440" cy="2122440"/>
          </a:xfrm>
          <a:prstGeom prst="rect">
            <a:avLst/>
          </a:prstGeom>
        </p:spPr>
      </p:pic>
      <p:grpSp>
        <p:nvGrpSpPr>
          <p:cNvPr id="64" name="Группа 63"/>
          <p:cNvGrpSpPr/>
          <p:nvPr/>
        </p:nvGrpSpPr>
        <p:grpSpPr>
          <a:xfrm flipV="1">
            <a:off x="7117651" y="2609867"/>
            <a:ext cx="783395" cy="854411"/>
            <a:chOff x="2451733" y="4965236"/>
            <a:chExt cx="933901" cy="1018560"/>
          </a:xfrm>
        </p:grpSpPr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3128207" y="4981263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3128207" y="5353817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3128207" y="5726370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2790491" y="5353817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2790491" y="5726370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2435706" y="5726369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7987046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19138" y="2254860"/>
            <a:ext cx="7705724" cy="3643020"/>
          </a:xfrm>
          <a:prstGeom prst="roundRect">
            <a:avLst>
              <a:gd name="adj" fmla="val 4701"/>
            </a:avLst>
          </a:prstGeom>
          <a:ln w="28575">
            <a:solidFill>
              <a:schemeClr val="tx1"/>
            </a:solidFill>
          </a:ln>
        </p:spPr>
        <p:txBody>
          <a:bodyPr vert="horz" lIns="396000" tIns="1548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400"/>
              <a:t>процесс деятельности неприятен;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400"/>
              <a:t>отталкивает результат;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400"/>
              <a:t>вознаграждение предлагается </a:t>
            </a:r>
            <a:br>
              <a:rPr lang="ru-RU" sz="2400"/>
            </a:br>
            <a:r>
              <a:rPr lang="ru-RU" sz="2400"/>
              <a:t>за отказ от деятельности;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400"/>
              <a:t>грозит наказание за деятельность.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036542" y="2443978"/>
            <a:ext cx="7070915" cy="1186190"/>
          </a:xfrm>
          <a:prstGeom prst="roundRect">
            <a:avLst>
              <a:gd name="adj" fmla="val 15576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rIns="72000" bIns="36000" rtlCol="0" anchor="t"/>
          <a:lstStyle/>
          <a:p>
            <a:pPr>
              <a:lnSpc>
                <a:spcPct val="95000"/>
              </a:lnSpc>
            </a:pPr>
            <a:r>
              <a:rPr lang="ru-RU" sz="2800" b="1"/>
              <a:t>Мотивация избегания возникает, </a:t>
            </a:r>
            <a:br>
              <a:rPr lang="ru-RU" sz="2800" b="1"/>
            </a:br>
            <a:r>
              <a:rPr lang="ru-RU" sz="2800" b="1"/>
              <a:t>если:</a:t>
            </a:r>
          </a:p>
        </p:txBody>
      </p:sp>
      <p:sp>
        <p:nvSpPr>
          <p:cNvPr id="37" name="Freeform 21"/>
          <p:cNvSpPr/>
          <p:nvPr/>
        </p:nvSpPr>
        <p:spPr>
          <a:xfrm rot="5400000">
            <a:off x="7914044" y="199945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594361" y="525587"/>
            <a:ext cx="7306686" cy="1387850"/>
          </a:xfrm>
        </p:spPr>
        <p:txBody>
          <a:bodyPr>
            <a:noAutofit/>
          </a:bodyPr>
          <a:lstStyle/>
          <a:p>
            <a:r>
              <a:rPr lang="ru-RU" altLang="ru-RU" sz="4800"/>
              <a:t>Мотивация </a:t>
            </a:r>
            <a:br>
              <a:rPr lang="ru-RU" altLang="ru-RU" sz="4800"/>
            </a:br>
            <a:r>
              <a:rPr lang="ru-RU" altLang="ru-RU" sz="4800"/>
              <a:t>избегания</a:t>
            </a:r>
            <a:endParaRPr lang="ru-RU" altLang="ru-RU" sz="4800">
              <a:solidFill>
                <a:schemeClr val="tx1"/>
              </a:solidFill>
            </a:endParaRPr>
          </a:p>
        </p:txBody>
      </p:sp>
      <p:grpSp>
        <p:nvGrpSpPr>
          <p:cNvPr id="64" name="Группа 63"/>
          <p:cNvGrpSpPr/>
          <p:nvPr/>
        </p:nvGrpSpPr>
        <p:grpSpPr>
          <a:xfrm flipV="1">
            <a:off x="7117651" y="2609867"/>
            <a:ext cx="783395" cy="854411"/>
            <a:chOff x="2451733" y="4965236"/>
            <a:chExt cx="933901" cy="1018560"/>
          </a:xfrm>
        </p:grpSpPr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3128207" y="4981263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3128207" y="5353817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3128207" y="5726370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2790491" y="5353817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2790491" y="5726370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2435706" y="5726369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 flipV="1">
            <a:off x="5139914" y="689270"/>
            <a:ext cx="3284950" cy="1060485"/>
            <a:chOff x="5404519" y="527157"/>
            <a:chExt cx="2218477" cy="716194"/>
          </a:xfrm>
          <a:solidFill>
            <a:srgbClr val="96586D"/>
          </a:solidFill>
        </p:grpSpPr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5387271" y="544407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5767929" y="966316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979" y="3824288"/>
            <a:ext cx="1851030" cy="18510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69779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27</a:t>
            </a:fld>
            <a:endParaRPr lang="ru-RU"/>
          </a:p>
        </p:txBody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19138" y="2254860"/>
            <a:ext cx="7705724" cy="3414420"/>
          </a:xfrm>
          <a:prstGeom prst="roundRect">
            <a:avLst>
              <a:gd name="adj" fmla="val 4701"/>
            </a:avLst>
          </a:prstGeom>
          <a:ln w="28575">
            <a:solidFill>
              <a:schemeClr val="tx1"/>
            </a:solidFill>
          </a:ln>
        </p:spPr>
        <p:txBody>
          <a:bodyPr vert="horz" lIns="396000" tIns="2160000" rIns="91440" bIns="45720" rtlCol="0">
            <a:noAutofit/>
          </a:bodyPr>
          <a:lstStyle/>
          <a:p>
            <a:pPr marL="176213" indent="-176213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400" dirty="0"/>
              <a:t>Воздействие на когнитивную сферу.</a:t>
            </a:r>
          </a:p>
          <a:p>
            <a:pPr marL="176213" indent="-176213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400" dirty="0"/>
              <a:t>Воздействие на деятельностную сферу.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1036542" y="2554828"/>
            <a:ext cx="7070915" cy="1670822"/>
          </a:xfrm>
          <a:prstGeom prst="roundRect">
            <a:avLst>
              <a:gd name="adj" fmla="val 10550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rIns="72000" bIns="36000" rtlCol="0" anchor="t"/>
          <a:lstStyle/>
          <a:p>
            <a:pPr>
              <a:lnSpc>
                <a:spcPct val="95000"/>
              </a:lnSpc>
            </a:pPr>
            <a:r>
              <a:rPr lang="ru-RU" sz="2800" b="1"/>
              <a:t>Согласно И. А. Фурманову, мотивация формируется посредством воздействия </a:t>
            </a:r>
            <a:br>
              <a:rPr lang="ru-RU" sz="2800" b="1"/>
            </a:br>
            <a:r>
              <a:rPr lang="ru-RU" sz="2800" b="1"/>
              <a:t>на следующие сферы:</a:t>
            </a:r>
          </a:p>
        </p:txBody>
      </p:sp>
      <p:sp>
        <p:nvSpPr>
          <p:cNvPr id="37" name="Freeform 21"/>
          <p:cNvSpPr/>
          <p:nvPr/>
        </p:nvSpPr>
        <p:spPr>
          <a:xfrm rot="5400000">
            <a:off x="7914044" y="199945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594361" y="525587"/>
            <a:ext cx="7306686" cy="1387850"/>
          </a:xfrm>
        </p:spPr>
        <p:txBody>
          <a:bodyPr>
            <a:noAutofit/>
          </a:bodyPr>
          <a:lstStyle/>
          <a:p>
            <a:r>
              <a:rPr lang="ru-RU" altLang="ru-RU"/>
              <a:t>Механизмы формирования мотивации</a:t>
            </a:r>
            <a:endParaRPr lang="ru-RU" altLang="ru-RU">
              <a:solidFill>
                <a:schemeClr val="tx1"/>
              </a:solidFill>
            </a:endParaRPr>
          </a:p>
        </p:txBody>
      </p:sp>
      <p:grpSp>
        <p:nvGrpSpPr>
          <p:cNvPr id="40" name="Группа 39"/>
          <p:cNvGrpSpPr/>
          <p:nvPr/>
        </p:nvGrpSpPr>
        <p:grpSpPr>
          <a:xfrm flipV="1">
            <a:off x="5579705" y="767466"/>
            <a:ext cx="2845157" cy="904093"/>
            <a:chOff x="6570115" y="1079294"/>
            <a:chExt cx="1854747" cy="589375"/>
          </a:xfrm>
          <a:solidFill>
            <a:srgbClr val="96586D"/>
          </a:solidFill>
        </p:grpSpPr>
        <p:grpSp>
          <p:nvGrpSpPr>
            <p:cNvPr id="41" name="Группа 40"/>
            <p:cNvGrpSpPr/>
            <p:nvPr/>
          </p:nvGrpSpPr>
          <p:grpSpPr>
            <a:xfrm>
              <a:off x="6570115" y="1079294"/>
              <a:ext cx="1854747" cy="242335"/>
              <a:chOff x="6172519" y="1374387"/>
              <a:chExt cx="2252344" cy="294284"/>
            </a:xfrm>
            <a:grpFill/>
          </p:grpSpPr>
          <p:sp>
            <p:nvSpPr>
              <p:cNvPr id="44" name="Шестиугольник 43"/>
              <p:cNvSpPr>
                <a:spLocks noChangeAspect="1"/>
              </p:cNvSpPr>
              <p:nvPr/>
            </p:nvSpPr>
            <p:spPr>
              <a:xfrm rot="5400000">
                <a:off x="7345960" y="1391635"/>
                <a:ext cx="294283" cy="259788"/>
              </a:xfrm>
              <a:prstGeom prst="hexagon">
                <a:avLst/>
              </a:prstGeom>
              <a:solidFill>
                <a:srgbClr val="96586D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5" name="Шестиугольник 44"/>
              <p:cNvSpPr>
                <a:spLocks noChangeAspect="1"/>
              </p:cNvSpPr>
              <p:nvPr/>
            </p:nvSpPr>
            <p:spPr>
              <a:xfrm rot="5400000">
                <a:off x="7746893" y="1391635"/>
                <a:ext cx="294283" cy="259788"/>
              </a:xfrm>
              <a:prstGeom prst="hexagon">
                <a:avLst/>
              </a:prstGeom>
              <a:solidFill>
                <a:srgbClr val="96586D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6" name="Шестиугольник 45"/>
              <p:cNvSpPr>
                <a:spLocks noChangeAspect="1"/>
              </p:cNvSpPr>
              <p:nvPr/>
            </p:nvSpPr>
            <p:spPr>
              <a:xfrm rot="5400000">
                <a:off x="8147827" y="1391635"/>
                <a:ext cx="294283" cy="259788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7" name="Шестиугольник 46"/>
              <p:cNvSpPr>
                <a:spLocks noChangeAspect="1"/>
              </p:cNvSpPr>
              <p:nvPr/>
            </p:nvSpPr>
            <p:spPr>
              <a:xfrm rot="5400000">
                <a:off x="6535929" y="1391635"/>
                <a:ext cx="294283" cy="259788"/>
              </a:xfrm>
              <a:prstGeom prst="hexagon">
                <a:avLst/>
              </a:prstGeom>
              <a:solidFill>
                <a:srgbClr val="96586D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8" name="Шестиугольник 47"/>
              <p:cNvSpPr>
                <a:spLocks noChangeAspect="1"/>
              </p:cNvSpPr>
              <p:nvPr/>
            </p:nvSpPr>
            <p:spPr>
              <a:xfrm rot="5400000">
                <a:off x="6931432" y="1391635"/>
                <a:ext cx="294283" cy="259788"/>
              </a:xfrm>
              <a:prstGeom prst="hexagon">
                <a:avLst/>
              </a:prstGeom>
              <a:solidFill>
                <a:srgbClr val="96586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9" name="Шестиугольник 48"/>
              <p:cNvSpPr>
                <a:spLocks noChangeAspect="1"/>
              </p:cNvSpPr>
              <p:nvPr/>
            </p:nvSpPr>
            <p:spPr>
              <a:xfrm rot="5400000">
                <a:off x="6155271" y="1391636"/>
                <a:ext cx="294283" cy="259788"/>
              </a:xfrm>
              <a:prstGeom prst="hexagon">
                <a:avLst/>
              </a:prstGeom>
              <a:solidFill>
                <a:srgbClr val="96586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8192260" y="1440537"/>
              <a:ext cx="242334" cy="21392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016511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28</a:t>
            </a:fld>
            <a:endParaRPr lang="ru-RU"/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719137" y="667513"/>
            <a:ext cx="7705725" cy="5605272"/>
          </a:xfrm>
          <a:prstGeom prst="roundRect">
            <a:avLst>
              <a:gd name="adj" fmla="val 3454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3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408" y="1251205"/>
            <a:ext cx="5917184" cy="4437888"/>
          </a:xfrm>
          <a:custGeom>
            <a:avLst/>
            <a:gdLst>
              <a:gd name="connsiteX0" fmla="*/ 223668 w 7560000"/>
              <a:gd name="connsiteY0" fmla="*/ 0 h 5400000"/>
              <a:gd name="connsiteX1" fmla="*/ 7336332 w 7560000"/>
              <a:gd name="connsiteY1" fmla="*/ 0 h 5400000"/>
              <a:gd name="connsiteX2" fmla="*/ 7560000 w 7560000"/>
              <a:gd name="connsiteY2" fmla="*/ 223668 h 5400000"/>
              <a:gd name="connsiteX3" fmla="*/ 7560000 w 7560000"/>
              <a:gd name="connsiteY3" fmla="*/ 5176332 h 5400000"/>
              <a:gd name="connsiteX4" fmla="*/ 7336332 w 7560000"/>
              <a:gd name="connsiteY4" fmla="*/ 5400000 h 5400000"/>
              <a:gd name="connsiteX5" fmla="*/ 223668 w 7560000"/>
              <a:gd name="connsiteY5" fmla="*/ 5400000 h 5400000"/>
              <a:gd name="connsiteX6" fmla="*/ 0 w 7560000"/>
              <a:gd name="connsiteY6" fmla="*/ 5176332 h 5400000"/>
              <a:gd name="connsiteX7" fmla="*/ 0 w 7560000"/>
              <a:gd name="connsiteY7" fmla="*/ 223668 h 5400000"/>
              <a:gd name="connsiteX8" fmla="*/ 223668 w 7560000"/>
              <a:gd name="connsiteY8" fmla="*/ 0 h 5400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7560000" h="5400000">
                <a:moveTo>
                  <a:pt x="223668" y="0"/>
                </a:moveTo>
                <a:lnTo>
                  <a:pt x="7336332" y="0"/>
                </a:lnTo>
                <a:cubicBezTo>
                  <a:pt x="7459860" y="0"/>
                  <a:pt x="7560000" y="100140"/>
                  <a:pt x="7560000" y="223668"/>
                </a:cubicBezTo>
                <a:lnTo>
                  <a:pt x="7560000" y="5176332"/>
                </a:lnTo>
                <a:cubicBezTo>
                  <a:pt x="7560000" y="5299860"/>
                  <a:pt x="7459860" y="5400000"/>
                  <a:pt x="7336332" y="5400000"/>
                </a:cubicBezTo>
                <a:lnTo>
                  <a:pt x="223668" y="5400000"/>
                </a:lnTo>
                <a:cubicBezTo>
                  <a:pt x="100140" y="5400000"/>
                  <a:pt x="0" y="5299860"/>
                  <a:pt x="0" y="5176332"/>
                </a:cubicBezTo>
                <a:lnTo>
                  <a:pt x="0" y="223668"/>
                </a:lnTo>
                <a:cubicBezTo>
                  <a:pt x="0" y="100140"/>
                  <a:pt x="100140" y="0"/>
                  <a:pt x="223668" y="0"/>
                </a:cubicBezTo>
                <a:close/>
              </a:path>
            </a:pathLst>
          </a:custGeom>
          <a:noFill/>
          <a:ln w="44450">
            <a:solidFill>
              <a:schemeClr val="bg1"/>
            </a:solidFill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13839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017" y="555042"/>
            <a:ext cx="7273029" cy="1047178"/>
          </a:xfrm>
        </p:spPr>
        <p:txBody>
          <a:bodyPr>
            <a:noAutofit/>
          </a:bodyPr>
          <a:lstStyle/>
          <a:p>
            <a:r>
              <a:rPr lang="ru-RU" altLang="ru-RU" sz="4000"/>
              <a:t>Понятие, признаки, </a:t>
            </a:r>
            <a:br>
              <a:rPr lang="ru-RU" altLang="ru-RU" sz="4000"/>
            </a:br>
            <a:r>
              <a:rPr lang="ru-RU" altLang="ru-RU" sz="4000"/>
              <a:t>характеристики потребности</a:t>
            </a:r>
            <a:endParaRPr lang="ru-RU" altLang="ru-RU" sz="40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19138" y="1885974"/>
            <a:ext cx="7705726" cy="1260000"/>
          </a:xfrm>
          <a:prstGeom prst="roundRect">
            <a:avLst>
              <a:gd name="adj" fmla="val 1304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rIns="72000" bIns="72000" rtlCol="0" anchor="t"/>
          <a:lstStyle/>
          <a:p>
            <a:pPr>
              <a:lnSpc>
                <a:spcPct val="90000"/>
              </a:lnSpc>
            </a:pPr>
            <a:r>
              <a:rPr lang="ru-RU" sz="2200" b="1"/>
              <a:t>Потребность</a:t>
            </a:r>
            <a:r>
              <a:rPr lang="ru-RU" sz="2200"/>
              <a:t> – состояние нужды человека или животного </a:t>
            </a:r>
            <a:br>
              <a:rPr lang="ru-RU" sz="2200"/>
            </a:br>
            <a:r>
              <a:rPr lang="ru-RU" sz="2200"/>
              <a:t>в определенных условиях, которых им недостает </a:t>
            </a:r>
            <a:br>
              <a:rPr lang="ru-RU" sz="2200"/>
            </a:br>
            <a:r>
              <a:rPr lang="ru-RU" sz="2200"/>
              <a:t>для нормального существования и развития.</a:t>
            </a:r>
            <a:endParaRPr lang="ru-RU" sz="2200" spc="-50"/>
          </a:p>
        </p:txBody>
      </p:sp>
      <p:sp>
        <p:nvSpPr>
          <p:cNvPr id="25" name="Freeform 21"/>
          <p:cNvSpPr/>
          <p:nvPr/>
        </p:nvSpPr>
        <p:spPr>
          <a:xfrm rot="5400000">
            <a:off x="7951053" y="163056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27004" y="3379572"/>
            <a:ext cx="3780000" cy="2553297"/>
          </a:xfrm>
          <a:prstGeom prst="roundRect">
            <a:avLst>
              <a:gd name="adj" fmla="val 5527"/>
            </a:avLst>
          </a:prstGeom>
          <a:ln w="28575">
            <a:solidFill>
              <a:schemeClr val="tx1"/>
            </a:solidFill>
          </a:ln>
        </p:spPr>
        <p:txBody>
          <a:bodyPr vert="horz" lIns="180000" tIns="756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неудовлетворенность; 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дефицит того, </a:t>
            </a:r>
            <a:br>
              <a:rPr lang="ru-RU" sz="2000"/>
            </a:br>
            <a:r>
              <a:rPr lang="ru-RU" sz="2000"/>
              <a:t>что необходимо организму или личности.</a:t>
            </a:r>
          </a:p>
        </p:txBody>
      </p:sp>
      <p:sp>
        <p:nvSpPr>
          <p:cNvPr id="33" name="Объект 4"/>
          <p:cNvSpPr>
            <a:spLocks noGrp="1"/>
          </p:cNvSpPr>
          <p:nvPr>
            <p:ph sz="quarter" idx="4294967295"/>
          </p:nvPr>
        </p:nvSpPr>
        <p:spPr>
          <a:xfrm>
            <a:off x="4640203" y="3379572"/>
            <a:ext cx="3780000" cy="2553297"/>
          </a:xfrm>
          <a:prstGeom prst="roundRect">
            <a:avLst>
              <a:gd name="adj" fmla="val 6350"/>
            </a:avLst>
          </a:prstGeom>
          <a:ln w="28575">
            <a:solidFill>
              <a:schemeClr val="tx1"/>
            </a:solidFill>
          </a:ln>
        </p:spPr>
        <p:txBody>
          <a:bodyPr vert="horz" lIns="180000" tIns="756000" rIns="91440" bIns="45720" rtlCol="0">
            <a:norm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сила;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периодичность возникновения;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способ удовлетворения;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предметное содержание.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50995" y="3518464"/>
            <a:ext cx="3532018" cy="540000"/>
          </a:xfrm>
          <a:prstGeom prst="roundRect">
            <a:avLst>
              <a:gd name="adj" fmla="val 23295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t"/>
          <a:lstStyle/>
          <a:p>
            <a:pPr algn="ctr"/>
            <a:r>
              <a:rPr lang="ru-RU" sz="2200" b="1" spc="100"/>
              <a:t>Признаки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764194" y="3518464"/>
            <a:ext cx="3532018" cy="540000"/>
          </a:xfrm>
          <a:prstGeom prst="roundRect">
            <a:avLst>
              <a:gd name="adj" fmla="val 21858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t"/>
          <a:lstStyle/>
          <a:p>
            <a:pPr algn="ctr"/>
            <a:r>
              <a:rPr lang="ru-RU" sz="2200" b="1" spc="100"/>
              <a:t>Характеристики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905012" y="311413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21"/>
          <p:cNvSpPr/>
          <p:nvPr/>
        </p:nvSpPr>
        <p:spPr>
          <a:xfrm rot="5400000">
            <a:off x="3996186" y="312416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2" name="Группа 61"/>
          <p:cNvGrpSpPr/>
          <p:nvPr/>
        </p:nvGrpSpPr>
        <p:grpSpPr>
          <a:xfrm>
            <a:off x="5976481" y="496135"/>
            <a:ext cx="2448383" cy="1058345"/>
            <a:chOff x="6251149" y="729053"/>
            <a:chExt cx="2173713" cy="939616"/>
          </a:xfrm>
          <a:solidFill>
            <a:srgbClr val="96586D"/>
          </a:solidFill>
        </p:grpSpPr>
        <p:grpSp>
          <p:nvGrpSpPr>
            <p:cNvPr id="63" name="Группа 62"/>
            <p:cNvGrpSpPr/>
            <p:nvPr/>
          </p:nvGrpSpPr>
          <p:grpSpPr>
            <a:xfrm>
              <a:off x="6251149" y="729053"/>
              <a:ext cx="2173713" cy="592574"/>
              <a:chOff x="5785177" y="949067"/>
              <a:chExt cx="2639686" cy="719603"/>
            </a:xfrm>
            <a:grpFill/>
          </p:grpSpPr>
          <p:sp>
            <p:nvSpPr>
              <p:cNvPr id="67" name="Шестиугольник 66"/>
              <p:cNvSpPr>
                <a:spLocks noChangeAspect="1"/>
              </p:cNvSpPr>
              <p:nvPr/>
            </p:nvSpPr>
            <p:spPr>
              <a:xfrm rot="5400000">
                <a:off x="6148587" y="966315"/>
                <a:ext cx="294283" cy="259788"/>
              </a:xfrm>
              <a:prstGeom prst="hexagon">
                <a:avLst/>
              </a:prstGeom>
              <a:solidFill>
                <a:srgbClr val="96586D">
                  <a:alpha val="1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8" name="Шестиугольник 67"/>
              <p:cNvSpPr>
                <a:spLocks noChangeAspect="1"/>
              </p:cNvSpPr>
              <p:nvPr/>
            </p:nvSpPr>
            <p:spPr>
              <a:xfrm rot="5400000">
                <a:off x="6945025" y="966315"/>
                <a:ext cx="294283" cy="259788"/>
              </a:xfrm>
              <a:prstGeom prst="hexagon">
                <a:avLst/>
              </a:prstGeom>
              <a:solidFill>
                <a:srgbClr val="96586D">
                  <a:alpha val="3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9" name="Шестиугольник 68"/>
              <p:cNvSpPr>
                <a:spLocks noChangeAspect="1"/>
              </p:cNvSpPr>
              <p:nvPr/>
            </p:nvSpPr>
            <p:spPr>
              <a:xfrm rot="5400000">
                <a:off x="6544090" y="966315"/>
                <a:ext cx="294283" cy="259788"/>
              </a:xfrm>
              <a:prstGeom prst="hexagon">
                <a:avLst/>
              </a:prstGeom>
              <a:solidFill>
                <a:srgbClr val="96586D">
                  <a:alpha val="2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0" name="Шестиугольник 69"/>
              <p:cNvSpPr>
                <a:spLocks noChangeAspect="1"/>
              </p:cNvSpPr>
              <p:nvPr/>
            </p:nvSpPr>
            <p:spPr>
              <a:xfrm rot="5400000">
                <a:off x="7345960" y="966315"/>
                <a:ext cx="294283" cy="259788"/>
              </a:xfrm>
              <a:prstGeom prst="hexagon">
                <a:avLst/>
              </a:prstGeom>
              <a:solidFill>
                <a:srgbClr val="96586D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1" name="Шестиугольник 70"/>
              <p:cNvSpPr>
                <a:spLocks noChangeAspect="1"/>
              </p:cNvSpPr>
              <p:nvPr/>
            </p:nvSpPr>
            <p:spPr>
              <a:xfrm rot="5400000">
                <a:off x="7345960" y="1391635"/>
                <a:ext cx="294283" cy="259788"/>
              </a:xfrm>
              <a:prstGeom prst="hexagon">
                <a:avLst/>
              </a:prstGeom>
              <a:solidFill>
                <a:srgbClr val="96586D">
                  <a:alpha val="4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2" name="Шестиугольник 71"/>
              <p:cNvSpPr>
                <a:spLocks noChangeAspect="1"/>
              </p:cNvSpPr>
              <p:nvPr/>
            </p:nvSpPr>
            <p:spPr>
              <a:xfrm rot="5400000">
                <a:off x="7746893" y="966315"/>
                <a:ext cx="294283" cy="259788"/>
              </a:xfrm>
              <a:prstGeom prst="hexagon">
                <a:avLst/>
              </a:prstGeom>
              <a:solidFill>
                <a:srgbClr val="96586D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3" name="Шестиугольник 72"/>
              <p:cNvSpPr>
                <a:spLocks noChangeAspect="1"/>
              </p:cNvSpPr>
              <p:nvPr/>
            </p:nvSpPr>
            <p:spPr>
              <a:xfrm rot="5400000">
                <a:off x="8147827" y="966315"/>
                <a:ext cx="294283" cy="259788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4" name="Шестиугольник 73"/>
              <p:cNvSpPr>
                <a:spLocks noChangeAspect="1"/>
              </p:cNvSpPr>
              <p:nvPr/>
            </p:nvSpPr>
            <p:spPr>
              <a:xfrm rot="5400000">
                <a:off x="7746893" y="1391635"/>
                <a:ext cx="294283" cy="259788"/>
              </a:xfrm>
              <a:prstGeom prst="hexagon">
                <a:avLst/>
              </a:prstGeom>
              <a:solidFill>
                <a:srgbClr val="96586D">
                  <a:alpha val="6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5" name="Шестиугольник 74"/>
              <p:cNvSpPr>
                <a:spLocks noChangeAspect="1"/>
              </p:cNvSpPr>
              <p:nvPr/>
            </p:nvSpPr>
            <p:spPr>
              <a:xfrm rot="5400000">
                <a:off x="8147827" y="1391635"/>
                <a:ext cx="294283" cy="259788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6" name="Шестиугольник 75"/>
              <p:cNvSpPr>
                <a:spLocks noChangeAspect="1"/>
              </p:cNvSpPr>
              <p:nvPr/>
            </p:nvSpPr>
            <p:spPr>
              <a:xfrm rot="5400000">
                <a:off x="5767929" y="966316"/>
                <a:ext cx="294283" cy="259788"/>
              </a:xfrm>
              <a:prstGeom prst="hexagon">
                <a:avLst/>
              </a:prstGeom>
              <a:solidFill>
                <a:srgbClr val="96586D">
                  <a:alpha val="1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7536414" y="1440537"/>
              <a:ext cx="242334" cy="213929"/>
            </a:xfrm>
            <a:prstGeom prst="hexagon">
              <a:avLst/>
            </a:prstGeom>
            <a:solidFill>
              <a:srgbClr val="96586D">
                <a:alpha val="4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8192260" y="1440537"/>
              <a:ext cx="242334" cy="213929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7862100" y="1440537"/>
              <a:ext cx="242334" cy="213929"/>
            </a:xfrm>
            <a:prstGeom prst="hexagon">
              <a:avLst/>
            </a:prstGeom>
            <a:solidFill>
              <a:srgbClr val="96586D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1308240" y="5430239"/>
            <a:ext cx="2617528" cy="423497"/>
            <a:chOff x="900113" y="5336933"/>
            <a:chExt cx="4020999" cy="650568"/>
          </a:xfrm>
        </p:grpSpPr>
        <p:grpSp>
          <p:nvGrpSpPr>
            <p:cNvPr id="77" name="Группа 76"/>
            <p:cNvGrpSpPr/>
            <p:nvPr/>
          </p:nvGrpSpPr>
          <p:grpSpPr>
            <a:xfrm>
              <a:off x="900113" y="5336933"/>
              <a:ext cx="3822944" cy="292250"/>
              <a:chOff x="1116013" y="5764196"/>
              <a:chExt cx="3822944" cy="292250"/>
            </a:xfrm>
            <a:solidFill>
              <a:srgbClr val="96586D">
                <a:alpha val="50000"/>
              </a:srgbClr>
            </a:solidFill>
          </p:grpSpPr>
          <p:sp>
            <p:nvSpPr>
              <p:cNvPr id="78" name="Шестиугольник 77"/>
              <p:cNvSpPr>
                <a:spLocks noChangeAspect="1"/>
              </p:cNvSpPr>
              <p:nvPr/>
            </p:nvSpPr>
            <p:spPr>
              <a:xfrm rot="5400000">
                <a:off x="109888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9" name="Шестиугольник 78"/>
              <p:cNvSpPr>
                <a:spLocks noChangeAspect="1"/>
              </p:cNvSpPr>
              <p:nvPr/>
            </p:nvSpPr>
            <p:spPr>
              <a:xfrm rot="5400000">
                <a:off x="149499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1" name="Шестиугольник 80"/>
              <p:cNvSpPr>
                <a:spLocks noChangeAspect="1"/>
              </p:cNvSpPr>
              <p:nvPr/>
            </p:nvSpPr>
            <p:spPr>
              <a:xfrm rot="5400000">
                <a:off x="189109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2" name="Шестиугольник 81"/>
              <p:cNvSpPr>
                <a:spLocks noChangeAspect="1"/>
              </p:cNvSpPr>
              <p:nvPr/>
            </p:nvSpPr>
            <p:spPr>
              <a:xfrm rot="5400000">
                <a:off x="228720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3" name="Шестиугольник 82"/>
              <p:cNvSpPr>
                <a:spLocks noChangeAspect="1"/>
              </p:cNvSpPr>
              <p:nvPr/>
            </p:nvSpPr>
            <p:spPr>
              <a:xfrm rot="5400000">
                <a:off x="2683309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4" name="Шестиугольник 83"/>
              <p:cNvSpPr>
                <a:spLocks noChangeAspect="1"/>
              </p:cNvSpPr>
              <p:nvPr/>
            </p:nvSpPr>
            <p:spPr>
              <a:xfrm rot="5400000">
                <a:off x="347552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5" name="Шестиугольник 84"/>
              <p:cNvSpPr>
                <a:spLocks noChangeAspect="1"/>
              </p:cNvSpPr>
              <p:nvPr/>
            </p:nvSpPr>
            <p:spPr>
              <a:xfrm rot="5400000">
                <a:off x="307941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6" name="Шестиугольник 85"/>
              <p:cNvSpPr>
                <a:spLocks noChangeAspect="1"/>
              </p:cNvSpPr>
              <p:nvPr/>
            </p:nvSpPr>
            <p:spPr>
              <a:xfrm rot="5400000">
                <a:off x="387162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7" name="Шестиугольник 86"/>
              <p:cNvSpPr>
                <a:spLocks noChangeAspect="1"/>
              </p:cNvSpPr>
              <p:nvPr/>
            </p:nvSpPr>
            <p:spPr>
              <a:xfrm rot="5400000">
                <a:off x="426773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8" name="Шестиугольник 87"/>
              <p:cNvSpPr>
                <a:spLocks noChangeAspect="1"/>
              </p:cNvSpPr>
              <p:nvPr/>
            </p:nvSpPr>
            <p:spPr>
              <a:xfrm rot="5400000">
                <a:off x="466383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89" name="Группа 88"/>
            <p:cNvGrpSpPr/>
            <p:nvPr/>
          </p:nvGrpSpPr>
          <p:grpSpPr>
            <a:xfrm>
              <a:off x="1098168" y="5695251"/>
              <a:ext cx="3822944" cy="292250"/>
              <a:chOff x="1116013" y="5764196"/>
              <a:chExt cx="3822944" cy="292250"/>
            </a:xfrm>
            <a:solidFill>
              <a:schemeClr val="tx1"/>
            </a:solidFill>
          </p:grpSpPr>
          <p:sp>
            <p:nvSpPr>
              <p:cNvPr id="90" name="Шестиугольник 89"/>
              <p:cNvSpPr>
                <a:spLocks noChangeAspect="1"/>
              </p:cNvSpPr>
              <p:nvPr/>
            </p:nvSpPr>
            <p:spPr>
              <a:xfrm rot="5400000">
                <a:off x="109888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1" name="Шестиугольник 90"/>
              <p:cNvSpPr>
                <a:spLocks noChangeAspect="1"/>
              </p:cNvSpPr>
              <p:nvPr/>
            </p:nvSpPr>
            <p:spPr>
              <a:xfrm rot="5400000">
                <a:off x="149499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2" name="Шестиугольник 91"/>
              <p:cNvSpPr>
                <a:spLocks noChangeAspect="1"/>
              </p:cNvSpPr>
              <p:nvPr/>
            </p:nvSpPr>
            <p:spPr>
              <a:xfrm rot="5400000">
                <a:off x="189109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3" name="Шестиугольник 92"/>
              <p:cNvSpPr>
                <a:spLocks noChangeAspect="1"/>
              </p:cNvSpPr>
              <p:nvPr/>
            </p:nvSpPr>
            <p:spPr>
              <a:xfrm rot="5400000">
                <a:off x="228720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4" name="Шестиугольник 93"/>
              <p:cNvSpPr>
                <a:spLocks noChangeAspect="1"/>
              </p:cNvSpPr>
              <p:nvPr/>
            </p:nvSpPr>
            <p:spPr>
              <a:xfrm rot="5400000">
                <a:off x="2683309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5" name="Шестиугольник 94"/>
              <p:cNvSpPr>
                <a:spLocks noChangeAspect="1"/>
              </p:cNvSpPr>
              <p:nvPr/>
            </p:nvSpPr>
            <p:spPr>
              <a:xfrm rot="5400000">
                <a:off x="347552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6" name="Шестиугольник 95"/>
              <p:cNvSpPr>
                <a:spLocks noChangeAspect="1"/>
              </p:cNvSpPr>
              <p:nvPr/>
            </p:nvSpPr>
            <p:spPr>
              <a:xfrm rot="5400000">
                <a:off x="307941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7" name="Шестиугольник 96"/>
              <p:cNvSpPr>
                <a:spLocks noChangeAspect="1"/>
              </p:cNvSpPr>
              <p:nvPr/>
            </p:nvSpPr>
            <p:spPr>
              <a:xfrm rot="5400000">
                <a:off x="387162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8" name="Шестиугольник 97"/>
              <p:cNvSpPr>
                <a:spLocks noChangeAspect="1"/>
              </p:cNvSpPr>
              <p:nvPr/>
            </p:nvSpPr>
            <p:spPr>
              <a:xfrm rot="5400000">
                <a:off x="426773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9" name="Шестиугольник 98"/>
              <p:cNvSpPr>
                <a:spLocks noChangeAspect="1"/>
              </p:cNvSpPr>
              <p:nvPr/>
            </p:nvSpPr>
            <p:spPr>
              <a:xfrm rot="5400000">
                <a:off x="466383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  <p:grpSp>
        <p:nvGrpSpPr>
          <p:cNvPr id="100" name="Группа 99"/>
          <p:cNvGrpSpPr/>
          <p:nvPr/>
        </p:nvGrpSpPr>
        <p:grpSpPr>
          <a:xfrm flipV="1">
            <a:off x="7392036" y="4233982"/>
            <a:ext cx="866166" cy="936958"/>
            <a:chOff x="3493192" y="4590234"/>
            <a:chExt cx="1288271" cy="1393562"/>
          </a:xfrm>
          <a:solidFill>
            <a:schemeClr val="tx1"/>
          </a:solidFill>
        </p:grpSpPr>
        <p:sp>
          <p:nvSpPr>
            <p:cNvPr id="101" name="Шестиугольник 100"/>
            <p:cNvSpPr>
              <a:spLocks noChangeAspect="1"/>
            </p:cNvSpPr>
            <p:nvPr/>
          </p:nvSpPr>
          <p:spPr>
            <a:xfrm rot="5400000">
              <a:off x="4524036" y="4981262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5400000">
              <a:off x="4524036" y="5353816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Шестиугольник 125"/>
            <p:cNvSpPr>
              <a:spLocks noChangeAspect="1"/>
            </p:cNvSpPr>
            <p:nvPr/>
          </p:nvSpPr>
          <p:spPr>
            <a:xfrm rot="5400000">
              <a:off x="4524036" y="5726369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Шестиугольник 126"/>
            <p:cNvSpPr>
              <a:spLocks noChangeAspect="1"/>
            </p:cNvSpPr>
            <p:nvPr/>
          </p:nvSpPr>
          <p:spPr>
            <a:xfrm rot="5400000">
              <a:off x="4524035" y="4606261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Шестиугольник 127"/>
            <p:cNvSpPr>
              <a:spLocks noChangeAspect="1"/>
            </p:cNvSpPr>
            <p:nvPr/>
          </p:nvSpPr>
          <p:spPr>
            <a:xfrm rot="5400000">
              <a:off x="4175080" y="4981262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Шестиугольник 128"/>
            <p:cNvSpPr>
              <a:spLocks noChangeAspect="1"/>
            </p:cNvSpPr>
            <p:nvPr/>
          </p:nvSpPr>
          <p:spPr>
            <a:xfrm rot="5400000">
              <a:off x="4175080" y="5353816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Шестиугольник 129"/>
            <p:cNvSpPr>
              <a:spLocks noChangeAspect="1"/>
            </p:cNvSpPr>
            <p:nvPr/>
          </p:nvSpPr>
          <p:spPr>
            <a:xfrm rot="5400000">
              <a:off x="4175080" y="5726369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Шестиугольник 130"/>
            <p:cNvSpPr>
              <a:spLocks noChangeAspect="1"/>
            </p:cNvSpPr>
            <p:nvPr/>
          </p:nvSpPr>
          <p:spPr>
            <a:xfrm rot="5400000">
              <a:off x="3477165" y="5726370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Шестиугольник 131"/>
            <p:cNvSpPr>
              <a:spLocks noChangeAspect="1"/>
            </p:cNvSpPr>
            <p:nvPr/>
          </p:nvSpPr>
          <p:spPr>
            <a:xfrm rot="5400000">
              <a:off x="3826123" y="5353817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Шестиугольник 132"/>
            <p:cNvSpPr>
              <a:spLocks noChangeAspect="1"/>
            </p:cNvSpPr>
            <p:nvPr/>
          </p:nvSpPr>
          <p:spPr>
            <a:xfrm rot="5400000">
              <a:off x="3826123" y="5726370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299032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253" y="328481"/>
            <a:ext cx="6971935" cy="1298398"/>
          </a:xfrm>
        </p:spPr>
        <p:txBody>
          <a:bodyPr>
            <a:noAutofit/>
          </a:bodyPr>
          <a:lstStyle/>
          <a:p>
            <a:pPr>
              <a:tabLst>
                <a:tab pos="6813550" algn="r"/>
              </a:tabLst>
            </a:pPr>
            <a:r>
              <a:rPr lang="ru-RU"/>
              <a:t>Характерные особенности потребностей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3"/>
          </p:nvPr>
        </p:nvSpPr>
        <p:spPr>
          <a:xfrm>
            <a:off x="1000664" y="1740151"/>
            <a:ext cx="7424197" cy="79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lIns="32400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000"/>
              <a:t>Конкретный содержательный характер потребности.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4</a:t>
            </a:fld>
            <a:endParaRPr lang="ru-RU"/>
          </a:p>
        </p:txBody>
      </p:sp>
      <p:sp>
        <p:nvSpPr>
          <p:cNvPr id="11" name="Объект 6"/>
          <p:cNvSpPr>
            <a:spLocks noGrp="1"/>
          </p:cNvSpPr>
          <p:nvPr>
            <p:ph sz="quarter" idx="3"/>
          </p:nvPr>
        </p:nvSpPr>
        <p:spPr>
          <a:xfrm>
            <a:off x="1000665" y="2645423"/>
            <a:ext cx="7424197" cy="79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24000" tIns="45720" rIns="91440" bIns="45720" rtlCol="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000"/>
              <a:t>Осознание потребности, coпровождаемое характерным эмоциональным состоянием.</a:t>
            </a:r>
          </a:p>
        </p:txBody>
      </p:sp>
      <p:sp>
        <p:nvSpPr>
          <p:cNvPr id="12" name="Объект 6"/>
          <p:cNvSpPr>
            <a:spLocks noGrp="1"/>
          </p:cNvSpPr>
          <p:nvPr>
            <p:ph sz="quarter" idx="3"/>
          </p:nvPr>
        </p:nvSpPr>
        <p:spPr>
          <a:xfrm>
            <a:off x="1000664" y="3548305"/>
            <a:ext cx="7424197" cy="79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2400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000"/>
              <a:t>Побуждение к нахождению и реализации путей удовлетворения потребностей.</a:t>
            </a:r>
          </a:p>
        </p:txBody>
      </p:sp>
      <p:sp>
        <p:nvSpPr>
          <p:cNvPr id="10" name="Объект 5"/>
          <p:cNvSpPr>
            <a:spLocks noGrp="1"/>
          </p:cNvSpPr>
          <p:nvPr>
            <p:ph sz="quarter" idx="2"/>
          </p:nvPr>
        </p:nvSpPr>
        <p:spPr>
          <a:xfrm>
            <a:off x="719138" y="1830151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16" name="Объект 5"/>
          <p:cNvSpPr>
            <a:spLocks noGrp="1"/>
          </p:cNvSpPr>
          <p:nvPr>
            <p:ph sz="quarter" idx="2"/>
          </p:nvPr>
        </p:nvSpPr>
        <p:spPr>
          <a:xfrm>
            <a:off x="719138" y="2735423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Б</a:t>
            </a:r>
          </a:p>
        </p:txBody>
      </p:sp>
      <p:sp>
        <p:nvSpPr>
          <p:cNvPr id="19" name="Объект 5"/>
          <p:cNvSpPr>
            <a:spLocks noGrp="1"/>
          </p:cNvSpPr>
          <p:nvPr>
            <p:ph sz="quarter" idx="2"/>
          </p:nvPr>
        </p:nvSpPr>
        <p:spPr>
          <a:xfrm>
            <a:off x="719138" y="3638305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В</a:t>
            </a:r>
          </a:p>
        </p:txBody>
      </p:sp>
      <p:grpSp>
        <p:nvGrpSpPr>
          <p:cNvPr id="56" name="Группа 55"/>
          <p:cNvGrpSpPr/>
          <p:nvPr/>
        </p:nvGrpSpPr>
        <p:grpSpPr>
          <a:xfrm>
            <a:off x="7842817" y="480498"/>
            <a:ext cx="582044" cy="1002812"/>
            <a:chOff x="7586678" y="537526"/>
            <a:chExt cx="582044" cy="1002812"/>
          </a:xfrm>
          <a:solidFill>
            <a:srgbClr val="96586D"/>
          </a:solidFill>
        </p:grpSpPr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16200000">
              <a:off x="7923170" y="1294785"/>
              <a:ext cx="260840" cy="230265"/>
            </a:xfrm>
            <a:prstGeom prst="hexagon">
              <a:avLst/>
            </a:prstGeom>
            <a:solidFill>
              <a:srgbClr val="96586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16200000">
              <a:off x="7923169" y="923799"/>
              <a:ext cx="260840" cy="230265"/>
            </a:xfrm>
            <a:prstGeom prst="hexagon">
              <a:avLst/>
            </a:prstGeom>
            <a:solidFill>
              <a:srgbClr val="96586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16200000">
              <a:off x="7923170" y="552813"/>
              <a:ext cx="260840" cy="230265"/>
            </a:xfrm>
            <a:prstGeom prst="hexagon">
              <a:avLst/>
            </a:prstGeom>
            <a:solidFill>
              <a:srgbClr val="96586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16200000">
              <a:off x="7571392" y="1294785"/>
              <a:ext cx="260840" cy="230265"/>
            </a:xfrm>
            <a:prstGeom prst="hexagon">
              <a:avLst/>
            </a:prstGeom>
            <a:solidFill>
              <a:srgbClr val="96586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16200000">
              <a:off x="7571391" y="923799"/>
              <a:ext cx="260840" cy="230265"/>
            </a:xfrm>
            <a:prstGeom prst="hexagon">
              <a:avLst/>
            </a:prstGeom>
            <a:solidFill>
              <a:srgbClr val="96586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16200000">
              <a:off x="7571391" y="552813"/>
              <a:ext cx="260840" cy="230265"/>
            </a:xfrm>
            <a:prstGeom prst="hexagon">
              <a:avLst/>
            </a:prstGeom>
            <a:solidFill>
              <a:srgbClr val="96586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17" name="Объект 6"/>
          <p:cNvSpPr>
            <a:spLocks noGrp="1"/>
          </p:cNvSpPr>
          <p:nvPr>
            <p:ph sz="quarter" idx="3"/>
          </p:nvPr>
        </p:nvSpPr>
        <p:spPr>
          <a:xfrm>
            <a:off x="1000665" y="4451187"/>
            <a:ext cx="7424197" cy="972000"/>
          </a:xfrm>
          <a:prstGeom prst="roundRect">
            <a:avLst>
              <a:gd name="adj" fmla="val 13845"/>
            </a:avLst>
          </a:prstGeom>
          <a:ln w="28575">
            <a:solidFill>
              <a:schemeClr val="tx1"/>
            </a:solidFill>
          </a:ln>
        </p:spPr>
        <p:txBody>
          <a:bodyPr vert="horz" lIns="324000" tIns="36000" rIns="91440" bIns="36000" rtlCol="0" anchor="t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000"/>
              <a:t>Ослабление, иногда и полное исчезновение этих состояний, иногда даже превращение их в противоположные состояния при удовлетворении потребности.</a:t>
            </a:r>
          </a:p>
        </p:txBody>
      </p:sp>
      <p:sp>
        <p:nvSpPr>
          <p:cNvPr id="20" name="Объект 5"/>
          <p:cNvSpPr>
            <a:spLocks noGrp="1"/>
          </p:cNvSpPr>
          <p:nvPr>
            <p:ph sz="quarter" idx="2"/>
          </p:nvPr>
        </p:nvSpPr>
        <p:spPr>
          <a:xfrm>
            <a:off x="719138" y="4631187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21" name="Объект 6"/>
          <p:cNvSpPr>
            <a:spLocks noGrp="1"/>
          </p:cNvSpPr>
          <p:nvPr>
            <p:ph sz="quarter" idx="3"/>
          </p:nvPr>
        </p:nvSpPr>
        <p:spPr>
          <a:xfrm>
            <a:off x="1000664" y="5534069"/>
            <a:ext cx="7424197" cy="79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24000" tIns="45720" rIns="91440" bIns="45720" rtlCol="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000"/>
              <a:t>Повторное возникновение, когда нужда, которую отражает потребность, вновь дает о себе знать.</a:t>
            </a:r>
          </a:p>
        </p:txBody>
      </p:sp>
      <p:sp>
        <p:nvSpPr>
          <p:cNvPr id="22" name="Объект 5"/>
          <p:cNvSpPr>
            <a:spLocks noGrp="1"/>
          </p:cNvSpPr>
          <p:nvPr>
            <p:ph sz="quarter" idx="2"/>
          </p:nvPr>
        </p:nvSpPr>
        <p:spPr>
          <a:xfrm>
            <a:off x="719138" y="5624069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Д</a:t>
            </a:r>
          </a:p>
        </p:txBody>
      </p:sp>
    </p:spTree>
    <p:extLst>
      <p:ext uri="{BB962C8B-B14F-4D97-AF65-F5344CB8AC3E}">
        <p14:creationId xmlns:p14="http://schemas.microsoft.com/office/powerpoint/2010/main" val="2034781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6821" y="355913"/>
            <a:ext cx="6971935" cy="1298398"/>
          </a:xfrm>
        </p:spPr>
        <p:txBody>
          <a:bodyPr>
            <a:noAutofit/>
          </a:bodyPr>
          <a:lstStyle/>
          <a:p>
            <a:pPr>
              <a:tabLst>
                <a:tab pos="6813550" algn="r"/>
              </a:tabLst>
            </a:pPr>
            <a:r>
              <a:rPr lang="ru-RU"/>
              <a:t>Причины возникновения  потребностей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3"/>
          </p:nvPr>
        </p:nvSpPr>
        <p:spPr>
          <a:xfrm>
            <a:off x="1000664" y="1795015"/>
            <a:ext cx="7424197" cy="79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lIns="32400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000"/>
              <a:t>Изменение положения человека в системе взаимоотношений.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5</a:t>
            </a:fld>
            <a:endParaRPr lang="ru-RU"/>
          </a:p>
        </p:txBody>
      </p:sp>
      <p:sp>
        <p:nvSpPr>
          <p:cNvPr id="11" name="Объект 6"/>
          <p:cNvSpPr>
            <a:spLocks noGrp="1"/>
          </p:cNvSpPr>
          <p:nvPr>
            <p:ph sz="quarter" idx="3"/>
          </p:nvPr>
        </p:nvSpPr>
        <p:spPr>
          <a:xfrm>
            <a:off x="1000665" y="2700287"/>
            <a:ext cx="7424197" cy="79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24000" tIns="45720" rIns="91440" bIns="45720" rtlCol="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000"/>
              <a:t>Усвоение новых форм деятельности или ценностей культуры, приобретение новых навыков и умений.</a:t>
            </a:r>
          </a:p>
        </p:txBody>
      </p:sp>
      <p:sp>
        <p:nvSpPr>
          <p:cNvPr id="12" name="Объект 6"/>
          <p:cNvSpPr>
            <a:spLocks noGrp="1"/>
          </p:cNvSpPr>
          <p:nvPr>
            <p:ph sz="quarter" idx="3"/>
          </p:nvPr>
        </p:nvSpPr>
        <p:spPr>
          <a:xfrm>
            <a:off x="1000664" y="3603169"/>
            <a:ext cx="7424197" cy="79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2400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000"/>
              <a:t>Развитие самих потребностей.</a:t>
            </a:r>
          </a:p>
        </p:txBody>
      </p:sp>
      <p:sp>
        <p:nvSpPr>
          <p:cNvPr id="10" name="Объект 5"/>
          <p:cNvSpPr>
            <a:spLocks noGrp="1"/>
          </p:cNvSpPr>
          <p:nvPr>
            <p:ph sz="quarter" idx="2"/>
          </p:nvPr>
        </p:nvSpPr>
        <p:spPr>
          <a:xfrm>
            <a:off x="719138" y="1885015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А</a:t>
            </a:r>
          </a:p>
        </p:txBody>
      </p:sp>
      <p:sp>
        <p:nvSpPr>
          <p:cNvPr id="16" name="Объект 5"/>
          <p:cNvSpPr>
            <a:spLocks noGrp="1"/>
          </p:cNvSpPr>
          <p:nvPr>
            <p:ph sz="quarter" idx="2"/>
          </p:nvPr>
        </p:nvSpPr>
        <p:spPr>
          <a:xfrm>
            <a:off x="719138" y="2790287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Б</a:t>
            </a:r>
          </a:p>
        </p:txBody>
      </p:sp>
      <p:sp>
        <p:nvSpPr>
          <p:cNvPr id="19" name="Объект 5"/>
          <p:cNvSpPr>
            <a:spLocks noGrp="1"/>
          </p:cNvSpPr>
          <p:nvPr>
            <p:ph sz="quarter" idx="2"/>
          </p:nvPr>
        </p:nvSpPr>
        <p:spPr>
          <a:xfrm>
            <a:off x="719138" y="3693169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В</a:t>
            </a:r>
          </a:p>
        </p:txBody>
      </p:sp>
      <p:grpSp>
        <p:nvGrpSpPr>
          <p:cNvPr id="56" name="Группа 55"/>
          <p:cNvGrpSpPr/>
          <p:nvPr/>
        </p:nvGrpSpPr>
        <p:grpSpPr>
          <a:xfrm>
            <a:off x="7842817" y="507930"/>
            <a:ext cx="582044" cy="1002812"/>
            <a:chOff x="7586678" y="537526"/>
            <a:chExt cx="582044" cy="1002812"/>
          </a:xfrm>
          <a:solidFill>
            <a:srgbClr val="96586D"/>
          </a:solidFill>
        </p:grpSpPr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16200000">
              <a:off x="7923170" y="1294785"/>
              <a:ext cx="260840" cy="230265"/>
            </a:xfrm>
            <a:prstGeom prst="hexagon">
              <a:avLst/>
            </a:prstGeom>
            <a:solidFill>
              <a:srgbClr val="96586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16200000">
              <a:off x="7923169" y="923799"/>
              <a:ext cx="260840" cy="230265"/>
            </a:xfrm>
            <a:prstGeom prst="hexagon">
              <a:avLst/>
            </a:prstGeom>
            <a:solidFill>
              <a:srgbClr val="96586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16200000">
              <a:off x="7923170" y="552813"/>
              <a:ext cx="260840" cy="230265"/>
            </a:xfrm>
            <a:prstGeom prst="hexagon">
              <a:avLst/>
            </a:prstGeom>
            <a:solidFill>
              <a:srgbClr val="96586D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16200000">
              <a:off x="7571392" y="1294785"/>
              <a:ext cx="260840" cy="230265"/>
            </a:xfrm>
            <a:prstGeom prst="hexagon">
              <a:avLst/>
            </a:prstGeom>
            <a:solidFill>
              <a:srgbClr val="96586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16200000">
              <a:off x="7571391" y="923799"/>
              <a:ext cx="260840" cy="230265"/>
            </a:xfrm>
            <a:prstGeom prst="hexagon">
              <a:avLst/>
            </a:prstGeom>
            <a:solidFill>
              <a:srgbClr val="96586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16200000">
              <a:off x="7571391" y="552813"/>
              <a:ext cx="260840" cy="230265"/>
            </a:xfrm>
            <a:prstGeom prst="hexagon">
              <a:avLst/>
            </a:prstGeom>
            <a:solidFill>
              <a:srgbClr val="96586D">
                <a:alpha val="3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17" name="Объект 6"/>
          <p:cNvSpPr>
            <a:spLocks noGrp="1"/>
          </p:cNvSpPr>
          <p:nvPr>
            <p:ph sz="quarter" idx="3"/>
          </p:nvPr>
        </p:nvSpPr>
        <p:spPr>
          <a:xfrm>
            <a:off x="1000665" y="4513061"/>
            <a:ext cx="7424197" cy="792000"/>
          </a:xfrm>
          <a:prstGeom prst="roundRect">
            <a:avLst>
              <a:gd name="adj" fmla="val 13845"/>
            </a:avLst>
          </a:prstGeom>
          <a:ln w="28575">
            <a:solidFill>
              <a:schemeClr val="tx1"/>
            </a:solidFill>
          </a:ln>
        </p:spPr>
        <p:txBody>
          <a:bodyPr vert="horz" lIns="324000" tIns="36000" rIns="91440" bIns="36000" rtlCol="0" anchor="t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000"/>
              <a:t>Изменение или развитие структуры мотивационно-потребностной сферы.</a:t>
            </a:r>
          </a:p>
        </p:txBody>
      </p:sp>
      <p:sp>
        <p:nvSpPr>
          <p:cNvPr id="20" name="Объект 5"/>
          <p:cNvSpPr>
            <a:spLocks noGrp="1"/>
          </p:cNvSpPr>
          <p:nvPr>
            <p:ph sz="quarter" idx="2"/>
          </p:nvPr>
        </p:nvSpPr>
        <p:spPr>
          <a:xfrm>
            <a:off x="719138" y="4603061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Г</a:t>
            </a:r>
          </a:p>
        </p:txBody>
      </p:sp>
      <p:sp>
        <p:nvSpPr>
          <p:cNvPr id="21" name="Объект 6"/>
          <p:cNvSpPr>
            <a:spLocks noGrp="1"/>
          </p:cNvSpPr>
          <p:nvPr>
            <p:ph sz="quarter" idx="3"/>
          </p:nvPr>
        </p:nvSpPr>
        <p:spPr>
          <a:xfrm>
            <a:off x="1000664" y="5421503"/>
            <a:ext cx="7424197" cy="79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24000" tIns="45720" rIns="91440" bIns="45720" rtlCol="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000"/>
              <a:t>Увеличение или изменение потребностей в течение жизни человека.</a:t>
            </a:r>
          </a:p>
        </p:txBody>
      </p:sp>
      <p:sp>
        <p:nvSpPr>
          <p:cNvPr id="22" name="Объект 5"/>
          <p:cNvSpPr>
            <a:spLocks noGrp="1"/>
          </p:cNvSpPr>
          <p:nvPr>
            <p:ph sz="quarter" idx="2"/>
          </p:nvPr>
        </p:nvSpPr>
        <p:spPr>
          <a:xfrm>
            <a:off x="719138" y="5511503"/>
            <a:ext cx="612000" cy="612000"/>
          </a:xfrm>
          <a:prstGeom prst="roundRect">
            <a:avLst/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Д</a:t>
            </a:r>
          </a:p>
        </p:txBody>
      </p:sp>
    </p:spTree>
    <p:extLst>
      <p:ext uri="{BB962C8B-B14F-4D97-AF65-F5344CB8AC3E}">
        <p14:creationId xmlns:p14="http://schemas.microsoft.com/office/powerpoint/2010/main" val="30239664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621792"/>
            <a:ext cx="6484455" cy="1311717"/>
          </a:xfrm>
        </p:spPr>
        <p:txBody>
          <a:bodyPr>
            <a:noAutofit/>
          </a:bodyPr>
          <a:lstStyle/>
          <a:p>
            <a:r>
              <a:rPr lang="ru-RU" altLang="ru-RU"/>
              <a:t>Периоды в развитии потребности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19138" y="2266049"/>
            <a:ext cx="4103849" cy="1548000"/>
          </a:xfrm>
          <a:prstGeom prst="roundRect">
            <a:avLst>
              <a:gd name="adj" fmla="val 1221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16000" rtlCol="0" anchor="t"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altLang="ru-RU" sz="2400" b="1"/>
              <a:t>Период до «встречи» потребности </a:t>
            </a:r>
            <a:br>
              <a:rPr lang="ru-RU" altLang="ru-RU" sz="2400" b="1"/>
            </a:br>
            <a:r>
              <a:rPr lang="ru-RU" altLang="ru-RU" sz="2400" b="1"/>
              <a:t>с ее предметом</a:t>
            </a:r>
            <a:endParaRPr lang="ru-RU" altLang="ru-RU" sz="2400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19016" y="4170051"/>
            <a:ext cx="4105397" cy="1512000"/>
          </a:xfrm>
          <a:prstGeom prst="roundRect">
            <a:avLst>
              <a:gd name="adj" fmla="val 11383"/>
            </a:avLst>
          </a:prstGeom>
          <a:solidFill>
            <a:srgbClr val="96586D"/>
          </a:solidFill>
          <a:ln w="28575"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216000" rIns="0" rtlCol="0" anchor="t"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sz="2400" b="1"/>
              <a:t>Период после «встречи» потребности </a:t>
            </a:r>
            <a:br>
              <a:rPr lang="ru-RU" sz="2400" b="1"/>
            </a:br>
            <a:r>
              <a:rPr lang="ru-RU" sz="2400" b="1"/>
              <a:t>с ее предметом </a:t>
            </a:r>
          </a:p>
        </p:txBody>
      </p:sp>
      <p:sp>
        <p:nvSpPr>
          <p:cNvPr id="119" name="Скругленный прямоугольник 118"/>
          <p:cNvSpPr/>
          <p:nvPr/>
        </p:nvSpPr>
        <p:spPr>
          <a:xfrm>
            <a:off x="5010912" y="2266048"/>
            <a:ext cx="3412221" cy="3416003"/>
          </a:xfrm>
          <a:prstGeom prst="roundRect">
            <a:avLst>
              <a:gd name="adj" fmla="val 5881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bIns="36000" rtlCol="0" anchor="t"/>
          <a:lstStyle/>
          <a:p>
            <a:pPr marL="273050">
              <a:lnSpc>
                <a:spcPct val="90000"/>
              </a:lnSpc>
              <a:spcAft>
                <a:spcPts val="600"/>
              </a:spcAft>
            </a:pPr>
            <a:endParaRPr lang="ru-RU" spc="-60">
              <a:solidFill>
                <a:schemeClr val="tx1"/>
              </a:solidFill>
            </a:endParaRPr>
          </a:p>
        </p:txBody>
      </p:sp>
      <p:sp>
        <p:nvSpPr>
          <p:cNvPr id="22" name="Freeform 20"/>
          <p:cNvSpPr/>
          <p:nvPr/>
        </p:nvSpPr>
        <p:spPr>
          <a:xfrm rot="5400000">
            <a:off x="4312170" y="200666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0"/>
          <p:cNvSpPr/>
          <p:nvPr/>
        </p:nvSpPr>
        <p:spPr>
          <a:xfrm rot="5400000">
            <a:off x="4313594" y="391464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16089" y="2573116"/>
            <a:ext cx="2801866" cy="2801866"/>
          </a:xfrm>
          <a:prstGeom prst="rect">
            <a:avLst/>
          </a:prstGeom>
        </p:spPr>
      </p:pic>
      <p:grpSp>
        <p:nvGrpSpPr>
          <p:cNvPr id="19" name="Группа 18"/>
          <p:cNvGrpSpPr/>
          <p:nvPr/>
        </p:nvGrpSpPr>
        <p:grpSpPr>
          <a:xfrm>
            <a:off x="4055809" y="4735928"/>
            <a:ext cx="587629" cy="635656"/>
            <a:chOff x="3493192" y="4590234"/>
            <a:chExt cx="1288271" cy="1393562"/>
          </a:xfrm>
        </p:grpSpPr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4524036" y="4981262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4524036" y="5353816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4524036" y="5726369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4524035" y="4606261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4175080" y="4981262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4175080" y="5353816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4175080" y="5726369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3477165" y="5726370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3826123" y="5353817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3826123" y="5726370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6" name="Группа 35"/>
          <p:cNvGrpSpPr/>
          <p:nvPr/>
        </p:nvGrpSpPr>
        <p:grpSpPr>
          <a:xfrm>
            <a:off x="4055809" y="2833455"/>
            <a:ext cx="587629" cy="635656"/>
            <a:chOff x="3493192" y="4590234"/>
            <a:chExt cx="1288271" cy="1393562"/>
          </a:xfrm>
        </p:grpSpPr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4524036" y="4981262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4524036" y="5353816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4524036" y="5726369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4524035" y="4606261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4175080" y="4981262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4175080" y="5353816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4175080" y="5726369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3477165" y="5726370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3826123" y="5353817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3826123" y="5726370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54" name="Группа 53"/>
          <p:cNvGrpSpPr/>
          <p:nvPr/>
        </p:nvGrpSpPr>
        <p:grpSpPr>
          <a:xfrm flipV="1">
            <a:off x="6206169" y="727988"/>
            <a:ext cx="2218477" cy="1141513"/>
            <a:chOff x="5404519" y="527157"/>
            <a:chExt cx="2218477" cy="1141513"/>
          </a:xfrm>
          <a:solidFill>
            <a:srgbClr val="96586D"/>
          </a:solidFill>
        </p:grpSpPr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6148587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6945025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6544090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7345960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5387271" y="544407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5767929" y="966316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874600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19138" y="1885974"/>
            <a:ext cx="7705726" cy="1260000"/>
          </a:xfrm>
          <a:prstGeom prst="roundRect">
            <a:avLst>
              <a:gd name="adj" fmla="val 1304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08000" rIns="72000" bIns="72000" rtlCol="0" anchor="t"/>
          <a:lstStyle/>
          <a:p>
            <a:pPr>
              <a:lnSpc>
                <a:spcPct val="90000"/>
              </a:lnSpc>
            </a:pPr>
            <a:r>
              <a:rPr lang="ru-RU" sz="2200" b="1"/>
              <a:t>Потребность</a:t>
            </a:r>
            <a:r>
              <a:rPr lang="ru-RU" sz="2200"/>
              <a:t> – состояние нужды человека или животного </a:t>
            </a:r>
            <a:br>
              <a:rPr lang="ru-RU" sz="2200"/>
            </a:br>
            <a:r>
              <a:rPr lang="ru-RU" sz="2200"/>
              <a:t>в определенных условиях, которых им недостает </a:t>
            </a:r>
            <a:br>
              <a:rPr lang="ru-RU" sz="2200"/>
            </a:br>
            <a:r>
              <a:rPr lang="ru-RU" sz="2200"/>
              <a:t>для нормального существования и развития.</a:t>
            </a:r>
            <a:endParaRPr lang="ru-RU" sz="2200" spc="-50"/>
          </a:p>
        </p:txBody>
      </p:sp>
      <p:sp>
        <p:nvSpPr>
          <p:cNvPr id="25" name="Freeform 21"/>
          <p:cNvSpPr/>
          <p:nvPr/>
        </p:nvSpPr>
        <p:spPr>
          <a:xfrm rot="5400000">
            <a:off x="7951053" y="163056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27004" y="3379572"/>
            <a:ext cx="3780000" cy="2553297"/>
          </a:xfrm>
          <a:prstGeom prst="roundRect">
            <a:avLst>
              <a:gd name="adj" fmla="val 5527"/>
            </a:avLst>
          </a:prstGeom>
          <a:ln w="28575">
            <a:solidFill>
              <a:schemeClr val="tx1"/>
            </a:solidFill>
          </a:ln>
        </p:spPr>
        <p:txBody>
          <a:bodyPr vert="horz" lIns="180000" tIns="756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неудовлетворенность; 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дефицит того, </a:t>
            </a:r>
            <a:br>
              <a:rPr lang="ru-RU" sz="2000"/>
            </a:br>
            <a:r>
              <a:rPr lang="ru-RU" sz="2000"/>
              <a:t>что необходимо организму или личности.</a:t>
            </a:r>
          </a:p>
        </p:txBody>
      </p:sp>
      <p:sp>
        <p:nvSpPr>
          <p:cNvPr id="33" name="Объект 4"/>
          <p:cNvSpPr>
            <a:spLocks noGrp="1"/>
          </p:cNvSpPr>
          <p:nvPr>
            <p:ph sz="quarter" idx="4294967295"/>
          </p:nvPr>
        </p:nvSpPr>
        <p:spPr>
          <a:xfrm>
            <a:off x="4640203" y="3379572"/>
            <a:ext cx="3780000" cy="2553297"/>
          </a:xfrm>
          <a:prstGeom prst="roundRect">
            <a:avLst>
              <a:gd name="adj" fmla="val 6350"/>
            </a:avLst>
          </a:prstGeom>
          <a:ln w="28575">
            <a:solidFill>
              <a:schemeClr val="tx1"/>
            </a:solidFill>
          </a:ln>
        </p:spPr>
        <p:txBody>
          <a:bodyPr vert="horz" lIns="180000" tIns="756000" rIns="91440" bIns="45720" rtlCol="0">
            <a:norm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сила;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периодичность возникновения;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способ удовлетворения;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предметное содержание.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50995" y="3518464"/>
            <a:ext cx="3532018" cy="540000"/>
          </a:xfrm>
          <a:prstGeom prst="roundRect">
            <a:avLst>
              <a:gd name="adj" fmla="val 23295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t"/>
          <a:lstStyle/>
          <a:p>
            <a:pPr algn="ctr"/>
            <a:r>
              <a:rPr lang="ru-RU" sz="2200" b="1" spc="100"/>
              <a:t>Признаки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4764194" y="3518464"/>
            <a:ext cx="3532018" cy="540000"/>
          </a:xfrm>
          <a:prstGeom prst="roundRect">
            <a:avLst>
              <a:gd name="adj" fmla="val 21858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t"/>
          <a:lstStyle/>
          <a:p>
            <a:pPr algn="ctr"/>
            <a:r>
              <a:rPr lang="ru-RU" sz="2200" b="1" spc="100"/>
              <a:t>Характеристики</a:t>
            </a:r>
          </a:p>
        </p:txBody>
      </p:sp>
      <p:sp>
        <p:nvSpPr>
          <p:cNvPr id="36" name="Freeform 21"/>
          <p:cNvSpPr/>
          <p:nvPr/>
        </p:nvSpPr>
        <p:spPr>
          <a:xfrm rot="5400000">
            <a:off x="7905012" y="311413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7" name="Freeform 21"/>
          <p:cNvSpPr/>
          <p:nvPr/>
        </p:nvSpPr>
        <p:spPr>
          <a:xfrm rot="5400000">
            <a:off x="3996186" y="312416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" name="Группа 3"/>
          <p:cNvGrpSpPr/>
          <p:nvPr/>
        </p:nvGrpSpPr>
        <p:grpSpPr>
          <a:xfrm>
            <a:off x="1308240" y="5430239"/>
            <a:ext cx="2617528" cy="423497"/>
            <a:chOff x="900113" y="5336933"/>
            <a:chExt cx="4020999" cy="650568"/>
          </a:xfrm>
        </p:grpSpPr>
        <p:grpSp>
          <p:nvGrpSpPr>
            <p:cNvPr id="77" name="Группа 76"/>
            <p:cNvGrpSpPr/>
            <p:nvPr/>
          </p:nvGrpSpPr>
          <p:grpSpPr>
            <a:xfrm>
              <a:off x="900113" y="5336933"/>
              <a:ext cx="3822944" cy="292250"/>
              <a:chOff x="1116013" y="5764196"/>
              <a:chExt cx="3822944" cy="292250"/>
            </a:xfrm>
            <a:solidFill>
              <a:srgbClr val="96586D">
                <a:alpha val="50000"/>
              </a:srgbClr>
            </a:solidFill>
          </p:grpSpPr>
          <p:sp>
            <p:nvSpPr>
              <p:cNvPr id="78" name="Шестиугольник 77"/>
              <p:cNvSpPr>
                <a:spLocks noChangeAspect="1"/>
              </p:cNvSpPr>
              <p:nvPr/>
            </p:nvSpPr>
            <p:spPr>
              <a:xfrm rot="5400000">
                <a:off x="109888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9" name="Шестиугольник 78"/>
              <p:cNvSpPr>
                <a:spLocks noChangeAspect="1"/>
              </p:cNvSpPr>
              <p:nvPr/>
            </p:nvSpPr>
            <p:spPr>
              <a:xfrm rot="5400000">
                <a:off x="149499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1" name="Шестиугольник 80"/>
              <p:cNvSpPr>
                <a:spLocks noChangeAspect="1"/>
              </p:cNvSpPr>
              <p:nvPr/>
            </p:nvSpPr>
            <p:spPr>
              <a:xfrm rot="5400000">
                <a:off x="189109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2" name="Шестиугольник 81"/>
              <p:cNvSpPr>
                <a:spLocks noChangeAspect="1"/>
              </p:cNvSpPr>
              <p:nvPr/>
            </p:nvSpPr>
            <p:spPr>
              <a:xfrm rot="5400000">
                <a:off x="228720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3" name="Шестиугольник 82"/>
              <p:cNvSpPr>
                <a:spLocks noChangeAspect="1"/>
              </p:cNvSpPr>
              <p:nvPr/>
            </p:nvSpPr>
            <p:spPr>
              <a:xfrm rot="5400000">
                <a:off x="2683309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4" name="Шестиугольник 83"/>
              <p:cNvSpPr>
                <a:spLocks noChangeAspect="1"/>
              </p:cNvSpPr>
              <p:nvPr/>
            </p:nvSpPr>
            <p:spPr>
              <a:xfrm rot="5400000">
                <a:off x="347552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5" name="Шестиугольник 84"/>
              <p:cNvSpPr>
                <a:spLocks noChangeAspect="1"/>
              </p:cNvSpPr>
              <p:nvPr/>
            </p:nvSpPr>
            <p:spPr>
              <a:xfrm rot="5400000">
                <a:off x="307941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6" name="Шестиугольник 85"/>
              <p:cNvSpPr>
                <a:spLocks noChangeAspect="1"/>
              </p:cNvSpPr>
              <p:nvPr/>
            </p:nvSpPr>
            <p:spPr>
              <a:xfrm rot="5400000">
                <a:off x="387162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7" name="Шестиугольник 86"/>
              <p:cNvSpPr>
                <a:spLocks noChangeAspect="1"/>
              </p:cNvSpPr>
              <p:nvPr/>
            </p:nvSpPr>
            <p:spPr>
              <a:xfrm rot="5400000">
                <a:off x="426773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8" name="Шестиугольник 87"/>
              <p:cNvSpPr>
                <a:spLocks noChangeAspect="1"/>
              </p:cNvSpPr>
              <p:nvPr/>
            </p:nvSpPr>
            <p:spPr>
              <a:xfrm rot="5400000">
                <a:off x="466383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89" name="Группа 88"/>
            <p:cNvGrpSpPr/>
            <p:nvPr/>
          </p:nvGrpSpPr>
          <p:grpSpPr>
            <a:xfrm>
              <a:off x="1098168" y="5695251"/>
              <a:ext cx="3822944" cy="292250"/>
              <a:chOff x="1116013" y="5764196"/>
              <a:chExt cx="3822944" cy="292250"/>
            </a:xfrm>
            <a:solidFill>
              <a:schemeClr val="tx1"/>
            </a:solidFill>
          </p:grpSpPr>
          <p:sp>
            <p:nvSpPr>
              <p:cNvPr id="90" name="Шестиугольник 89"/>
              <p:cNvSpPr>
                <a:spLocks noChangeAspect="1"/>
              </p:cNvSpPr>
              <p:nvPr/>
            </p:nvSpPr>
            <p:spPr>
              <a:xfrm rot="5400000">
                <a:off x="109888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1" name="Шестиугольник 90"/>
              <p:cNvSpPr>
                <a:spLocks noChangeAspect="1"/>
              </p:cNvSpPr>
              <p:nvPr/>
            </p:nvSpPr>
            <p:spPr>
              <a:xfrm rot="5400000">
                <a:off x="149499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2" name="Шестиугольник 91"/>
              <p:cNvSpPr>
                <a:spLocks noChangeAspect="1"/>
              </p:cNvSpPr>
              <p:nvPr/>
            </p:nvSpPr>
            <p:spPr>
              <a:xfrm rot="5400000">
                <a:off x="189109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3" name="Шестиугольник 92"/>
              <p:cNvSpPr>
                <a:spLocks noChangeAspect="1"/>
              </p:cNvSpPr>
              <p:nvPr/>
            </p:nvSpPr>
            <p:spPr>
              <a:xfrm rot="5400000">
                <a:off x="228720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4" name="Шестиугольник 93"/>
              <p:cNvSpPr>
                <a:spLocks noChangeAspect="1"/>
              </p:cNvSpPr>
              <p:nvPr/>
            </p:nvSpPr>
            <p:spPr>
              <a:xfrm rot="5400000">
                <a:off x="2683309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5" name="Шестиугольник 94"/>
              <p:cNvSpPr>
                <a:spLocks noChangeAspect="1"/>
              </p:cNvSpPr>
              <p:nvPr/>
            </p:nvSpPr>
            <p:spPr>
              <a:xfrm rot="5400000">
                <a:off x="347552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6" name="Шестиугольник 95"/>
              <p:cNvSpPr>
                <a:spLocks noChangeAspect="1"/>
              </p:cNvSpPr>
              <p:nvPr/>
            </p:nvSpPr>
            <p:spPr>
              <a:xfrm rot="5400000">
                <a:off x="307941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7" name="Шестиугольник 96"/>
              <p:cNvSpPr>
                <a:spLocks noChangeAspect="1"/>
              </p:cNvSpPr>
              <p:nvPr/>
            </p:nvSpPr>
            <p:spPr>
              <a:xfrm rot="5400000">
                <a:off x="387162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8" name="Шестиугольник 97"/>
              <p:cNvSpPr>
                <a:spLocks noChangeAspect="1"/>
              </p:cNvSpPr>
              <p:nvPr/>
            </p:nvSpPr>
            <p:spPr>
              <a:xfrm rot="5400000">
                <a:off x="426773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9" name="Шестиугольник 98"/>
              <p:cNvSpPr>
                <a:spLocks noChangeAspect="1"/>
              </p:cNvSpPr>
              <p:nvPr/>
            </p:nvSpPr>
            <p:spPr>
              <a:xfrm rot="5400000">
                <a:off x="466383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  <p:grpSp>
        <p:nvGrpSpPr>
          <p:cNvPr id="100" name="Группа 99"/>
          <p:cNvGrpSpPr/>
          <p:nvPr/>
        </p:nvGrpSpPr>
        <p:grpSpPr>
          <a:xfrm flipV="1">
            <a:off x="7392036" y="4233982"/>
            <a:ext cx="866166" cy="936958"/>
            <a:chOff x="3493192" y="4590234"/>
            <a:chExt cx="1288271" cy="1393562"/>
          </a:xfrm>
          <a:solidFill>
            <a:schemeClr val="tx1"/>
          </a:solidFill>
        </p:grpSpPr>
        <p:sp>
          <p:nvSpPr>
            <p:cNvPr id="101" name="Шестиугольник 100"/>
            <p:cNvSpPr>
              <a:spLocks noChangeAspect="1"/>
            </p:cNvSpPr>
            <p:nvPr/>
          </p:nvSpPr>
          <p:spPr>
            <a:xfrm rot="5400000">
              <a:off x="4524036" y="4981262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5400000">
              <a:off x="4524036" y="5353816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6" name="Шестиугольник 125"/>
            <p:cNvSpPr>
              <a:spLocks noChangeAspect="1"/>
            </p:cNvSpPr>
            <p:nvPr/>
          </p:nvSpPr>
          <p:spPr>
            <a:xfrm rot="5400000">
              <a:off x="4524036" y="5726369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7" name="Шестиугольник 126"/>
            <p:cNvSpPr>
              <a:spLocks noChangeAspect="1"/>
            </p:cNvSpPr>
            <p:nvPr/>
          </p:nvSpPr>
          <p:spPr>
            <a:xfrm rot="5400000">
              <a:off x="4524035" y="4606261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8" name="Шестиугольник 127"/>
            <p:cNvSpPr>
              <a:spLocks noChangeAspect="1"/>
            </p:cNvSpPr>
            <p:nvPr/>
          </p:nvSpPr>
          <p:spPr>
            <a:xfrm rot="5400000">
              <a:off x="4175080" y="4981262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29" name="Шестиугольник 128"/>
            <p:cNvSpPr>
              <a:spLocks noChangeAspect="1"/>
            </p:cNvSpPr>
            <p:nvPr/>
          </p:nvSpPr>
          <p:spPr>
            <a:xfrm rot="5400000">
              <a:off x="4175080" y="5353816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0" name="Шестиугольник 129"/>
            <p:cNvSpPr>
              <a:spLocks noChangeAspect="1"/>
            </p:cNvSpPr>
            <p:nvPr/>
          </p:nvSpPr>
          <p:spPr>
            <a:xfrm rot="5400000">
              <a:off x="4175080" y="5726369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1" name="Шестиугольник 130"/>
            <p:cNvSpPr>
              <a:spLocks noChangeAspect="1"/>
            </p:cNvSpPr>
            <p:nvPr/>
          </p:nvSpPr>
          <p:spPr>
            <a:xfrm rot="5400000">
              <a:off x="3477165" y="5726370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2" name="Шестиугольник 131"/>
            <p:cNvSpPr>
              <a:spLocks noChangeAspect="1"/>
            </p:cNvSpPr>
            <p:nvPr/>
          </p:nvSpPr>
          <p:spPr>
            <a:xfrm rot="5400000">
              <a:off x="3826123" y="5353817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33" name="Шестиугольник 132"/>
            <p:cNvSpPr>
              <a:spLocks noChangeAspect="1"/>
            </p:cNvSpPr>
            <p:nvPr/>
          </p:nvSpPr>
          <p:spPr>
            <a:xfrm rot="5400000">
              <a:off x="3826123" y="5726370"/>
              <a:ext cx="273453" cy="2414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017" y="525588"/>
            <a:ext cx="7273029" cy="1047178"/>
          </a:xfrm>
        </p:spPr>
        <p:txBody>
          <a:bodyPr>
            <a:noAutofit/>
          </a:bodyPr>
          <a:lstStyle/>
          <a:p>
            <a:r>
              <a:rPr lang="ru-RU" altLang="ru-RU" sz="4000"/>
              <a:t>Динамика процесса удовлетворения потребностей</a:t>
            </a:r>
            <a:endParaRPr lang="ru-RU" altLang="ru-RU" sz="4000">
              <a:solidFill>
                <a:schemeClr val="tx1"/>
              </a:solidFill>
            </a:endParaRPr>
          </a:p>
        </p:txBody>
      </p:sp>
      <p:grpSp>
        <p:nvGrpSpPr>
          <p:cNvPr id="103" name="Группа 102"/>
          <p:cNvGrpSpPr/>
          <p:nvPr/>
        </p:nvGrpSpPr>
        <p:grpSpPr>
          <a:xfrm>
            <a:off x="7855179" y="522705"/>
            <a:ext cx="567353" cy="979793"/>
            <a:chOff x="7855179" y="496135"/>
            <a:chExt cx="567353" cy="979793"/>
          </a:xfrm>
        </p:grpSpPr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5400000">
              <a:off x="7840370" y="510945"/>
              <a:ext cx="252696" cy="223076"/>
            </a:xfrm>
            <a:prstGeom prst="hexagon">
              <a:avLst/>
            </a:prstGeom>
            <a:solidFill>
              <a:srgbClr val="96586D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5400000">
              <a:off x="8184646" y="510945"/>
              <a:ext cx="252696" cy="223076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5400000">
              <a:off x="7840370" y="874493"/>
              <a:ext cx="252696" cy="223076"/>
            </a:xfrm>
            <a:prstGeom prst="hexagon">
              <a:avLst/>
            </a:prstGeom>
            <a:solidFill>
              <a:srgbClr val="96586D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5400000">
              <a:off x="8184646" y="874493"/>
              <a:ext cx="252696" cy="223076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rot="5400000">
              <a:off x="8184646" y="1238041"/>
              <a:ext cx="252696" cy="223077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9" name="Шестиугольник 108"/>
            <p:cNvSpPr>
              <a:spLocks noChangeAspect="1"/>
            </p:cNvSpPr>
            <p:nvPr/>
          </p:nvSpPr>
          <p:spPr>
            <a:xfrm rot="5400000">
              <a:off x="7840370" y="1238041"/>
              <a:ext cx="252696" cy="223077"/>
            </a:xfrm>
            <a:prstGeom prst="hexagon">
              <a:avLst/>
            </a:prstGeom>
            <a:solidFill>
              <a:srgbClr val="96586D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818655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719138" y="2395863"/>
            <a:ext cx="6131018" cy="2553297"/>
          </a:xfrm>
          <a:prstGeom prst="roundRect">
            <a:avLst>
              <a:gd name="adj" fmla="val 6601"/>
            </a:avLst>
          </a:prstGeom>
          <a:ln w="28575">
            <a:solidFill>
              <a:schemeClr val="tx1"/>
            </a:solidFill>
          </a:ln>
        </p:spPr>
        <p:txBody>
          <a:bodyPr vert="horz" lIns="2016000" tIns="792000" rIns="91440" bIns="45720" rtlCol="0">
            <a:no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spcAft>
                <a:spcPts val="600"/>
              </a:spcAft>
              <a:buClrTx/>
              <a:buNone/>
            </a:pPr>
            <a:r>
              <a:rPr lang="ru-RU" sz="2400"/>
              <a:t>напряжение;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spcAft>
                <a:spcPts val="600"/>
              </a:spcAft>
              <a:buClrTx/>
              <a:buNone/>
            </a:pPr>
            <a:r>
              <a:rPr lang="ru-RU" sz="2400"/>
              <a:t>оценка;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spcAft>
                <a:spcPts val="600"/>
              </a:spcAft>
              <a:buClrTx/>
              <a:buNone/>
            </a:pPr>
            <a:r>
              <a:rPr lang="ru-RU" sz="2400"/>
              <a:t>насыщение.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907840" y="2534755"/>
            <a:ext cx="5749405" cy="540000"/>
          </a:xfrm>
          <a:prstGeom prst="roundRect">
            <a:avLst>
              <a:gd name="adj" fmla="val 23295"/>
            </a:avLst>
          </a:prstGeom>
          <a:solidFill>
            <a:srgbClr val="96586D"/>
          </a:solidFill>
          <a:ln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" rIns="72000" bIns="36000" rtlCol="0" anchor="t"/>
          <a:lstStyle/>
          <a:p>
            <a:pPr marL="92075"/>
            <a:r>
              <a:rPr lang="ru-RU" sz="2200" b="1"/>
              <a:t>Этот процесс включает три стадии:</a:t>
            </a:r>
          </a:p>
        </p:txBody>
      </p:sp>
      <p:sp>
        <p:nvSpPr>
          <p:cNvPr id="37" name="Freeform 21"/>
          <p:cNvSpPr/>
          <p:nvPr/>
        </p:nvSpPr>
        <p:spPr>
          <a:xfrm rot="5400000">
            <a:off x="6335129" y="214045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017" y="854772"/>
            <a:ext cx="7273029" cy="1047178"/>
          </a:xfrm>
        </p:spPr>
        <p:txBody>
          <a:bodyPr>
            <a:noAutofit/>
          </a:bodyPr>
          <a:lstStyle/>
          <a:p>
            <a:r>
              <a:rPr lang="ru-RU" altLang="ru-RU" sz="4000"/>
              <a:t>Динамика процесса удовлетворения потребностей</a:t>
            </a:r>
            <a:endParaRPr lang="ru-RU" altLang="ru-RU" sz="4000">
              <a:solidFill>
                <a:schemeClr val="tx1"/>
              </a:solidFill>
            </a:endParaRPr>
          </a:p>
        </p:txBody>
      </p:sp>
      <p:grpSp>
        <p:nvGrpSpPr>
          <p:cNvPr id="103" name="Группа 102"/>
          <p:cNvGrpSpPr/>
          <p:nvPr/>
        </p:nvGrpSpPr>
        <p:grpSpPr>
          <a:xfrm>
            <a:off x="7855179" y="888465"/>
            <a:ext cx="567353" cy="979793"/>
            <a:chOff x="7855179" y="496135"/>
            <a:chExt cx="567353" cy="979793"/>
          </a:xfrm>
        </p:grpSpPr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5400000">
              <a:off x="7840370" y="510945"/>
              <a:ext cx="252696" cy="223076"/>
            </a:xfrm>
            <a:prstGeom prst="hexagon">
              <a:avLst/>
            </a:prstGeom>
            <a:solidFill>
              <a:srgbClr val="96586D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5400000">
              <a:off x="8184646" y="510945"/>
              <a:ext cx="252696" cy="223076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5400000">
              <a:off x="7840370" y="874493"/>
              <a:ext cx="252696" cy="223076"/>
            </a:xfrm>
            <a:prstGeom prst="hexagon">
              <a:avLst/>
            </a:prstGeom>
            <a:solidFill>
              <a:srgbClr val="96586D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5400000">
              <a:off x="8184646" y="874493"/>
              <a:ext cx="252696" cy="223076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rot="5400000">
              <a:off x="8184646" y="1238041"/>
              <a:ext cx="252696" cy="223077"/>
            </a:xfrm>
            <a:prstGeom prst="hexagon">
              <a:avLst/>
            </a:prstGeom>
            <a:solidFill>
              <a:srgbClr val="96586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9" name="Шестиугольник 108"/>
            <p:cNvSpPr>
              <a:spLocks noChangeAspect="1"/>
            </p:cNvSpPr>
            <p:nvPr/>
          </p:nvSpPr>
          <p:spPr>
            <a:xfrm rot="5400000">
              <a:off x="7840370" y="1238041"/>
              <a:ext cx="252696" cy="223077"/>
            </a:xfrm>
            <a:prstGeom prst="hexagon">
              <a:avLst/>
            </a:prstGeom>
            <a:solidFill>
              <a:srgbClr val="96586D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7840" y="3213646"/>
            <a:ext cx="1617160" cy="15260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74066">
            <a:off x="5155869" y="3304377"/>
            <a:ext cx="1655714" cy="1638056"/>
          </a:xfrm>
          <a:prstGeom prst="rect">
            <a:avLst/>
          </a:prstGeom>
        </p:spPr>
      </p:pic>
      <p:sp>
        <p:nvSpPr>
          <p:cNvPr id="114" name="Полилиния 113"/>
          <p:cNvSpPr/>
          <p:nvPr/>
        </p:nvSpPr>
        <p:spPr>
          <a:xfrm>
            <a:off x="719137" y="2353486"/>
            <a:ext cx="7703395" cy="3717633"/>
          </a:xfrm>
          <a:custGeom>
            <a:avLst/>
            <a:gdLst>
              <a:gd name="connsiteX0" fmla="*/ 6561398 w 7695101"/>
              <a:gd name="connsiteY0" fmla="*/ 0 h 3717633"/>
              <a:gd name="connsiteX1" fmla="*/ 7523808 w 7695101"/>
              <a:gd name="connsiteY1" fmla="*/ 0 h 3717633"/>
              <a:gd name="connsiteX2" fmla="*/ 7695101 w 7695101"/>
              <a:gd name="connsiteY2" fmla="*/ 171294 h 3717633"/>
              <a:gd name="connsiteX3" fmla="*/ 7695101 w 7695101"/>
              <a:gd name="connsiteY3" fmla="*/ 3104156 h 3717633"/>
              <a:gd name="connsiteX4" fmla="*/ 7695100 w 7695101"/>
              <a:gd name="connsiteY4" fmla="*/ 3104161 h 3717633"/>
              <a:gd name="connsiteX5" fmla="*/ 7695100 w 7695101"/>
              <a:gd name="connsiteY5" fmla="*/ 3284307 h 3717633"/>
              <a:gd name="connsiteX6" fmla="*/ 7695100 w 7695101"/>
              <a:gd name="connsiteY6" fmla="*/ 3536628 h 3717633"/>
              <a:gd name="connsiteX7" fmla="*/ 7514095 w 7695101"/>
              <a:gd name="connsiteY7" fmla="*/ 3717633 h 3717633"/>
              <a:gd name="connsiteX8" fmla="*/ 7261774 w 7695101"/>
              <a:gd name="connsiteY8" fmla="*/ 3717633 h 3717633"/>
              <a:gd name="connsiteX9" fmla="*/ 6391552 w 7695101"/>
              <a:gd name="connsiteY9" fmla="*/ 3717633 h 3717633"/>
              <a:gd name="connsiteX10" fmla="*/ 181005 w 7695101"/>
              <a:gd name="connsiteY10" fmla="*/ 3717633 h 3717633"/>
              <a:gd name="connsiteX11" fmla="*/ 0 w 7695101"/>
              <a:gd name="connsiteY11" fmla="*/ 3536628 h 3717633"/>
              <a:gd name="connsiteX12" fmla="*/ 0 w 7695101"/>
              <a:gd name="connsiteY12" fmla="*/ 3032087 h 3717633"/>
              <a:gd name="connsiteX13" fmla="*/ 181005 w 7695101"/>
              <a:gd name="connsiteY13" fmla="*/ 2851082 h 3717633"/>
              <a:gd name="connsiteX14" fmla="*/ 5963576 w 7695101"/>
              <a:gd name="connsiteY14" fmla="*/ 2851082 h 3717633"/>
              <a:gd name="connsiteX15" fmla="*/ 6034932 w 7695101"/>
              <a:gd name="connsiteY15" fmla="*/ 2844786 h 3717633"/>
              <a:gd name="connsiteX16" fmla="*/ 6382749 w 7695101"/>
              <a:gd name="connsiteY16" fmla="*/ 2505558 h 3717633"/>
              <a:gd name="connsiteX17" fmla="*/ 6390104 w 7695101"/>
              <a:gd name="connsiteY17" fmla="*/ 2432597 h 3717633"/>
              <a:gd name="connsiteX18" fmla="*/ 6390104 w 7695101"/>
              <a:gd name="connsiteY18" fmla="*/ 171294 h 3717633"/>
              <a:gd name="connsiteX19" fmla="*/ 6561398 w 7695101"/>
              <a:gd name="connsiteY19" fmla="*/ 0 h 3717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95101" h="3717633">
                <a:moveTo>
                  <a:pt x="6561398" y="0"/>
                </a:moveTo>
                <a:lnTo>
                  <a:pt x="7523808" y="0"/>
                </a:lnTo>
                <a:cubicBezTo>
                  <a:pt x="7618411" y="0"/>
                  <a:pt x="7695101" y="76691"/>
                  <a:pt x="7695101" y="171294"/>
                </a:cubicBezTo>
                <a:lnTo>
                  <a:pt x="7695101" y="3104156"/>
                </a:lnTo>
                <a:lnTo>
                  <a:pt x="7695100" y="3104161"/>
                </a:lnTo>
                <a:lnTo>
                  <a:pt x="7695100" y="3284307"/>
                </a:lnTo>
                <a:lnTo>
                  <a:pt x="7695100" y="3536628"/>
                </a:lnTo>
                <a:cubicBezTo>
                  <a:pt x="7695100" y="3636594"/>
                  <a:pt x="7614061" y="3717633"/>
                  <a:pt x="7514095" y="3717633"/>
                </a:cubicBezTo>
                <a:lnTo>
                  <a:pt x="7261774" y="3717633"/>
                </a:lnTo>
                <a:lnTo>
                  <a:pt x="6391552" y="3717633"/>
                </a:lnTo>
                <a:lnTo>
                  <a:pt x="181005" y="3717633"/>
                </a:lnTo>
                <a:cubicBezTo>
                  <a:pt x="81039" y="3717633"/>
                  <a:pt x="0" y="3636594"/>
                  <a:pt x="0" y="3536628"/>
                </a:cubicBezTo>
                <a:lnTo>
                  <a:pt x="0" y="3032087"/>
                </a:lnTo>
                <a:cubicBezTo>
                  <a:pt x="0" y="2932121"/>
                  <a:pt x="81039" y="2851082"/>
                  <a:pt x="181005" y="2851082"/>
                </a:cubicBezTo>
                <a:lnTo>
                  <a:pt x="5963576" y="2851082"/>
                </a:lnTo>
                <a:lnTo>
                  <a:pt x="6034932" y="2844786"/>
                </a:lnTo>
                <a:cubicBezTo>
                  <a:pt x="6209210" y="2813656"/>
                  <a:pt x="6347393" y="2678335"/>
                  <a:pt x="6382749" y="2505558"/>
                </a:cubicBezTo>
                <a:lnTo>
                  <a:pt x="6390104" y="2432597"/>
                </a:lnTo>
                <a:lnTo>
                  <a:pt x="6390104" y="171294"/>
                </a:lnTo>
                <a:cubicBezTo>
                  <a:pt x="6390104" y="76691"/>
                  <a:pt x="6466795" y="0"/>
                  <a:pt x="6561398" y="0"/>
                </a:cubicBezTo>
                <a:close/>
              </a:path>
            </a:pathLst>
          </a:custGeom>
          <a:solidFill>
            <a:srgbClr val="96586D"/>
          </a:solidFill>
          <a:ln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36000" rIns="72000" bIns="36000" rtlCol="0" anchor="t">
            <a:noAutofit/>
          </a:bodyPr>
          <a:lstStyle/>
          <a:p>
            <a:pPr marL="92075"/>
            <a:endParaRPr lang="ru-RU" sz="2200" b="1"/>
          </a:p>
        </p:txBody>
      </p:sp>
    </p:spTree>
    <p:extLst>
      <p:ext uri="{BB962C8B-B14F-4D97-AF65-F5344CB8AC3E}">
        <p14:creationId xmlns:p14="http://schemas.microsoft.com/office/powerpoint/2010/main" val="18352324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32" name="Объект 3"/>
          <p:cNvSpPr>
            <a:spLocks noGrp="1"/>
          </p:cNvSpPr>
          <p:nvPr>
            <p:ph sz="quarter" idx="4294967295"/>
          </p:nvPr>
        </p:nvSpPr>
        <p:spPr>
          <a:xfrm>
            <a:off x="1690777" y="2624785"/>
            <a:ext cx="6731754" cy="3508361"/>
          </a:xfrm>
          <a:prstGeom prst="roundRect">
            <a:avLst>
              <a:gd name="adj" fmla="val 552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vert="horz" lIns="2340000" tIns="1656000" rIns="91440" bIns="45720" rtlCol="0">
            <a:noAutofit/>
          </a:bodyPr>
          <a:lstStyle/>
          <a:p>
            <a:pPr marL="0" indent="0">
              <a:lnSpc>
                <a:spcPts val="3500"/>
              </a:lnSpc>
              <a:spcBef>
                <a:spcPts val="0"/>
              </a:spcBef>
              <a:spcAft>
                <a:spcPts val="600"/>
              </a:spcAft>
              <a:buClrTx/>
              <a:buNone/>
            </a:pPr>
            <a:r>
              <a:rPr lang="ru-RU" sz="2400"/>
              <a:t>конкретизация;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spcAft>
                <a:spcPts val="600"/>
              </a:spcAft>
              <a:buClrTx/>
              <a:buNone/>
            </a:pPr>
            <a:r>
              <a:rPr lang="ru-RU" sz="2400"/>
              <a:t>ментализация;</a:t>
            </a:r>
          </a:p>
          <a:p>
            <a:pPr marL="0" indent="0">
              <a:lnSpc>
                <a:spcPts val="3500"/>
              </a:lnSpc>
              <a:spcBef>
                <a:spcPts val="0"/>
              </a:spcBef>
              <a:spcAft>
                <a:spcPts val="600"/>
              </a:spcAft>
              <a:buClrTx/>
              <a:buNone/>
            </a:pPr>
            <a:r>
              <a:rPr lang="ru-RU" sz="2400"/>
              <a:t>социализация.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2286095" y="3215333"/>
            <a:ext cx="5886401" cy="865982"/>
          </a:xfrm>
          <a:prstGeom prst="roundRect">
            <a:avLst>
              <a:gd name="adj" fmla="val 19489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36000" rIns="72000" bIns="36000" rtlCol="0" anchor="t"/>
          <a:lstStyle/>
          <a:p>
            <a:pPr marL="92075"/>
            <a:r>
              <a:rPr lang="ru-RU" sz="2200" b="1"/>
              <a:t>Способ индивидуален и в основном </a:t>
            </a:r>
            <a:br>
              <a:rPr lang="ru-RU" sz="2200" b="1"/>
            </a:br>
            <a:r>
              <a:rPr lang="ru-RU" sz="2200" b="1"/>
              <a:t>определяется тремя факторами:</a:t>
            </a:r>
          </a:p>
        </p:txBody>
      </p:sp>
      <p:sp>
        <p:nvSpPr>
          <p:cNvPr id="80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39" y="548212"/>
            <a:ext cx="7273029" cy="1241600"/>
          </a:xfrm>
        </p:spPr>
        <p:txBody>
          <a:bodyPr>
            <a:noAutofit/>
          </a:bodyPr>
          <a:lstStyle/>
          <a:p>
            <a:r>
              <a:rPr lang="ru-RU" altLang="ru-RU"/>
              <a:t>Способ реализации потребностей </a:t>
            </a:r>
            <a:endParaRPr lang="ru-RU" altLang="ru-RU">
              <a:solidFill>
                <a:schemeClr val="tx1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3327" y="4329557"/>
            <a:ext cx="1617160" cy="152605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74066">
            <a:off x="6631357" y="4426336"/>
            <a:ext cx="1655714" cy="1638056"/>
          </a:xfrm>
          <a:prstGeom prst="rect">
            <a:avLst/>
          </a:prstGeom>
        </p:spPr>
      </p:pic>
      <p:sp>
        <p:nvSpPr>
          <p:cNvPr id="114" name="Полилиния 113"/>
          <p:cNvSpPr/>
          <p:nvPr/>
        </p:nvSpPr>
        <p:spPr>
          <a:xfrm flipH="1" flipV="1">
            <a:off x="719135" y="2029483"/>
            <a:ext cx="7703395" cy="4103663"/>
          </a:xfrm>
          <a:custGeom>
            <a:avLst/>
            <a:gdLst>
              <a:gd name="connsiteX0" fmla="*/ 6561398 w 7695101"/>
              <a:gd name="connsiteY0" fmla="*/ 0 h 3717633"/>
              <a:gd name="connsiteX1" fmla="*/ 7523808 w 7695101"/>
              <a:gd name="connsiteY1" fmla="*/ 0 h 3717633"/>
              <a:gd name="connsiteX2" fmla="*/ 7695101 w 7695101"/>
              <a:gd name="connsiteY2" fmla="*/ 171294 h 3717633"/>
              <a:gd name="connsiteX3" fmla="*/ 7695101 w 7695101"/>
              <a:gd name="connsiteY3" fmla="*/ 3104156 h 3717633"/>
              <a:gd name="connsiteX4" fmla="*/ 7695100 w 7695101"/>
              <a:gd name="connsiteY4" fmla="*/ 3104161 h 3717633"/>
              <a:gd name="connsiteX5" fmla="*/ 7695100 w 7695101"/>
              <a:gd name="connsiteY5" fmla="*/ 3284307 h 3717633"/>
              <a:gd name="connsiteX6" fmla="*/ 7695100 w 7695101"/>
              <a:gd name="connsiteY6" fmla="*/ 3536628 h 3717633"/>
              <a:gd name="connsiteX7" fmla="*/ 7514095 w 7695101"/>
              <a:gd name="connsiteY7" fmla="*/ 3717633 h 3717633"/>
              <a:gd name="connsiteX8" fmla="*/ 7261774 w 7695101"/>
              <a:gd name="connsiteY8" fmla="*/ 3717633 h 3717633"/>
              <a:gd name="connsiteX9" fmla="*/ 6391552 w 7695101"/>
              <a:gd name="connsiteY9" fmla="*/ 3717633 h 3717633"/>
              <a:gd name="connsiteX10" fmla="*/ 181005 w 7695101"/>
              <a:gd name="connsiteY10" fmla="*/ 3717633 h 3717633"/>
              <a:gd name="connsiteX11" fmla="*/ 0 w 7695101"/>
              <a:gd name="connsiteY11" fmla="*/ 3536628 h 3717633"/>
              <a:gd name="connsiteX12" fmla="*/ 0 w 7695101"/>
              <a:gd name="connsiteY12" fmla="*/ 3032087 h 3717633"/>
              <a:gd name="connsiteX13" fmla="*/ 181005 w 7695101"/>
              <a:gd name="connsiteY13" fmla="*/ 2851082 h 3717633"/>
              <a:gd name="connsiteX14" fmla="*/ 5963576 w 7695101"/>
              <a:gd name="connsiteY14" fmla="*/ 2851082 h 3717633"/>
              <a:gd name="connsiteX15" fmla="*/ 6034932 w 7695101"/>
              <a:gd name="connsiteY15" fmla="*/ 2844786 h 3717633"/>
              <a:gd name="connsiteX16" fmla="*/ 6382749 w 7695101"/>
              <a:gd name="connsiteY16" fmla="*/ 2505558 h 3717633"/>
              <a:gd name="connsiteX17" fmla="*/ 6390104 w 7695101"/>
              <a:gd name="connsiteY17" fmla="*/ 2432597 h 3717633"/>
              <a:gd name="connsiteX18" fmla="*/ 6390104 w 7695101"/>
              <a:gd name="connsiteY18" fmla="*/ 171294 h 3717633"/>
              <a:gd name="connsiteX19" fmla="*/ 6561398 w 7695101"/>
              <a:gd name="connsiteY19" fmla="*/ 0 h 37176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695101" h="3717633">
                <a:moveTo>
                  <a:pt x="6561398" y="0"/>
                </a:moveTo>
                <a:lnTo>
                  <a:pt x="7523808" y="0"/>
                </a:lnTo>
                <a:cubicBezTo>
                  <a:pt x="7618411" y="0"/>
                  <a:pt x="7695101" y="76691"/>
                  <a:pt x="7695101" y="171294"/>
                </a:cubicBezTo>
                <a:lnTo>
                  <a:pt x="7695101" y="3104156"/>
                </a:lnTo>
                <a:lnTo>
                  <a:pt x="7695100" y="3104161"/>
                </a:lnTo>
                <a:lnTo>
                  <a:pt x="7695100" y="3284307"/>
                </a:lnTo>
                <a:lnTo>
                  <a:pt x="7695100" y="3536628"/>
                </a:lnTo>
                <a:cubicBezTo>
                  <a:pt x="7695100" y="3636594"/>
                  <a:pt x="7614061" y="3717633"/>
                  <a:pt x="7514095" y="3717633"/>
                </a:cubicBezTo>
                <a:lnTo>
                  <a:pt x="7261774" y="3717633"/>
                </a:lnTo>
                <a:lnTo>
                  <a:pt x="6391552" y="3717633"/>
                </a:lnTo>
                <a:lnTo>
                  <a:pt x="181005" y="3717633"/>
                </a:lnTo>
                <a:cubicBezTo>
                  <a:pt x="81039" y="3717633"/>
                  <a:pt x="0" y="3636594"/>
                  <a:pt x="0" y="3536628"/>
                </a:cubicBezTo>
                <a:lnTo>
                  <a:pt x="0" y="3032087"/>
                </a:lnTo>
                <a:cubicBezTo>
                  <a:pt x="0" y="2932121"/>
                  <a:pt x="81039" y="2851082"/>
                  <a:pt x="181005" y="2851082"/>
                </a:cubicBezTo>
                <a:lnTo>
                  <a:pt x="5963576" y="2851082"/>
                </a:lnTo>
                <a:lnTo>
                  <a:pt x="6034932" y="2844786"/>
                </a:lnTo>
                <a:cubicBezTo>
                  <a:pt x="6209210" y="2813656"/>
                  <a:pt x="6347393" y="2678335"/>
                  <a:pt x="6382749" y="2505558"/>
                </a:cubicBezTo>
                <a:lnTo>
                  <a:pt x="6390104" y="2432597"/>
                </a:lnTo>
                <a:lnTo>
                  <a:pt x="6390104" y="171294"/>
                </a:lnTo>
                <a:cubicBezTo>
                  <a:pt x="6390104" y="76691"/>
                  <a:pt x="6466795" y="0"/>
                  <a:pt x="6561398" y="0"/>
                </a:cubicBezTo>
                <a:close/>
              </a:path>
            </a:pathLst>
          </a:custGeom>
          <a:solidFill>
            <a:srgbClr val="96586D"/>
          </a:solidFill>
          <a:ln w="28575">
            <a:solidFill>
              <a:srgbClr val="96586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180000" tIns="36000" rIns="72000" bIns="36000" rtlCol="0" anchor="t">
            <a:noAutofit/>
          </a:bodyPr>
          <a:lstStyle/>
          <a:p>
            <a:pPr marL="92075"/>
            <a:endParaRPr lang="ru-RU" sz="2200" b="1"/>
          </a:p>
        </p:txBody>
      </p:sp>
      <p:grpSp>
        <p:nvGrpSpPr>
          <p:cNvPr id="54" name="Группа 53"/>
          <p:cNvGrpSpPr/>
          <p:nvPr/>
        </p:nvGrpSpPr>
        <p:grpSpPr>
          <a:xfrm flipV="1">
            <a:off x="6271404" y="615850"/>
            <a:ext cx="2153242" cy="1107946"/>
            <a:chOff x="5404519" y="527157"/>
            <a:chExt cx="2218477" cy="1141513"/>
          </a:xfrm>
          <a:solidFill>
            <a:srgbClr val="96586D"/>
          </a:solidFill>
        </p:grpSpPr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6148587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6945025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6544090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7345960" y="1391635"/>
              <a:ext cx="294283" cy="259788"/>
            </a:xfrm>
            <a:prstGeom prst="hexagon">
              <a:avLst/>
            </a:prstGeom>
            <a:solidFill>
              <a:srgbClr val="96586D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5387271" y="544407"/>
              <a:ext cx="294283" cy="259788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5767929" y="966316"/>
              <a:ext cx="294283" cy="259788"/>
            </a:xfrm>
            <a:prstGeom prst="hexagon">
              <a:avLst/>
            </a:prstGeom>
            <a:solidFill>
              <a:srgbClr val="96586D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37" name="Freeform 21"/>
          <p:cNvSpPr/>
          <p:nvPr/>
        </p:nvSpPr>
        <p:spPr>
          <a:xfrm rot="5400000">
            <a:off x="7661678" y="296944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8093470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7604</TotalTime>
  <Words>872</Words>
  <Application>Microsoft Office PowerPoint</Application>
  <PresentationFormat>Экран (4:3)</PresentationFormat>
  <Paragraphs>205</Paragraphs>
  <Slides>28</Slides>
  <Notes>4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2" baseType="lpstr">
      <vt:lpstr>Arial</vt:lpstr>
      <vt:lpstr>Calibri</vt:lpstr>
      <vt:lpstr>Wingdings</vt:lpstr>
      <vt:lpstr>Тема Office</vt:lpstr>
      <vt:lpstr>Лекции 8–10 Потребности. Мотивация. Направленность </vt:lpstr>
      <vt:lpstr>Понятие «потребность».  Виды потребностей</vt:lpstr>
      <vt:lpstr>Понятие, признаки,  характеристики потребности</vt:lpstr>
      <vt:lpstr>Характерные особенности потребностей</vt:lpstr>
      <vt:lpstr>Причины возникновения  потребностей</vt:lpstr>
      <vt:lpstr>Периоды в развитии потребности</vt:lpstr>
      <vt:lpstr>Динамика процесса удовлетворения потребностей</vt:lpstr>
      <vt:lpstr>Динамика процесса удовлетворения потребностей</vt:lpstr>
      <vt:lpstr>Способ реализации потребностей </vt:lpstr>
      <vt:lpstr>Классификация потребностей</vt:lpstr>
      <vt:lpstr>Классификация потребностей по А. Маслоу</vt:lpstr>
      <vt:lpstr>Понятие «мотив», виды мотивов.  Мотивационная сфера личности.  Направленность</vt:lpstr>
      <vt:lpstr>Мотив и мотивационная  сфера личности</vt:lpstr>
      <vt:lpstr>Направленность личности</vt:lpstr>
      <vt:lpstr>Важнейшие мотивы деятельности и поведения</vt:lpstr>
      <vt:lpstr>Мотивация и ее виды. Мотивационный  процесс</vt:lpstr>
      <vt:lpstr>Мотивация:  как её понимают в науке</vt:lpstr>
      <vt:lpstr>Два подхода к пониманию мотивации</vt:lpstr>
      <vt:lpstr>Виды мотивации  (по содержанию)</vt:lpstr>
      <vt:lpstr>Виды мотивации  (по источнику)</vt:lpstr>
      <vt:lpstr>Виды мотивации  (по направленности)</vt:lpstr>
      <vt:lpstr>Презентация PowerPoint</vt:lpstr>
      <vt:lpstr>Мотивационный  процесс</vt:lpstr>
      <vt:lpstr>Факторы мотивационной притягательности  и мотивации избегания. Формирование мотивации</vt:lpstr>
      <vt:lpstr>Мотивационная притягательность</vt:lpstr>
      <vt:lpstr>Мотивация  избегания</vt:lpstr>
      <vt:lpstr>Механизмы формирования мотивации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Рясова Стелла Евгеньевна</dc:creator>
  <cp:lastModifiedBy>Стелла Рясова</cp:lastModifiedBy>
  <cp:revision>665</cp:revision>
  <dcterms:created xsi:type="dcterms:W3CDTF">2026-02-06T11:12:27Z</dcterms:created>
  <dcterms:modified xsi:type="dcterms:W3CDTF">2026-06-01T10:15:05Z</dcterms:modified>
</cp:coreProperties>
</file>