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0"/>
  </p:notesMasterIdLst>
  <p:sldIdLst>
    <p:sldId id="256" r:id="rId2"/>
    <p:sldId id="257" r:id="rId3"/>
    <p:sldId id="285" r:id="rId4"/>
    <p:sldId id="286" r:id="rId5"/>
    <p:sldId id="287" r:id="rId6"/>
    <p:sldId id="288" r:id="rId7"/>
    <p:sldId id="289" r:id="rId8"/>
    <p:sldId id="293" r:id="rId9"/>
    <p:sldId id="294" r:id="rId10"/>
    <p:sldId id="295" r:id="rId11"/>
    <p:sldId id="296" r:id="rId12"/>
    <p:sldId id="298" r:id="rId13"/>
    <p:sldId id="299" r:id="rId14"/>
    <p:sldId id="263" r:id="rId15"/>
    <p:sldId id="300" r:id="rId16"/>
    <p:sldId id="302" r:id="rId17"/>
    <p:sldId id="303" r:id="rId18"/>
    <p:sldId id="304" r:id="rId19"/>
    <p:sldId id="305" r:id="rId20"/>
    <p:sldId id="306" r:id="rId21"/>
    <p:sldId id="307" r:id="rId22"/>
    <p:sldId id="308" r:id="rId23"/>
    <p:sldId id="309" r:id="rId24"/>
    <p:sldId id="311" r:id="rId25"/>
    <p:sldId id="310" r:id="rId26"/>
    <p:sldId id="312" r:id="rId27"/>
    <p:sldId id="313" r:id="rId28"/>
    <p:sldId id="314" r:id="rId29"/>
    <p:sldId id="315" r:id="rId30"/>
    <p:sldId id="316" r:id="rId31"/>
    <p:sldId id="318" r:id="rId32"/>
    <p:sldId id="319" r:id="rId33"/>
    <p:sldId id="321" r:id="rId34"/>
    <p:sldId id="322" r:id="rId35"/>
    <p:sldId id="323" r:id="rId36"/>
    <p:sldId id="324" r:id="rId37"/>
    <p:sldId id="325" r:id="rId38"/>
    <p:sldId id="326" r:id="rId3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391" userDrawn="1">
          <p15:clr>
            <a:srgbClr val="A4A3A4"/>
          </p15:clr>
        </p15:guide>
        <p15:guide id="4" pos="158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300" userDrawn="1">
          <p15:clr>
            <a:srgbClr val="A4A3A4"/>
          </p15:clr>
        </p15:guide>
        <p15:guide id="9" pos="930" userDrawn="1">
          <p15:clr>
            <a:srgbClr val="A4A3A4"/>
          </p15:clr>
        </p15:guide>
        <p15:guide id="10" pos="567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6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3C2"/>
    <a:srgbClr val="D7E4F5"/>
    <a:srgbClr val="0071E2"/>
    <a:srgbClr val="2F67B2"/>
    <a:srgbClr val="437ECD"/>
    <a:srgbClr val="3473C6"/>
    <a:srgbClr val="E4E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976" autoAdjust="0"/>
  </p:normalViewPr>
  <p:slideViewPr>
    <p:cSldViewPr snapToGrid="0" showGuides="1">
      <p:cViewPr varScale="1">
        <p:scale>
          <a:sx n="110" d="100"/>
          <a:sy n="110" d="100"/>
        </p:scale>
        <p:origin x="852" y="108"/>
      </p:cViewPr>
      <p:guideLst>
        <p:guide orient="horz" pos="2160"/>
        <p:guide pos="2880"/>
        <p:guide orient="horz" pos="391"/>
        <p:guide pos="158"/>
        <p:guide pos="453"/>
        <p:guide pos="5307"/>
        <p:guide orient="horz" pos="300"/>
        <p:guide pos="930"/>
        <p:guide pos="56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8176" y="3248999"/>
            <a:ext cx="6858002" cy="360000"/>
          </a:xfrm>
          <a:prstGeom prst="rect">
            <a:avLst/>
          </a:prstGeom>
          <a:solidFill>
            <a:srgbClr val="0063C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89596" y="75562"/>
            <a:ext cx="1839634" cy="699835"/>
            <a:chOff x="481537" y="265334"/>
            <a:chExt cx="1839634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2784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063C2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063C2"/>
                  </a:solidFill>
                </a:rPr>
                <a:t>университет </a:t>
              </a:r>
              <a:endParaRPr lang="en-US" sz="1400" b="1">
                <a:solidFill>
                  <a:srgbClr val="0063C2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0063C2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0063C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rgbClr val="2F67B2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B2239-82FD-4906-84AB-8A7F2841C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551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2F67B2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7" Type="http://schemas.microsoft.com/office/2007/relationships/hdphoto" Target="../media/hdphoto4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microsoft.com/office/2007/relationships/hdphoto" Target="../media/hdphoto3.wdp"/><Relationship Id="rId4" Type="http://schemas.openxmlformats.org/officeDocument/2006/relationships/image" Target="../media/image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6.wdp"/><Relationship Id="rId4" Type="http://schemas.openxmlformats.org/officeDocument/2006/relationships/image" Target="../media/image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7.wdp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8.wdp"/><Relationship Id="rId4" Type="http://schemas.openxmlformats.org/officeDocument/2006/relationships/image" Target="../media/image11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9.wdp"/><Relationship Id="rId4" Type="http://schemas.openxmlformats.org/officeDocument/2006/relationships/image" Target="../media/image1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0.wdp"/><Relationship Id="rId4" Type="http://schemas.openxmlformats.org/officeDocument/2006/relationships/image" Target="../media/image1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1.wdp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sv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2.wdp"/><Relationship Id="rId4" Type="http://schemas.openxmlformats.org/officeDocument/2006/relationships/image" Target="../media/image1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5946" y="1227867"/>
            <a:ext cx="7917227" cy="202528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>
                <a:solidFill>
                  <a:srgbClr val="0063C2"/>
                </a:solidFill>
                <a:latin typeface="+mn-lt"/>
              </a:rPr>
              <a:t>Лекция 1</a:t>
            </a:r>
            <a:br>
              <a:rPr lang="ru-RU" b="1">
                <a:latin typeface="+mn-lt"/>
              </a:rPr>
            </a:br>
            <a:r>
              <a:rPr lang="ru-RU" sz="5600" b="1">
                <a:latin typeface="+mn-lt"/>
              </a:rPr>
              <a:t>Донаучные представления </a:t>
            </a:r>
            <a:br>
              <a:rPr lang="ru-RU" sz="5600" b="1">
                <a:latin typeface="+mn-lt"/>
              </a:rPr>
            </a:br>
            <a:r>
              <a:rPr lang="ru-RU" sz="5600" b="1">
                <a:latin typeface="+mn-lt"/>
              </a:rPr>
              <a:t>о предмете психологии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5946" y="3534503"/>
            <a:ext cx="7917227" cy="2549769"/>
          </a:xfrm>
        </p:spPr>
        <p:txBody>
          <a:bodyPr/>
          <a:lstStyle/>
          <a:p>
            <a:pPr marL="457200" indent="-457200" algn="l">
              <a:buFont typeface="+mj-lt"/>
              <a:buAutoNum type="arabicPeriod"/>
            </a:pPr>
            <a:r>
              <a:rPr lang="ru-RU" dirty="0">
                <a:solidFill>
                  <a:srgbClr val="0063C2"/>
                </a:solidFill>
              </a:rPr>
              <a:t>Житейские психологические сведения и научные психологические знания. 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dirty="0">
                <a:solidFill>
                  <a:srgbClr val="0063C2"/>
                </a:solidFill>
              </a:rPr>
              <a:t>Этапы развития психологического знания.</a:t>
            </a:r>
          </a:p>
          <a:p>
            <a:pPr marL="457200" indent="-457200" algn="l">
              <a:buFont typeface="+mj-lt"/>
              <a:buAutoNum type="arabicPeriod"/>
            </a:pPr>
            <a:r>
              <a:rPr lang="ru-RU" dirty="0">
                <a:solidFill>
                  <a:srgbClr val="0063C2"/>
                </a:solidFill>
              </a:rPr>
              <a:t>Первые психологические теории личности </a:t>
            </a:r>
            <a:br>
              <a:rPr lang="ru-RU" dirty="0">
                <a:solidFill>
                  <a:srgbClr val="0063C2"/>
                </a:solidFill>
              </a:rPr>
            </a:br>
            <a:r>
              <a:rPr lang="ru-RU" dirty="0">
                <a:solidFill>
                  <a:srgbClr val="0063C2"/>
                </a:solidFill>
              </a:rPr>
              <a:t>(В. Вундт, У. Джеймс, В. </a:t>
            </a:r>
            <a:r>
              <a:rPr lang="ru-RU" dirty="0" err="1">
                <a:solidFill>
                  <a:srgbClr val="0063C2"/>
                </a:solidFill>
              </a:rPr>
              <a:t>Дильтей</a:t>
            </a:r>
            <a:r>
              <a:rPr lang="ru-RU" dirty="0">
                <a:solidFill>
                  <a:srgbClr val="0063C2"/>
                </a:solidFill>
              </a:rPr>
              <a:t>).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0063C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0063C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0063C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5" name="Шестиугольник 104"/>
          <p:cNvSpPr>
            <a:spLocks noChangeAspect="1"/>
          </p:cNvSpPr>
          <p:nvPr/>
        </p:nvSpPr>
        <p:spPr>
          <a:xfrm rot="5400000">
            <a:off x="6670496" y="1205159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6" name="Шестиугольник 105"/>
          <p:cNvSpPr>
            <a:spLocks noChangeAspect="1"/>
          </p:cNvSpPr>
          <p:nvPr/>
        </p:nvSpPr>
        <p:spPr>
          <a:xfrm rot="5400000">
            <a:off x="6902721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7" name="Шестиугольник 106"/>
          <p:cNvSpPr>
            <a:spLocks noChangeAspect="1"/>
          </p:cNvSpPr>
          <p:nvPr/>
        </p:nvSpPr>
        <p:spPr>
          <a:xfrm rot="5400000">
            <a:off x="7130060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8" name="Шестиугольник 107"/>
          <p:cNvSpPr>
            <a:spLocks noChangeAspect="1"/>
          </p:cNvSpPr>
          <p:nvPr/>
        </p:nvSpPr>
        <p:spPr>
          <a:xfrm rot="5400000">
            <a:off x="7357400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9" name="Шестиугольник 108"/>
          <p:cNvSpPr>
            <a:spLocks noChangeAspect="1"/>
          </p:cNvSpPr>
          <p:nvPr/>
        </p:nvSpPr>
        <p:spPr>
          <a:xfrm rot="5400000">
            <a:off x="7584739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0" name="Шестиугольник 109"/>
          <p:cNvSpPr>
            <a:spLocks noChangeAspect="1"/>
          </p:cNvSpPr>
          <p:nvPr/>
        </p:nvSpPr>
        <p:spPr>
          <a:xfrm rot="5400000">
            <a:off x="8042543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1" name="Шестиугольник 110"/>
          <p:cNvSpPr>
            <a:spLocks noChangeAspect="1"/>
          </p:cNvSpPr>
          <p:nvPr/>
        </p:nvSpPr>
        <p:spPr>
          <a:xfrm rot="5400000">
            <a:off x="7812080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2" name="Шестиугольник 111"/>
          <p:cNvSpPr>
            <a:spLocks noChangeAspect="1"/>
          </p:cNvSpPr>
          <p:nvPr/>
        </p:nvSpPr>
        <p:spPr>
          <a:xfrm rot="5400000">
            <a:off x="8273006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3" name="Шестиугольник 112"/>
          <p:cNvSpPr>
            <a:spLocks noChangeAspect="1"/>
          </p:cNvSpPr>
          <p:nvPr/>
        </p:nvSpPr>
        <p:spPr>
          <a:xfrm rot="5400000">
            <a:off x="8503468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4" name="Шестиугольник 113"/>
          <p:cNvSpPr>
            <a:spLocks noChangeAspect="1"/>
          </p:cNvSpPr>
          <p:nvPr/>
        </p:nvSpPr>
        <p:spPr>
          <a:xfrm rot="5400000">
            <a:off x="8733931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5" name="Шестиугольник 114"/>
          <p:cNvSpPr>
            <a:spLocks noChangeAspect="1"/>
          </p:cNvSpPr>
          <p:nvPr/>
        </p:nvSpPr>
        <p:spPr>
          <a:xfrm rot="5400000">
            <a:off x="6670498" y="1205159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6" name="Шестиугольник 115"/>
          <p:cNvSpPr>
            <a:spLocks noChangeAspect="1"/>
          </p:cNvSpPr>
          <p:nvPr/>
        </p:nvSpPr>
        <p:spPr>
          <a:xfrm rot="5400000">
            <a:off x="6902722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7" name="Шестиугольник 116"/>
          <p:cNvSpPr>
            <a:spLocks noChangeAspect="1"/>
          </p:cNvSpPr>
          <p:nvPr/>
        </p:nvSpPr>
        <p:spPr>
          <a:xfrm rot="5400000">
            <a:off x="7130062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8" name="Шестиугольник 117"/>
          <p:cNvSpPr>
            <a:spLocks noChangeAspect="1"/>
          </p:cNvSpPr>
          <p:nvPr/>
        </p:nvSpPr>
        <p:spPr>
          <a:xfrm rot="5400000">
            <a:off x="7357401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9" name="Шестиугольник 118"/>
          <p:cNvSpPr>
            <a:spLocks noChangeAspect="1"/>
          </p:cNvSpPr>
          <p:nvPr/>
        </p:nvSpPr>
        <p:spPr>
          <a:xfrm rot="5400000">
            <a:off x="7584741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0" name="Шестиугольник 119"/>
          <p:cNvSpPr>
            <a:spLocks noChangeAspect="1"/>
          </p:cNvSpPr>
          <p:nvPr/>
        </p:nvSpPr>
        <p:spPr>
          <a:xfrm rot="5400000">
            <a:off x="8042545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1" name="Шестиугольник 120"/>
          <p:cNvSpPr>
            <a:spLocks noChangeAspect="1"/>
          </p:cNvSpPr>
          <p:nvPr/>
        </p:nvSpPr>
        <p:spPr>
          <a:xfrm rot="5400000">
            <a:off x="7812082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2" name="Шестиугольник 121"/>
          <p:cNvSpPr>
            <a:spLocks noChangeAspect="1"/>
          </p:cNvSpPr>
          <p:nvPr/>
        </p:nvSpPr>
        <p:spPr>
          <a:xfrm rot="5400000">
            <a:off x="8273008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3" name="Шестиугольник 122"/>
          <p:cNvSpPr>
            <a:spLocks noChangeAspect="1"/>
          </p:cNvSpPr>
          <p:nvPr/>
        </p:nvSpPr>
        <p:spPr>
          <a:xfrm rot="5400000">
            <a:off x="8503470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4" name="Шестиугольник 123"/>
          <p:cNvSpPr>
            <a:spLocks noChangeAspect="1"/>
          </p:cNvSpPr>
          <p:nvPr/>
        </p:nvSpPr>
        <p:spPr>
          <a:xfrm rot="5400000">
            <a:off x="8733933" y="1207206"/>
            <a:ext cx="169158" cy="149330"/>
          </a:xfrm>
          <a:prstGeom prst="hexagon">
            <a:avLst/>
          </a:prstGeom>
          <a:solidFill>
            <a:srgbClr val="0063C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701" y="1163237"/>
            <a:ext cx="7817162" cy="1286667"/>
          </a:xfrm>
        </p:spPr>
        <p:txBody>
          <a:bodyPr vert="horz" lIns="91440" tIns="45720" rIns="36000" bIns="45720" rtlCol="0" anchor="ctr"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Способы передачи (трансляции) опыта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2699641"/>
            <a:ext cx="3780000" cy="3433748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Autofit/>
          </a:bodyPr>
          <a:lstStyle/>
          <a:p>
            <a:pPr marL="0" indent="0">
              <a:buNone/>
            </a:pPr>
            <a:r>
              <a:rPr lang="ru-RU" sz="2400"/>
              <a:t>Передача затруднена </a:t>
            </a:r>
            <a:br>
              <a:rPr lang="ru-RU" sz="2400"/>
            </a:br>
            <a:r>
              <a:rPr lang="ru-RU" sz="2400"/>
              <a:t>и осуществляется </a:t>
            </a:r>
            <a:br>
              <a:rPr lang="ru-RU" sz="2400"/>
            </a:br>
            <a:r>
              <a:rPr lang="ru-RU" sz="2400"/>
              <a:t>в непосредственном контакте с носителем опыта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6237" y="2699641"/>
            <a:ext cx="3780000" cy="3433748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rmAutofit lnSpcReduction="10000"/>
          </a:bodyPr>
          <a:lstStyle/>
          <a:p>
            <a:pPr marL="0" indent="0">
              <a:buNone/>
            </a:pPr>
            <a:r>
              <a:rPr lang="ru-RU" sz="2400"/>
              <a:t>Передача знания возможна путем присвоения научно-психологического опыта, накопленного </a:t>
            </a:r>
            <a:br>
              <a:rPr lang="ru-RU" sz="2400"/>
            </a:br>
            <a:r>
              <a:rPr lang="ru-RU" sz="2400"/>
              <a:t>на протяжении всей истории психологии </a:t>
            </a:r>
            <a:br>
              <a:rPr lang="ru-RU" sz="2400"/>
            </a:br>
            <a:r>
              <a:rPr lang="ru-RU" sz="2400"/>
              <a:t>в различных концепциях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17899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46143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74387" y="32006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0995" y="2838532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0228" y="2838532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814608" y="320063"/>
            <a:ext cx="610255" cy="1138978"/>
            <a:chOff x="7814608" y="311003"/>
            <a:chExt cx="610255" cy="11389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36354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627194"/>
            <a:ext cx="7907637" cy="1620000"/>
          </a:xfrm>
          <a:prstGeom prst="round2SameRect">
            <a:avLst>
              <a:gd name="adj1" fmla="val 21552"/>
              <a:gd name="adj2" fmla="val 0"/>
            </a:avLst>
          </a:prstGeom>
          <a:gradFill flip="none" rotWithShape="1">
            <a:gsLst>
              <a:gs pos="0">
                <a:srgbClr val="0063C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anchor="ctr">
            <a:normAutofit/>
          </a:bodyPr>
          <a:lstStyle/>
          <a:p>
            <a:pPr marL="534988"/>
            <a:r>
              <a:rPr lang="ru-RU" sz="8800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127063"/>
          </a:xfrm>
          <a:prstGeom prst="frame">
            <a:avLst>
              <a:gd name="adj1" fmla="val 3178"/>
            </a:avLst>
          </a:prstGeom>
          <a:solidFill>
            <a:srgbClr val="0063C2"/>
          </a:solidFill>
        </p:spPr>
        <p:txBody>
          <a:bodyPr anchor="ctr">
            <a:normAutofit/>
          </a:bodyPr>
          <a:lstStyle/>
          <a:p>
            <a:pPr marL="449263"/>
            <a:r>
              <a:rPr lang="ru-RU" sz="5000" spc="-120"/>
              <a:t>Этапы развития психологического знания</a:t>
            </a:r>
            <a:endParaRPr lang="ru-RU" sz="5000"/>
          </a:p>
        </p:txBody>
      </p:sp>
      <p:grpSp>
        <p:nvGrpSpPr>
          <p:cNvPr id="21" name="Группа 20"/>
          <p:cNvGrpSpPr/>
          <p:nvPr/>
        </p:nvGrpSpPr>
        <p:grpSpPr>
          <a:xfrm rot="5400000">
            <a:off x="6670243" y="329777"/>
            <a:ext cx="1507727" cy="2214834"/>
            <a:chOff x="7814608" y="553523"/>
            <a:chExt cx="610255" cy="896458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8661915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0250" y="214313"/>
            <a:ext cx="7793037" cy="1462087"/>
          </a:xfrm>
        </p:spPr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Происхождние слова «философия»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19138" y="1733053"/>
            <a:ext cx="7705725" cy="1981200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Слово «психология» образовано из двух греческих слов: </a:t>
            </a:r>
          </a:p>
          <a:p>
            <a:pPr lvl="1">
              <a:lnSpc>
                <a:spcPct val="110000"/>
              </a:lnSpc>
              <a:spcBef>
                <a:spcPts val="0"/>
              </a:spcBef>
            </a:pPr>
            <a:r>
              <a:rPr lang="ru-RU" dirty="0"/>
              <a:t>«</a:t>
            </a:r>
            <a:r>
              <a:rPr lang="ru-RU" dirty="0" err="1"/>
              <a:t>psyche</a:t>
            </a:r>
            <a:r>
              <a:rPr lang="ru-RU" dirty="0"/>
              <a:t>» - душа,  «</a:t>
            </a:r>
            <a:r>
              <a:rPr lang="ru-RU" dirty="0" err="1"/>
              <a:t>logos</a:t>
            </a:r>
            <a:r>
              <a:rPr lang="ru-RU" dirty="0"/>
              <a:t>» – наука, учение.  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ru-RU" dirty="0"/>
              <a:t>Авторами этого термина считаются немецкие схоласты </a:t>
            </a:r>
            <a:br>
              <a:rPr lang="ru-RU" dirty="0"/>
            </a:br>
            <a:r>
              <a:rPr lang="ru-RU" dirty="0"/>
              <a:t>Р. </a:t>
            </a:r>
            <a:r>
              <a:rPr lang="ru-RU" dirty="0" err="1"/>
              <a:t>Гоклениус</a:t>
            </a:r>
            <a:r>
              <a:rPr lang="ru-RU" dirty="0"/>
              <a:t> и О. </a:t>
            </a:r>
            <a:r>
              <a:rPr lang="ru-RU" dirty="0" err="1"/>
              <a:t>Кассман</a:t>
            </a:r>
            <a:r>
              <a:rPr lang="ru-RU" dirty="0"/>
              <a:t> (1590 г.).</a:t>
            </a:r>
          </a:p>
          <a:p>
            <a:pPr>
              <a:lnSpc>
                <a:spcPct val="110000"/>
              </a:lnSpc>
              <a:spcBef>
                <a:spcPts val="400"/>
              </a:spcBef>
            </a:pPr>
            <a:r>
              <a:rPr lang="ru-RU" dirty="0"/>
              <a:t>В </a:t>
            </a:r>
            <a:r>
              <a:rPr lang="en-US" dirty="0"/>
              <a:t>XVIII</a:t>
            </a:r>
            <a:r>
              <a:rPr lang="ru-RU" dirty="0"/>
              <a:t> в. термин «психология» ввел в употребление немецкий философ Х. Вольф.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817025" y="3873260"/>
            <a:ext cx="4764266" cy="1415275"/>
          </a:xfrm>
          <a:prstGeom prst="roundRect">
            <a:avLst/>
          </a:prstGeom>
          <a:solidFill>
            <a:srgbClr val="0063C2"/>
          </a:solidFill>
        </p:spPr>
        <p:txBody>
          <a:bodyPr wrap="square" tIns="216000" anchor="t">
            <a:noAutofit/>
          </a:bodyPr>
          <a:lstStyle/>
          <a:p>
            <a:pPr marL="176213" indent="0">
              <a:buNone/>
            </a:pPr>
            <a:r>
              <a:rPr lang="ru-RU" sz="2400" b="1">
                <a:solidFill>
                  <a:schemeClr val="bg1"/>
                </a:solidFill>
              </a:rPr>
              <a:t>Таким образом, психология – </a:t>
            </a:r>
            <a:br>
              <a:rPr lang="ru-RU" sz="2400" b="1">
                <a:solidFill>
                  <a:schemeClr val="bg1"/>
                </a:solidFill>
              </a:rPr>
            </a:br>
            <a:r>
              <a:rPr lang="ru-RU" sz="2400" b="1">
                <a:solidFill>
                  <a:schemeClr val="bg1"/>
                </a:solidFill>
              </a:rPr>
              <a:t>это наука о душе.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12</a:t>
            </a:fld>
            <a:endParaRPr lang="ru-RU" altLang="ru-RU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1508413" y="5080958"/>
            <a:ext cx="4098756" cy="1437898"/>
          </a:xfrm>
          <a:prstGeom prst="roundRect">
            <a:avLst/>
          </a:prstGeom>
          <a:solidFill>
            <a:srgbClr val="0063C2"/>
          </a:solidFill>
          <a:ln w="57150">
            <a:solidFill>
              <a:schemeClr val="bg1"/>
            </a:solidFill>
          </a:ln>
        </p:spPr>
        <p:txBody>
          <a:bodyPr wrap="square" anchor="ctr">
            <a:noAutofit/>
          </a:bodyPr>
          <a:lstStyle/>
          <a:p>
            <a:pPr algn="ctr"/>
            <a:r>
              <a:rPr lang="ru-RU" sz="3600" b="1">
                <a:solidFill>
                  <a:schemeClr val="bg1"/>
                </a:solidFill>
              </a:rPr>
              <a:t>Но что такое душа?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7814608" y="320063"/>
            <a:ext cx="610255" cy="1138978"/>
            <a:chOff x="7814608" y="320063"/>
            <a:chExt cx="610255" cy="1138978"/>
          </a:xfrm>
        </p:grpSpPr>
        <p:sp>
          <p:nvSpPr>
            <p:cNvPr id="10" name="Шестиугольник 9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5" name="Группа 54"/>
          <p:cNvGrpSpPr/>
          <p:nvPr/>
        </p:nvGrpSpPr>
        <p:grpSpPr>
          <a:xfrm flipV="1">
            <a:off x="817025" y="5353502"/>
            <a:ext cx="610255" cy="1138978"/>
            <a:chOff x="7814608" y="320063"/>
            <a:chExt cx="610255" cy="1138978"/>
          </a:xfrm>
        </p:grpSpPr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2" name="Объект 41" descr="душа2"/>
          <p:cNvPicPr>
            <a:picLocks noGrp="1" noChangeAspect="1" noChangeArrowheads="1"/>
          </p:cNvPicPr>
          <p:nvPr>
            <p:ph sz="quarter" idx="3"/>
          </p:nvPr>
        </p:nvPicPr>
        <p:blipFill rotWithShape="1">
          <a:blip r:embed="rId2">
            <a:grayscl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2" r="314" b="159"/>
          <a:stretch/>
        </p:blipFill>
        <p:spPr>
          <a:xfrm>
            <a:off x="5782320" y="3429000"/>
            <a:ext cx="2642479" cy="3063479"/>
          </a:xfrm>
          <a:custGeom>
            <a:avLst/>
            <a:gdLst>
              <a:gd name="connsiteX0" fmla="*/ 310970 w 2642479"/>
              <a:gd name="connsiteY0" fmla="*/ 0 h 3063479"/>
              <a:gd name="connsiteX1" fmla="*/ 2331507 w 2642479"/>
              <a:gd name="connsiteY1" fmla="*/ 0 h 3063479"/>
              <a:gd name="connsiteX2" fmla="*/ 2636223 w 2642479"/>
              <a:gd name="connsiteY2" fmla="*/ 248351 h 3063479"/>
              <a:gd name="connsiteX3" fmla="*/ 2642479 w 2642479"/>
              <a:gd name="connsiteY3" fmla="*/ 310410 h 3063479"/>
              <a:gd name="connsiteX4" fmla="*/ 2642479 w 2642479"/>
              <a:gd name="connsiteY4" fmla="*/ 2753069 h 3063479"/>
              <a:gd name="connsiteX5" fmla="*/ 2636223 w 2642479"/>
              <a:gd name="connsiteY5" fmla="*/ 2815129 h 3063479"/>
              <a:gd name="connsiteX6" fmla="*/ 2331507 w 2642479"/>
              <a:gd name="connsiteY6" fmla="*/ 3063479 h 3063479"/>
              <a:gd name="connsiteX7" fmla="*/ 310970 w 2642479"/>
              <a:gd name="connsiteY7" fmla="*/ 3063479 h 3063479"/>
              <a:gd name="connsiteX8" fmla="*/ 6254 w 2642479"/>
              <a:gd name="connsiteY8" fmla="*/ 2815129 h 3063479"/>
              <a:gd name="connsiteX9" fmla="*/ 0 w 2642479"/>
              <a:gd name="connsiteY9" fmla="*/ 2753089 h 3063479"/>
              <a:gd name="connsiteX10" fmla="*/ 0 w 2642479"/>
              <a:gd name="connsiteY10" fmla="*/ 310391 h 3063479"/>
              <a:gd name="connsiteX11" fmla="*/ 6254 w 2642479"/>
              <a:gd name="connsiteY11" fmla="*/ 248351 h 3063479"/>
              <a:gd name="connsiteX12" fmla="*/ 310970 w 2642479"/>
              <a:gd name="connsiteY12" fmla="*/ 0 h 30634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642479" h="3063479">
                <a:moveTo>
                  <a:pt x="310970" y="0"/>
                </a:moveTo>
                <a:lnTo>
                  <a:pt x="2331507" y="0"/>
                </a:lnTo>
                <a:cubicBezTo>
                  <a:pt x="2481815" y="0"/>
                  <a:pt x="2607220" y="106617"/>
                  <a:pt x="2636223" y="248351"/>
                </a:cubicBezTo>
                <a:lnTo>
                  <a:pt x="2642479" y="310410"/>
                </a:lnTo>
                <a:lnTo>
                  <a:pt x="2642479" y="2753069"/>
                </a:lnTo>
                <a:lnTo>
                  <a:pt x="2636223" y="2815129"/>
                </a:lnTo>
                <a:cubicBezTo>
                  <a:pt x="2607220" y="2956862"/>
                  <a:pt x="2481815" y="3063479"/>
                  <a:pt x="2331507" y="3063479"/>
                </a:cubicBezTo>
                <a:lnTo>
                  <a:pt x="310970" y="3063479"/>
                </a:lnTo>
                <a:cubicBezTo>
                  <a:pt x="160663" y="3063479"/>
                  <a:pt x="35257" y="2956862"/>
                  <a:pt x="6254" y="2815129"/>
                </a:cubicBezTo>
                <a:lnTo>
                  <a:pt x="0" y="2753089"/>
                </a:lnTo>
                <a:lnTo>
                  <a:pt x="0" y="310391"/>
                </a:lnTo>
                <a:lnTo>
                  <a:pt x="6254" y="248351"/>
                </a:lnTo>
                <a:cubicBezTo>
                  <a:pt x="35257" y="106617"/>
                  <a:pt x="160663" y="0"/>
                  <a:pt x="310970" y="0"/>
                </a:cubicBezTo>
                <a:close/>
              </a:path>
            </a:pathLst>
          </a:custGeom>
          <a:noFill/>
        </p:spPr>
      </p:pic>
    </p:spTree>
    <p:extLst>
      <p:ext uri="{BB962C8B-B14F-4D97-AF65-F5344CB8AC3E}">
        <p14:creationId xmlns:p14="http://schemas.microsoft.com/office/powerpoint/2010/main" val="110180868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365126"/>
            <a:ext cx="7886700" cy="1325563"/>
          </a:xfrm>
        </p:spPr>
        <p:txBody>
          <a:bodyPr>
            <a:normAutofit/>
          </a:bodyPr>
          <a:lstStyle/>
          <a:p>
            <a:r>
              <a:rPr lang="ru-RU" altLang="ru-RU">
                <a:solidFill>
                  <a:schemeClr val="tx1"/>
                </a:solidFill>
              </a:rPr>
              <a:t>Почему сложно определить предмет психологии?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925427"/>
            <a:ext cx="3780000" cy="1503573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/>
              <a:t>Предмет любой науки меняется вместе </a:t>
            </a:r>
            <a:br>
              <a:rPr lang="ru-RU" sz="2400" b="1"/>
            </a:br>
            <a:r>
              <a:rPr lang="ru-RU" sz="2400" b="1"/>
              <a:t>с ее развитием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925426"/>
            <a:ext cx="3780000" cy="4505531"/>
          </a:xfrm>
          <a:prstGeom prst="roundRect">
            <a:avLst>
              <a:gd name="adj" fmla="val 887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/>
              <a:t>Психология находится </a:t>
            </a:r>
            <a:br>
              <a:rPr lang="ru-RU" sz="2400" b="1" dirty="0"/>
            </a:br>
            <a:r>
              <a:rPr lang="ru-RU" sz="2400" b="1" dirty="0"/>
              <a:t>в тесной взаимосвязи едва ли не со всеми науками о природе, обществе и человеке.</a:t>
            </a:r>
          </a:p>
          <a:p>
            <a:pPr>
              <a:spcBef>
                <a:spcPts val="1000"/>
              </a:spcBef>
            </a:pPr>
            <a:r>
              <a:rPr lang="ru-RU" dirty="0"/>
              <a:t>Т. о. существует опасность подмены психологического исследования физиологическим, социологическим и т. д., </a:t>
            </a:r>
            <a:br>
              <a:rPr lang="ru-RU" dirty="0"/>
            </a:br>
            <a:r>
              <a:rPr lang="ru-RU" dirty="0"/>
              <a:t>что может привести психологию </a:t>
            </a:r>
            <a:br>
              <a:rPr lang="ru-RU" dirty="0"/>
            </a:br>
            <a:r>
              <a:rPr lang="ru-RU" dirty="0"/>
              <a:t>к утрате собственного предмета.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6924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778370"/>
            <a:ext cx="3780000" cy="2652588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1" dirty="0">
                <a:solidFill>
                  <a:schemeClr val="tx1"/>
                </a:solidFill>
              </a:rPr>
              <a:t>Психология – одна </a:t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>из самых сложных наук.</a:t>
            </a:r>
          </a:p>
          <a:p>
            <a:pPr>
              <a:spcBef>
                <a:spcPts val="600"/>
              </a:spcBef>
            </a:pPr>
            <a:r>
              <a:rPr lang="ru-RU" dirty="0">
                <a:solidFill>
                  <a:schemeClr val="tx1"/>
                </a:solidFill>
              </a:rPr>
              <a:t>«Предмет психологии самый трудный из всего, что есть в мире, наименее поддающийся изучению…» (Л. С. Выготский).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034678" y="35229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024957" y="16924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42886867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altLang="ru-RU">
                <a:solidFill>
                  <a:schemeClr val="tx1"/>
                </a:solidFill>
              </a:rPr>
              <a:t>Этапы развития представлений о предмете психологии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9138" y="1925427"/>
            <a:ext cx="3780000" cy="2991629"/>
          </a:xfrm>
          <a:prstGeom prst="roundRect">
            <a:avLst>
              <a:gd name="adj" fmla="val 9592"/>
            </a:avLst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b="1"/>
              <a:t>С VI – V в. до н. э. </a:t>
            </a:r>
            <a:br>
              <a:rPr lang="ru-RU" sz="2400" b="1"/>
            </a:br>
            <a:r>
              <a:rPr lang="ru-RU" sz="2400" b="1"/>
              <a:t>по последнюю четверть XIX в.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651513" y="1925427"/>
            <a:ext cx="3780000" cy="2991630"/>
          </a:xfrm>
          <a:prstGeom prst="roundRect">
            <a:avLst>
              <a:gd name="adj" fmla="val 887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ru-RU" sz="2400" b="1"/>
              <a:t>С последней трети XIX в. до настоящего времени. </a:t>
            </a:r>
          </a:p>
        </p:txBody>
      </p:sp>
      <p:sp>
        <p:nvSpPr>
          <p:cNvPr id="13" name="Овал 12"/>
          <p:cNvSpPr/>
          <p:nvPr/>
        </p:nvSpPr>
        <p:spPr>
          <a:xfrm>
            <a:off x="7954880" y="1690689"/>
            <a:ext cx="465064" cy="465064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/>
              <a:t>2</a:t>
            </a:r>
            <a:endParaRPr lang="ru-RU" sz="2400" b="1"/>
          </a:p>
        </p:txBody>
      </p:sp>
      <p:sp>
        <p:nvSpPr>
          <p:cNvPr id="14" name="Овал 13"/>
          <p:cNvSpPr/>
          <p:nvPr/>
        </p:nvSpPr>
        <p:spPr>
          <a:xfrm>
            <a:off x="4032373" y="1690689"/>
            <a:ext cx="465064" cy="465064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/>
              <a:t>1</a:t>
            </a:r>
            <a:endParaRPr lang="ru-RU" sz="2400" b="1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62642" y="3390179"/>
            <a:ext cx="3528203" cy="1265092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6700"/>
            <a:r>
              <a:rPr lang="ru-RU" sz="2400">
                <a:solidFill>
                  <a:schemeClr val="tx1"/>
                </a:solidFill>
              </a:rPr>
              <a:t>Психология – </a:t>
            </a:r>
            <a:br>
              <a:rPr lang="ru-RU" sz="2400">
                <a:solidFill>
                  <a:schemeClr val="tx1"/>
                </a:solidFill>
              </a:rPr>
            </a:br>
            <a:r>
              <a:rPr lang="ru-RU" sz="2400">
                <a:solidFill>
                  <a:schemeClr val="tx1"/>
                </a:solidFill>
              </a:rPr>
              <a:t>часть философии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4777411" y="3016252"/>
            <a:ext cx="3528203" cy="1639019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180975"/>
            <a:r>
              <a:rPr lang="ru-RU" sz="2400">
                <a:solidFill>
                  <a:schemeClr val="tx1"/>
                </a:solidFill>
              </a:rPr>
              <a:t>Выделение </a:t>
            </a:r>
            <a:br>
              <a:rPr lang="en-US" sz="2400">
                <a:solidFill>
                  <a:schemeClr val="tx1"/>
                </a:solidFill>
              </a:rPr>
            </a:br>
            <a:r>
              <a:rPr lang="ru-RU" sz="2400">
                <a:solidFill>
                  <a:schemeClr val="tx1"/>
                </a:solidFill>
              </a:rPr>
              <a:t>и развитие психологии как самостоятельной науки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19138" y="5030057"/>
            <a:ext cx="7700806" cy="1121425"/>
          </a:xfrm>
          <a:prstGeom prst="roundRect">
            <a:avLst>
              <a:gd name="adj" fmla="val 2363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>
                <a:solidFill>
                  <a:schemeClr val="tx1"/>
                </a:solidFill>
              </a:rPr>
              <a:t>В рамках этих этапов можно выделить </a:t>
            </a:r>
            <a:br>
              <a:rPr lang="en-US" sz="2400" b="1">
                <a:solidFill>
                  <a:schemeClr val="tx1"/>
                </a:solidFill>
              </a:rPr>
            </a:br>
            <a:r>
              <a:rPr lang="ru-RU" sz="2400" b="1">
                <a:solidFill>
                  <a:schemeClr val="tx1"/>
                </a:solidFill>
              </a:rPr>
              <a:t>более дробные периоды</a:t>
            </a:r>
          </a:p>
        </p:txBody>
      </p:sp>
      <p:sp>
        <p:nvSpPr>
          <p:cNvPr id="19" name="Freeform 21"/>
          <p:cNvSpPr/>
          <p:nvPr/>
        </p:nvSpPr>
        <p:spPr>
          <a:xfrm rot="5400000">
            <a:off x="4319917" y="480052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102948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520" y="284664"/>
            <a:ext cx="7886700" cy="1984075"/>
          </a:xfrm>
        </p:spPr>
        <p:txBody>
          <a:bodyPr>
            <a:normAutofit/>
          </a:bodyPr>
          <a:lstStyle/>
          <a:p>
            <a:r>
              <a:rPr lang="ru-RU" altLang="ru-RU">
                <a:solidFill>
                  <a:schemeClr val="tx1"/>
                </a:solidFill>
              </a:rPr>
              <a:t>Развитие представлений </a:t>
            </a:r>
            <a:br>
              <a:rPr lang="en-US" altLang="ru-RU">
                <a:solidFill>
                  <a:schemeClr val="tx1"/>
                </a:solidFill>
              </a:rPr>
            </a:br>
            <a:r>
              <a:rPr lang="ru-RU" altLang="ru-RU">
                <a:solidFill>
                  <a:schemeClr val="tx1"/>
                </a:solidFill>
              </a:rPr>
              <a:t>о предмете психологии </a:t>
            </a:r>
            <a:br>
              <a:rPr lang="en-US" altLang="ru-RU">
                <a:solidFill>
                  <a:schemeClr val="tx1"/>
                </a:solidFill>
              </a:rPr>
            </a:br>
            <a:r>
              <a:rPr lang="ru-RU" altLang="ru-RU">
                <a:solidFill>
                  <a:schemeClr val="tx1"/>
                </a:solidFill>
              </a:rPr>
              <a:t>в античности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2417123"/>
            <a:ext cx="7705725" cy="998928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1"/>
              <a:t>В античности психология – наука о душе.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3685217"/>
            <a:ext cx="7705724" cy="2584954"/>
          </a:xfrm>
          <a:prstGeom prst="roundRect">
            <a:avLst>
              <a:gd name="adj" fmla="val 887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indent="266700"/>
            <a:r>
              <a:rPr lang="ru-RU" sz="2400" b="1" dirty="0"/>
              <a:t>Душа понимается неоднозначно: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космологическая категория, одна из субстанций мироздания (дуалистический подход);</a:t>
            </a:r>
          </a:p>
          <a:p>
            <a:pPr marL="285750" indent="-28575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особая форма существования единой субстанции (монистический подход);</a:t>
            </a:r>
          </a:p>
          <a:p>
            <a:pPr marL="285750" indent="-285750"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внутренний мир человека.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14044" y="345220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7914045" y="21841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Группа 25"/>
          <p:cNvGrpSpPr/>
          <p:nvPr/>
        </p:nvGrpSpPr>
        <p:grpSpPr>
          <a:xfrm>
            <a:off x="7814608" y="482520"/>
            <a:ext cx="610255" cy="1138978"/>
            <a:chOff x="7814608" y="320063"/>
            <a:chExt cx="610255" cy="1138978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255832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580377"/>
            <a:ext cx="3206294" cy="1503573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tlCol="0" anchor="ctr"/>
          <a:lstStyle/>
          <a:p>
            <a:r>
              <a:rPr lang="ru-RU" sz="3200" b="1"/>
              <a:t>Платон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(427–347 до н. э.)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129318" y="1580376"/>
            <a:ext cx="4302195" cy="4505531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marL="180975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Существует мир, отличный </a:t>
            </a:r>
            <a:br>
              <a:rPr lang="ru-RU" sz="1900" dirty="0"/>
            </a:br>
            <a:r>
              <a:rPr lang="ru-RU" sz="1900" spc="-40" dirty="0"/>
              <a:t>от земного, материального – мир идей. </a:t>
            </a:r>
          </a:p>
          <a:p>
            <a:pPr marL="180975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Душа –самостоятельная субстанция, </a:t>
            </a:r>
            <a:r>
              <a:rPr lang="ru-RU" sz="1900" spc="-50" dirty="0"/>
              <a:t>нечто незримое, вечное, божественное.</a:t>
            </a:r>
          </a:p>
          <a:p>
            <a:pPr marL="180975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Душа призвана управлять телом, </a:t>
            </a:r>
            <a:br>
              <a:rPr lang="ru-RU" sz="1900" dirty="0"/>
            </a:br>
            <a:r>
              <a:rPr lang="ru-RU" sz="1900" dirty="0"/>
              <a:t>но иногда тело берет верх над душой.</a:t>
            </a:r>
          </a:p>
          <a:p>
            <a:pPr marL="180975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Душа – самое высокое, что есть </a:t>
            </a:r>
            <a:br>
              <a:rPr lang="ru-RU" sz="1900" dirty="0"/>
            </a:br>
            <a:r>
              <a:rPr lang="ru-RU" sz="1900" dirty="0"/>
              <a:t>в человеке, поэтому более, </a:t>
            </a:r>
            <a:br>
              <a:rPr lang="ru-RU" sz="1900" dirty="0"/>
            </a:br>
            <a:r>
              <a:rPr lang="ru-RU" sz="1900" dirty="0"/>
              <a:t>чем о здоровье тела, надо заботиться </a:t>
            </a:r>
            <a:br>
              <a:rPr lang="ru-RU" sz="1900" dirty="0"/>
            </a:br>
            <a:r>
              <a:rPr lang="ru-RU" sz="1900" dirty="0"/>
              <a:t>о здоровье души.</a:t>
            </a:r>
          </a:p>
          <a:p>
            <a:pPr marL="180975" indent="-180975"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После смерти душа покидает тело, </a:t>
            </a:r>
            <a:br>
              <a:rPr lang="ru-RU" sz="1900" dirty="0"/>
            </a:br>
            <a:r>
              <a:rPr lang="ru-RU" sz="1900" dirty="0"/>
              <a:t>и ее дальнейшая судьба зависит </a:t>
            </a:r>
            <a:br>
              <a:rPr lang="ru-RU" sz="1900" dirty="0"/>
            </a:br>
            <a:r>
              <a:rPr lang="ru-RU" sz="1900" dirty="0"/>
              <a:t>от того, какую жизнь вел человек.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rcRect l="-3459" t="180" r="-2537"/>
          <a:stretch/>
        </p:blipFill>
        <p:spPr>
          <a:xfrm>
            <a:off x="817685" y="3385039"/>
            <a:ext cx="2963007" cy="270086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3" name="Скругленный прямоугольник 42"/>
          <p:cNvSpPr/>
          <p:nvPr/>
        </p:nvSpPr>
        <p:spPr>
          <a:xfrm>
            <a:off x="719138" y="3433320"/>
            <a:ext cx="3206294" cy="2652588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404893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94146" y="235737"/>
            <a:ext cx="7886700" cy="1178996"/>
          </a:xfrm>
        </p:spPr>
        <p:txBody>
          <a:bodyPr/>
          <a:lstStyle/>
          <a:p>
            <a:r>
              <a:rPr lang="ru-RU"/>
              <a:t>Представления Платона о душе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414614" y="317791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24392542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1796030"/>
            <a:ext cx="4139047" cy="1503573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tlCol="0" anchor="ctr"/>
          <a:lstStyle/>
          <a:p>
            <a:r>
              <a:rPr lang="ru-RU" sz="3200" b="1"/>
              <a:t>Аристотель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(384–322 до н. э.)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011947" y="1796029"/>
            <a:ext cx="3419566" cy="4505531"/>
          </a:xfrm>
          <a:prstGeom prst="roundRect">
            <a:avLst>
              <a:gd name="adj" fmla="val 763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>
              <a:spcBef>
                <a:spcPts val="600"/>
              </a:spcBef>
            </a:pPr>
            <a:endParaRPr lang="ru-RU" sz="190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7" y="3648973"/>
            <a:ext cx="4139047" cy="2652588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Любой материальный предмет – единство формы и материи.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Душа – не самостоятельная сущность, а форма организации живого тела.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Центральным органом души является сердце.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4337645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94146" y="224286"/>
            <a:ext cx="7886700" cy="1414733"/>
          </a:xfrm>
        </p:spPr>
        <p:txBody>
          <a:bodyPr>
            <a:noAutofit/>
          </a:bodyPr>
          <a:lstStyle/>
          <a:p>
            <a:r>
              <a:rPr lang="ru-RU"/>
              <a:t>Представления Аристотеля </a:t>
            </a:r>
            <a:br>
              <a:rPr lang="ru-RU"/>
            </a:br>
            <a:r>
              <a:rPr lang="ru-RU"/>
              <a:t>о душе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347366" y="339356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4" name="Объект 13" descr="aristotle3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7"/>
          <a:stretch/>
        </p:blipFill>
        <p:spPr>
          <a:xfrm>
            <a:off x="5318778" y="2154372"/>
            <a:ext cx="2795075" cy="3798183"/>
          </a:xfrm>
          <a:custGeom>
            <a:avLst/>
            <a:gdLst>
              <a:gd name="connsiteX0" fmla="*/ 362354 w 2795075"/>
              <a:gd name="connsiteY0" fmla="*/ 0 h 3798183"/>
              <a:gd name="connsiteX1" fmla="*/ 2432721 w 2795075"/>
              <a:gd name="connsiteY1" fmla="*/ 0 h 3798183"/>
              <a:gd name="connsiteX2" fmla="*/ 2795075 w 2795075"/>
              <a:gd name="connsiteY2" fmla="*/ 362354 h 3798183"/>
              <a:gd name="connsiteX3" fmla="*/ 2795075 w 2795075"/>
              <a:gd name="connsiteY3" fmla="*/ 3435829 h 3798183"/>
              <a:gd name="connsiteX4" fmla="*/ 2432721 w 2795075"/>
              <a:gd name="connsiteY4" fmla="*/ 3798183 h 3798183"/>
              <a:gd name="connsiteX5" fmla="*/ 362354 w 2795075"/>
              <a:gd name="connsiteY5" fmla="*/ 3798183 h 3798183"/>
              <a:gd name="connsiteX6" fmla="*/ 0 w 2795075"/>
              <a:gd name="connsiteY6" fmla="*/ 3435829 h 3798183"/>
              <a:gd name="connsiteX7" fmla="*/ 0 w 2795075"/>
              <a:gd name="connsiteY7" fmla="*/ 362354 h 3798183"/>
              <a:gd name="connsiteX8" fmla="*/ 362354 w 2795075"/>
              <a:gd name="connsiteY8" fmla="*/ 0 h 37981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95075" h="3798183">
                <a:moveTo>
                  <a:pt x="362354" y="0"/>
                </a:moveTo>
                <a:lnTo>
                  <a:pt x="2432721" y="0"/>
                </a:lnTo>
                <a:cubicBezTo>
                  <a:pt x="2632844" y="0"/>
                  <a:pt x="2795075" y="162231"/>
                  <a:pt x="2795075" y="362354"/>
                </a:cubicBezTo>
                <a:lnTo>
                  <a:pt x="2795075" y="3435829"/>
                </a:lnTo>
                <a:cubicBezTo>
                  <a:pt x="2795075" y="3635952"/>
                  <a:pt x="2632844" y="3798183"/>
                  <a:pt x="2432721" y="3798183"/>
                </a:cubicBezTo>
                <a:lnTo>
                  <a:pt x="362354" y="3798183"/>
                </a:lnTo>
                <a:cubicBezTo>
                  <a:pt x="162231" y="3798183"/>
                  <a:pt x="0" y="3635952"/>
                  <a:pt x="0" y="3435829"/>
                </a:cubicBezTo>
                <a:lnTo>
                  <a:pt x="0" y="362354"/>
                </a:lnTo>
                <a:cubicBezTo>
                  <a:pt x="0" y="162231"/>
                  <a:pt x="162231" y="0"/>
                  <a:pt x="362354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sp>
        <p:nvSpPr>
          <p:cNvPr id="35" name="Freeform 20"/>
          <p:cNvSpPr/>
          <p:nvPr/>
        </p:nvSpPr>
        <p:spPr>
          <a:xfrm rot="5400000">
            <a:off x="7963828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23217635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520" y="143992"/>
            <a:ext cx="7139955" cy="1984075"/>
          </a:xfrm>
        </p:spPr>
        <p:txBody>
          <a:bodyPr>
            <a:normAutofit/>
          </a:bodyPr>
          <a:lstStyle/>
          <a:p>
            <a:r>
              <a:rPr lang="ru-RU" altLang="ru-RU" sz="4000">
                <a:solidFill>
                  <a:schemeClr val="tx1"/>
                </a:solidFill>
              </a:rPr>
              <a:t>Итоги развития психологической науки </a:t>
            </a:r>
            <a:br>
              <a:rPr lang="ru-RU" altLang="ru-RU" sz="4000">
                <a:solidFill>
                  <a:schemeClr val="tx1"/>
                </a:solidFill>
              </a:rPr>
            </a:br>
            <a:r>
              <a:rPr lang="ru-RU" altLang="ru-RU" sz="4000">
                <a:solidFill>
                  <a:schemeClr val="tx1"/>
                </a:solidFill>
              </a:rPr>
              <a:t>в рамках античной философии</a:t>
            </a: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2144569"/>
            <a:ext cx="7705725" cy="998928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1"/>
              <a:t>Учение о душе развивалось в постоянном противопоставлении материалистического и идеалистического способов объяснения.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3395081"/>
            <a:ext cx="7705724" cy="2961269"/>
          </a:xfrm>
          <a:prstGeom prst="roundRect">
            <a:avLst>
              <a:gd name="adj" fmla="val 887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Позитивность материалистического способа объяснения деятельности души: все психические функции пытались объяснить естественным способом и были убеждены </a:t>
            </a:r>
            <a:br>
              <a:rPr lang="ru-RU" sz="2000" dirty="0"/>
            </a:br>
            <a:r>
              <a:rPr lang="ru-RU" sz="2000" dirty="0"/>
              <a:t>в их принципиальной познаваемости. 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Однако материалисты не могли объяснить качественных различий между низшими и высшими процессами. </a:t>
            </a:r>
          </a:p>
          <a:p>
            <a:pPr marL="285750" indent="-285750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Идеалисты подчеркивали это качественное различие, </a:t>
            </a:r>
            <a:br>
              <a:rPr lang="ru-RU" sz="2000" dirty="0"/>
            </a:br>
            <a:r>
              <a:rPr lang="ru-RU" sz="2000" dirty="0"/>
              <a:t>но объясняли его сверхъестественными причинами.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14044" y="316207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6" name="Группа 25"/>
          <p:cNvGrpSpPr/>
          <p:nvPr/>
        </p:nvGrpSpPr>
        <p:grpSpPr>
          <a:xfrm rot="5400000">
            <a:off x="7268936" y="-3552"/>
            <a:ext cx="806537" cy="1505318"/>
            <a:chOff x="7814608" y="320063"/>
            <a:chExt cx="610255" cy="1138978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4" name="Овал 23"/>
          <p:cNvSpPr/>
          <p:nvPr/>
        </p:nvSpPr>
        <p:spPr>
          <a:xfrm>
            <a:off x="7936120" y="1938854"/>
            <a:ext cx="465064" cy="465064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/>
              <a:t>!</a:t>
            </a:r>
            <a:endParaRPr lang="ru-RU" sz="2400" b="1"/>
          </a:p>
        </p:txBody>
      </p:sp>
    </p:spTree>
    <p:extLst>
      <p:ext uri="{BB962C8B-B14F-4D97-AF65-F5344CB8AC3E}">
        <p14:creationId xmlns:p14="http://schemas.microsoft.com/office/powerpoint/2010/main" val="197844676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1796031"/>
            <a:ext cx="4139047" cy="1008716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tlCol="0" anchor="ctr"/>
          <a:lstStyle/>
          <a:p>
            <a:r>
              <a:rPr lang="ru-RU" sz="3200" b="1"/>
              <a:t>Уильям Оккам 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(1285–1349)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011947" y="1796029"/>
            <a:ext cx="3419566" cy="4719070"/>
          </a:xfrm>
          <a:prstGeom prst="roundRect">
            <a:avLst>
              <a:gd name="adj" fmla="val 763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>
              <a:spcBef>
                <a:spcPts val="600"/>
              </a:spcBef>
            </a:pPr>
            <a:endParaRPr lang="ru-RU" sz="190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7" y="2977752"/>
            <a:ext cx="4139047" cy="3537347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900" dirty="0">
                <a:solidFill>
                  <a:schemeClr val="tx1"/>
                </a:solidFill>
              </a:rPr>
              <a:t>Сформулировал важнейший принцип эмпирической науки, который получил название «бритва Оккама»: </a:t>
            </a:r>
            <a:br>
              <a:rPr lang="ru-RU" sz="1900" dirty="0">
                <a:solidFill>
                  <a:schemeClr val="tx1"/>
                </a:solidFill>
              </a:rPr>
            </a:br>
            <a:r>
              <a:rPr lang="ru-RU" sz="1900" b="1" i="1" dirty="0">
                <a:solidFill>
                  <a:srgbClr val="0063C2"/>
                </a:solidFill>
                <a:sym typeface="Symbol" panose="05050102010706020507" pitchFamily="18" charset="2"/>
              </a:rPr>
              <a:t>– </a:t>
            </a:r>
            <a:r>
              <a:rPr lang="ru-RU" sz="1900" b="1" i="1" dirty="0">
                <a:solidFill>
                  <a:srgbClr val="0063C2"/>
                </a:solidFill>
              </a:rPr>
              <a:t>не следует множить сущностей без необходимости</a:t>
            </a:r>
            <a:r>
              <a:rPr lang="ru-RU" sz="1900" dirty="0">
                <a:solidFill>
                  <a:srgbClr val="0063C2"/>
                </a:solidFill>
              </a:rPr>
              <a:t>.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900" dirty="0">
                <a:solidFill>
                  <a:schemeClr val="tx1"/>
                </a:solidFill>
              </a:rPr>
              <a:t>Это значит устранить из научных рассуждений все не поддающиеся опытной проверке понятия. 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900" dirty="0">
                <a:solidFill>
                  <a:schemeClr val="tx1"/>
                </a:solidFill>
              </a:rPr>
              <a:t>Для многих философов последующего времени таким понятием было понятие «душа».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4337645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94146" y="224286"/>
            <a:ext cx="7886700" cy="1414733"/>
          </a:xfrm>
        </p:spPr>
        <p:txBody>
          <a:bodyPr>
            <a:noAutofit/>
          </a:bodyPr>
          <a:lstStyle/>
          <a:p>
            <a:r>
              <a:rPr lang="ru-RU"/>
              <a:t>Средневековье </a:t>
            </a:r>
            <a:br>
              <a:rPr lang="ru-RU"/>
            </a:br>
            <a:r>
              <a:rPr lang="ru-RU"/>
              <a:t>и теологическая психология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347366" y="27223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7963828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2" name="Объект 11" descr="willam_of_occam_130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507365" y="1919589"/>
            <a:ext cx="2456463" cy="3420154"/>
          </a:xfrm>
          <a:custGeom>
            <a:avLst/>
            <a:gdLst>
              <a:gd name="connsiteX0" fmla="*/ 366353 w 2195757"/>
              <a:gd name="connsiteY0" fmla="*/ 0 h 3058376"/>
              <a:gd name="connsiteX1" fmla="*/ 1831724 w 2195757"/>
              <a:gd name="connsiteY1" fmla="*/ 0 h 3058376"/>
              <a:gd name="connsiteX2" fmla="*/ 2190634 w 2195757"/>
              <a:gd name="connsiteY2" fmla="*/ 292520 h 3058376"/>
              <a:gd name="connsiteX3" fmla="*/ 2195757 w 2195757"/>
              <a:gd name="connsiteY3" fmla="*/ 343339 h 3058376"/>
              <a:gd name="connsiteX4" fmla="*/ 2195757 w 2195757"/>
              <a:gd name="connsiteY4" fmla="*/ 2715037 h 3058376"/>
              <a:gd name="connsiteX5" fmla="*/ 2190634 w 2195757"/>
              <a:gd name="connsiteY5" fmla="*/ 2765856 h 3058376"/>
              <a:gd name="connsiteX6" fmla="*/ 1831724 w 2195757"/>
              <a:gd name="connsiteY6" fmla="*/ 3058376 h 3058376"/>
              <a:gd name="connsiteX7" fmla="*/ 366353 w 2195757"/>
              <a:gd name="connsiteY7" fmla="*/ 3058376 h 3058376"/>
              <a:gd name="connsiteX8" fmla="*/ 0 w 2195757"/>
              <a:gd name="connsiteY8" fmla="*/ 2692023 h 3058376"/>
              <a:gd name="connsiteX9" fmla="*/ 0 w 2195757"/>
              <a:gd name="connsiteY9" fmla="*/ 366353 h 3058376"/>
              <a:gd name="connsiteX10" fmla="*/ 366353 w 2195757"/>
              <a:gd name="connsiteY10" fmla="*/ 0 h 30583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195757" h="3058376">
                <a:moveTo>
                  <a:pt x="366353" y="0"/>
                </a:moveTo>
                <a:lnTo>
                  <a:pt x="1831724" y="0"/>
                </a:lnTo>
                <a:cubicBezTo>
                  <a:pt x="2008764" y="0"/>
                  <a:pt x="2156473" y="125579"/>
                  <a:pt x="2190634" y="292520"/>
                </a:cubicBezTo>
                <a:lnTo>
                  <a:pt x="2195757" y="343339"/>
                </a:lnTo>
                <a:lnTo>
                  <a:pt x="2195757" y="2715037"/>
                </a:lnTo>
                <a:lnTo>
                  <a:pt x="2190634" y="2765856"/>
                </a:lnTo>
                <a:cubicBezTo>
                  <a:pt x="2156473" y="2932797"/>
                  <a:pt x="2008764" y="3058376"/>
                  <a:pt x="1831724" y="3058376"/>
                </a:cubicBezTo>
                <a:lnTo>
                  <a:pt x="366353" y="3058376"/>
                </a:lnTo>
                <a:cubicBezTo>
                  <a:pt x="164022" y="3058376"/>
                  <a:pt x="0" y="2894354"/>
                  <a:pt x="0" y="2692023"/>
                </a:cubicBezTo>
                <a:lnTo>
                  <a:pt x="0" y="366353"/>
                </a:lnTo>
                <a:cubicBezTo>
                  <a:pt x="0" y="164022"/>
                  <a:pt x="164022" y="0"/>
                  <a:pt x="366353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  <p:pic>
        <p:nvPicPr>
          <p:cNvPr id="1026" name="Picture 2" descr="File:Occam's Razor.sv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53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08050">
            <a:off x="5636032" y="5134627"/>
            <a:ext cx="2199126" cy="1141285"/>
          </a:xfrm>
          <a:prstGeom prst="rect">
            <a:avLst/>
          </a:prstGeom>
          <a:noFill/>
          <a:effectLst>
            <a:outerShdw blurRad="50800" dist="38100" dir="16200000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Группа 15"/>
          <p:cNvGrpSpPr/>
          <p:nvPr/>
        </p:nvGrpSpPr>
        <p:grpSpPr>
          <a:xfrm rot="5400000">
            <a:off x="7498490" y="65834"/>
            <a:ext cx="646368" cy="1206379"/>
            <a:chOff x="7814608" y="320063"/>
            <a:chExt cx="610255" cy="113897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629399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80503"/>
            <a:ext cx="3943350" cy="4351338"/>
          </a:xfrm>
          <a:solidFill>
            <a:srgbClr val="0063C2"/>
          </a:solidFill>
        </p:spPr>
        <p:txBody>
          <a:bodyPr>
            <a:normAutofit/>
          </a:bodyPr>
          <a:lstStyle/>
          <a:p>
            <a:pPr marL="273050"/>
            <a:r>
              <a:rPr lang="en-GB" sz="6000">
                <a:solidFill>
                  <a:schemeClr val="bg1"/>
                </a:solidFill>
              </a:rPr>
              <a:t>Google Classroom</a:t>
            </a:r>
            <a:endParaRPr lang="ru-RU" sz="6000">
              <a:solidFill>
                <a:schemeClr val="bg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0" y="1280503"/>
            <a:ext cx="3943349" cy="4351338"/>
          </a:xfrm>
          <a:prstGeom prst="frame">
            <a:avLst>
              <a:gd name="adj1" fmla="val 2762"/>
            </a:avLst>
          </a:prstGeom>
          <a:solidFill>
            <a:srgbClr val="0063C2"/>
          </a:solidFill>
        </p:spPr>
        <p:txBody>
          <a:bodyPr anchor="ctr">
            <a:normAutofit/>
          </a:bodyPr>
          <a:lstStyle/>
          <a:p>
            <a:pPr marL="0" indent="0" algn="ctr">
              <a:buNone/>
            </a:pPr>
            <a:r>
              <a:rPr lang="en-GB" sz="8000"/>
              <a:t>fsxyczr</a:t>
            </a:r>
            <a:endParaRPr lang="ru-RU" sz="80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4800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1796031"/>
            <a:ext cx="4139047" cy="1008716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rtlCol="0" anchor="ctr"/>
          <a:lstStyle/>
          <a:p>
            <a:r>
              <a:rPr lang="ru-RU" sz="3200" b="1"/>
              <a:t>Фрэнсис Бэкон  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(1561–1626)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5011947" y="1796029"/>
            <a:ext cx="3419566" cy="4719070"/>
          </a:xfrm>
          <a:prstGeom prst="roundRect">
            <a:avLst>
              <a:gd name="adj" fmla="val 763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>
              <a:spcBef>
                <a:spcPts val="600"/>
              </a:spcBef>
            </a:pPr>
            <a:endParaRPr lang="ru-RU" sz="190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7" y="2977752"/>
            <a:ext cx="4139047" cy="3537347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900" dirty="0">
                <a:solidFill>
                  <a:schemeClr val="tx1"/>
                </a:solidFill>
              </a:rPr>
              <a:t>Реальность нужно изучать так, </a:t>
            </a:r>
            <a:br>
              <a:rPr lang="ru-RU" sz="1900" dirty="0">
                <a:solidFill>
                  <a:schemeClr val="tx1"/>
                </a:solidFill>
              </a:rPr>
            </a:br>
            <a:r>
              <a:rPr lang="ru-RU" sz="1900" dirty="0">
                <a:solidFill>
                  <a:schemeClr val="tx1"/>
                </a:solidFill>
              </a:rPr>
              <a:t>как она открывается в опыте, </a:t>
            </a:r>
            <a:br>
              <a:rPr lang="ru-RU" sz="1900" dirty="0">
                <a:solidFill>
                  <a:schemeClr val="tx1"/>
                </a:solidFill>
              </a:rPr>
            </a:br>
            <a:r>
              <a:rPr lang="ru-RU" sz="1900" dirty="0">
                <a:solidFill>
                  <a:schemeClr val="tx1"/>
                </a:solidFill>
              </a:rPr>
              <a:t>а не извлекать «истины» только </a:t>
            </a:r>
            <a:br>
              <a:rPr lang="ru-RU" sz="1900" dirty="0">
                <a:solidFill>
                  <a:schemeClr val="tx1"/>
                </a:solidFill>
              </a:rPr>
            </a:br>
            <a:r>
              <a:rPr lang="ru-RU" sz="1900" dirty="0">
                <a:solidFill>
                  <a:schemeClr val="tx1"/>
                </a:solidFill>
              </a:rPr>
              <a:t>из текстов.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1900" dirty="0">
                <a:solidFill>
                  <a:schemeClr val="tx1"/>
                </a:solidFill>
              </a:rPr>
              <a:t>С точки зрения «бритвы» Оккама «душа» и есть лишнее понятие, совершенно безразличное </a:t>
            </a:r>
            <a:br>
              <a:rPr lang="ru-RU" sz="1900" dirty="0">
                <a:solidFill>
                  <a:schemeClr val="tx1"/>
                </a:solidFill>
              </a:rPr>
            </a:br>
            <a:r>
              <a:rPr lang="ru-RU" sz="1900" dirty="0">
                <a:solidFill>
                  <a:schemeClr val="tx1"/>
                </a:solidFill>
              </a:rPr>
              <a:t>для эмпирического исследования психических процессов.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4337645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594146" y="224286"/>
            <a:ext cx="7886700" cy="1414733"/>
          </a:xfrm>
        </p:spPr>
        <p:txBody>
          <a:bodyPr>
            <a:noAutofit/>
          </a:bodyPr>
          <a:lstStyle/>
          <a:p>
            <a:r>
              <a:rPr lang="ru-RU"/>
              <a:t>Психологические проблемы </a:t>
            </a:r>
            <a:br>
              <a:rPr lang="ru-RU"/>
            </a:br>
            <a:r>
              <a:rPr lang="ru-RU"/>
              <a:t>в Новое время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347366" y="27223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7963828" y="15630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>
            <a:off x="8022596" y="390006"/>
            <a:ext cx="402268" cy="951767"/>
            <a:chOff x="8045070" y="320063"/>
            <a:chExt cx="379793" cy="898591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2" name="Объект 31" descr="бэкон.jpg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5336931" y="2356629"/>
            <a:ext cx="2762907" cy="3588191"/>
          </a:xfrm>
          <a:custGeom>
            <a:avLst/>
            <a:gdLst>
              <a:gd name="connsiteX0" fmla="*/ 435467 w 2718268"/>
              <a:gd name="connsiteY0" fmla="*/ 0 h 3575538"/>
              <a:gd name="connsiteX1" fmla="*/ 2282801 w 2718268"/>
              <a:gd name="connsiteY1" fmla="*/ 0 h 3575538"/>
              <a:gd name="connsiteX2" fmla="*/ 2718268 w 2718268"/>
              <a:gd name="connsiteY2" fmla="*/ 435467 h 3575538"/>
              <a:gd name="connsiteX3" fmla="*/ 2718268 w 2718268"/>
              <a:gd name="connsiteY3" fmla="*/ 3140071 h 3575538"/>
              <a:gd name="connsiteX4" fmla="*/ 2282801 w 2718268"/>
              <a:gd name="connsiteY4" fmla="*/ 3575538 h 3575538"/>
              <a:gd name="connsiteX5" fmla="*/ 435467 w 2718268"/>
              <a:gd name="connsiteY5" fmla="*/ 3575538 h 3575538"/>
              <a:gd name="connsiteX6" fmla="*/ 0 w 2718268"/>
              <a:gd name="connsiteY6" fmla="*/ 3140071 h 3575538"/>
              <a:gd name="connsiteX7" fmla="*/ 0 w 2718268"/>
              <a:gd name="connsiteY7" fmla="*/ 435467 h 3575538"/>
              <a:gd name="connsiteX8" fmla="*/ 435467 w 2718268"/>
              <a:gd name="connsiteY8" fmla="*/ 0 h 3575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18268" h="3575538">
                <a:moveTo>
                  <a:pt x="435467" y="0"/>
                </a:moveTo>
                <a:lnTo>
                  <a:pt x="2282801" y="0"/>
                </a:lnTo>
                <a:cubicBezTo>
                  <a:pt x="2523303" y="0"/>
                  <a:pt x="2718268" y="194965"/>
                  <a:pt x="2718268" y="435467"/>
                </a:cubicBezTo>
                <a:lnTo>
                  <a:pt x="2718268" y="3140071"/>
                </a:lnTo>
                <a:cubicBezTo>
                  <a:pt x="2718268" y="3380573"/>
                  <a:pt x="2523303" y="3575538"/>
                  <a:pt x="2282801" y="3575538"/>
                </a:cubicBezTo>
                <a:lnTo>
                  <a:pt x="435467" y="3575538"/>
                </a:lnTo>
                <a:cubicBezTo>
                  <a:pt x="194965" y="3575538"/>
                  <a:pt x="0" y="3380573"/>
                  <a:pt x="0" y="3140071"/>
                </a:cubicBezTo>
                <a:lnTo>
                  <a:pt x="0" y="435467"/>
                </a:lnTo>
                <a:cubicBezTo>
                  <a:pt x="0" y="194965"/>
                  <a:pt x="194965" y="0"/>
                  <a:pt x="435467" y="0"/>
                </a:cubicBezTo>
                <a:close/>
              </a:path>
            </a:pathLst>
          </a:custGeom>
          <a:ln w="57150">
            <a:solidFill>
              <a:schemeClr val="bg1"/>
            </a:solidFill>
          </a:ln>
        </p:spPr>
      </p:pic>
    </p:spTree>
    <p:extLst>
      <p:ext uri="{BB962C8B-B14F-4D97-AF65-F5344CB8AC3E}">
        <p14:creationId xmlns:p14="http://schemas.microsoft.com/office/powerpoint/2010/main" val="4489445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580377"/>
            <a:ext cx="3206294" cy="1503573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altLang="ru-RU" sz="3200" b="1"/>
              <a:t>Рене Декарт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(1596–1650)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129318" y="1580376"/>
            <a:ext cx="4302195" cy="4505531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36000" rtlCol="0" anchor="ctr"/>
          <a:lstStyle/>
          <a:p>
            <a:pPr marL="180975" indent="-180975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Поскольку у каждого есть мысли, переживания, представления, </a:t>
            </a:r>
            <a:br>
              <a:rPr lang="ru-RU" sz="1900" dirty="0"/>
            </a:br>
            <a:r>
              <a:rPr lang="ru-RU" sz="1900" dirty="0"/>
              <a:t>то самым достоверным для нас является существование нашего сознания.</a:t>
            </a:r>
          </a:p>
          <a:p>
            <a:pPr marL="180975" indent="-180975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Мозг и нервная система </a:t>
            </a:r>
            <a:br>
              <a:rPr lang="ru-RU" sz="1900" dirty="0"/>
            </a:br>
            <a:r>
              <a:rPr lang="ru-RU" sz="1900" dirty="0"/>
              <a:t>не имеют отношения к сознанию, тело действует по принципу рефлекса («животные духи»).</a:t>
            </a:r>
          </a:p>
          <a:p>
            <a:pPr marL="180975" indent="-180975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1900" dirty="0"/>
              <a:t>Сознание может оказывать влияние на тело раскачивая эпифиз (шишковидную железу).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433320"/>
            <a:ext cx="3206294" cy="2652588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404893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0522" y="253321"/>
            <a:ext cx="6167139" cy="841186"/>
          </a:xfrm>
        </p:spPr>
        <p:txBody>
          <a:bodyPr/>
          <a:lstStyle/>
          <a:p>
            <a:r>
              <a:rPr lang="en-US" altLang="ru-RU"/>
              <a:t>XVII </a:t>
            </a:r>
            <a:r>
              <a:rPr lang="ru-RU" altLang="ru-RU"/>
              <a:t>век: рефлексология</a:t>
            </a:r>
            <a:endParaRPr lang="ru-RU"/>
          </a:p>
        </p:txBody>
      </p:sp>
      <p:sp>
        <p:nvSpPr>
          <p:cNvPr id="36" name="Freeform 21"/>
          <p:cNvSpPr/>
          <p:nvPr/>
        </p:nvSpPr>
        <p:spPr>
          <a:xfrm rot="5400000">
            <a:off x="3414614" y="317791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Группа 10"/>
          <p:cNvGrpSpPr/>
          <p:nvPr/>
        </p:nvGrpSpPr>
        <p:grpSpPr>
          <a:xfrm rot="5400000">
            <a:off x="7451229" y="178741"/>
            <a:ext cx="679344" cy="1267926"/>
            <a:chOff x="7814608" y="320063"/>
            <a:chExt cx="610255" cy="1138978"/>
          </a:xfrm>
        </p:grpSpPr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28" name="Объект 27" descr="220px-Frans_Hals_-_Portret_van_Ren%C3%A9_Descartes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6867" b="11184"/>
          <a:stretch/>
        </p:blipFill>
        <p:spPr>
          <a:xfrm>
            <a:off x="1074695" y="3509120"/>
            <a:ext cx="2495179" cy="2500988"/>
          </a:xfrm>
          <a:custGeom>
            <a:avLst/>
            <a:gdLst>
              <a:gd name="connsiteX0" fmla="*/ 317726 w 2170112"/>
              <a:gd name="connsiteY0" fmla="*/ 0 h 2654300"/>
              <a:gd name="connsiteX1" fmla="*/ 1852386 w 2170112"/>
              <a:gd name="connsiteY1" fmla="*/ 0 h 2654300"/>
              <a:gd name="connsiteX2" fmla="*/ 2170112 w 2170112"/>
              <a:gd name="connsiteY2" fmla="*/ 317726 h 2654300"/>
              <a:gd name="connsiteX3" fmla="*/ 2170112 w 2170112"/>
              <a:gd name="connsiteY3" fmla="*/ 2336574 h 2654300"/>
              <a:gd name="connsiteX4" fmla="*/ 1852386 w 2170112"/>
              <a:gd name="connsiteY4" fmla="*/ 2654300 h 2654300"/>
              <a:gd name="connsiteX5" fmla="*/ 317726 w 2170112"/>
              <a:gd name="connsiteY5" fmla="*/ 2654300 h 2654300"/>
              <a:gd name="connsiteX6" fmla="*/ 0 w 2170112"/>
              <a:gd name="connsiteY6" fmla="*/ 2336574 h 2654300"/>
              <a:gd name="connsiteX7" fmla="*/ 0 w 2170112"/>
              <a:gd name="connsiteY7" fmla="*/ 317726 h 2654300"/>
              <a:gd name="connsiteX8" fmla="*/ 317726 w 2170112"/>
              <a:gd name="connsiteY8" fmla="*/ 0 h 2654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170112" h="2654300">
                <a:moveTo>
                  <a:pt x="317726" y="0"/>
                </a:moveTo>
                <a:lnTo>
                  <a:pt x="1852386" y="0"/>
                </a:lnTo>
                <a:cubicBezTo>
                  <a:pt x="2027861" y="0"/>
                  <a:pt x="2170112" y="142251"/>
                  <a:pt x="2170112" y="317726"/>
                </a:cubicBezTo>
                <a:lnTo>
                  <a:pt x="2170112" y="2336574"/>
                </a:lnTo>
                <a:cubicBezTo>
                  <a:pt x="2170112" y="2512049"/>
                  <a:pt x="2027861" y="2654300"/>
                  <a:pt x="1852386" y="2654300"/>
                </a:cubicBezTo>
                <a:lnTo>
                  <a:pt x="317726" y="2654300"/>
                </a:lnTo>
                <a:cubicBezTo>
                  <a:pt x="142251" y="2654300"/>
                  <a:pt x="0" y="2512049"/>
                  <a:pt x="0" y="2336574"/>
                </a:cubicBezTo>
                <a:lnTo>
                  <a:pt x="0" y="317726"/>
                </a:lnTo>
                <a:cubicBezTo>
                  <a:pt x="0" y="142251"/>
                  <a:pt x="142251" y="0"/>
                  <a:pt x="31772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390592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580378"/>
            <a:ext cx="3206294" cy="1223208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tlCol="0" anchor="ctr"/>
          <a:lstStyle/>
          <a:p>
            <a:r>
              <a:rPr lang="ru-RU" altLang="ru-RU" sz="3200" b="1"/>
              <a:t>Джона Локк</a:t>
            </a:r>
            <a:r>
              <a:rPr lang="ru-RU" sz="2400" b="1"/>
              <a:t> </a:t>
            </a:r>
            <a:br>
              <a:rPr lang="ru-RU" sz="2400" b="1"/>
            </a:br>
            <a:r>
              <a:rPr lang="ru-RU" sz="2000" b="1"/>
              <a:t>(1632–1704)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129318" y="1580376"/>
            <a:ext cx="4302195" cy="4505531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36000" rtlCol="0" anchor="ctr"/>
          <a:lstStyle/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Сторонник опытного изучения явлений сознания (без дискуссий </a:t>
            </a:r>
            <a:br>
              <a:rPr lang="ru-RU" sz="1900" dirty="0"/>
            </a:br>
            <a:r>
              <a:rPr lang="ru-RU" sz="1900" dirty="0"/>
              <a:t>о природе души).</a:t>
            </a:r>
          </a:p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Содержание нашего сознания – идеи есть результат нашего опыта, они приобретены прижизненно; ребенок -«</a:t>
            </a:r>
            <a:r>
              <a:rPr lang="ru-RU" sz="1900" dirty="0" err="1"/>
              <a:t>tabula</a:t>
            </a:r>
            <a:r>
              <a:rPr lang="ru-RU" sz="1900" dirty="0"/>
              <a:t> </a:t>
            </a:r>
            <a:r>
              <a:rPr lang="ru-RU" sz="1900" dirty="0" err="1"/>
              <a:t>rasa</a:t>
            </a:r>
            <a:r>
              <a:rPr lang="ru-RU" sz="1900" dirty="0"/>
              <a:t>».</a:t>
            </a:r>
          </a:p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Различал два вида опыта – </a:t>
            </a:r>
            <a:br>
              <a:rPr lang="ru-RU" sz="1900" dirty="0"/>
            </a:br>
            <a:r>
              <a:rPr lang="ru-RU" sz="1900" dirty="0"/>
              <a:t>внешний (ощущения) и внутренний (рефлексию).</a:t>
            </a:r>
          </a:p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«Сознание есть восприятие того, </a:t>
            </a:r>
            <a:br>
              <a:rPr lang="ru-RU" sz="1900" dirty="0"/>
            </a:br>
            <a:r>
              <a:rPr lang="ru-RU" sz="1900" dirty="0"/>
              <a:t>что происходит у человека в его собственном уме».</a:t>
            </a:r>
          </a:p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Интроспекция – основной метод познания психики.</a:t>
            </a:r>
          </a:p>
          <a:p>
            <a:pPr marL="180975" indent="-180975">
              <a:lnSpc>
                <a:spcPct val="85000"/>
              </a:lnSpc>
              <a:buFont typeface="Wingdings" panose="05000000000000000000" pitchFamily="2" charset="2"/>
              <a:buChar char="§"/>
            </a:pPr>
            <a:r>
              <a:rPr lang="ru-RU" sz="1900" dirty="0"/>
              <a:t>Психофизическая проблема (материальное и психическое).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096893"/>
            <a:ext cx="3206294" cy="2989013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404893" y="1347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0522" y="253321"/>
            <a:ext cx="6167139" cy="841186"/>
          </a:xfrm>
        </p:spPr>
        <p:txBody>
          <a:bodyPr/>
          <a:lstStyle/>
          <a:p>
            <a:r>
              <a:rPr lang="en-US" altLang="ru-RU"/>
              <a:t>XVII </a:t>
            </a:r>
            <a:r>
              <a:rPr lang="ru-RU" altLang="ru-RU"/>
              <a:t>век: рефлексология</a:t>
            </a:r>
            <a:endParaRPr lang="ru-RU"/>
          </a:p>
        </p:txBody>
      </p:sp>
      <p:sp>
        <p:nvSpPr>
          <p:cNvPr id="36" name="Freeform 21"/>
          <p:cNvSpPr/>
          <p:nvPr/>
        </p:nvSpPr>
        <p:spPr>
          <a:xfrm rot="5400000">
            <a:off x="3414614" y="284148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1" name="Группа 10"/>
          <p:cNvGrpSpPr/>
          <p:nvPr/>
        </p:nvGrpSpPr>
        <p:grpSpPr>
          <a:xfrm rot="5400000">
            <a:off x="7451229" y="178741"/>
            <a:ext cx="679344" cy="1267926"/>
            <a:chOff x="7814608" y="320063"/>
            <a:chExt cx="610255" cy="1138978"/>
          </a:xfrm>
        </p:grpSpPr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0" name="Рисунок 29" descr="Джон Локк — Викицитатник"/>
          <p:cNvPicPr>
            <a:picLocks noChangeAspect="1" noChangeArrowheads="1"/>
          </p:cNvPicPr>
          <p:nvPr/>
        </p:nvPicPr>
        <p:blipFill rotWithShape="1">
          <a:blip r:embed="rId4" cstate="print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592" b="17716"/>
          <a:stretch/>
        </p:blipFill>
        <p:spPr bwMode="auto">
          <a:xfrm>
            <a:off x="929404" y="3183649"/>
            <a:ext cx="2775641" cy="2809541"/>
          </a:xfrm>
          <a:custGeom>
            <a:avLst/>
            <a:gdLst>
              <a:gd name="connsiteX0" fmla="*/ 421428 w 2872025"/>
              <a:gd name="connsiteY0" fmla="*/ 0 h 2907102"/>
              <a:gd name="connsiteX1" fmla="*/ 2450596 w 2872025"/>
              <a:gd name="connsiteY1" fmla="*/ 0 h 2907102"/>
              <a:gd name="connsiteX2" fmla="*/ 2534579 w 2872025"/>
              <a:gd name="connsiteY2" fmla="*/ 8466 h 2907102"/>
              <a:gd name="connsiteX3" fmla="*/ 2872025 w 2872025"/>
              <a:gd name="connsiteY3" fmla="*/ 422499 h 2907102"/>
              <a:gd name="connsiteX4" fmla="*/ 2872025 w 2872025"/>
              <a:gd name="connsiteY4" fmla="*/ 2484483 h 2907102"/>
              <a:gd name="connsiteX5" fmla="*/ 2449406 w 2872025"/>
              <a:gd name="connsiteY5" fmla="*/ 2907102 h 2907102"/>
              <a:gd name="connsiteX6" fmla="*/ 422618 w 2872025"/>
              <a:gd name="connsiteY6" fmla="*/ 2907102 h 2907102"/>
              <a:gd name="connsiteX7" fmla="*/ 8585 w 2872025"/>
              <a:gd name="connsiteY7" fmla="*/ 2569656 h 2907102"/>
              <a:gd name="connsiteX8" fmla="*/ 0 w 2872025"/>
              <a:gd name="connsiteY8" fmla="*/ 2484493 h 2907102"/>
              <a:gd name="connsiteX9" fmla="*/ 0 w 2872025"/>
              <a:gd name="connsiteY9" fmla="*/ 422489 h 2907102"/>
              <a:gd name="connsiteX10" fmla="*/ 8585 w 2872025"/>
              <a:gd name="connsiteY10" fmla="*/ 337327 h 2907102"/>
              <a:gd name="connsiteX11" fmla="*/ 337446 w 2872025"/>
              <a:gd name="connsiteY11" fmla="*/ 8466 h 29071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2872025" h="2907102">
                <a:moveTo>
                  <a:pt x="421428" y="0"/>
                </a:moveTo>
                <a:lnTo>
                  <a:pt x="2450596" y="0"/>
                </a:lnTo>
                <a:lnTo>
                  <a:pt x="2534579" y="8466"/>
                </a:lnTo>
                <a:cubicBezTo>
                  <a:pt x="2727159" y="47874"/>
                  <a:pt x="2872025" y="218269"/>
                  <a:pt x="2872025" y="422499"/>
                </a:cubicBezTo>
                <a:lnTo>
                  <a:pt x="2872025" y="2484483"/>
                </a:lnTo>
                <a:cubicBezTo>
                  <a:pt x="2872025" y="2717889"/>
                  <a:pt x="2682812" y="2907102"/>
                  <a:pt x="2449406" y="2907102"/>
                </a:cubicBezTo>
                <a:lnTo>
                  <a:pt x="422618" y="2907102"/>
                </a:lnTo>
                <a:cubicBezTo>
                  <a:pt x="218388" y="2907102"/>
                  <a:pt x="47993" y="2762236"/>
                  <a:pt x="8585" y="2569656"/>
                </a:cubicBezTo>
                <a:lnTo>
                  <a:pt x="0" y="2484493"/>
                </a:lnTo>
                <a:lnTo>
                  <a:pt x="0" y="422489"/>
                </a:lnTo>
                <a:lnTo>
                  <a:pt x="8585" y="337327"/>
                </a:lnTo>
                <a:cubicBezTo>
                  <a:pt x="42363" y="172258"/>
                  <a:pt x="172377" y="42244"/>
                  <a:pt x="337446" y="8466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852341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3"/>
          <p:cNvSpPr/>
          <p:nvPr/>
        </p:nvSpPr>
        <p:spPr>
          <a:xfrm>
            <a:off x="719139" y="3119464"/>
            <a:ext cx="7705724" cy="2160000"/>
          </a:xfrm>
          <a:prstGeom prst="roundRect">
            <a:avLst>
              <a:gd name="adj" fmla="val 33626"/>
            </a:avLst>
          </a:prstGeom>
          <a:solidFill>
            <a:srgbClr val="0063C2"/>
          </a:solidFill>
          <a:ln w="57150">
            <a:solidFill>
              <a:srgbClr val="0063C2"/>
            </a:solidFill>
          </a:ln>
        </p:spPr>
        <p:txBody>
          <a:bodyPr wrap="square" lIns="360000" rIns="360000" anchor="ctr">
            <a:noAutofit/>
          </a:bodyPr>
          <a:lstStyle/>
          <a:p>
            <a:pPr algn="ctr"/>
            <a:r>
              <a:rPr lang="ru-RU" sz="4000" b="1">
                <a:solidFill>
                  <a:schemeClr val="bg1"/>
                </a:solidFill>
              </a:rPr>
              <a:t>классической эмпирической психологии сознания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138" y="1431976"/>
            <a:ext cx="7705725" cy="2160000"/>
          </a:xfrm>
          <a:prstGeom prst="roundRect">
            <a:avLst>
              <a:gd name="adj" fmla="val 36022"/>
            </a:avLst>
          </a:prstGeom>
          <a:noFill/>
          <a:ln w="57150">
            <a:solidFill>
              <a:schemeClr val="tx1"/>
            </a:solidFill>
          </a:ln>
        </p:spPr>
        <p:txBody>
          <a:bodyPr lIns="90000">
            <a:noAutofit/>
          </a:bodyPr>
          <a:lstStyle/>
          <a:p>
            <a:pPr algn="ctr"/>
            <a:r>
              <a:rPr lang="ru-RU" sz="4000"/>
              <a:t>Р. Декарт и Дж. Локк </a:t>
            </a:r>
            <a:br>
              <a:rPr lang="ru-RU" sz="4000"/>
            </a:br>
            <a:r>
              <a:rPr lang="ru-RU" sz="4000"/>
              <a:t>заложили основы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23</a:t>
            </a:fld>
            <a:endParaRPr lang="ru-RU"/>
          </a:p>
        </p:txBody>
      </p:sp>
      <p:grpSp>
        <p:nvGrpSpPr>
          <p:cNvPr id="16" name="Группа 15"/>
          <p:cNvGrpSpPr/>
          <p:nvPr/>
        </p:nvGrpSpPr>
        <p:grpSpPr>
          <a:xfrm rot="5400000">
            <a:off x="7451229" y="178741"/>
            <a:ext cx="679344" cy="1267926"/>
            <a:chOff x="7814608" y="320063"/>
            <a:chExt cx="610255" cy="113897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2" name="Группа 31"/>
          <p:cNvGrpSpPr/>
          <p:nvPr/>
        </p:nvGrpSpPr>
        <p:grpSpPr>
          <a:xfrm rot="16200000" flipH="1">
            <a:off x="1013429" y="5282696"/>
            <a:ext cx="679344" cy="1267926"/>
            <a:chOff x="7814608" y="320063"/>
            <a:chExt cx="610255" cy="1138978"/>
          </a:xfrm>
        </p:grpSpPr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620237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7" y="627194"/>
            <a:ext cx="7907637" cy="1620000"/>
          </a:xfrm>
          <a:prstGeom prst="round2SameRect">
            <a:avLst>
              <a:gd name="adj1" fmla="val 22637"/>
              <a:gd name="adj2" fmla="val 0"/>
            </a:avLst>
          </a:prstGeom>
          <a:gradFill flip="none" rotWithShape="1">
            <a:gsLst>
              <a:gs pos="0">
                <a:srgbClr val="0063C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anchor="ctr">
            <a:normAutofit/>
          </a:bodyPr>
          <a:lstStyle/>
          <a:p>
            <a:pPr marL="534988"/>
            <a:r>
              <a:rPr lang="ru-RU" sz="8800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127063"/>
          </a:xfrm>
          <a:prstGeom prst="frame">
            <a:avLst>
              <a:gd name="adj1" fmla="val 3178"/>
            </a:avLst>
          </a:prstGeom>
          <a:solidFill>
            <a:srgbClr val="0063C2"/>
          </a:solidFill>
        </p:spPr>
        <p:txBody>
          <a:bodyPr anchor="ctr">
            <a:normAutofit/>
          </a:bodyPr>
          <a:lstStyle/>
          <a:p>
            <a:pPr marL="449263"/>
            <a:r>
              <a:rPr lang="ru-RU" sz="5000" spc="-120"/>
              <a:t>Первые психологические теории личности</a:t>
            </a:r>
            <a:endParaRPr lang="ru-RU" sz="5000"/>
          </a:p>
        </p:txBody>
      </p:sp>
      <p:grpSp>
        <p:nvGrpSpPr>
          <p:cNvPr id="21" name="Группа 20"/>
          <p:cNvGrpSpPr/>
          <p:nvPr/>
        </p:nvGrpSpPr>
        <p:grpSpPr>
          <a:xfrm rot="5400000">
            <a:off x="6670243" y="329777"/>
            <a:ext cx="1507727" cy="2214834"/>
            <a:chOff x="7814608" y="553523"/>
            <a:chExt cx="610255" cy="896458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101873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231593"/>
            <a:ext cx="6960505" cy="147644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Философско-литературный период (</a:t>
            </a:r>
            <a:r>
              <a:rPr lang="en-US">
                <a:solidFill>
                  <a:schemeClr val="tx1"/>
                </a:solidFill>
              </a:rPr>
              <a:t>XVIII–XIX</a:t>
            </a:r>
            <a:r>
              <a:rPr lang="ru-RU">
                <a:solidFill>
                  <a:schemeClr val="tx1"/>
                </a:solidFill>
              </a:rPr>
              <a:t> в.в.)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2976111"/>
            <a:ext cx="3461819" cy="3312000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1080000" rIns="91440" bIns="45720" rtlCol="0">
            <a:noAutofit/>
          </a:bodyPr>
          <a:lstStyle/>
          <a:p>
            <a:pPr marL="0" indent="0">
              <a:lnSpc>
                <a:spcPct val="110000"/>
              </a:lnSpc>
              <a:buNone/>
            </a:pPr>
            <a:r>
              <a:rPr lang="ru-RU" sz="2000" dirty="0"/>
              <a:t>В «Трактате об ощущениях» предпринял попытку собрать личность человека </a:t>
            </a:r>
            <a:br>
              <a:rPr lang="ru-RU" sz="2000" dirty="0"/>
            </a:br>
            <a:r>
              <a:rPr lang="ru-RU" sz="2000" dirty="0"/>
              <a:t>из осколков его проявлений и описать её.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312814" y="2976111"/>
            <a:ext cx="4103423" cy="3312000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1080000" rIns="91440" bIns="45720" rtlCol="0">
            <a:normAutofit/>
          </a:bodyPr>
          <a:lstStyle/>
          <a:p>
            <a:pPr marL="0" indent="0">
              <a:buNone/>
            </a:pPr>
            <a:r>
              <a:rPr lang="ru-RU" sz="2000" dirty="0"/>
              <a:t>Писал о «подпольном человеке», который есть в каждой личности </a:t>
            </a:r>
            <a:br>
              <a:rPr lang="ru-RU" sz="2000" dirty="0"/>
            </a:br>
            <a:r>
              <a:rPr lang="ru-RU" sz="2000" dirty="0"/>
              <a:t>и пытается прорваться наружу, </a:t>
            </a:r>
            <a:br>
              <a:rPr lang="ru-RU" sz="2000" dirty="0"/>
            </a:br>
            <a:r>
              <a:rPr lang="ru-RU" sz="2000" dirty="0"/>
              <a:t>тем самым, указывая, </a:t>
            </a:r>
            <a:br>
              <a:rPr lang="ru-RU" sz="2000" dirty="0"/>
            </a:br>
            <a:r>
              <a:rPr lang="ru-RU" sz="2000" dirty="0"/>
              <a:t>что у человека имеются «маски» </a:t>
            </a:r>
            <a:br>
              <a:rPr lang="ru-RU" sz="2000" dirty="0"/>
            </a:br>
            <a:r>
              <a:rPr lang="ru-RU" sz="2000" spc="-20" dirty="0"/>
              <a:t>и фасады, за которыми скрывается </a:t>
            </a:r>
            <a:r>
              <a:rPr lang="ru-RU" sz="2000" dirty="0"/>
              <a:t>подлинная натура человека.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4314" y="3088701"/>
            <a:ext cx="3207199" cy="900000"/>
          </a:xfrm>
          <a:prstGeom prst="roundRect">
            <a:avLst>
              <a:gd name="adj" fmla="val 20287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spc="-100" dirty="0"/>
              <a:t>Французский философ Этьен де </a:t>
            </a:r>
            <a:r>
              <a:rPr lang="ru-RU" sz="2400" b="1" spc="-100" dirty="0" err="1"/>
              <a:t>Кондильяк</a:t>
            </a:r>
            <a:endParaRPr lang="ru-RU" sz="2400" b="1" spc="-100" dirty="0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447797" y="3088702"/>
            <a:ext cx="3833457" cy="900000"/>
          </a:xfrm>
          <a:prstGeom prst="roundRect">
            <a:avLst>
              <a:gd name="adj" fmla="val 21245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2400" b="1" spc="-100"/>
              <a:t>Русский писатель</a:t>
            </a:r>
            <a:br>
              <a:rPr lang="ru-RU" sz="2400" b="1" spc="-100"/>
            </a:br>
            <a:r>
              <a:rPr lang="ru-RU" altLang="ru-RU" sz="2400" b="1" spc="-100"/>
              <a:t>Ф. М. Достоевский</a:t>
            </a:r>
            <a:endParaRPr lang="ru-RU" sz="2400" b="1" spc="-100"/>
          </a:p>
        </p:txBody>
      </p:sp>
      <p:grpSp>
        <p:nvGrpSpPr>
          <p:cNvPr id="15" name="Группа 14"/>
          <p:cNvGrpSpPr/>
          <p:nvPr/>
        </p:nvGrpSpPr>
        <p:grpSpPr>
          <a:xfrm>
            <a:off x="7814608" y="473915"/>
            <a:ext cx="610255" cy="1138978"/>
            <a:chOff x="7814608" y="311003"/>
            <a:chExt cx="610255" cy="11389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727003" y="1794749"/>
            <a:ext cx="7689233" cy="1017462"/>
          </a:xfrm>
          <a:prstGeom prst="roundRect">
            <a:avLst>
              <a:gd name="adj" fmla="val 1761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0" rtlCol="0" anchor="ctr"/>
          <a:lstStyle/>
          <a:p>
            <a:r>
              <a:rPr lang="ru-RU" sz="2400" b="1" spc="-100"/>
              <a:t>Изначально проблемы психологии личности находили своё отражение в трудах философов и писателей</a:t>
            </a:r>
            <a:endParaRPr lang="ru-RU" sz="2400" spc="-100"/>
          </a:p>
        </p:txBody>
      </p:sp>
    </p:spTree>
    <p:extLst>
      <p:ext uri="{BB962C8B-B14F-4D97-AF65-F5344CB8AC3E}">
        <p14:creationId xmlns:p14="http://schemas.microsoft.com/office/powerpoint/2010/main" val="86085344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095561"/>
            <a:ext cx="5473921" cy="1259456"/>
          </a:xfrm>
        </p:spPr>
        <p:txBody>
          <a:bodyPr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Клинический период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(начало Х</a:t>
            </a:r>
            <a:r>
              <a:rPr lang="en-GB">
                <a:solidFill>
                  <a:schemeClr val="tx1"/>
                </a:solidFill>
              </a:rPr>
              <a:t>I</a:t>
            </a:r>
            <a:r>
              <a:rPr lang="ru-RU">
                <a:solidFill>
                  <a:schemeClr val="tx1"/>
                </a:solidFill>
              </a:rPr>
              <a:t>Х в.)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3" y="2518920"/>
            <a:ext cx="7697859" cy="3563610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72000" tIns="1260000" rIns="91440" bIns="45720" rtlCol="0">
            <a:normAutofit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200" dirty="0"/>
              <a:t>Они первыми стали вести систематические наблюдения </a:t>
            </a:r>
            <a:br>
              <a:rPr lang="ru-RU" sz="2200" dirty="0"/>
            </a:br>
            <a:r>
              <a:rPr lang="ru-RU" sz="2200" dirty="0"/>
              <a:t>за личностью больного в клинических условиях, изучать историю его жизни для того, чтобы лучше понять его наблюдаемое поведение.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/>
              <a:t>При этом они делали общенаучные выводы о природе человеческой личности.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5592" y="2628838"/>
            <a:ext cx="7460680" cy="987726"/>
          </a:xfrm>
          <a:prstGeom prst="roundRect">
            <a:avLst>
              <a:gd name="adj" fmla="val 22925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r>
              <a:rPr lang="ru-RU" sz="2600" b="1" spc="-100"/>
              <a:t>В первом десятилетии ХIХ в. проблемами психологии личности заинтересовались врачи-психиатры</a:t>
            </a:r>
          </a:p>
        </p:txBody>
      </p:sp>
      <p:grpSp>
        <p:nvGrpSpPr>
          <p:cNvPr id="31" name="Группа 30"/>
          <p:cNvGrpSpPr/>
          <p:nvPr/>
        </p:nvGrpSpPr>
        <p:grpSpPr>
          <a:xfrm rot="5400000">
            <a:off x="7009702" y="-103973"/>
            <a:ext cx="987416" cy="1842910"/>
            <a:chOff x="7814608" y="320063"/>
            <a:chExt cx="610255" cy="1138978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993543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095561"/>
            <a:ext cx="5473921" cy="1259456"/>
          </a:xfrm>
        </p:spPr>
        <p:txBody>
          <a:bodyPr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Клинический период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(начало Х</a:t>
            </a:r>
            <a:r>
              <a:rPr lang="en-GB">
                <a:solidFill>
                  <a:schemeClr val="tx1"/>
                </a:solidFill>
              </a:rPr>
              <a:t>I</a:t>
            </a:r>
            <a:r>
              <a:rPr lang="ru-RU">
                <a:solidFill>
                  <a:schemeClr val="tx1"/>
                </a:solidFill>
              </a:rPr>
              <a:t>Х в.)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3" y="2514805"/>
            <a:ext cx="7697859" cy="3810157"/>
          </a:xfrm>
          <a:prstGeom prst="roundRect">
            <a:avLst>
              <a:gd name="adj" fmla="val 5637"/>
            </a:avLst>
          </a:prstGeom>
          <a:ln w="28575">
            <a:solidFill>
              <a:schemeClr val="tx1"/>
            </a:solidFill>
          </a:ln>
        </p:spPr>
        <p:txBody>
          <a:bodyPr vert="horz" lIns="72000" tIns="108000" rIns="91440" bIns="108000" rtlCol="0">
            <a:normAutofit lnSpcReduction="10000"/>
          </a:bodyPr>
          <a:lstStyle/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В клинический период представление о личности </a:t>
            </a:r>
            <a:br>
              <a:rPr lang="ru-RU" sz="2200" dirty="0"/>
            </a:br>
            <a:r>
              <a:rPr lang="ru-RU" sz="2200" dirty="0"/>
              <a:t>как об особом феномене было сужено. </a:t>
            </a: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В центре внимания психиатров оказались особенности личности, обычно обнаруживающиеся у больного человека. </a:t>
            </a: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В дальнейшем было установлено, что эти особенности умеренно выраженные у всех здоровых людей, у больных гипертрофированы. </a:t>
            </a: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Клиническое определение личности было правильным </a:t>
            </a:r>
            <a:br>
              <a:rPr lang="ru-RU" sz="2200" dirty="0"/>
            </a:br>
            <a:r>
              <a:rPr lang="ru-RU" sz="2200" dirty="0"/>
              <a:t>для решения психотерапевтических задач, </a:t>
            </a:r>
            <a:br>
              <a:rPr lang="ru-RU" sz="2200" dirty="0"/>
            </a:br>
            <a:r>
              <a:rPr lang="ru-RU" sz="2200" dirty="0"/>
              <a:t>но для целостного понимания психологии нормальной личности оно являлось слишком узким.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grpSp>
        <p:nvGrpSpPr>
          <p:cNvPr id="32" name="Группа 31"/>
          <p:cNvGrpSpPr/>
          <p:nvPr/>
        </p:nvGrpSpPr>
        <p:grpSpPr>
          <a:xfrm rot="5400000">
            <a:off x="7009702" y="-103973"/>
            <a:ext cx="987416" cy="1842910"/>
            <a:chOff x="7814608" y="320063"/>
            <a:chExt cx="610255" cy="1138978"/>
          </a:xfrm>
        </p:grpSpPr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2517713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7" y="1777032"/>
            <a:ext cx="3206294" cy="1035170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" rtlCol="0" anchor="ctr"/>
          <a:lstStyle/>
          <a:p>
            <a:r>
              <a:rPr lang="ru-RU" altLang="ru-RU" sz="3200" b="1"/>
              <a:t>В. Вундт</a:t>
            </a:r>
            <a:br>
              <a:rPr lang="ru-RU" sz="2400" b="1"/>
            </a:br>
            <a:r>
              <a:rPr lang="ru-RU" sz="2000" b="1"/>
              <a:t>(1832–1920)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129318" y="1777033"/>
            <a:ext cx="4302195" cy="4308874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36000" rtlCol="0" anchor="t"/>
          <a:lstStyle/>
          <a:p>
            <a:pPr marL="180975" indent="-180975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000"/>
              <a:t>Открыл первую психологическую лабораторию в 1879 г. </a:t>
            </a:r>
            <a:br>
              <a:rPr lang="ru-RU" sz="2000"/>
            </a:br>
            <a:r>
              <a:rPr lang="ru-RU" sz="2000"/>
              <a:t>в  Лейпцигском университете (Германия). </a:t>
            </a:r>
          </a:p>
          <a:p>
            <a:pPr marL="180975" indent="-180975">
              <a:lnSpc>
                <a:spcPct val="90000"/>
              </a:lnSpc>
              <a:spcAft>
                <a:spcPts val="1200"/>
              </a:spcAft>
              <a:buFont typeface="Wingdings" panose="05000000000000000000" pitchFamily="2" charset="2"/>
              <a:buChar char="§"/>
            </a:pPr>
            <a:r>
              <a:rPr lang="ru-RU" sz="2000"/>
              <a:t>Там же в 1881 г. был учрежден институт экспериментальной психологии. 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54402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096893"/>
            <a:ext cx="3206294" cy="2989013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404893" y="154576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0522" y="253321"/>
            <a:ext cx="7343306" cy="1094046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Вильгельм Вундт – отец экспериментальной психологии</a:t>
            </a:r>
            <a:endParaRPr lang="ru-RU"/>
          </a:p>
        </p:txBody>
      </p:sp>
      <p:sp>
        <p:nvSpPr>
          <p:cNvPr id="36" name="Freeform 21"/>
          <p:cNvSpPr/>
          <p:nvPr/>
        </p:nvSpPr>
        <p:spPr>
          <a:xfrm rot="5400000">
            <a:off x="3414614" y="284148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28" name="Объект 27" descr="wundt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84" t="3830" r="2085" b="15844"/>
          <a:stretch/>
        </p:blipFill>
        <p:spPr>
          <a:xfrm flipH="1">
            <a:off x="1030895" y="3171272"/>
            <a:ext cx="2582779" cy="2840253"/>
          </a:xfrm>
          <a:custGeom>
            <a:avLst/>
            <a:gdLst>
              <a:gd name="connsiteX0" fmla="*/ 2385202 w 2769079"/>
              <a:gd name="connsiteY0" fmla="*/ 0 h 3045125"/>
              <a:gd name="connsiteX1" fmla="*/ 383877 w 2769079"/>
              <a:gd name="connsiteY1" fmla="*/ 0 h 3045125"/>
              <a:gd name="connsiteX2" fmla="*/ 0 w 2769079"/>
              <a:gd name="connsiteY2" fmla="*/ 383877 h 3045125"/>
              <a:gd name="connsiteX3" fmla="*/ 0 w 2769079"/>
              <a:gd name="connsiteY3" fmla="*/ 2661248 h 3045125"/>
              <a:gd name="connsiteX4" fmla="*/ 383877 w 2769079"/>
              <a:gd name="connsiteY4" fmla="*/ 3045125 h 3045125"/>
              <a:gd name="connsiteX5" fmla="*/ 2385202 w 2769079"/>
              <a:gd name="connsiteY5" fmla="*/ 3045125 h 3045125"/>
              <a:gd name="connsiteX6" fmla="*/ 2769079 w 2769079"/>
              <a:gd name="connsiteY6" fmla="*/ 2661248 h 3045125"/>
              <a:gd name="connsiteX7" fmla="*/ 2769079 w 2769079"/>
              <a:gd name="connsiteY7" fmla="*/ 383877 h 3045125"/>
              <a:gd name="connsiteX8" fmla="*/ 2385202 w 2769079"/>
              <a:gd name="connsiteY8" fmla="*/ 0 h 3045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769079" h="3045125">
                <a:moveTo>
                  <a:pt x="2385202" y="0"/>
                </a:moveTo>
                <a:lnTo>
                  <a:pt x="383877" y="0"/>
                </a:lnTo>
                <a:cubicBezTo>
                  <a:pt x="171868" y="0"/>
                  <a:pt x="0" y="171868"/>
                  <a:pt x="0" y="383877"/>
                </a:cubicBezTo>
                <a:lnTo>
                  <a:pt x="0" y="2661248"/>
                </a:lnTo>
                <a:cubicBezTo>
                  <a:pt x="0" y="2873257"/>
                  <a:pt x="171868" y="3045125"/>
                  <a:pt x="383877" y="3045125"/>
                </a:cubicBezTo>
                <a:lnTo>
                  <a:pt x="2385202" y="3045125"/>
                </a:lnTo>
                <a:cubicBezTo>
                  <a:pt x="2597211" y="3045125"/>
                  <a:pt x="2769079" y="2873257"/>
                  <a:pt x="2769079" y="2661248"/>
                </a:cubicBezTo>
                <a:lnTo>
                  <a:pt x="2769079" y="383877"/>
                </a:lnTo>
                <a:cubicBezTo>
                  <a:pt x="2769079" y="171868"/>
                  <a:pt x="2597211" y="0"/>
                  <a:pt x="2385202" y="0"/>
                </a:cubicBezTo>
                <a:close/>
              </a:path>
            </a:pathLst>
          </a:custGeom>
        </p:spPr>
      </p:pic>
      <p:sp>
        <p:nvSpPr>
          <p:cNvPr id="29" name="Скругленный прямоугольник 28"/>
          <p:cNvSpPr/>
          <p:nvPr/>
        </p:nvSpPr>
        <p:spPr>
          <a:xfrm>
            <a:off x="4312772" y="4408841"/>
            <a:ext cx="3935286" cy="1318417"/>
          </a:xfrm>
          <a:prstGeom prst="roundRect">
            <a:avLst>
              <a:gd name="adj" fmla="val 20287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000" b="1" spc="-100" dirty="0"/>
              <a:t>С  этого момента принято вести отсчет истории психологии </a:t>
            </a:r>
            <a:br>
              <a:rPr lang="ru-RU" sz="2000" b="1" spc="-100" dirty="0"/>
            </a:br>
            <a:r>
              <a:rPr lang="ru-RU" sz="2000" b="1" spc="-100" dirty="0"/>
              <a:t>как самостоятельной науки.</a:t>
            </a:r>
          </a:p>
        </p:txBody>
      </p:sp>
      <p:sp>
        <p:nvSpPr>
          <p:cNvPr id="31" name="Объект 5"/>
          <p:cNvSpPr txBox="1">
            <a:spLocks/>
          </p:cNvSpPr>
          <p:nvPr/>
        </p:nvSpPr>
        <p:spPr>
          <a:xfrm>
            <a:off x="7413852" y="323772"/>
            <a:ext cx="304563" cy="304563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600"/>
              <a:t>1</a:t>
            </a:r>
          </a:p>
        </p:txBody>
      </p:sp>
      <p:sp>
        <p:nvSpPr>
          <p:cNvPr id="32" name="Объект 5"/>
          <p:cNvSpPr txBox="1">
            <a:spLocks/>
          </p:cNvSpPr>
          <p:nvPr/>
        </p:nvSpPr>
        <p:spPr>
          <a:xfrm>
            <a:off x="7767076" y="323772"/>
            <a:ext cx="304563" cy="304563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 sz="1600"/>
              <a:t>2</a:t>
            </a:r>
          </a:p>
        </p:txBody>
      </p:sp>
      <p:sp>
        <p:nvSpPr>
          <p:cNvPr id="33" name="Объект 5"/>
          <p:cNvSpPr txBox="1">
            <a:spLocks/>
          </p:cNvSpPr>
          <p:nvPr/>
        </p:nvSpPr>
        <p:spPr>
          <a:xfrm>
            <a:off x="8120300" y="323772"/>
            <a:ext cx="304563" cy="304563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1600" b="1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408887963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233576"/>
            <a:ext cx="7825787" cy="1345721"/>
          </a:xfrm>
        </p:spPr>
        <p:txBody>
          <a:bodyPr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План экспериментальной психологии Вундта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3" y="2747708"/>
            <a:ext cx="7697859" cy="2988848"/>
          </a:xfrm>
          <a:prstGeom prst="roundRect">
            <a:avLst>
              <a:gd name="adj" fmla="val 56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08000" rIns="91440" bIns="108000" rtlCol="0" anchor="ctr">
            <a:normAutofit lnSpcReduction="10000"/>
          </a:bodyPr>
          <a:lstStyle/>
          <a:p>
            <a:pPr marL="266700" indent="-2667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sz="2400" dirty="0"/>
              <a:t>Анализ индивидуального сознания  с помощью экспериментального контролируемого наблюдения субъекта за собственными ощущениями, чувствами (физиологическая психология).</a:t>
            </a:r>
          </a:p>
          <a:p>
            <a:pPr marL="266700" indent="-266700">
              <a:lnSpc>
                <a:spcPct val="100000"/>
              </a:lnSpc>
              <a:spcBef>
                <a:spcPts val="1200"/>
              </a:spcBef>
              <a:buFont typeface="+mj-lt"/>
              <a:buAutoNum type="arabicPeriod"/>
            </a:pPr>
            <a:r>
              <a:rPr lang="ru-RU" sz="2400" dirty="0"/>
              <a:t>Изучение «психологии народов», </a:t>
            </a:r>
            <a:br>
              <a:rPr lang="ru-RU" sz="2400" dirty="0"/>
            </a:br>
            <a:r>
              <a:rPr lang="ru-RU" sz="2400" dirty="0"/>
              <a:t>т. е. психологических аспектов  культуры, языка, мифов, нравов.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  <p:sp>
        <p:nvSpPr>
          <p:cNvPr id="23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24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grpSp>
        <p:nvGrpSpPr>
          <p:cNvPr id="3" name="Группа 2"/>
          <p:cNvGrpSpPr/>
          <p:nvPr/>
        </p:nvGrpSpPr>
        <p:grpSpPr>
          <a:xfrm rot="5400000">
            <a:off x="7201173" y="-287917"/>
            <a:ext cx="612007" cy="1835372"/>
            <a:chOff x="8282920" y="227472"/>
            <a:chExt cx="379794" cy="1138978"/>
          </a:xfrm>
        </p:grpSpPr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5746751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63C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534988"/>
            <a:r>
              <a:rPr lang="ru-RU" sz="8800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127063"/>
          </a:xfrm>
          <a:prstGeom prst="frame">
            <a:avLst>
              <a:gd name="adj1" fmla="val 3178"/>
            </a:avLst>
          </a:prstGeom>
          <a:solidFill>
            <a:srgbClr val="0063C2"/>
          </a:solidFill>
        </p:spPr>
        <p:txBody>
          <a:bodyPr anchor="ctr">
            <a:normAutofit/>
          </a:bodyPr>
          <a:lstStyle/>
          <a:p>
            <a:r>
              <a:rPr lang="ru-RU" sz="5000" spc="-120"/>
              <a:t>Житейские психологические </a:t>
            </a:r>
            <a:r>
              <a:rPr lang="ru-RU" sz="5000"/>
              <a:t>сведения и научные психологические знания</a:t>
            </a:r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63C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63C2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63C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095561"/>
            <a:ext cx="7825787" cy="1259456"/>
          </a:xfrm>
        </p:spPr>
        <p:txBody>
          <a:bodyPr>
            <a:noAutofit/>
          </a:bodyPr>
          <a:lstStyle/>
          <a:p>
            <a:r>
              <a:rPr lang="ru-RU" dirty="0">
                <a:solidFill>
                  <a:schemeClr val="tx1"/>
                </a:solidFill>
              </a:rPr>
              <a:t>Структурная психология Вундта и </a:t>
            </a:r>
            <a:r>
              <a:rPr lang="ru-RU" dirty="0" err="1">
                <a:solidFill>
                  <a:schemeClr val="tx1"/>
                </a:solidFill>
              </a:rPr>
              <a:t>Титченера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3" y="2514805"/>
            <a:ext cx="7697859" cy="1494745"/>
          </a:xfrm>
          <a:prstGeom prst="roundRect">
            <a:avLst>
              <a:gd name="adj" fmla="val 9009"/>
            </a:avLst>
          </a:prstGeom>
          <a:ln w="28575">
            <a:solidFill>
              <a:schemeClr val="tx1"/>
            </a:solidFill>
          </a:ln>
        </p:spPr>
        <p:txBody>
          <a:bodyPr vert="horz" lIns="72000" tIns="72000" rIns="91440" bIns="72000" rtlCol="0" anchor="ctr">
            <a:normAutofit/>
          </a:bodyPr>
          <a:lstStyle/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В. Вундт и Э. </a:t>
            </a:r>
            <a:r>
              <a:rPr lang="ru-RU" sz="2200" dirty="0" err="1"/>
              <a:t>Титченер</a:t>
            </a:r>
            <a:r>
              <a:rPr lang="ru-RU" sz="2200" dirty="0"/>
              <a:t> (1867–1927) создали первую версию психологии сознания – </a:t>
            </a:r>
            <a:r>
              <a:rPr lang="ru-RU" sz="2200" b="1" dirty="0">
                <a:solidFill>
                  <a:srgbClr val="0063C2"/>
                </a:solidFill>
              </a:rPr>
              <a:t>структурную психологию сознания</a:t>
            </a:r>
            <a:r>
              <a:rPr lang="ru-RU" sz="2200" dirty="0"/>
              <a:t>. Психология понималась как наука о «непосредственном опыте субъекта».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2"/>
          </p:nvPr>
        </p:nvSpPr>
        <p:spPr>
          <a:xfrm>
            <a:off x="727004" y="4123196"/>
            <a:ext cx="7697859" cy="2233154"/>
          </a:xfrm>
          <a:prstGeom prst="roundRect">
            <a:avLst>
              <a:gd name="adj" fmla="val 7070"/>
            </a:avLst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72000" tIns="108000" rIns="91440" bIns="108000" rtlCol="0" anchor="ctr"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</a:rPr>
              <a:t>Основной задачей психологии, по Вундту, является разложение непосредственного опыта сознания </a:t>
            </a:r>
            <a:br>
              <a:rPr lang="ru-RU" sz="2200" dirty="0">
                <a:solidFill>
                  <a:schemeClr val="bg1"/>
                </a:solidFill>
              </a:rPr>
            </a:br>
            <a:r>
              <a:rPr lang="ru-RU" sz="2200" dirty="0">
                <a:solidFill>
                  <a:schemeClr val="bg1"/>
                </a:solidFill>
              </a:rPr>
              <a:t>на элементы, выделение связей элементов друг с другом </a:t>
            </a:r>
            <a:br>
              <a:rPr lang="ru-RU" sz="2200" dirty="0">
                <a:solidFill>
                  <a:schemeClr val="bg1"/>
                </a:solidFill>
              </a:rPr>
            </a:br>
            <a:r>
              <a:rPr lang="ru-RU" sz="2200" dirty="0">
                <a:solidFill>
                  <a:schemeClr val="bg1"/>
                </a:solidFill>
              </a:rPr>
              <a:t>и определение законов этих связей.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</a:rPr>
              <a:t>Элементы сознания – это ощущения, представления </a:t>
            </a:r>
            <a:br>
              <a:rPr lang="ru-RU" sz="2200" dirty="0">
                <a:solidFill>
                  <a:schemeClr val="bg1"/>
                </a:solidFill>
              </a:rPr>
            </a:br>
            <a:r>
              <a:rPr lang="ru-RU" sz="2200" dirty="0">
                <a:solidFill>
                  <a:schemeClr val="bg1"/>
                </a:solidFill>
              </a:rPr>
              <a:t>и чувствования.</a:t>
            </a:r>
          </a:p>
        </p:txBody>
      </p:sp>
      <p:grpSp>
        <p:nvGrpSpPr>
          <p:cNvPr id="10" name="Группа 9"/>
          <p:cNvGrpSpPr/>
          <p:nvPr/>
        </p:nvGrpSpPr>
        <p:grpSpPr>
          <a:xfrm rot="5400000">
            <a:off x="7201173" y="-287917"/>
            <a:ext cx="612007" cy="1835372"/>
            <a:chOff x="8282920" y="227472"/>
            <a:chExt cx="379794" cy="1138978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1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80636310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095561"/>
            <a:ext cx="7825787" cy="1259456"/>
          </a:xfrm>
        </p:spPr>
        <p:txBody>
          <a:bodyPr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Развитие структурной </a:t>
            </a:r>
            <a:r>
              <a:rPr lang="ru-RU" spc="-20">
                <a:solidFill>
                  <a:schemeClr val="tx1"/>
                </a:solidFill>
              </a:rPr>
              <a:t>психологии Вундта и Титченера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3" y="2514805"/>
            <a:ext cx="7697859" cy="1494745"/>
          </a:xfrm>
          <a:prstGeom prst="roundRect">
            <a:avLst>
              <a:gd name="adj" fmla="val 9009"/>
            </a:avLst>
          </a:prstGeom>
          <a:ln w="28575">
            <a:solidFill>
              <a:schemeClr val="tx1"/>
            </a:solidFill>
          </a:ln>
        </p:spPr>
        <p:txBody>
          <a:bodyPr vert="horz" lIns="72000" tIns="72000" rIns="91440" bIns="72000" rtlCol="0" anchor="ctr">
            <a:normAutofit/>
          </a:bodyPr>
          <a:lstStyle/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В лаборатории В. Вундта проводились </a:t>
            </a:r>
            <a:r>
              <a:rPr lang="ru-RU" sz="2200" b="1" dirty="0">
                <a:solidFill>
                  <a:srgbClr val="0063C2"/>
                </a:solidFill>
              </a:rPr>
              <a:t>исследования восприятия цвета,</a:t>
            </a:r>
            <a:r>
              <a:rPr lang="ru-RU" sz="2200" dirty="0"/>
              <a:t> </a:t>
            </a:r>
            <a:r>
              <a:rPr lang="ru-RU" sz="2200" b="1" dirty="0">
                <a:solidFill>
                  <a:srgbClr val="0063C2"/>
                </a:solidFill>
              </a:rPr>
              <a:t>простых звуковых раздражителей </a:t>
            </a:r>
            <a:br>
              <a:rPr lang="ru-RU" sz="2200" dirty="0"/>
            </a:br>
            <a:r>
              <a:rPr lang="ru-RU" sz="2200" dirty="0"/>
              <a:t>(с помощью метронома). </a:t>
            </a:r>
          </a:p>
          <a:p>
            <a:pPr>
              <a:spcBef>
                <a:spcPts val="400"/>
              </a:spcBef>
              <a:buFont typeface="Wingdings" panose="05000000000000000000" pitchFamily="2" charset="2"/>
              <a:buChar char="§"/>
            </a:pPr>
            <a:r>
              <a:rPr lang="ru-RU" sz="2200" dirty="0"/>
              <a:t>Особое место занимали исследования времени </a:t>
            </a:r>
            <a:r>
              <a:rPr lang="ru-RU" sz="2200" b="1" dirty="0">
                <a:solidFill>
                  <a:srgbClr val="0063C2"/>
                </a:solidFill>
              </a:rPr>
              <a:t>реакции</a:t>
            </a:r>
            <a:r>
              <a:rPr lang="ru-RU" sz="2200" b="1" dirty="0"/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3"/>
          <p:cNvSpPr>
            <a:spLocks noGrp="1"/>
          </p:cNvSpPr>
          <p:nvPr>
            <p:ph sz="quarter" idx="2"/>
          </p:nvPr>
        </p:nvSpPr>
        <p:spPr>
          <a:xfrm>
            <a:off x="727004" y="4123196"/>
            <a:ext cx="7697859" cy="2233154"/>
          </a:xfrm>
          <a:prstGeom prst="roundRect">
            <a:avLst>
              <a:gd name="adj" fmla="val 7070"/>
            </a:avLst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72000" tIns="108000" rIns="91440" bIns="108000" rtlCol="0" anchor="ctr">
            <a:normAutofit lnSpcReduction="10000"/>
          </a:bodyPr>
          <a:lstStyle/>
          <a:p>
            <a:pPr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</a:rPr>
              <a:t>Э. </a:t>
            </a:r>
            <a:r>
              <a:rPr lang="ru-RU" sz="2200" dirty="0" err="1">
                <a:solidFill>
                  <a:schemeClr val="bg1"/>
                </a:solidFill>
              </a:rPr>
              <a:t>Титченер</a:t>
            </a:r>
            <a:r>
              <a:rPr lang="ru-RU" sz="2200" dirty="0">
                <a:solidFill>
                  <a:schemeClr val="bg1"/>
                </a:solidFill>
              </a:rPr>
              <a:t> разработал метод </a:t>
            </a:r>
            <a:r>
              <a:rPr lang="ru-RU" sz="2200" b="1" dirty="0">
                <a:solidFill>
                  <a:schemeClr val="bg1"/>
                </a:solidFill>
              </a:rPr>
              <a:t>аналитической интроспекции</a:t>
            </a:r>
            <a:r>
              <a:rPr lang="ru-RU" sz="2200" dirty="0">
                <a:solidFill>
                  <a:schemeClr val="bg1"/>
                </a:solidFill>
              </a:rPr>
              <a:t>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</a:rPr>
              <a:t>Главным в его методе </a:t>
            </a:r>
            <a:r>
              <a:rPr lang="ru-RU" sz="2200" dirty="0" err="1">
                <a:solidFill>
                  <a:schemeClr val="bg1"/>
                </a:solidFill>
              </a:rPr>
              <a:t>методе</a:t>
            </a:r>
            <a:r>
              <a:rPr lang="ru-RU" sz="2200" dirty="0">
                <a:solidFill>
                  <a:schemeClr val="bg1"/>
                </a:solidFill>
              </a:rPr>
              <a:t> была попытка избежать  </a:t>
            </a:r>
            <a:r>
              <a:rPr lang="ru-RU" sz="2200" b="1" dirty="0">
                <a:solidFill>
                  <a:schemeClr val="bg1"/>
                </a:solidFill>
              </a:rPr>
              <a:t>«ошибки стимула»</a:t>
            </a:r>
            <a:r>
              <a:rPr lang="ru-RU" sz="2200" dirty="0">
                <a:solidFill>
                  <a:schemeClr val="bg1"/>
                </a:solidFill>
              </a:rPr>
              <a:t>, т. е. смешения психических процессов восприятия объекта и влияния самого объекта.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ru-RU" sz="2200" dirty="0">
                <a:solidFill>
                  <a:schemeClr val="bg1"/>
                </a:solidFill>
              </a:rPr>
              <a:t>Составил список из 44 000 элементарных ощущений.</a:t>
            </a:r>
          </a:p>
        </p:txBody>
      </p:sp>
      <p:grpSp>
        <p:nvGrpSpPr>
          <p:cNvPr id="10" name="Группа 9"/>
          <p:cNvGrpSpPr/>
          <p:nvPr/>
        </p:nvGrpSpPr>
        <p:grpSpPr>
          <a:xfrm rot="5400000">
            <a:off x="7201173" y="-287917"/>
            <a:ext cx="612007" cy="1835372"/>
            <a:chOff x="8282920" y="227472"/>
            <a:chExt cx="379794" cy="1138978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1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0547588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25049"/>
            <a:ext cx="2899989" cy="1114486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36000" rtlCol="0" anchor="ctr"/>
          <a:lstStyle/>
          <a:p>
            <a:r>
              <a:rPr lang="ru-RU" sz="2000" b="1"/>
              <a:t>Немецкий философ-идеалист (1832–1920)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86996" y="1690664"/>
            <a:ext cx="4644517" cy="4537603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marL="180975" indent="-180975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ru-RU" dirty="0"/>
              <a:t>В главном сочинении «Введение в науки </a:t>
            </a:r>
            <a:br>
              <a:rPr lang="ru-RU" dirty="0"/>
            </a:br>
            <a:r>
              <a:rPr lang="ru-RU" dirty="0"/>
              <a:t>о духе» резко противопоставляет </a:t>
            </a:r>
            <a:r>
              <a:rPr lang="ru-RU" b="1" dirty="0"/>
              <a:t>науки </a:t>
            </a:r>
            <a:br>
              <a:rPr lang="ru-RU" b="1" dirty="0"/>
            </a:br>
            <a:r>
              <a:rPr lang="ru-RU" b="1" dirty="0"/>
              <a:t>о духе</a:t>
            </a:r>
            <a:r>
              <a:rPr lang="ru-RU" dirty="0"/>
              <a:t> (изучающим непосредственную психическую деятельность) </a:t>
            </a:r>
            <a:r>
              <a:rPr lang="ru-RU" b="1" dirty="0"/>
              <a:t>наукам естественным</a:t>
            </a:r>
            <a:r>
              <a:rPr lang="ru-RU" dirty="0"/>
              <a:t> (изучающим явления путем эмпирического анализа).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ru-RU" dirty="0"/>
              <a:t>Интроспективную, физиологическую психологию он называет «объяснительной».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Font typeface="Wingdings" panose="05000000000000000000" pitchFamily="2" charset="2"/>
              <a:buChar char="§"/>
            </a:pPr>
            <a:r>
              <a:rPr lang="ru-RU" dirty="0"/>
              <a:t>«Естествоведческому» объяснению явлений противопоставляет свой метод «понимания» или «толкования» жизни — </a:t>
            </a:r>
            <a:r>
              <a:rPr lang="ru-RU" b="1" dirty="0"/>
              <a:t>описательную психологию</a:t>
            </a:r>
            <a:r>
              <a:rPr lang="ru-RU" dirty="0"/>
              <a:t>. Она должна заниматься описанием душевной жизни индивида в ее целостности, уникальности и смысловом отношении к ценностям культуры.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4218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3957" y="3239252"/>
            <a:ext cx="2899989" cy="2989013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108310" y="14756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0522" y="253320"/>
            <a:ext cx="7343306" cy="1216321"/>
          </a:xfrm>
        </p:spPr>
        <p:txBody>
          <a:bodyPr>
            <a:noAutofit/>
          </a:bodyPr>
          <a:lstStyle/>
          <a:p>
            <a:r>
              <a:rPr lang="ru-RU" altLang="ru-RU"/>
              <a:t>Концепция </a:t>
            </a:r>
            <a:br>
              <a:rPr lang="ru-RU" altLang="ru-RU"/>
            </a:br>
            <a:r>
              <a:rPr lang="ru-RU" altLang="ru-RU"/>
              <a:t>Вильгельма Дильтея</a:t>
            </a:r>
            <a:endParaRPr lang="ru-RU"/>
          </a:p>
        </p:txBody>
      </p:sp>
      <p:sp>
        <p:nvSpPr>
          <p:cNvPr id="36" name="Freeform 21"/>
          <p:cNvSpPr/>
          <p:nvPr/>
        </p:nvSpPr>
        <p:spPr>
          <a:xfrm rot="5400000">
            <a:off x="3108310" y="29838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6" name="Рисунок 15" descr="дильтей.jpg"/>
          <p:cNvPicPr>
            <a:picLocks noChangeAspect="1" noChangeArrowheads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22875"/>
          <a:stretch/>
        </p:blipFill>
        <p:spPr>
          <a:xfrm flipH="1">
            <a:off x="900292" y="3383563"/>
            <a:ext cx="2540605" cy="2700393"/>
          </a:xfrm>
          <a:custGeom>
            <a:avLst/>
            <a:gdLst>
              <a:gd name="connsiteX0" fmla="*/ 2147241 w 2514599"/>
              <a:gd name="connsiteY0" fmla="*/ 0 h 2672751"/>
              <a:gd name="connsiteX1" fmla="*/ 367357 w 2514599"/>
              <a:gd name="connsiteY1" fmla="*/ 0 h 2672751"/>
              <a:gd name="connsiteX2" fmla="*/ 7463 w 2514599"/>
              <a:gd name="connsiteY2" fmla="*/ 293323 h 2672751"/>
              <a:gd name="connsiteX3" fmla="*/ 0 w 2514599"/>
              <a:gd name="connsiteY3" fmla="*/ 367348 h 2672751"/>
              <a:gd name="connsiteX4" fmla="*/ 0 w 2514599"/>
              <a:gd name="connsiteY4" fmla="*/ 2305403 h 2672751"/>
              <a:gd name="connsiteX5" fmla="*/ 7463 w 2514599"/>
              <a:gd name="connsiteY5" fmla="*/ 2379429 h 2672751"/>
              <a:gd name="connsiteX6" fmla="*/ 367357 w 2514599"/>
              <a:gd name="connsiteY6" fmla="*/ 2672751 h 2672751"/>
              <a:gd name="connsiteX7" fmla="*/ 2147241 w 2514599"/>
              <a:gd name="connsiteY7" fmla="*/ 2672751 h 2672751"/>
              <a:gd name="connsiteX8" fmla="*/ 2514599 w 2514599"/>
              <a:gd name="connsiteY8" fmla="*/ 2305393 h 2672751"/>
              <a:gd name="connsiteX9" fmla="*/ 2514599 w 2514599"/>
              <a:gd name="connsiteY9" fmla="*/ 367358 h 2672751"/>
              <a:gd name="connsiteX10" fmla="*/ 2147241 w 2514599"/>
              <a:gd name="connsiteY10" fmla="*/ 0 h 2672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514599" h="2672751">
                <a:moveTo>
                  <a:pt x="2147241" y="0"/>
                </a:moveTo>
                <a:lnTo>
                  <a:pt x="367357" y="0"/>
                </a:lnTo>
                <a:cubicBezTo>
                  <a:pt x="189832" y="0"/>
                  <a:pt x="41717" y="125924"/>
                  <a:pt x="7463" y="293323"/>
                </a:cubicBezTo>
                <a:lnTo>
                  <a:pt x="0" y="367348"/>
                </a:lnTo>
                <a:lnTo>
                  <a:pt x="0" y="2305403"/>
                </a:lnTo>
                <a:lnTo>
                  <a:pt x="7463" y="2379429"/>
                </a:lnTo>
                <a:cubicBezTo>
                  <a:pt x="41717" y="2546827"/>
                  <a:pt x="189832" y="2672751"/>
                  <a:pt x="367357" y="2672751"/>
                </a:cubicBezTo>
                <a:lnTo>
                  <a:pt x="2147241" y="2672751"/>
                </a:lnTo>
                <a:cubicBezTo>
                  <a:pt x="2350127" y="2672751"/>
                  <a:pt x="2514599" y="2508279"/>
                  <a:pt x="2514599" y="2305393"/>
                </a:cubicBezTo>
                <a:lnTo>
                  <a:pt x="2514599" y="367358"/>
                </a:lnTo>
                <a:cubicBezTo>
                  <a:pt x="2514599" y="164472"/>
                  <a:pt x="2350127" y="0"/>
                  <a:pt x="2147241" y="0"/>
                </a:cubicBezTo>
                <a:close/>
              </a:path>
            </a:pathLst>
          </a:custGeom>
        </p:spPr>
      </p:pic>
      <p:grpSp>
        <p:nvGrpSpPr>
          <p:cNvPr id="17" name="Группа 16"/>
          <p:cNvGrpSpPr/>
          <p:nvPr/>
        </p:nvGrpSpPr>
        <p:grpSpPr>
          <a:xfrm rot="5400000">
            <a:off x="7201174" y="-242209"/>
            <a:ext cx="612007" cy="1835372"/>
            <a:chOff x="8282920" y="227472"/>
            <a:chExt cx="379794" cy="1138978"/>
          </a:xfrm>
        </p:grpSpPr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58464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25049"/>
            <a:ext cx="2899989" cy="1114486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36000" rtlCol="0" anchor="ctr"/>
          <a:lstStyle/>
          <a:p>
            <a:r>
              <a:rPr lang="ru-RU" sz="2000" b="1"/>
              <a:t>Австрийский философ (1838–1917)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86996" y="1690664"/>
            <a:ext cx="4644517" cy="4537603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dirty="0"/>
              <a:t>Развивалась одновременно с </a:t>
            </a:r>
            <a:r>
              <a:rPr lang="ru-RU" dirty="0" err="1"/>
              <a:t>вундтовским</a:t>
            </a:r>
            <a:r>
              <a:rPr lang="ru-RU" dirty="0"/>
              <a:t> структурализмом.</a:t>
            </a:r>
          </a:p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dirty="0"/>
              <a:t>Предмет психологии: не содержание </a:t>
            </a:r>
            <a:br>
              <a:rPr lang="ru-RU" dirty="0"/>
            </a:br>
            <a:r>
              <a:rPr lang="ru-RU" dirty="0"/>
              <a:t>или структура сознания (как у Вундта), </a:t>
            </a:r>
            <a:br>
              <a:rPr lang="ru-RU" dirty="0"/>
            </a:br>
            <a:r>
              <a:rPr lang="ru-RU" dirty="0"/>
              <a:t>а его </a:t>
            </a:r>
            <a:r>
              <a:rPr lang="ru-RU" b="1" dirty="0"/>
              <a:t>активность </a:t>
            </a:r>
            <a:r>
              <a:rPr lang="ru-RU" dirty="0"/>
              <a:t>(«Я </a:t>
            </a:r>
            <a:r>
              <a:rPr lang="ru-RU" b="1" dirty="0"/>
              <a:t>вижу</a:t>
            </a:r>
            <a:r>
              <a:rPr lang="ru-RU" dirty="0"/>
              <a:t> зеленое»).</a:t>
            </a:r>
          </a:p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b="1" dirty="0"/>
              <a:t>Фундаментальный труд </a:t>
            </a:r>
            <a:r>
              <a:rPr lang="ru-RU" dirty="0"/>
              <a:t>– «Психология </a:t>
            </a:r>
            <a:br>
              <a:rPr lang="ru-RU" dirty="0"/>
            </a:br>
            <a:r>
              <a:rPr lang="ru-RU" dirty="0"/>
              <a:t>с эмпирической точки зрения»  (1874). </a:t>
            </a:r>
          </a:p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b="1" dirty="0"/>
              <a:t>Единицы психики</a:t>
            </a:r>
            <a:r>
              <a:rPr lang="ru-RU" dirty="0"/>
              <a:t> – психические акты: </a:t>
            </a:r>
          </a:p>
          <a:p>
            <a:pPr marL="447675" indent="-174625">
              <a:lnSpc>
                <a:spcPct val="7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1600" b="1" dirty="0"/>
              <a:t>представления;</a:t>
            </a:r>
          </a:p>
          <a:p>
            <a:pPr marL="447675" indent="-174625">
              <a:lnSpc>
                <a:spcPct val="7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1600" b="1" dirty="0"/>
              <a:t>суждения;</a:t>
            </a:r>
          </a:p>
          <a:p>
            <a:pPr marL="447675" indent="-174625">
              <a:lnSpc>
                <a:spcPct val="7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1600" b="1" dirty="0"/>
              <a:t>чувствования</a:t>
            </a:r>
            <a:r>
              <a:rPr lang="ru-RU" sz="1600" dirty="0"/>
              <a:t>.</a:t>
            </a:r>
          </a:p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altLang="ru-RU" dirty="0"/>
              <a:t>Метод познания – </a:t>
            </a:r>
            <a:r>
              <a:rPr lang="ru-RU" altLang="ru-RU" b="1" dirty="0"/>
              <a:t>внутреннее восприятие</a:t>
            </a:r>
            <a:r>
              <a:rPr lang="ru-RU" altLang="ru-RU" dirty="0"/>
              <a:t>.</a:t>
            </a:r>
          </a:p>
          <a:p>
            <a:pPr marL="180975" indent="-180975">
              <a:lnSpc>
                <a:spcPct val="85000"/>
              </a:lnSpc>
              <a:spcAft>
                <a:spcPts val="500"/>
              </a:spcAft>
              <a:buFont typeface="Wingdings" panose="05000000000000000000" pitchFamily="2" charset="2"/>
              <a:buChar char="§"/>
            </a:pPr>
            <a:r>
              <a:rPr lang="ru-RU" dirty="0"/>
              <a:t>Под влиянием Вундта и </a:t>
            </a:r>
            <a:r>
              <a:rPr lang="ru-RU" dirty="0" err="1"/>
              <a:t>Брентано</a:t>
            </a:r>
            <a:r>
              <a:rPr lang="ru-RU" dirty="0"/>
              <a:t> </a:t>
            </a:r>
            <a:br>
              <a:rPr lang="ru-RU" dirty="0"/>
            </a:br>
            <a:r>
              <a:rPr lang="ru-RU" dirty="0"/>
              <a:t>в рамках психологии сознания возникла </a:t>
            </a:r>
            <a:r>
              <a:rPr lang="ru-RU" b="1" dirty="0" err="1"/>
              <a:t>вюрцбургская</a:t>
            </a:r>
            <a:r>
              <a:rPr lang="ru-RU" b="1" dirty="0"/>
              <a:t> школа </a:t>
            </a:r>
            <a:r>
              <a:rPr lang="ru-RU" dirty="0"/>
              <a:t>(исследования мышления).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3870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239254"/>
            <a:ext cx="2899989" cy="2989013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108310" y="144079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20522" y="253320"/>
            <a:ext cx="7343306" cy="1216321"/>
          </a:xfrm>
        </p:spPr>
        <p:txBody>
          <a:bodyPr>
            <a:noAutofit/>
          </a:bodyPr>
          <a:lstStyle/>
          <a:p>
            <a:r>
              <a:rPr lang="ru-RU" altLang="ru-RU"/>
              <a:t>Теория актов сознания </a:t>
            </a:r>
            <a:br>
              <a:rPr lang="ru-RU" altLang="ru-RU"/>
            </a:br>
            <a:r>
              <a:rPr lang="ru-RU" altLang="ru-RU"/>
              <a:t>Ф. Брентано</a:t>
            </a:r>
            <a:endParaRPr lang="ru-RU"/>
          </a:p>
        </p:txBody>
      </p:sp>
      <p:sp>
        <p:nvSpPr>
          <p:cNvPr id="36" name="Freeform 21"/>
          <p:cNvSpPr/>
          <p:nvPr/>
        </p:nvSpPr>
        <p:spPr>
          <a:xfrm rot="5400000">
            <a:off x="3108310" y="29838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 rot="5400000">
            <a:off x="7201174" y="-242209"/>
            <a:ext cx="612007" cy="1835372"/>
            <a:chOff x="8282920" y="227472"/>
            <a:chExt cx="379794" cy="1138978"/>
          </a:xfrm>
        </p:grpSpPr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63C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63C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63C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28" name="Объект 27" descr="220px-Franz_Brentano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38" b="21096"/>
          <a:stretch/>
        </p:blipFill>
        <p:spPr>
          <a:xfrm>
            <a:off x="905606" y="3393832"/>
            <a:ext cx="2531361" cy="2684481"/>
          </a:xfrm>
          <a:custGeom>
            <a:avLst/>
            <a:gdLst>
              <a:gd name="connsiteX0" fmla="*/ 368976 w 2794000"/>
              <a:gd name="connsiteY0" fmla="*/ 0 h 2963007"/>
              <a:gd name="connsiteX1" fmla="*/ 2425024 w 2794000"/>
              <a:gd name="connsiteY1" fmla="*/ 0 h 2963007"/>
              <a:gd name="connsiteX2" fmla="*/ 2794000 w 2794000"/>
              <a:gd name="connsiteY2" fmla="*/ 368976 h 2963007"/>
              <a:gd name="connsiteX3" fmla="*/ 2794000 w 2794000"/>
              <a:gd name="connsiteY3" fmla="*/ 2594032 h 2963007"/>
              <a:gd name="connsiteX4" fmla="*/ 2499386 w 2794000"/>
              <a:gd name="connsiteY4" fmla="*/ 2955512 h 2963007"/>
              <a:gd name="connsiteX5" fmla="*/ 2425034 w 2794000"/>
              <a:gd name="connsiteY5" fmla="*/ 2963007 h 2963007"/>
              <a:gd name="connsiteX6" fmla="*/ 368966 w 2794000"/>
              <a:gd name="connsiteY6" fmla="*/ 2963007 h 2963007"/>
              <a:gd name="connsiteX7" fmla="*/ 294615 w 2794000"/>
              <a:gd name="connsiteY7" fmla="*/ 2955512 h 2963007"/>
              <a:gd name="connsiteX8" fmla="*/ 0 w 2794000"/>
              <a:gd name="connsiteY8" fmla="*/ 2594032 h 2963007"/>
              <a:gd name="connsiteX9" fmla="*/ 0 w 2794000"/>
              <a:gd name="connsiteY9" fmla="*/ 368976 h 2963007"/>
              <a:gd name="connsiteX10" fmla="*/ 368976 w 2794000"/>
              <a:gd name="connsiteY10" fmla="*/ 0 h 29630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794000" h="2963007">
                <a:moveTo>
                  <a:pt x="368976" y="0"/>
                </a:moveTo>
                <a:lnTo>
                  <a:pt x="2425024" y="0"/>
                </a:lnTo>
                <a:cubicBezTo>
                  <a:pt x="2628804" y="0"/>
                  <a:pt x="2794000" y="165196"/>
                  <a:pt x="2794000" y="368976"/>
                </a:cubicBezTo>
                <a:lnTo>
                  <a:pt x="2794000" y="2594032"/>
                </a:lnTo>
                <a:cubicBezTo>
                  <a:pt x="2794000" y="2772340"/>
                  <a:pt x="2667522" y="2921106"/>
                  <a:pt x="2499386" y="2955512"/>
                </a:cubicBezTo>
                <a:lnTo>
                  <a:pt x="2425034" y="2963007"/>
                </a:lnTo>
                <a:lnTo>
                  <a:pt x="368966" y="2963007"/>
                </a:lnTo>
                <a:lnTo>
                  <a:pt x="294615" y="2955512"/>
                </a:lnTo>
                <a:cubicBezTo>
                  <a:pt x="126478" y="2921106"/>
                  <a:pt x="0" y="2772340"/>
                  <a:pt x="0" y="2594032"/>
                </a:cubicBezTo>
                <a:lnTo>
                  <a:pt x="0" y="368976"/>
                </a:lnTo>
                <a:cubicBezTo>
                  <a:pt x="0" y="165196"/>
                  <a:pt x="165196" y="0"/>
                  <a:pt x="368976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45936897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25049"/>
            <a:ext cx="2899989" cy="1114486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r>
              <a:rPr lang="ru-RU" sz="2000" b="1" spc="-30"/>
              <a:t>Американский философ, психолог </a:t>
            </a:r>
            <a:r>
              <a:rPr lang="ru-RU" sz="2000" b="1"/>
              <a:t>(1842–1910)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86996" y="1690664"/>
            <a:ext cx="4644517" cy="4537603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Автор классического учебника «Основы психологии» (1890).</a:t>
            </a:r>
          </a:p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Разрабатывал идеи </a:t>
            </a:r>
            <a:r>
              <a:rPr lang="ru-RU" sz="2000" dirty="0" err="1"/>
              <a:t>процессуальности</a:t>
            </a:r>
            <a:r>
              <a:rPr lang="ru-RU" sz="2000" dirty="0"/>
              <a:t> сознания.</a:t>
            </a:r>
          </a:p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Создал предпосылки </a:t>
            </a:r>
            <a:br>
              <a:rPr lang="ru-RU" sz="2000" dirty="0"/>
            </a:br>
            <a:r>
              <a:rPr lang="ru-RU" sz="2000" dirty="0"/>
              <a:t>для возникновения </a:t>
            </a:r>
            <a:r>
              <a:rPr lang="ru-RU" sz="2000" b="1" dirty="0"/>
              <a:t>функционализма</a:t>
            </a:r>
            <a:r>
              <a:rPr lang="ru-RU" sz="2000" dirty="0"/>
              <a:t> </a:t>
            </a:r>
            <a:br>
              <a:rPr lang="ru-RU" sz="2000" dirty="0"/>
            </a:br>
            <a:r>
              <a:rPr lang="ru-RU" sz="2000" dirty="0"/>
              <a:t>в США: </a:t>
            </a:r>
          </a:p>
          <a:p>
            <a:pPr marL="447675" indent="-174625">
              <a:lnSpc>
                <a:spcPct val="8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1600" dirty="0"/>
              <a:t>функционализм изучает психические процессы как </a:t>
            </a:r>
            <a:r>
              <a:rPr lang="ru-RU" sz="1600" b="1" dirty="0"/>
              <a:t>операции (функции)</a:t>
            </a:r>
            <a:r>
              <a:rPr lang="ru-RU" sz="1600" dirty="0"/>
              <a:t>, играющие определённую роль в адаптации.</a:t>
            </a:r>
          </a:p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sz="2000" dirty="0"/>
              <a:t>Взгляды Джеймса:</a:t>
            </a:r>
          </a:p>
          <a:p>
            <a:pPr marL="447675" lvl="1" indent="-174625">
              <a:lnSpc>
                <a:spcPct val="8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altLang="ru-RU" sz="1600" dirty="0"/>
              <a:t>сознание – жизненно важная функция, помогающая человеку адаптироваться </a:t>
            </a:r>
            <a:br>
              <a:rPr lang="ru-RU" altLang="ru-RU" sz="1600" dirty="0"/>
            </a:br>
            <a:r>
              <a:rPr lang="ru-RU" altLang="ru-RU" sz="1600" dirty="0"/>
              <a:t>к среде;</a:t>
            </a:r>
          </a:p>
          <a:p>
            <a:pPr marL="447675" lvl="1" indent="-174625">
              <a:lnSpc>
                <a:spcPct val="8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altLang="ru-RU" sz="1600" dirty="0"/>
              <a:t>ключевая метафора: «поток сознания» – </a:t>
            </a:r>
            <a:br>
              <a:rPr lang="ru-RU" altLang="ru-RU" sz="1600" dirty="0"/>
            </a:br>
            <a:r>
              <a:rPr lang="ru-RU" altLang="ru-RU" sz="1600" dirty="0"/>
              <a:t>не набор образов (как у Э. </a:t>
            </a:r>
            <a:r>
              <a:rPr lang="ru-RU" altLang="ru-RU" sz="1600" dirty="0" err="1"/>
              <a:t>Титченера</a:t>
            </a:r>
            <a:r>
              <a:rPr lang="ru-RU" altLang="ru-RU" sz="1600" dirty="0"/>
              <a:t>), </a:t>
            </a:r>
            <a:br>
              <a:rPr lang="ru-RU" altLang="ru-RU" sz="1600" dirty="0"/>
            </a:br>
            <a:r>
              <a:rPr lang="ru-RU" altLang="ru-RU" sz="1600" dirty="0"/>
              <a:t>а непрерывный процесс.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4218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239254"/>
            <a:ext cx="2899989" cy="2989013"/>
          </a:xfrm>
          <a:prstGeom prst="roundRect">
            <a:avLst>
              <a:gd name="adj" fmla="val 9791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108310" y="14756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2938" y="430861"/>
            <a:ext cx="5968970" cy="822595"/>
          </a:xfrm>
        </p:spPr>
        <p:txBody>
          <a:bodyPr>
            <a:noAutofit/>
          </a:bodyPr>
          <a:lstStyle/>
          <a:p>
            <a:r>
              <a:rPr lang="ru-RU" altLang="ru-RU" dirty="0"/>
              <a:t>Концепция У. Джеймса</a:t>
            </a:r>
            <a:endParaRPr lang="ru-RU" dirty="0"/>
          </a:p>
        </p:txBody>
      </p:sp>
      <p:sp>
        <p:nvSpPr>
          <p:cNvPr id="36" name="Freeform 21"/>
          <p:cNvSpPr/>
          <p:nvPr/>
        </p:nvSpPr>
        <p:spPr>
          <a:xfrm rot="5400000">
            <a:off x="3108310" y="29838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9" name="Объект 5"/>
          <p:cNvSpPr txBox="1">
            <a:spLocks/>
          </p:cNvSpPr>
          <p:nvPr/>
        </p:nvSpPr>
        <p:spPr>
          <a:xfrm>
            <a:off x="7079617" y="492254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30" name="Объект 5"/>
          <p:cNvSpPr txBox="1">
            <a:spLocks/>
          </p:cNvSpPr>
          <p:nvPr/>
        </p:nvSpPr>
        <p:spPr>
          <a:xfrm>
            <a:off x="7812863" y="492254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pic>
        <p:nvPicPr>
          <p:cNvPr id="32" name="Рисунок 31" descr="Джеймс, Уильям — Википедия"/>
          <p:cNvPicPr>
            <a:picLocks noChangeAspect="1" noChangeArrowheads="1"/>
          </p:cNvPicPr>
          <p:nvPr/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002" t="3315" r="3131" b="17907"/>
          <a:stretch/>
        </p:blipFill>
        <p:spPr bwMode="auto">
          <a:xfrm>
            <a:off x="934477" y="3391258"/>
            <a:ext cx="2469310" cy="2685003"/>
          </a:xfrm>
          <a:custGeom>
            <a:avLst/>
            <a:gdLst>
              <a:gd name="connsiteX0" fmla="*/ 350309 w 2919046"/>
              <a:gd name="connsiteY0" fmla="*/ 0 h 3174023"/>
              <a:gd name="connsiteX1" fmla="*/ 2566673 w 2919046"/>
              <a:gd name="connsiteY1" fmla="*/ 0 h 3174023"/>
              <a:gd name="connsiteX2" fmla="*/ 2911888 w 2919046"/>
              <a:gd name="connsiteY2" fmla="*/ 281358 h 3174023"/>
              <a:gd name="connsiteX3" fmla="*/ 2919046 w 2919046"/>
              <a:gd name="connsiteY3" fmla="*/ 352364 h 3174023"/>
              <a:gd name="connsiteX4" fmla="*/ 2919046 w 2919046"/>
              <a:gd name="connsiteY4" fmla="*/ 2821659 h 3174023"/>
              <a:gd name="connsiteX5" fmla="*/ 2911888 w 2919046"/>
              <a:gd name="connsiteY5" fmla="*/ 2892665 h 3174023"/>
              <a:gd name="connsiteX6" fmla="*/ 2566673 w 2919046"/>
              <a:gd name="connsiteY6" fmla="*/ 3174023 h 3174023"/>
              <a:gd name="connsiteX7" fmla="*/ 350309 w 2919046"/>
              <a:gd name="connsiteY7" fmla="*/ 3174023 h 3174023"/>
              <a:gd name="connsiteX8" fmla="*/ 5094 w 2919046"/>
              <a:gd name="connsiteY8" fmla="*/ 2892665 h 3174023"/>
              <a:gd name="connsiteX9" fmla="*/ 0 w 2919046"/>
              <a:gd name="connsiteY9" fmla="*/ 2842134 h 3174023"/>
              <a:gd name="connsiteX10" fmla="*/ 0 w 2919046"/>
              <a:gd name="connsiteY10" fmla="*/ 331890 h 3174023"/>
              <a:gd name="connsiteX11" fmla="*/ 5094 w 2919046"/>
              <a:gd name="connsiteY11" fmla="*/ 281358 h 3174023"/>
              <a:gd name="connsiteX12" fmla="*/ 350309 w 2919046"/>
              <a:gd name="connsiteY12" fmla="*/ 0 h 31740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919046" h="3174023">
                <a:moveTo>
                  <a:pt x="350309" y="0"/>
                </a:moveTo>
                <a:lnTo>
                  <a:pt x="2566673" y="0"/>
                </a:lnTo>
                <a:cubicBezTo>
                  <a:pt x="2736958" y="0"/>
                  <a:pt x="2879031" y="120787"/>
                  <a:pt x="2911888" y="281358"/>
                </a:cubicBezTo>
                <a:lnTo>
                  <a:pt x="2919046" y="352364"/>
                </a:lnTo>
                <a:lnTo>
                  <a:pt x="2919046" y="2821659"/>
                </a:lnTo>
                <a:lnTo>
                  <a:pt x="2911888" y="2892665"/>
                </a:lnTo>
                <a:cubicBezTo>
                  <a:pt x="2879031" y="3053236"/>
                  <a:pt x="2736958" y="3174023"/>
                  <a:pt x="2566673" y="3174023"/>
                </a:cubicBezTo>
                <a:lnTo>
                  <a:pt x="350309" y="3174023"/>
                </a:lnTo>
                <a:cubicBezTo>
                  <a:pt x="180024" y="3174023"/>
                  <a:pt x="37952" y="3053236"/>
                  <a:pt x="5094" y="2892665"/>
                </a:cubicBezTo>
                <a:lnTo>
                  <a:pt x="0" y="2842134"/>
                </a:lnTo>
                <a:lnTo>
                  <a:pt x="0" y="331890"/>
                </a:lnTo>
                <a:lnTo>
                  <a:pt x="5094" y="281358"/>
                </a:lnTo>
                <a:cubicBezTo>
                  <a:pt x="37952" y="120787"/>
                  <a:pt x="180024" y="0"/>
                  <a:pt x="350309" y="0"/>
                </a:cubicBez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76309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404257"/>
            <a:ext cx="7705725" cy="556456"/>
          </a:xfrm>
          <a:prstGeom prst="roundRect">
            <a:avLst>
              <a:gd name="adj" fmla="val 26147"/>
            </a:avLst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" rtlCol="0" anchor="ctr"/>
          <a:lstStyle/>
          <a:p>
            <a:r>
              <a:rPr lang="ru-RU" sz="2800" b="1" spc="-30"/>
              <a:t>Четыре свойства сознания как потока</a:t>
            </a:r>
            <a:endParaRPr lang="ru-RU" sz="2800" b="1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4948693"/>
            <a:ext cx="7705725" cy="1525962"/>
          </a:xfrm>
          <a:prstGeom prst="roundRect">
            <a:avLst>
              <a:gd name="adj" fmla="val 1042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altLang="ru-RU" dirty="0"/>
              <a:t>Идеи У. Джеймса о потоке сознания были развиты в американском функционализме: </a:t>
            </a:r>
          </a:p>
          <a:p>
            <a:pPr marL="447675" lvl="1" indent="-174625">
              <a:lnSpc>
                <a:spcPct val="80000"/>
              </a:lnSpc>
              <a:spcBef>
                <a:spcPts val="600"/>
              </a:spcBef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altLang="ru-RU" sz="1600" dirty="0"/>
              <a:t>необходимость смещения акцентов с «академического» изучения сознания </a:t>
            </a:r>
            <a:br>
              <a:rPr lang="ru-RU" altLang="ru-RU" sz="1600" dirty="0"/>
            </a:br>
            <a:r>
              <a:rPr lang="ru-RU" altLang="ru-RU" sz="1600" dirty="0"/>
              <a:t>как  такового на изучение «полезности» тех или иных психических функций </a:t>
            </a:r>
            <a:br>
              <a:rPr lang="ru-RU" altLang="ru-RU" sz="1600" dirty="0"/>
            </a:br>
            <a:r>
              <a:rPr lang="ru-RU" altLang="ru-RU" sz="1600" dirty="0"/>
              <a:t>в различных практических ситуациях.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57178" y="467990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2097816"/>
            <a:ext cx="7705725" cy="2722359"/>
          </a:xfrm>
          <a:prstGeom prst="roundRect">
            <a:avLst>
              <a:gd name="adj" fmla="val 8176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73050" indent="-2730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Каждое состояние сознания стремится быть частью личного сознания (любой психический процесс принадлежит кому-то, замкнутость сознания).</a:t>
            </a:r>
          </a:p>
          <a:p>
            <a:pPr marL="273050" indent="-2730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В сознании происходят постоянные изменения (каждое из состояний сознания уникально и не может с точностью повториться).</a:t>
            </a:r>
          </a:p>
          <a:p>
            <a:pPr marL="273050" indent="-2730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Каждый процесс в сознании непрерывен (в сознании нет связок,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оно течет,  как река).</a:t>
            </a:r>
          </a:p>
          <a:p>
            <a:pPr marL="273050" indent="-273050">
              <a:buFont typeface="+mj-lt"/>
              <a:buAutoNum type="arabicPeriod"/>
            </a:pPr>
            <a:r>
              <a:rPr lang="ru-RU" dirty="0">
                <a:solidFill>
                  <a:schemeClr val="tx1"/>
                </a:solidFill>
              </a:rPr>
              <a:t>Сознание отличается избирательностью: в фокусе внимания в данный момент времени оказывается один объект или одна его сторона.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7914045" y="11548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2938" y="332246"/>
            <a:ext cx="5968970" cy="822595"/>
          </a:xfrm>
        </p:spPr>
        <p:txBody>
          <a:bodyPr>
            <a:noAutofit/>
          </a:bodyPr>
          <a:lstStyle/>
          <a:p>
            <a:r>
              <a:rPr lang="ru-RU" altLang="ru-RU" dirty="0"/>
              <a:t>Концепция У. Джеймса</a:t>
            </a:r>
            <a:endParaRPr lang="ru-RU" dirty="0"/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184240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9" name="Объект 5"/>
          <p:cNvSpPr txBox="1">
            <a:spLocks/>
          </p:cNvSpPr>
          <p:nvPr/>
        </p:nvSpPr>
        <p:spPr>
          <a:xfrm>
            <a:off x="7079617" y="39363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30" name="Объект 5"/>
          <p:cNvSpPr txBox="1">
            <a:spLocks/>
          </p:cNvSpPr>
          <p:nvPr/>
        </p:nvSpPr>
        <p:spPr>
          <a:xfrm>
            <a:off x="7812863" y="393639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0972000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Заголовок 1"/>
          <p:cNvSpPr>
            <a:spLocks noGrp="1" noChangeArrowheads="1"/>
          </p:cNvSpPr>
          <p:nvPr>
            <p:ph type="title"/>
          </p:nvPr>
        </p:nvSpPr>
        <p:spPr>
          <a:xfrm>
            <a:off x="611066" y="365126"/>
            <a:ext cx="7416420" cy="1832951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Значение  психологии сознания </a:t>
            </a:r>
            <a:br>
              <a:rPr lang="ru-RU" altLang="ru-RU"/>
            </a:br>
            <a:r>
              <a:rPr lang="ru-RU" altLang="ru-RU"/>
              <a:t>и кризис интроспективной психологии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19137" y="2435383"/>
            <a:ext cx="4345231" cy="3657685"/>
          </a:xfrm>
          <a:prstGeom prst="roundRect">
            <a:avLst>
              <a:gd name="adj" fmla="val 9592"/>
            </a:avLst>
          </a:prstGeom>
          <a:solidFill>
            <a:srgbClr val="0063C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180000" rIns="54000" rtlCol="0" anchor="t"/>
          <a:lstStyle/>
          <a:p>
            <a:pPr marL="176213" indent="-176213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Психология сознания заложила основы научной психологии </a:t>
            </a:r>
            <a:br>
              <a:rPr lang="ru-RU" sz="2000" dirty="0"/>
            </a:br>
            <a:r>
              <a:rPr lang="ru-RU" sz="2000" dirty="0"/>
              <a:t>как самостоятельной дисциплины. </a:t>
            </a:r>
          </a:p>
          <a:p>
            <a:pPr marL="176213" indent="-176213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Неправомерно сужая класс психических явлений, ограничивая их только </a:t>
            </a:r>
            <a:r>
              <a:rPr lang="ru-RU" sz="2000" spc="-70" dirty="0"/>
              <a:t>сознательным опытом, психология </a:t>
            </a:r>
            <a:r>
              <a:rPr lang="ru-RU" sz="2000" dirty="0"/>
              <a:t>сознания тем не менее сформулировала многие законы функционирования психики.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5240215" y="2435383"/>
            <a:ext cx="3191298" cy="3657686"/>
          </a:xfrm>
          <a:prstGeom prst="roundRect">
            <a:avLst>
              <a:gd name="adj" fmla="val 887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" tIns="180000" rIns="54000" rtlCol="0" anchor="t"/>
          <a:lstStyle/>
          <a:p>
            <a:pPr marL="176213" indent="-176213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Однако уже ко второй половине </a:t>
            </a:r>
            <a:r>
              <a:rPr lang="en-US" sz="2000" dirty="0"/>
              <a:t>XIX</a:t>
            </a:r>
            <a:r>
              <a:rPr lang="ru-RU" sz="2000" dirty="0"/>
              <a:t> в. нарастает критика постулатов и принципов </a:t>
            </a:r>
            <a:r>
              <a:rPr lang="ru-RU" sz="2000" spc="-30" dirty="0"/>
              <a:t>классической психологии </a:t>
            </a:r>
            <a:r>
              <a:rPr lang="ru-RU" sz="2000" dirty="0"/>
              <a:t>сознания. </a:t>
            </a:r>
          </a:p>
          <a:p>
            <a:pPr marL="176213" indent="-176213"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Начинается кризис интроспективной психологии.</a:t>
            </a:r>
          </a:p>
        </p:txBody>
      </p:sp>
      <p:sp>
        <p:nvSpPr>
          <p:cNvPr id="12" name="Freeform 21"/>
          <p:cNvSpPr/>
          <p:nvPr/>
        </p:nvSpPr>
        <p:spPr>
          <a:xfrm rot="5400000">
            <a:off x="7920695" y="22006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5" name="Freeform 21"/>
          <p:cNvSpPr/>
          <p:nvPr/>
        </p:nvSpPr>
        <p:spPr>
          <a:xfrm rot="5400000">
            <a:off x="4553550" y="22006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 rot="5400000">
            <a:off x="7550246" y="1017240"/>
            <a:ext cx="610255" cy="1138978"/>
            <a:chOff x="7814608" y="320063"/>
            <a:chExt cx="610255" cy="1138978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804694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804694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804694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804694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329977"/>
              <a:ext cx="169158" cy="149330"/>
            </a:xfrm>
            <a:prstGeom prst="hexagon">
              <a:avLst/>
            </a:prstGeom>
            <a:solidFill>
              <a:srgbClr val="0063C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572497"/>
              <a:ext cx="169158" cy="149330"/>
            </a:xfrm>
            <a:prstGeom prst="hexagon">
              <a:avLst/>
            </a:prstGeom>
            <a:solidFill>
              <a:srgbClr val="0063C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035156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65619" y="816977"/>
              <a:ext cx="169158" cy="149330"/>
            </a:xfrm>
            <a:prstGeom prst="hexagon">
              <a:avLst/>
            </a:prstGeom>
            <a:solidFill>
              <a:srgbClr val="0063C2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35156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65619" y="1059410"/>
              <a:ext cx="169158" cy="149330"/>
            </a:xfrm>
            <a:prstGeom prst="hexagon">
              <a:avLst/>
            </a:prstGeom>
            <a:solidFill>
              <a:srgbClr val="0063C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804694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35156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65619" y="1299797"/>
              <a:ext cx="169158" cy="149330"/>
            </a:xfrm>
            <a:prstGeom prst="hexagon">
              <a:avLst/>
            </a:prstGeom>
            <a:solidFill>
              <a:srgbClr val="0063C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08011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77800"/>
            <a:ext cx="7705725" cy="939021"/>
          </a:xfrm>
          <a:prstGeom prst="roundRect">
            <a:avLst/>
          </a:prstGeom>
          <a:solidFill>
            <a:srgbClr val="2F67B2"/>
          </a:solidFill>
          <a:ln w="28575">
            <a:solidFill>
              <a:srgbClr val="2F67B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Ins="36000" rtlCol="0" anchor="ctr"/>
          <a:lstStyle/>
          <a:p>
            <a:r>
              <a:rPr lang="ru-RU" sz="2400" dirty="0"/>
              <a:t>Работа: «Исторический смысл психологического кризиса в середине 20-х годов XX века».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86996" y="3019992"/>
            <a:ext cx="4644517" cy="3183004"/>
          </a:xfrm>
          <a:prstGeom prst="roundRect">
            <a:avLst>
              <a:gd name="adj" fmla="val 486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marL="176213">
              <a:lnSpc>
                <a:spcPct val="90000"/>
              </a:lnSpc>
              <a:spcAft>
                <a:spcPts val="1400"/>
              </a:spcAft>
            </a:pPr>
            <a:r>
              <a:rPr lang="ru-RU" sz="3200" b="1" dirty="0"/>
              <a:t>Причины кризиса</a:t>
            </a:r>
          </a:p>
          <a:p>
            <a:pPr marL="180975" indent="-180975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 dirty="0"/>
              <a:t>Развитие прикладной психологии.</a:t>
            </a:r>
          </a:p>
          <a:p>
            <a:pPr marL="180975" indent="-180975">
              <a:lnSpc>
                <a:spcPct val="90000"/>
              </a:lnSpc>
              <a:spcBef>
                <a:spcPts val="60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Требование от академической науки принципиально новых решений:</a:t>
            </a:r>
          </a:p>
          <a:p>
            <a:pPr marL="447675" indent="-174625">
              <a:lnSpc>
                <a:spcPct val="80000"/>
              </a:lnSpc>
              <a:spcBef>
                <a:spcPts val="600"/>
              </a:spcBef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1600" dirty="0"/>
              <a:t>проблемы природы психической реальности;</a:t>
            </a:r>
          </a:p>
          <a:p>
            <a:pPr marL="447675" indent="-174625">
              <a:lnSpc>
                <a:spcPct val="80000"/>
              </a:lnSpc>
              <a:buFont typeface="Calibri" panose="020F0502020204030204" pitchFamily="34" charset="0"/>
              <a:buChar char="̶"/>
            </a:pPr>
            <a:r>
              <a:rPr lang="ru-RU" sz="1600" dirty="0"/>
              <a:t>новой методологии ее изучения.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38937" y="147463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061712"/>
            <a:ext cx="2899989" cy="3141283"/>
          </a:xfrm>
          <a:prstGeom prst="roundRect">
            <a:avLst>
              <a:gd name="adj" fmla="val 6759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2937" y="358515"/>
            <a:ext cx="7821926" cy="1255310"/>
          </a:xfrm>
        </p:spPr>
        <p:txBody>
          <a:bodyPr>
            <a:noAutofit/>
          </a:bodyPr>
          <a:lstStyle/>
          <a:p>
            <a:r>
              <a:rPr lang="ru-RU" altLang="ru-RU" sz="4200"/>
              <a:t>Причины кризиса в психологии </a:t>
            </a:r>
            <a:br>
              <a:rPr lang="ru-RU" altLang="ru-RU" sz="4200"/>
            </a:br>
            <a:r>
              <a:rPr lang="ru-RU" altLang="ru-RU" sz="4200"/>
              <a:t>по Л. С. Выготскому</a:t>
            </a:r>
            <a:endParaRPr lang="ru-RU" sz="4200"/>
          </a:p>
        </p:txBody>
      </p:sp>
      <p:sp>
        <p:nvSpPr>
          <p:cNvPr id="36" name="Freeform 21"/>
          <p:cNvSpPr/>
          <p:nvPr/>
        </p:nvSpPr>
        <p:spPr>
          <a:xfrm rot="5400000">
            <a:off x="3108310" y="282804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4" name="Объект 13" descr="выготский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807"/>
          <a:stretch/>
        </p:blipFill>
        <p:spPr>
          <a:xfrm>
            <a:off x="1032793" y="3201934"/>
            <a:ext cx="2272678" cy="2554891"/>
          </a:xfrm>
          <a:custGeom>
            <a:avLst/>
            <a:gdLst>
              <a:gd name="connsiteX0" fmla="*/ 295344 w 2666999"/>
              <a:gd name="connsiteY0" fmla="*/ 0 h 3287713"/>
              <a:gd name="connsiteX1" fmla="*/ 2371656 w 2666999"/>
              <a:gd name="connsiteY1" fmla="*/ 0 h 3287713"/>
              <a:gd name="connsiteX2" fmla="*/ 2661000 w 2666999"/>
              <a:gd name="connsiteY2" fmla="*/ 235822 h 3287713"/>
              <a:gd name="connsiteX3" fmla="*/ 2666999 w 2666999"/>
              <a:gd name="connsiteY3" fmla="*/ 295334 h 3287713"/>
              <a:gd name="connsiteX4" fmla="*/ 2666999 w 2666999"/>
              <a:gd name="connsiteY4" fmla="*/ 2992379 h 3287713"/>
              <a:gd name="connsiteX5" fmla="*/ 2661000 w 2666999"/>
              <a:gd name="connsiteY5" fmla="*/ 3051891 h 3287713"/>
              <a:gd name="connsiteX6" fmla="*/ 2371656 w 2666999"/>
              <a:gd name="connsiteY6" fmla="*/ 3287713 h 3287713"/>
              <a:gd name="connsiteX7" fmla="*/ 295344 w 2666999"/>
              <a:gd name="connsiteY7" fmla="*/ 3287713 h 3287713"/>
              <a:gd name="connsiteX8" fmla="*/ 0 w 2666999"/>
              <a:gd name="connsiteY8" fmla="*/ 2992369 h 3287713"/>
              <a:gd name="connsiteX9" fmla="*/ 0 w 2666999"/>
              <a:gd name="connsiteY9" fmla="*/ 295344 h 3287713"/>
              <a:gd name="connsiteX10" fmla="*/ 295344 w 2666999"/>
              <a:gd name="connsiteY10" fmla="*/ 0 h 32877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2666999" h="3287713">
                <a:moveTo>
                  <a:pt x="295344" y="0"/>
                </a:moveTo>
                <a:lnTo>
                  <a:pt x="2371656" y="0"/>
                </a:lnTo>
                <a:cubicBezTo>
                  <a:pt x="2514381" y="0"/>
                  <a:pt x="2633460" y="101239"/>
                  <a:pt x="2661000" y="235822"/>
                </a:cubicBezTo>
                <a:lnTo>
                  <a:pt x="2666999" y="295334"/>
                </a:lnTo>
                <a:lnTo>
                  <a:pt x="2666999" y="2992379"/>
                </a:lnTo>
                <a:lnTo>
                  <a:pt x="2661000" y="3051891"/>
                </a:lnTo>
                <a:cubicBezTo>
                  <a:pt x="2633460" y="3186475"/>
                  <a:pt x="2514381" y="3287713"/>
                  <a:pt x="2371656" y="3287713"/>
                </a:cubicBezTo>
                <a:lnTo>
                  <a:pt x="295344" y="3287713"/>
                </a:lnTo>
                <a:cubicBezTo>
                  <a:pt x="132230" y="3287713"/>
                  <a:pt x="0" y="3155483"/>
                  <a:pt x="0" y="2992369"/>
                </a:cubicBezTo>
                <a:lnTo>
                  <a:pt x="0" y="295344"/>
                </a:lnTo>
                <a:cubicBezTo>
                  <a:pt x="0" y="132230"/>
                  <a:pt x="132230" y="0"/>
                  <a:pt x="295344" y="0"/>
                </a:cubicBezTo>
                <a:close/>
              </a:path>
            </a:pathLst>
          </a:custGeom>
        </p:spPr>
      </p:pic>
      <p:sp>
        <p:nvSpPr>
          <p:cNvPr id="15" name="Freeform 20"/>
          <p:cNvSpPr/>
          <p:nvPr/>
        </p:nvSpPr>
        <p:spPr>
          <a:xfrm rot="5400000">
            <a:off x="7938937" y="276458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" name="Прямоугольник 2"/>
          <p:cNvSpPr/>
          <p:nvPr/>
        </p:nvSpPr>
        <p:spPr>
          <a:xfrm>
            <a:off x="1476375" y="5807287"/>
            <a:ext cx="138050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/>
              <a:t>(1896–1934)</a:t>
            </a:r>
          </a:p>
        </p:txBody>
      </p:sp>
    </p:spTree>
    <p:extLst>
      <p:ext uri="{BB962C8B-B14F-4D97-AF65-F5344CB8AC3E}">
        <p14:creationId xmlns:p14="http://schemas.microsoft.com/office/powerpoint/2010/main" val="3567307747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231593"/>
            <a:ext cx="6960505" cy="147644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Критика интроспективной психологии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3478140"/>
            <a:ext cx="7705725" cy="881880"/>
          </a:xfrm>
          <a:prstGeom prst="roundRect">
            <a:avLst>
              <a:gd name="adj" fmla="val 19101"/>
            </a:avLst>
          </a:prstGeom>
          <a:ln w="28575">
            <a:solidFill>
              <a:schemeClr val="tx1"/>
            </a:solidFill>
          </a:ln>
        </p:spPr>
        <p:txBody>
          <a:bodyPr vert="horz" lIns="72000" tIns="72000" rIns="72000" bIns="45720" rtlCol="0" anchor="ctr">
            <a:noAutofit/>
          </a:bodyPr>
          <a:lstStyle/>
          <a:p>
            <a:pPr marL="176213" indent="-176213">
              <a:lnSpc>
                <a:spcPct val="80000"/>
              </a:lnSpc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2000" dirty="0"/>
              <a:t>Метод интроспекции не есть метод изучения сознания, поскольку он не имеет статуса объективного научного метода. </a:t>
            </a:r>
            <a:br>
              <a:rPr lang="ru-RU" sz="2000" dirty="0"/>
            </a:br>
            <a:r>
              <a:rPr lang="ru-RU" sz="2000" dirty="0"/>
              <a:t>Данные интроспекции – сырой материал, требующий обработки.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19137" y="1784844"/>
            <a:ext cx="7705725" cy="1524212"/>
          </a:xfrm>
          <a:prstGeom prst="roundRect">
            <a:avLst>
              <a:gd name="adj" fmla="val 10212"/>
            </a:avLst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72000" tIns="72000" rIns="72000" bIns="45720" rtlCol="0" anchor="ctr">
            <a:noAutofit/>
          </a:bodyPr>
          <a:lstStyle/>
          <a:p>
            <a:pPr marL="176213" indent="-176213">
              <a:lnSpc>
                <a:spcPct val="80000"/>
              </a:lnSpc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</a:rPr>
              <a:t>Основной принципиальный недостаток интроспективной психологии – отождествление научного знания и переживания. </a:t>
            </a:r>
          </a:p>
          <a:p>
            <a:pPr marL="176213" indent="-176213">
              <a:lnSpc>
                <a:spcPct val="8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</a:rPr>
              <a:t>Сознание не сводится к совокупности явлений внутреннего мира, открытых лишь субъекту сознания, это объективная реальность, подлежащая научному изучению.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814608" y="473915"/>
            <a:ext cx="610255" cy="656158"/>
            <a:chOff x="7814608" y="311003"/>
            <a:chExt cx="610255" cy="65615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2" name="Скругленный прямоугольник 31"/>
          <p:cNvSpPr/>
          <p:nvPr/>
        </p:nvSpPr>
        <p:spPr>
          <a:xfrm>
            <a:off x="719136" y="4529104"/>
            <a:ext cx="7705725" cy="1713434"/>
          </a:xfrm>
          <a:prstGeom prst="roundRect">
            <a:avLst>
              <a:gd name="adj" fmla="val 8287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txBody>
          <a:bodyPr vert="horz" lIns="72000" tIns="72000" rIns="72000" bIns="45720" rtlCol="0" anchor="ctr">
            <a:noAutofit/>
          </a:bodyPr>
          <a:lstStyle/>
          <a:p>
            <a:pPr marL="176213" indent="-176213">
              <a:lnSpc>
                <a:spcPct val="8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</a:rPr>
              <a:t>Занимаясь самонаблюдением, мы не должны считать, </a:t>
            </a:r>
            <a:br>
              <a:rPr lang="ru-RU" sz="2000" dirty="0">
                <a:solidFill>
                  <a:schemeClr val="bg1"/>
                </a:solidFill>
              </a:rPr>
            </a:br>
            <a:r>
              <a:rPr lang="ru-RU" sz="2000" dirty="0">
                <a:solidFill>
                  <a:schemeClr val="bg1"/>
                </a:solidFill>
              </a:rPr>
              <a:t>что можем непосредственно познать сознание и его сущность. </a:t>
            </a:r>
          </a:p>
          <a:p>
            <a:pPr marL="176213" indent="-176213">
              <a:lnSpc>
                <a:spcPct val="8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</a:rPr>
              <a:t>Всякое научное познание есть опосредованное познание. </a:t>
            </a:r>
          </a:p>
          <a:p>
            <a:pPr marL="176213" indent="-176213">
              <a:lnSpc>
                <a:spcPct val="80000"/>
              </a:lnSpc>
              <a:spcBef>
                <a:spcPts val="1000"/>
              </a:spcBef>
              <a:buFont typeface="Wingdings" panose="05000000000000000000" pitchFamily="2" charset="2"/>
              <a:buChar char="§"/>
            </a:pPr>
            <a:r>
              <a:rPr lang="ru-RU" sz="2000" dirty="0">
                <a:solidFill>
                  <a:schemeClr val="bg1"/>
                </a:solidFill>
              </a:rPr>
              <a:t>Психическую деятельность необходимо реконструировать, изучая отдельные её проявления в речевых и поведенческих реакциях.</a:t>
            </a:r>
          </a:p>
        </p:txBody>
      </p:sp>
    </p:spTree>
    <p:extLst>
      <p:ext uri="{BB962C8B-B14F-4D97-AF65-F5344CB8AC3E}">
        <p14:creationId xmlns:p14="http://schemas.microsoft.com/office/powerpoint/2010/main" val="322996094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6161" y="113968"/>
            <a:ext cx="7793037" cy="1491642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tabLst>
                <a:tab pos="6813550" algn="r"/>
              </a:tabLst>
            </a:pPr>
            <a:r>
              <a:rPr lang="ru-RU" sz="5000">
                <a:solidFill>
                  <a:schemeClr val="tx1"/>
                </a:solidFill>
              </a:rPr>
              <a:t>Отличия житейской </a:t>
            </a:r>
            <a:br>
              <a:rPr lang="ru-RU" sz="5000">
                <a:solidFill>
                  <a:schemeClr val="tx1"/>
                </a:solidFill>
              </a:rPr>
            </a:br>
            <a:r>
              <a:rPr lang="ru-RU" sz="5000">
                <a:solidFill>
                  <a:schemeClr val="tx1"/>
                </a:solidFill>
              </a:rPr>
              <a:t>и научной психологии 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138687" y="2564088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Субъект познания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>
          <a:xfrm>
            <a:off x="676161" y="1605610"/>
            <a:ext cx="7631999" cy="770037"/>
          </a:xfrm>
          <a:prstGeom prst="roundRect">
            <a:avLst/>
          </a:prstGeom>
          <a:solidFill>
            <a:srgbClr val="0063C2"/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87313" indent="0">
              <a:buNone/>
            </a:pPr>
            <a:r>
              <a:rPr lang="ru-RU" sz="3000" b="1">
                <a:solidFill>
                  <a:schemeClr val="bg1"/>
                </a:solidFill>
              </a:rPr>
              <a:t>Основания разведения по Е. Е. Соколовой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4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138688" y="3245188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Объект познания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138687" y="3928659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Конкретные методы получения психологических знаний</a:t>
            </a:r>
          </a:p>
        </p:txBody>
      </p:sp>
      <p:sp>
        <p:nvSpPr>
          <p:cNvPr id="13" name="Объект 6"/>
          <p:cNvSpPr>
            <a:spLocks noGrp="1"/>
          </p:cNvSpPr>
          <p:nvPr>
            <p:ph sz="quarter" idx="3"/>
          </p:nvPr>
        </p:nvSpPr>
        <p:spPr>
          <a:xfrm>
            <a:off x="1138688" y="4610946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Степень обобщения знаний и формы их репрезентации (представления)</a:t>
            </a:r>
          </a:p>
        </p:txBody>
      </p:sp>
      <p:sp>
        <p:nvSpPr>
          <p:cNvPr id="14" name="Объект 6"/>
          <p:cNvSpPr>
            <a:spLocks noGrp="1"/>
          </p:cNvSpPr>
          <p:nvPr>
            <p:ph sz="quarter" idx="3"/>
          </p:nvPr>
        </p:nvSpPr>
        <p:spPr>
          <a:xfrm>
            <a:off x="1138688" y="5293232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Способы приобретения опыта и степень </a:t>
            </a:r>
            <a:br>
              <a:rPr lang="ru-RU" sz="2200"/>
            </a:br>
            <a:r>
              <a:rPr lang="ru-RU" sz="2200"/>
              <a:t>его субъективности</a:t>
            </a:r>
          </a:p>
        </p:txBody>
      </p:sp>
      <p:sp>
        <p:nvSpPr>
          <p:cNvPr id="15" name="Объект 6"/>
          <p:cNvSpPr>
            <a:spLocks noGrp="1"/>
          </p:cNvSpPr>
          <p:nvPr>
            <p:ph sz="quarter" idx="3"/>
          </p:nvPr>
        </p:nvSpPr>
        <p:spPr>
          <a:xfrm>
            <a:off x="1138688" y="5975517"/>
            <a:ext cx="71694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Способы передачи (трансляции) опыта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676161" y="2564088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676161" y="3245188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676161" y="3928659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676161" y="4610946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1" name="Объект 5"/>
          <p:cNvSpPr>
            <a:spLocks noGrp="1"/>
          </p:cNvSpPr>
          <p:nvPr>
            <p:ph sz="quarter" idx="2"/>
          </p:nvPr>
        </p:nvSpPr>
        <p:spPr>
          <a:xfrm>
            <a:off x="676161" y="5293232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2" name="Объект 5"/>
          <p:cNvSpPr>
            <a:spLocks noGrp="1"/>
          </p:cNvSpPr>
          <p:nvPr>
            <p:ph sz="quarter" idx="2"/>
          </p:nvPr>
        </p:nvSpPr>
        <p:spPr>
          <a:xfrm>
            <a:off x="676161" y="5975517"/>
            <a:ext cx="612000" cy="612000"/>
          </a:xfrm>
          <a:prstGeom prst="roundRect">
            <a:avLst/>
          </a:prstGeom>
          <a:solidFill>
            <a:srgbClr val="0063C2"/>
          </a:solidFill>
          <a:ln w="28575">
            <a:solidFill>
              <a:srgbClr val="0063C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</p:spTree>
    <p:extLst>
      <p:ext uri="{BB962C8B-B14F-4D97-AF65-F5344CB8AC3E}">
        <p14:creationId xmlns:p14="http://schemas.microsoft.com/office/powerpoint/2010/main" val="2974824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624" y="1695657"/>
            <a:ext cx="7816239" cy="710242"/>
          </a:xfrm>
        </p:spPr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Субъект познания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707820"/>
            <a:ext cx="3780000" cy="2338627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1188000" rIns="180000" bIns="45720" rtlCol="0">
            <a:normAutofit/>
          </a:bodyPr>
          <a:lstStyle/>
          <a:p>
            <a:pPr marL="0" indent="0" algn="ctr">
              <a:buNone/>
            </a:pPr>
            <a:r>
              <a:rPr lang="ru-RU" sz="2400"/>
              <a:t>Любой человек</a:t>
            </a:r>
          </a:p>
          <a:p>
            <a:pPr marL="0" indent="0" algn="ctr">
              <a:buNone/>
            </a:pPr>
            <a:endParaRPr lang="ru-RU" sz="2400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54249" y="2707820"/>
            <a:ext cx="3780000" cy="2338627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1188000" rIns="180000" bIns="45720" rtlCol="0">
            <a:normAutofit/>
          </a:bodyPr>
          <a:lstStyle/>
          <a:p>
            <a:pPr marL="0" indent="0" algn="ctr">
              <a:buNone/>
            </a:pPr>
            <a:r>
              <a:rPr lang="ru-RU" sz="2400"/>
              <a:t>Научное сообщество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08872" y="31100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37116" y="31100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65360" y="31100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846712"/>
            <a:ext cx="3532018" cy="664234"/>
          </a:xfrm>
          <a:prstGeom prst="roundRect">
            <a:avLst>
              <a:gd name="adj" fmla="val 16234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78240" y="2846712"/>
            <a:ext cx="3532018" cy="664234"/>
          </a:xfrm>
          <a:prstGeom prst="roundRect">
            <a:avLst>
              <a:gd name="adj" fmla="val 13636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7814608" y="311003"/>
            <a:ext cx="610255" cy="1138978"/>
            <a:chOff x="7814608" y="311003"/>
            <a:chExt cx="610255" cy="1138978"/>
          </a:xfrm>
        </p:grpSpPr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6539481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7701" y="1584789"/>
            <a:ext cx="7781027" cy="710242"/>
          </a:xfrm>
        </p:spPr>
        <p:txBody>
          <a:bodyPr/>
          <a:lstStyle/>
          <a:p>
            <a:r>
              <a:rPr lang="ru-RU">
                <a:solidFill>
                  <a:schemeClr val="tx1"/>
                </a:solidFill>
              </a:rPr>
              <a:t>Объект познания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2527099"/>
            <a:ext cx="3780000" cy="2804453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972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Человек и его окружение в обыденных ситуациях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6237" y="2527099"/>
            <a:ext cx="3780000" cy="2804453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972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Различные виды деятельности человека </a:t>
            </a:r>
            <a:br>
              <a:rPr lang="ru-RU" sz="2400"/>
            </a:br>
            <a:r>
              <a:rPr lang="ru-RU" sz="2400"/>
              <a:t>и животных, тексты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6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17899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46143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74387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0995" y="2665991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0228" y="2665991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814608" y="311003"/>
            <a:ext cx="610255" cy="1138978"/>
            <a:chOff x="7814608" y="311003"/>
            <a:chExt cx="610255" cy="11389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939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216325"/>
            <a:ext cx="7828933" cy="1800000"/>
          </a:xfrm>
        </p:spPr>
        <p:txBody>
          <a:bodyPr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Конкретные методы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получения психологи­ческих знаний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3294846"/>
            <a:ext cx="3780000" cy="2648749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972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Самонаблюдение </a:t>
            </a:r>
            <a:br>
              <a:rPr lang="ru-RU" sz="2400"/>
            </a:br>
            <a:r>
              <a:rPr lang="ru-RU" sz="2400"/>
              <a:t>и наблюдение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6237" y="3294846"/>
            <a:ext cx="3780000" cy="2648749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972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Наблюдение, эксперимент и иные методы получения знаний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17899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46143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74387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0995" y="3433738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0228" y="3433738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814608" y="311003"/>
            <a:ext cx="610255" cy="1138978"/>
            <a:chOff x="7814608" y="311003"/>
            <a:chExt cx="610255" cy="11389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22779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128733"/>
            <a:ext cx="7817162" cy="1800000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Степень обобщения знаний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и формы их репрезентации (представления)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3174083"/>
            <a:ext cx="3780000" cy="3278482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Autofit/>
          </a:bodyPr>
          <a:lstStyle/>
          <a:p>
            <a:pPr marL="0" indent="0">
              <a:buNone/>
            </a:pPr>
            <a:r>
              <a:rPr lang="ru-RU" sz="2400"/>
              <a:t>Знания конкретны, ситуативны, обобщение минимально </a:t>
            </a:r>
            <a:br>
              <a:rPr lang="ru-RU" sz="2400"/>
            </a:br>
            <a:r>
              <a:rPr lang="ru-RU" sz="2400"/>
              <a:t>или осуществляется </a:t>
            </a:r>
            <a:br>
              <a:rPr lang="ru-RU" sz="2400"/>
            </a:br>
            <a:r>
              <a:rPr lang="ru-RU" sz="2400"/>
              <a:t>на допонятийном уровне </a:t>
            </a:r>
            <a:br>
              <a:rPr lang="ru-RU" sz="2400"/>
            </a:br>
            <a:r>
              <a:rPr lang="ru-RU" sz="2400"/>
              <a:t>или в форме житейских понятий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6237" y="3174083"/>
            <a:ext cx="3780000" cy="3278482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Знания представлены </a:t>
            </a:r>
            <a:br>
              <a:rPr lang="ru-RU" sz="2400"/>
            </a:br>
            <a:r>
              <a:rPr lang="ru-RU" sz="2400"/>
              <a:t>в обобщенной </a:t>
            </a:r>
            <a:br>
              <a:rPr lang="ru-RU" sz="2400"/>
            </a:br>
            <a:r>
              <a:rPr lang="ru-RU" sz="2400"/>
              <a:t>и абстрактной форме, выражено стремление </a:t>
            </a:r>
            <a:br>
              <a:rPr lang="ru-RU" sz="2400"/>
            </a:br>
            <a:r>
              <a:rPr lang="ru-RU" sz="2400"/>
              <a:t>к строгим научным понятиям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17899" y="32006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46143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74387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0995" y="3312974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0228" y="3312974"/>
            <a:ext cx="3532018" cy="664234"/>
          </a:xfrm>
          <a:prstGeom prst="roundRect">
            <a:avLst>
              <a:gd name="adj" fmla="val 18831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31" name="Группа 30"/>
          <p:cNvGrpSpPr/>
          <p:nvPr/>
        </p:nvGrpSpPr>
        <p:grpSpPr>
          <a:xfrm rot="5400000">
            <a:off x="7583554" y="51224"/>
            <a:ext cx="610255" cy="1138978"/>
            <a:chOff x="7814608" y="311003"/>
            <a:chExt cx="610255" cy="1138978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5633600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075" y="1206367"/>
            <a:ext cx="7817162" cy="1476444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>
                <a:solidFill>
                  <a:schemeClr val="tx1"/>
                </a:solidFill>
              </a:rPr>
              <a:t>Способы приобретения опыта и степень его субъективности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27004" y="2846283"/>
            <a:ext cx="3780000" cy="3278482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Autofit/>
          </a:bodyPr>
          <a:lstStyle/>
          <a:p>
            <a:pPr marL="0" indent="0">
              <a:buNone/>
            </a:pPr>
            <a:r>
              <a:rPr lang="ru-RU" sz="2400"/>
              <a:t>Опыт субъективен, приобретается </a:t>
            </a:r>
            <a:br>
              <a:rPr lang="ru-RU" sz="2400"/>
            </a:br>
            <a:r>
              <a:rPr lang="ru-RU" sz="2400"/>
              <a:t>чаще всего интуитивным, иррациональным путем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36237" y="2846283"/>
            <a:ext cx="3780000" cy="3278482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44000" tIns="864000" rIns="91440" bIns="45720" rtlCol="0">
            <a:normAutofit/>
          </a:bodyPr>
          <a:lstStyle/>
          <a:p>
            <a:pPr marL="0" indent="0">
              <a:buNone/>
            </a:pPr>
            <a:r>
              <a:rPr lang="ru-RU" sz="2400"/>
              <a:t>Стремление </a:t>
            </a:r>
            <a:br>
              <a:rPr lang="ru-RU" sz="2400"/>
            </a:br>
            <a:r>
              <a:rPr lang="ru-RU" sz="2400"/>
              <a:t>к рациональному, осознанному, объективному познанию </a:t>
            </a:r>
            <a:br>
              <a:rPr lang="ru-RU" sz="2400"/>
            </a:br>
            <a:r>
              <a:rPr lang="ru-RU" sz="2400" spc="-100"/>
              <a:t>с рефлексией используемых </a:t>
            </a:r>
            <a:r>
              <a:rPr lang="ru-RU" sz="2400"/>
              <a:t>при этом средств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2816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61411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9655" y="32377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0" name="Объект 5"/>
          <p:cNvSpPr txBox="1">
            <a:spLocks/>
          </p:cNvSpPr>
          <p:nvPr/>
        </p:nvSpPr>
        <p:spPr>
          <a:xfrm>
            <a:off x="2917899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4</a:t>
            </a:r>
          </a:p>
        </p:txBody>
      </p:sp>
      <p:sp>
        <p:nvSpPr>
          <p:cNvPr id="11" name="Объект 5"/>
          <p:cNvSpPr txBox="1">
            <a:spLocks/>
          </p:cNvSpPr>
          <p:nvPr/>
        </p:nvSpPr>
        <p:spPr>
          <a:xfrm>
            <a:off x="3646143" y="320063"/>
            <a:ext cx="612000" cy="612000"/>
          </a:xfrm>
          <a:prstGeom prst="roundRect">
            <a:avLst/>
          </a:prstGeom>
          <a:solidFill>
            <a:srgbClr val="0063C2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5</a:t>
            </a:r>
          </a:p>
        </p:txBody>
      </p:sp>
      <p:sp>
        <p:nvSpPr>
          <p:cNvPr id="12" name="Объект 5"/>
          <p:cNvSpPr txBox="1">
            <a:spLocks/>
          </p:cNvSpPr>
          <p:nvPr/>
        </p:nvSpPr>
        <p:spPr>
          <a:xfrm>
            <a:off x="4374387" y="32006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6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0995" y="298517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Житейская психология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760228" y="298517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063C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spc="-100"/>
              <a:t>Научная психология</a:t>
            </a:r>
          </a:p>
        </p:txBody>
      </p:sp>
      <p:grpSp>
        <p:nvGrpSpPr>
          <p:cNvPr id="15" name="Группа 14"/>
          <p:cNvGrpSpPr/>
          <p:nvPr/>
        </p:nvGrpSpPr>
        <p:grpSpPr>
          <a:xfrm rot="5400000">
            <a:off x="7583554" y="51224"/>
            <a:ext cx="610255" cy="1138978"/>
            <a:chOff x="7814608" y="311003"/>
            <a:chExt cx="610255" cy="11389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804694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7804694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804694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04694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035156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65619" y="320917"/>
              <a:ext cx="169158" cy="149330"/>
            </a:xfrm>
            <a:prstGeom prst="hexagon">
              <a:avLst/>
            </a:prstGeom>
            <a:solidFill>
              <a:srgbClr val="2F67B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35156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65619" y="563437"/>
              <a:ext cx="169158" cy="149330"/>
            </a:xfrm>
            <a:prstGeom prst="hexagon">
              <a:avLst/>
            </a:prstGeom>
            <a:solidFill>
              <a:srgbClr val="2F67B2">
                <a:alpha val="8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35156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65619" y="807917"/>
              <a:ext cx="169158" cy="149330"/>
            </a:xfrm>
            <a:prstGeom prst="hexagon">
              <a:avLst/>
            </a:prstGeom>
            <a:solidFill>
              <a:srgbClr val="2F67B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35156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65619" y="1050350"/>
              <a:ext cx="169158" cy="149330"/>
            </a:xfrm>
            <a:prstGeom prst="hexagon">
              <a:avLst/>
            </a:prstGeom>
            <a:solidFill>
              <a:srgbClr val="2F67B2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04694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035156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65619" y="1290737"/>
              <a:ext cx="169158" cy="149330"/>
            </a:xfrm>
            <a:prstGeom prst="hexagon">
              <a:avLst/>
            </a:prstGeom>
            <a:solidFill>
              <a:srgbClr val="2F67B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66031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1281</TotalTime>
  <Words>2264</Words>
  <Application>Microsoft Office PowerPoint</Application>
  <PresentationFormat>Экран (4:3)</PresentationFormat>
  <Paragraphs>301</Paragraphs>
  <Slides>38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42" baseType="lpstr">
      <vt:lpstr>Arial</vt:lpstr>
      <vt:lpstr>Calibri</vt:lpstr>
      <vt:lpstr>Wingdings</vt:lpstr>
      <vt:lpstr>Тема Office</vt:lpstr>
      <vt:lpstr>Лекция 1 Донаучные представления  о предмете психологии</vt:lpstr>
      <vt:lpstr>Google Classroom</vt:lpstr>
      <vt:lpstr>Житейские психологические сведения и научные психологические знания</vt:lpstr>
      <vt:lpstr>Отличия житейской  и научной психологии  </vt:lpstr>
      <vt:lpstr>Субъект познания</vt:lpstr>
      <vt:lpstr>Объект познания</vt:lpstr>
      <vt:lpstr>Конкретные методы  получения психологи­ческих знаний</vt:lpstr>
      <vt:lpstr>Степень обобщения знаний  и формы их репрезентации (представления)</vt:lpstr>
      <vt:lpstr>Способы приобретения опыта и степень его субъективности</vt:lpstr>
      <vt:lpstr>Способы передачи (трансляции) опыта</vt:lpstr>
      <vt:lpstr>Этапы развития психологического знания</vt:lpstr>
      <vt:lpstr>Происхождние слова «философия»</vt:lpstr>
      <vt:lpstr>Почему сложно определить предмет психологии?</vt:lpstr>
      <vt:lpstr>Этапы развития представлений о предмете психологии</vt:lpstr>
      <vt:lpstr>Развитие представлений  о предмете психологии  в античности</vt:lpstr>
      <vt:lpstr>Представления Платона о душе</vt:lpstr>
      <vt:lpstr>Представления Аристотеля  о душе</vt:lpstr>
      <vt:lpstr>Итоги развития психологической науки  в рамках античной философии</vt:lpstr>
      <vt:lpstr>Средневековье  и теологическая психология</vt:lpstr>
      <vt:lpstr>Психологические проблемы  в Новое время</vt:lpstr>
      <vt:lpstr>XVII век: рефлексология</vt:lpstr>
      <vt:lpstr>XVII век: рефлексология</vt:lpstr>
      <vt:lpstr>Р. Декарт и Дж. Локк  заложили основы</vt:lpstr>
      <vt:lpstr>Первые психологические теории личности</vt:lpstr>
      <vt:lpstr>Философско-литературный период (XVIII–XIX в.в.)</vt:lpstr>
      <vt:lpstr>Клинический период  (начало ХIХ в.)</vt:lpstr>
      <vt:lpstr>Клинический период  (начало ХIХ в.)</vt:lpstr>
      <vt:lpstr>Вильгельм Вундт – отец экспериментальной психологии</vt:lpstr>
      <vt:lpstr>План экспериментальной психологии Вундта</vt:lpstr>
      <vt:lpstr>Структурная психология Вундта и Титченера</vt:lpstr>
      <vt:lpstr>Развитие структурной психологии Вундта и Титченера</vt:lpstr>
      <vt:lpstr>Концепция  Вильгельма Дильтея</vt:lpstr>
      <vt:lpstr>Теория актов сознания  Ф. Брентано</vt:lpstr>
      <vt:lpstr>Концепция У. Джеймса</vt:lpstr>
      <vt:lpstr>Концепция У. Джеймса</vt:lpstr>
      <vt:lpstr>Значение  психологии сознания  и кризис интроспективной психологии</vt:lpstr>
      <vt:lpstr>Причины кризиса в психологии  по Л. С. Выготскому</vt:lpstr>
      <vt:lpstr>Критика интроспективной психологии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117</cp:revision>
  <dcterms:created xsi:type="dcterms:W3CDTF">2026-02-06T11:12:27Z</dcterms:created>
  <dcterms:modified xsi:type="dcterms:W3CDTF">2026-06-01T08:23:50Z</dcterms:modified>
</cp:coreProperties>
</file>