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87" r:id="rId10"/>
    <p:sldId id="288" r:id="rId11"/>
    <p:sldId id="282" r:id="rId12"/>
    <p:sldId id="281" r:id="rId13"/>
    <p:sldId id="285" r:id="rId14"/>
    <p:sldId id="286" r:id="rId15"/>
    <p:sldId id="284" r:id="rId16"/>
    <p:sldId id="283" r:id="rId17"/>
    <p:sldId id="263" r:id="rId18"/>
    <p:sldId id="268" r:id="rId19"/>
    <p:sldId id="271" r:id="rId20"/>
    <p:sldId id="270" r:id="rId21"/>
    <p:sldId id="269" r:id="rId22"/>
    <p:sldId id="272" r:id="rId23"/>
    <p:sldId id="266" r:id="rId24"/>
    <p:sldId id="279" r:id="rId25"/>
    <p:sldId id="278" r:id="rId26"/>
    <p:sldId id="264" r:id="rId27"/>
    <p:sldId id="277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E49D8-8A23-4BEE-9355-7984A99E05BD}" type="doc">
      <dgm:prSet loTypeId="urn:microsoft.com/office/officeart/2009/3/layout/PlusandMinus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5C46429-04AF-43D1-A146-55678D67EAAE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принцип необратимости официального опубликования текстов нормативных правовых актов на интернет-сайтах, поскольку Декрет №3 запрещает удаление текстов названных актов с этих сайтов</a:t>
          </a:r>
          <a:endParaRPr lang="ru-RU" dirty="0">
            <a:solidFill>
              <a:schemeClr val="bg1"/>
            </a:solidFill>
          </a:endParaRPr>
        </a:p>
      </dgm:t>
    </dgm:pt>
    <dgm:pt modelId="{017542B6-CA04-4CFF-908F-F41E585BCEB9}" type="parTrans" cxnId="{F0288243-CA0A-4F08-B2C8-4B0430F22A5D}">
      <dgm:prSet/>
      <dgm:spPr/>
      <dgm:t>
        <a:bodyPr/>
        <a:lstStyle/>
        <a:p>
          <a:endParaRPr lang="ru-RU"/>
        </a:p>
      </dgm:t>
    </dgm:pt>
    <dgm:pt modelId="{E56EBC23-2C42-4126-9EF5-B6ED6A08BDF3}" type="sibTrans" cxnId="{F0288243-CA0A-4F08-B2C8-4B0430F22A5D}">
      <dgm:prSet/>
      <dgm:spPr/>
      <dgm:t>
        <a:bodyPr/>
        <a:lstStyle/>
        <a:p>
          <a:endParaRPr lang="ru-RU"/>
        </a:p>
      </dgm:t>
    </dgm:pt>
    <dgm:pt modelId="{BB33220A-4635-4D6C-974F-75F54817B5B6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проблема защиты данных, вероятные неполадки в работе портала официального опубликования во время программных сбоев и внешних информационных атак, и вытекающие из этого правовые последствия недоступности единственного официального источника нормативных правовых актов </a:t>
          </a:r>
          <a:endParaRPr lang="ru-RU" dirty="0">
            <a:solidFill>
              <a:schemeClr val="bg1"/>
            </a:solidFill>
          </a:endParaRPr>
        </a:p>
      </dgm:t>
    </dgm:pt>
    <dgm:pt modelId="{8C0FABE4-1DCF-4ABD-904C-444E5EBBD0D9}" type="parTrans" cxnId="{C0546D6A-0DBF-47EF-B939-1285D52807D0}">
      <dgm:prSet/>
      <dgm:spPr/>
      <dgm:t>
        <a:bodyPr/>
        <a:lstStyle/>
        <a:p>
          <a:endParaRPr lang="ru-RU"/>
        </a:p>
      </dgm:t>
    </dgm:pt>
    <dgm:pt modelId="{8B31BDBD-06DF-4B34-8B97-70E8237C3670}" type="sibTrans" cxnId="{C0546D6A-0DBF-47EF-B939-1285D52807D0}">
      <dgm:prSet/>
      <dgm:spPr/>
      <dgm:t>
        <a:bodyPr/>
        <a:lstStyle/>
        <a:p>
          <a:endParaRPr lang="ru-RU"/>
        </a:p>
      </dgm:t>
    </dgm:pt>
    <dgm:pt modelId="{1E9B7CD0-BE86-4951-8A8E-8B0DCF4FE1DA}" type="pres">
      <dgm:prSet presAssocID="{757E49D8-8A23-4BEE-9355-7984A99E05B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AECC90E-5F67-4199-A915-114DBFA67705}" type="pres">
      <dgm:prSet presAssocID="{757E49D8-8A23-4BEE-9355-7984A99E05BD}" presName="Background" presStyleLbl="bgImgPlace1" presStyleIdx="0" presStyleCnt="1"/>
      <dgm:spPr/>
    </dgm:pt>
    <dgm:pt modelId="{7D7955C7-A94F-4F9E-8123-839DC55B0CD4}" type="pres">
      <dgm:prSet presAssocID="{757E49D8-8A23-4BEE-9355-7984A99E05B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C2D9399-118A-41FD-8816-297A9F4BAFE2}" type="pres">
      <dgm:prSet presAssocID="{757E49D8-8A23-4BEE-9355-7984A99E05B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89F6-91B8-4EA9-8D4E-1CEB66B580CF}" type="pres">
      <dgm:prSet presAssocID="{757E49D8-8A23-4BEE-9355-7984A99E05BD}" presName="Plus" presStyleLbl="alignNode1" presStyleIdx="0" presStyleCnt="2"/>
      <dgm:spPr/>
    </dgm:pt>
    <dgm:pt modelId="{DB529F80-827C-41BC-8FC4-F13399ACBEBB}" type="pres">
      <dgm:prSet presAssocID="{757E49D8-8A23-4BEE-9355-7984A99E05BD}" presName="Minus" presStyleLbl="alignNode1" presStyleIdx="1" presStyleCnt="2"/>
      <dgm:spPr/>
    </dgm:pt>
    <dgm:pt modelId="{A1D091DF-FEBF-4487-ADBD-7F3B879ACB82}" type="pres">
      <dgm:prSet presAssocID="{757E49D8-8A23-4BEE-9355-7984A99E05BD}" presName="Divider" presStyleLbl="parChTrans1D1" presStyleIdx="0" presStyleCnt="1"/>
      <dgm:spPr/>
    </dgm:pt>
  </dgm:ptLst>
  <dgm:cxnLst>
    <dgm:cxn modelId="{089BA01F-0B6C-427F-952E-04EF62FF02BA}" type="presOf" srcId="{BB33220A-4635-4D6C-974F-75F54817B5B6}" destId="{0C2D9399-118A-41FD-8816-297A9F4BAFE2}" srcOrd="0" destOrd="0" presId="urn:microsoft.com/office/officeart/2009/3/layout/PlusandMinus"/>
    <dgm:cxn modelId="{C0546D6A-0DBF-47EF-B939-1285D52807D0}" srcId="{757E49D8-8A23-4BEE-9355-7984A99E05BD}" destId="{BB33220A-4635-4D6C-974F-75F54817B5B6}" srcOrd="1" destOrd="0" parTransId="{8C0FABE4-1DCF-4ABD-904C-444E5EBBD0D9}" sibTransId="{8B31BDBD-06DF-4B34-8B97-70E8237C3670}"/>
    <dgm:cxn modelId="{B7CD7125-B67D-42BE-8F53-F7382EB914DD}" type="presOf" srcId="{757E49D8-8A23-4BEE-9355-7984A99E05BD}" destId="{1E9B7CD0-BE86-4951-8A8E-8B0DCF4FE1DA}" srcOrd="0" destOrd="0" presId="urn:microsoft.com/office/officeart/2009/3/layout/PlusandMinus"/>
    <dgm:cxn modelId="{3FC34D2A-701D-4F4F-9CFD-0670437E9695}" type="presOf" srcId="{35C46429-04AF-43D1-A146-55678D67EAAE}" destId="{7D7955C7-A94F-4F9E-8123-839DC55B0CD4}" srcOrd="0" destOrd="0" presId="urn:microsoft.com/office/officeart/2009/3/layout/PlusandMinus"/>
    <dgm:cxn modelId="{F0288243-CA0A-4F08-B2C8-4B0430F22A5D}" srcId="{757E49D8-8A23-4BEE-9355-7984A99E05BD}" destId="{35C46429-04AF-43D1-A146-55678D67EAAE}" srcOrd="0" destOrd="0" parTransId="{017542B6-CA04-4CFF-908F-F41E585BCEB9}" sibTransId="{E56EBC23-2C42-4126-9EF5-B6ED6A08BDF3}"/>
    <dgm:cxn modelId="{4E43DD79-67B5-4E47-97FF-7D4DD9F89B50}" type="presParOf" srcId="{1E9B7CD0-BE86-4951-8A8E-8B0DCF4FE1DA}" destId="{6AECC90E-5F67-4199-A915-114DBFA67705}" srcOrd="0" destOrd="0" presId="urn:microsoft.com/office/officeart/2009/3/layout/PlusandMinus"/>
    <dgm:cxn modelId="{BF07EA9F-7FD3-40FE-ABE4-1DF08E3A43B6}" type="presParOf" srcId="{1E9B7CD0-BE86-4951-8A8E-8B0DCF4FE1DA}" destId="{7D7955C7-A94F-4F9E-8123-839DC55B0CD4}" srcOrd="1" destOrd="0" presId="urn:microsoft.com/office/officeart/2009/3/layout/PlusandMinus"/>
    <dgm:cxn modelId="{EA5C6701-D5BF-4C66-8831-2F985A348103}" type="presParOf" srcId="{1E9B7CD0-BE86-4951-8A8E-8B0DCF4FE1DA}" destId="{0C2D9399-118A-41FD-8816-297A9F4BAFE2}" srcOrd="2" destOrd="0" presId="urn:microsoft.com/office/officeart/2009/3/layout/PlusandMinus"/>
    <dgm:cxn modelId="{99FF6848-F150-4A84-9BB0-01008300A2C8}" type="presParOf" srcId="{1E9B7CD0-BE86-4951-8A8E-8B0DCF4FE1DA}" destId="{C6EA89F6-91B8-4EA9-8D4E-1CEB66B580CF}" srcOrd="3" destOrd="0" presId="urn:microsoft.com/office/officeart/2009/3/layout/PlusandMinus"/>
    <dgm:cxn modelId="{C28212EA-F8C1-49EA-84D1-965AEC55D62D}" type="presParOf" srcId="{1E9B7CD0-BE86-4951-8A8E-8B0DCF4FE1DA}" destId="{DB529F80-827C-41BC-8FC4-F13399ACBEBB}" srcOrd="4" destOrd="0" presId="urn:microsoft.com/office/officeart/2009/3/layout/PlusandMinus"/>
    <dgm:cxn modelId="{AA59182C-D900-4DB3-AD47-C6C6921D81CF}" type="presParOf" srcId="{1E9B7CD0-BE86-4951-8A8E-8B0DCF4FE1DA}" destId="{A1D091DF-FEBF-4487-ADBD-7F3B879ACB8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CC90E-5F67-4199-A915-114DBFA67705}">
      <dsp:nvSpPr>
        <dsp:cNvPr id="0" name=""/>
        <dsp:cNvSpPr/>
      </dsp:nvSpPr>
      <dsp:spPr>
        <a:xfrm>
          <a:off x="745282" y="1067234"/>
          <a:ext cx="7204400" cy="372319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7955C7-A94F-4F9E-8123-839DC55B0CD4}">
      <dsp:nvSpPr>
        <dsp:cNvPr id="0" name=""/>
        <dsp:cNvSpPr/>
      </dsp:nvSpPr>
      <dsp:spPr>
        <a:xfrm>
          <a:off x="960586" y="1502666"/>
          <a:ext cx="3345491" cy="318514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принцип необратимости официального опубликования текстов нормативных правовых актов на интернет-сайтах, поскольку Декрет №3 запрещает удаление текстов названных актов с этих сайтов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960586" y="1502666"/>
        <a:ext cx="3345491" cy="3185143"/>
      </dsp:txXfrm>
    </dsp:sp>
    <dsp:sp modelId="{0C2D9399-118A-41FD-8816-297A9F4BAFE2}">
      <dsp:nvSpPr>
        <dsp:cNvPr id="0" name=""/>
        <dsp:cNvSpPr/>
      </dsp:nvSpPr>
      <dsp:spPr>
        <a:xfrm>
          <a:off x="4380606" y="1502666"/>
          <a:ext cx="3345491" cy="318514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проблема защиты данных, вероятные неполадки в работе портала официального опубликования во время программных сбоев и внешних информационных атак, и вытекающие из этого правовые последствия недоступности единственного официального источника нормативных правовых актов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380606" y="1502666"/>
        <a:ext cx="3345491" cy="3185143"/>
      </dsp:txXfrm>
    </dsp:sp>
    <dsp:sp modelId="{C6EA89F6-91B8-4EA9-8D4E-1CEB66B580CF}">
      <dsp:nvSpPr>
        <dsp:cNvPr id="0" name=""/>
        <dsp:cNvSpPr/>
      </dsp:nvSpPr>
      <dsp:spPr>
        <a:xfrm>
          <a:off x="0" y="322142"/>
          <a:ext cx="1407756" cy="1407756"/>
        </a:xfrm>
        <a:prstGeom prst="plus">
          <a:avLst>
            <a:gd name="adj" fmla="val 328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529F80-827C-41BC-8FC4-F13399ACBEBB}">
      <dsp:nvSpPr>
        <dsp:cNvPr id="0" name=""/>
        <dsp:cNvSpPr/>
      </dsp:nvSpPr>
      <dsp:spPr>
        <a:xfrm>
          <a:off x="6955972" y="828405"/>
          <a:ext cx="1324947" cy="454047"/>
        </a:xfrm>
        <a:prstGeom prst="rect">
          <a:avLst/>
        </a:prstGeom>
        <a:solidFill>
          <a:schemeClr val="accent1">
            <a:shade val="50000"/>
            <a:hueOff val="69785"/>
            <a:satOff val="-523"/>
            <a:lumOff val="39271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091DF-FEBF-4487-ADBD-7F3B879ACB82}">
      <dsp:nvSpPr>
        <dsp:cNvPr id="0" name=""/>
        <dsp:cNvSpPr/>
      </dsp:nvSpPr>
      <dsp:spPr>
        <a:xfrm>
          <a:off x="4347483" y="1509477"/>
          <a:ext cx="828" cy="3042118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C906626-1DCE-4328-92BC-0E09651F420E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3E6BFA4-2921-484C-9FD8-3784F5760D7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Правовая гносеология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Философия права. Тема </a:t>
            </a:r>
            <a:r>
              <a:rPr lang="en-US" dirty="0" smtClean="0"/>
              <a:t>#2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40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89249866"/>
              </p:ext>
            </p:extLst>
          </p:nvPr>
        </p:nvGraphicFramePr>
        <p:xfrm>
          <a:off x="395536" y="126876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16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r>
              <a:rPr lang="ru-RU" dirty="0"/>
              <a:t>Справочно-правовые системы (информационно-правовые системы) </a:t>
            </a:r>
            <a:endParaRPr lang="ru-RU" dirty="0" smtClean="0"/>
          </a:p>
          <a:p>
            <a:pPr lvl="1"/>
            <a:r>
              <a:rPr lang="ru-RU" dirty="0" smtClean="0"/>
              <a:t>— </a:t>
            </a:r>
            <a:r>
              <a:rPr lang="ru-RU" dirty="0"/>
              <a:t>класс компьютерных баз данных, содержащих тексты законов, указов, постановлений, решений различных государственных органов и т.д. Подкрепленные нормативными документами, они также содержат консультации специалистов по праву, бухгалтерскому и налоговому учёту, судебные решения, типовые формы деловых документов и др.</a:t>
            </a:r>
          </a:p>
        </p:txBody>
      </p:sp>
    </p:spTree>
    <p:extLst>
      <p:ext uri="{BB962C8B-B14F-4D97-AF65-F5344CB8AC3E}">
        <p14:creationId xmlns:p14="http://schemas.microsoft.com/office/powerpoint/2010/main" val="121599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1370" cy="429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4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Консультант </a:t>
            </a:r>
            <a:r>
              <a:rPr lang="ru-RU" dirty="0"/>
              <a:t>– это огромная </a:t>
            </a:r>
            <a:r>
              <a:rPr lang="ru-RU" b="1" u="sng" dirty="0"/>
              <a:t>база аналитической информации</a:t>
            </a:r>
            <a:r>
              <a:rPr lang="ru-RU" dirty="0"/>
              <a:t>, в которой содержатся все необходимые документы (в том числе и Законодательная база Республики Беларусь), пояснения и комментарии, </a:t>
            </a:r>
            <a:r>
              <a:rPr lang="ru-RU" dirty="0" smtClean="0"/>
              <a:t>позволяющие </a:t>
            </a:r>
            <a:r>
              <a:rPr lang="ru-RU" dirty="0"/>
              <a:t>получить исчерпывающую информацию. </a:t>
            </a:r>
            <a:endParaRPr lang="ru-RU" dirty="0" smtClean="0"/>
          </a:p>
          <a:p>
            <a:r>
              <a:rPr lang="ru-RU" dirty="0"/>
              <a:t>Консультант – это программа с удобной системой поиска, позволяющая быстро найти необходимый документ по определенному запросу. К тому же, программа содержит подробные пошаговые инструкции, созданные для упрощения работы. Это позволяет рассмотреть интересующий вопрос более детально, обращая внимание даже на самые </a:t>
            </a:r>
            <a:r>
              <a:rPr lang="ru-RU" b="1" u="sng" dirty="0"/>
              <a:t>незначительные мелочи</a:t>
            </a:r>
            <a:r>
              <a:rPr lang="ru-RU" dirty="0" smtClean="0"/>
              <a:t>.</a:t>
            </a:r>
          </a:p>
          <a:p>
            <a:r>
              <a:rPr lang="ru-RU" dirty="0"/>
              <a:t>Консультант – это большой объем самой новой и достоверной информации (законы, комментарии, материалы, документы, формы и прочее). База данных программы </a:t>
            </a:r>
            <a:r>
              <a:rPr lang="ru-RU" b="1" u="sng" dirty="0"/>
              <a:t>обновляется еженедельно </a:t>
            </a:r>
            <a:r>
              <a:rPr lang="ru-RU" dirty="0"/>
              <a:t>при помощи нашего специалиста, либо автоматически.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9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Эталонный банк данных правовой информации Республики Беларусь</a:t>
            </a:r>
            <a:r>
              <a:rPr lang="ru-RU" dirty="0"/>
              <a:t> (ЭБДПИ) — основной государственный информационно-правовой ресурс, который формируется и ведется НЦПИ и представляет собой совокупность банков данных «Законодательство Республики Беларусь», «Решения органов местного управления и самоуправления», «Международные договоры». ЭБДПИ распространяется в виде электронной </a:t>
            </a:r>
            <a:r>
              <a:rPr lang="ru-RU" dirty="0" err="1"/>
              <a:t>копии</a:t>
            </a:r>
            <a:r>
              <a:rPr lang="ru-RU" b="1" dirty="0" err="1"/>
              <a:t>с</a:t>
            </a:r>
            <a:r>
              <a:rPr lang="ru-RU" b="1" dirty="0"/>
              <a:t> информационно-поисковой системой «ЭТАЛОН»</a:t>
            </a:r>
            <a:r>
              <a:rPr lang="ru-RU" dirty="0"/>
              <a:t> (ИПС «ЭТАЛОН»).</a:t>
            </a:r>
          </a:p>
        </p:txBody>
      </p:sp>
      <p:pic>
        <p:nvPicPr>
          <p:cNvPr id="17410" name="Picture 2" descr="http://ncpi.gov.by/produkcia/images/et61_search1_rek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63" y="1772816"/>
            <a:ext cx="4536504" cy="313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4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9" y="2276872"/>
            <a:ext cx="8776627" cy="3471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9675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Эталон-</a:t>
            </a:r>
            <a:r>
              <a:rPr lang="en-US" b="1" dirty="0" smtClean="0"/>
              <a:t>online – </a:t>
            </a:r>
            <a:r>
              <a:rPr lang="ru-RU" b="1" dirty="0" smtClean="0"/>
              <a:t>онлайн версия </a:t>
            </a:r>
            <a:r>
              <a:rPr lang="ru-RU" dirty="0" smtClean="0"/>
              <a:t>ЭБДПИ «Эталон» (ИПС «ЭТАЛОН»)</a:t>
            </a:r>
            <a:endParaRPr lang="ru-RU" b="1" dirty="0" smtClean="0"/>
          </a:p>
          <a:p>
            <a:endParaRPr lang="ru-RU" b="1" dirty="0" smtClean="0"/>
          </a:p>
          <a:p>
            <a:r>
              <a:rPr lang="en-US" b="1" dirty="0" smtClean="0"/>
              <a:t>etalonline.by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132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Мобильное приложение ЭТАЛОН-</a:t>
            </a:r>
            <a:r>
              <a:rPr lang="en-US" b="1" dirty="0" smtClean="0"/>
              <a:t>ONLINE</a:t>
            </a:r>
            <a:endParaRPr lang="ru-RU" b="1" dirty="0" smtClean="0"/>
          </a:p>
          <a:p>
            <a:endParaRPr lang="ru-RU" b="1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 февраля 2014г. Вы можете работать с документами с помощью приложения ЭТАЛОН-ONLINE для планшетов и смартфонов на базе </a:t>
            </a:r>
            <a:r>
              <a:rPr lang="ru-RU" dirty="0" err="1"/>
              <a:t>Android</a:t>
            </a:r>
            <a:r>
              <a:rPr lang="ru-RU" dirty="0"/>
              <a:t>. Разработчик - Национальный центр правовой информации Республики Беларусь</a:t>
            </a:r>
            <a:r>
              <a:rPr lang="ru-RU" dirty="0" smtClean="0"/>
              <a:t>.</a:t>
            </a:r>
          </a:p>
          <a:p>
            <a:r>
              <a:rPr lang="ru-RU" dirty="0"/>
              <a:t>Приложение обеспечивает доступ в любое время суток ко всему законодательству Республики Беларусь, систематизированному в банках данных:</a:t>
            </a:r>
          </a:p>
          <a:p>
            <a:pPr lvl="1"/>
            <a:r>
              <a:rPr lang="ru-RU" dirty="0" smtClean="0"/>
              <a:t>Законодательство </a:t>
            </a:r>
            <a:r>
              <a:rPr lang="ru-RU" dirty="0"/>
              <a:t>Республики Беларусь;</a:t>
            </a:r>
          </a:p>
          <a:p>
            <a:pPr lvl="1"/>
            <a:r>
              <a:rPr lang="ru-RU" dirty="0"/>
              <a:t>Международные договоры;</a:t>
            </a:r>
          </a:p>
          <a:p>
            <a:pPr lvl="1"/>
            <a:r>
              <a:rPr lang="ru-RU" dirty="0"/>
              <a:t>Решения органов местного управления и самоуправления, </a:t>
            </a:r>
          </a:p>
          <a:p>
            <a:pPr lvl="1"/>
            <a:r>
              <a:rPr lang="ru-RU" dirty="0"/>
              <a:t>а также к документам судебной и правоприменительной практики</a:t>
            </a:r>
            <a:r>
              <a:rPr lang="ru-RU" dirty="0" smtClean="0"/>
              <a:t>.</a:t>
            </a:r>
          </a:p>
          <a:p>
            <a:pPr lvl="1"/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33484"/>
            <a:ext cx="106488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33484"/>
            <a:ext cx="251177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76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 smtClean="0"/>
              <a:t>Плагиат в юридических исследованиях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r>
              <a:rPr lang="ru-RU" dirty="0" err="1"/>
              <a:t>Плагиа́т</a:t>
            </a:r>
            <a:r>
              <a:rPr lang="ru-RU" dirty="0"/>
              <a:t> — умышленное присвоение </a:t>
            </a:r>
            <a:r>
              <a:rPr lang="ru-RU" dirty="0" smtClean="0"/>
              <a:t>авторства </a:t>
            </a:r>
            <a:r>
              <a:rPr lang="ru-RU" dirty="0"/>
              <a:t>чужого произведения науки или искусства, технических решений или </a:t>
            </a:r>
            <a:r>
              <a:rPr lang="ru-RU" dirty="0" smtClean="0"/>
              <a:t>изобретений. </a:t>
            </a:r>
          </a:p>
          <a:p>
            <a:r>
              <a:rPr lang="ru-RU" dirty="0"/>
              <a:t>Плагиат (англ. </a:t>
            </a:r>
            <a:r>
              <a:rPr lang="ru-RU" dirty="0" err="1"/>
              <a:t>plagiarism</a:t>
            </a:r>
            <a:r>
              <a:rPr lang="ru-RU" dirty="0"/>
              <a:t>) — это копирование, перефразирование и подведение итогов работы в любой форме без подтверждения ссылками на источники и представление её как своей собственной работы.</a:t>
            </a:r>
          </a:p>
          <a:p>
            <a:r>
              <a:rPr lang="ru-RU" dirty="0" err="1" smtClean="0"/>
              <a:t>Ана́лиз</a:t>
            </a:r>
            <a:r>
              <a:rPr lang="ru-RU" dirty="0" smtClean="0"/>
              <a:t> </a:t>
            </a:r>
            <a:r>
              <a:rPr lang="ru-RU" dirty="0" err="1"/>
              <a:t>плагиа́та</a:t>
            </a:r>
            <a:r>
              <a:rPr lang="ru-RU" dirty="0"/>
              <a:t> или выявление плагиата — это компьютерные методы выявления </a:t>
            </a:r>
            <a:r>
              <a:rPr lang="ru-RU" dirty="0" smtClean="0"/>
              <a:t>плагиата.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0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/>
              <a:t>Плагиат в юридических исследованиях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Анализ </a:t>
            </a:r>
            <a:r>
              <a:rPr lang="ru-RU" dirty="0" err="1" smtClean="0"/>
              <a:t>плагиа́та</a:t>
            </a:r>
            <a:r>
              <a:rPr lang="ru-RU" dirty="0" smtClean="0"/>
              <a:t> </a:t>
            </a:r>
            <a:r>
              <a:rPr lang="ru-RU" dirty="0"/>
              <a:t>или выявление </a:t>
            </a:r>
            <a:r>
              <a:rPr lang="ru-RU" dirty="0" smtClean="0"/>
              <a:t>плагиата</a:t>
            </a: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3074" name="Picture 2" descr="File:Plagiarism detection Methods Detection Performance 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620000" cy="375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6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/>
              <a:t>Плагиат в юридических исследованиях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Анализ </a:t>
            </a:r>
            <a:r>
              <a:rPr lang="ru-RU" dirty="0" err="1" smtClean="0"/>
              <a:t>плагиа́та</a:t>
            </a:r>
            <a:r>
              <a:rPr lang="ru-RU" dirty="0" smtClean="0"/>
              <a:t> </a:t>
            </a:r>
            <a:r>
              <a:rPr lang="ru-RU" dirty="0"/>
              <a:t>или выявление </a:t>
            </a:r>
            <a:r>
              <a:rPr lang="ru-RU" dirty="0" smtClean="0"/>
              <a:t>плагиата</a:t>
            </a:r>
          </a:p>
          <a:p>
            <a:pPr marL="45720" indent="0" algn="r">
              <a:buNone/>
            </a:pPr>
            <a:r>
              <a:rPr lang="ru-RU" sz="1800" dirty="0"/>
              <a:t>Система «</a:t>
            </a:r>
            <a:r>
              <a:rPr lang="ru-RU" sz="1800" dirty="0" err="1"/>
              <a:t>Антиплагиат</a:t>
            </a:r>
            <a:r>
              <a:rPr lang="ru-RU" sz="1800" dirty="0" smtClean="0"/>
              <a:t>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180175" cy="409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3982610"/>
            <a:ext cx="2905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http://www.antiplagiat.ru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148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Правовая гносеология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315200" cy="35395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Правовая гносеология – раздел философии права, изучающей </a:t>
            </a:r>
            <a:r>
              <a:rPr lang="ru-RU" sz="2400" dirty="0"/>
              <a:t>теоретические проблемы познания права как специфического социального объекта. </a:t>
            </a:r>
            <a:endParaRPr lang="ru-RU" sz="2400" dirty="0" smtClean="0"/>
          </a:p>
          <a:p>
            <a:r>
              <a:rPr lang="ru-RU" sz="2400" dirty="0" smtClean="0"/>
              <a:t>Основная </a:t>
            </a:r>
            <a:r>
              <a:rPr lang="ru-RU" sz="2400" dirty="0"/>
              <a:t>задача правовой гносеологии состоит в изучении предпосылок и условий достоверного познания права, в достижении истинного знания о праве и правовых явлениях.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170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/>
              <a:t>Плагиат в юридических исследованиях</a:t>
            </a:r>
          </a:p>
        </p:txBody>
      </p:sp>
      <p:pic>
        <p:nvPicPr>
          <p:cNvPr id="5122" name="Picture 2" descr="D:\PSU\Кафедра ТиИГиП\Паблик Курсовые\Курсовые на проверку\03.05.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144669" cy="45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5179" y="5951058"/>
            <a:ext cx="4847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Пример работы системы «</a:t>
            </a:r>
            <a:r>
              <a:rPr lang="ru-RU" b="1" dirty="0" err="1" smtClean="0"/>
              <a:t>Антиплагиат</a:t>
            </a:r>
            <a:r>
              <a:rPr lang="ru-RU" b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/>
              <a:t>Плагиат в юридических исследованиях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6033864" cy="4896584"/>
          </a:xfrm>
        </p:spPr>
        <p:txBody>
          <a:bodyPr/>
          <a:lstStyle/>
          <a:p>
            <a:r>
              <a:rPr lang="ru-RU" dirty="0"/>
              <a:t>На сегодняшний день 180 российских вузов проверяют студенческие работы на плагиат.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курсовые и дипломные работы исследуются на предмет заимствований с 2009 </a:t>
            </a:r>
            <a:r>
              <a:rPr lang="ru-RU" dirty="0" smtClean="0"/>
              <a:t>года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Белорусские вузы на сегодняшний день не имеют официально внедренных систем борьбы с плагиатом, но соответствующие разработки ведутся.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www.antiplagiat.ru/Images/logo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7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 smtClean="0"/>
              <a:t>Плагиат в юридических исследованиях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5745832" cy="489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Плагиат </a:t>
            </a:r>
            <a:r>
              <a:rPr lang="ru-RU" dirty="0"/>
              <a:t>может быть нарушением авторско-правового законодательства и патентного законодательства и в качестве таковых может повлечь за собой юридическую ответственность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Статья </a:t>
            </a:r>
            <a:r>
              <a:rPr lang="ru-RU" b="1" dirty="0" smtClean="0"/>
              <a:t>9.21.КоАП </a:t>
            </a:r>
          </a:p>
          <a:p>
            <a:r>
              <a:rPr lang="ru-RU" b="1" dirty="0" smtClean="0"/>
              <a:t>Нарушение </a:t>
            </a:r>
            <a:r>
              <a:rPr lang="ru-RU" b="1" dirty="0"/>
              <a:t>авторских, смежных и патентных прав</a:t>
            </a:r>
            <a:endParaRPr lang="ru-RU" dirty="0"/>
          </a:p>
          <a:p>
            <a:r>
              <a:rPr lang="ru-RU" dirty="0" smtClean="0"/>
              <a:t>Незаконное </a:t>
            </a:r>
            <a:r>
              <a:rPr lang="ru-RU" dirty="0"/>
              <a:t>распространение или иное незаконное использование объектов авторского права, смежных прав или объектов права промышленной собственности, а также сорта растения или топологии интегральной микросхемы </a:t>
            </a:r>
            <a:r>
              <a:rPr lang="ru-RU" dirty="0" smtClean="0"/>
              <a:t>- влекут </a:t>
            </a:r>
            <a:r>
              <a:rPr lang="ru-RU" dirty="0"/>
              <a:t>наложение штрафа в размере от двадцати до пятидесяти базовых величин с конфискацией предмета административного правонарушения или без конфискации, на индивидуального предпринимателя - до ста базовых величин с конфискацией предмета административного правонарушения или без конфискации, а на юридическое лицо - до трехсот базовых величин с конфискацией предмета административного правонарушения или без конфискации.</a:t>
            </a:r>
          </a:p>
          <a:p>
            <a:endParaRPr lang="ru-RU" dirty="0"/>
          </a:p>
        </p:txBody>
      </p:sp>
      <p:pic>
        <p:nvPicPr>
          <p:cNvPr id="1026" name="Picture 2" descr="http://content.schools.by/krasn.soligorsk/library/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80928"/>
            <a:ext cx="1839874" cy="26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17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 smtClean="0"/>
              <a:t>Плагиат в юридических исследованиях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68760"/>
            <a:ext cx="6753944" cy="54005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Плагиат </a:t>
            </a:r>
            <a:r>
              <a:rPr lang="ru-RU" dirty="0"/>
              <a:t>может быть нарушением авторско-правового законодательства и патентного законодательства и в качестве таковых может повлечь за собой юридическую ответственность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Статья </a:t>
            </a:r>
            <a:r>
              <a:rPr lang="ru-RU" b="1" dirty="0" smtClean="0"/>
              <a:t>201</a:t>
            </a:r>
            <a:r>
              <a:rPr lang="ru-RU" b="1" dirty="0"/>
              <a:t> </a:t>
            </a:r>
            <a:r>
              <a:rPr lang="ru-RU" b="1" dirty="0" smtClean="0"/>
              <a:t>УК</a:t>
            </a:r>
          </a:p>
          <a:p>
            <a:r>
              <a:rPr lang="ru-RU" b="1" dirty="0" smtClean="0"/>
              <a:t>Нарушение </a:t>
            </a:r>
            <a:r>
              <a:rPr lang="ru-RU" b="1" dirty="0"/>
              <a:t>авторских, смежных, изобретательских и патентных прав</a:t>
            </a:r>
          </a:p>
          <a:p>
            <a:endParaRPr lang="ru-RU" b="1" dirty="0"/>
          </a:p>
          <a:p>
            <a:r>
              <a:rPr lang="ru-RU" b="1" dirty="0"/>
              <a:t>1. Присвоение авторства либо принуждение к соавторству, а равно разглашение без согласия автора или заявителя сущности изобретения, полезной модели, промышленного образца или иного объекта права промышленной собственности до официальной публикации сведений о них </a:t>
            </a:r>
            <a:r>
              <a:rPr lang="ru-RU" b="1" dirty="0" smtClean="0"/>
              <a:t>наказываются </a:t>
            </a:r>
            <a:r>
              <a:rPr lang="ru-RU" b="1" dirty="0"/>
              <a:t>общественными работами, или штрафом, или исправительными работами на срок до двух лет.</a:t>
            </a:r>
          </a:p>
          <a:p>
            <a:r>
              <a:rPr lang="ru-RU" b="1" dirty="0"/>
              <a:t>2. Незаконное распространение или иное незаконное использование объектов авторского права, смежных прав или объектов права промышленной собственности, совершенные в течение года после наложения административного взыскания за такое же нарушение или сопряженные с получением дохода в крупном размере, </a:t>
            </a:r>
            <a:r>
              <a:rPr lang="ru-RU" b="1" dirty="0" smtClean="0"/>
              <a:t>- наказываются </a:t>
            </a:r>
            <a:r>
              <a:rPr lang="ru-RU" b="1" dirty="0"/>
              <a:t>общественными работами, или штрафом, или ограничением свободы на срок до трех лет, или лишением свободы на срок до двух лет.</a:t>
            </a:r>
          </a:p>
          <a:p>
            <a:r>
              <a:rPr lang="ru-RU" b="1" dirty="0"/>
              <a:t>3. Действия, предусмотренные частями первой или второй настоящей статьи, совершенные повторно, либо группой лиц по предварительному сговору, либо должностным лицом с использованием своих служебных полномочий, либо повлекшие причинение ущерба в крупном размере, </a:t>
            </a:r>
            <a:r>
              <a:rPr lang="ru-RU" b="1" dirty="0" smtClean="0"/>
              <a:t>- наказываются </a:t>
            </a:r>
            <a:r>
              <a:rPr lang="ru-RU" b="1" dirty="0"/>
              <a:t>штрафом, или арестом на срок до шести месяцев, или ограничением свободы на срок до пяти лет, или лишением свободы на тот же срок.</a:t>
            </a:r>
          </a:p>
          <a:p>
            <a:r>
              <a:rPr lang="ru-RU" b="1" dirty="0"/>
              <a:t>Примечание. Крупным размером дохода (ущерба) в настоящей статье признается размер дохода (ущерба) на сумму, в пятьсот и более раз превышающую размер базовой величины, установленный на день совершения преступления.</a:t>
            </a:r>
          </a:p>
          <a:p>
            <a:endParaRPr lang="ru-RU" dirty="0"/>
          </a:p>
        </p:txBody>
      </p:sp>
      <p:pic>
        <p:nvPicPr>
          <p:cNvPr id="2050" name="Picture 2" descr="http://s2.goods.ozstatic.by/200/423/13/1/1013423_0_Ugolovniy_kodeks_Respubliki_Bela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371608" cy="22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30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Цитирование. Источники.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Правила цитирования</a:t>
            </a:r>
          </a:p>
          <a:p>
            <a:r>
              <a:rPr lang="ru-RU" dirty="0"/>
              <a:t>Текст цитаты заключается в кавычки и приводится в той грамматической форме, в какой он дан в источнике, с сохранением особенностей авторского написания. Обязательно указание номеров страниц в источнике.</a:t>
            </a:r>
          </a:p>
          <a:p>
            <a:r>
              <a:rPr lang="ru-RU" dirty="0"/>
              <a:t>Цитирование должно быть полным, без произвольного сокращения цитируемого фрагмента и без искажения смысла. Пропуск второстепенных слов обозначается многоточием. Если Вы, приводя цитату, выделяете в ней какие-то слова, важные для Вашего текста, то после выделения Вы сообщаете в скобках об этом вмешательстве: (курсив мой. – В.К</a:t>
            </a:r>
            <a:r>
              <a:rPr lang="ru-RU" dirty="0" smtClean="0"/>
              <a:t>.). Инициалы при этом обозначают первую букву Вашего имени и первую букву Вашей фамилии.</a:t>
            </a:r>
          </a:p>
          <a:p>
            <a:r>
              <a:rPr lang="ru-RU" dirty="0" smtClean="0"/>
              <a:t>Оптимальное количество цитат в тексте – не более двух на странице.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11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Цитирование. Источники.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7" y="2420888"/>
            <a:ext cx="8424936" cy="619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7" y="3789040"/>
            <a:ext cx="8424936" cy="1574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4427984" y="3111154"/>
            <a:ext cx="296019" cy="597623"/>
          </a:xfrm>
          <a:prstGeom prst="upArrow">
            <a:avLst>
              <a:gd name="adj1" fmla="val 38453"/>
              <a:gd name="adj2" fmla="val 7309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6084168" y="5517232"/>
            <a:ext cx="296019" cy="597623"/>
          </a:xfrm>
          <a:prstGeom prst="upArrow">
            <a:avLst>
              <a:gd name="adj1" fmla="val 38453"/>
              <a:gd name="adj2" fmla="val 7309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0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Цитирование. Источники.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r>
              <a:rPr lang="ru-RU" dirty="0"/>
              <a:t>Каждая цитата должна сопровождаться ссылкой на источник, библиографическое описание которого приводится в соответствии с требования библиографических стандартов. В современной научной литературе используются </a:t>
            </a:r>
            <a:r>
              <a:rPr lang="ru-RU" dirty="0" smtClean="0"/>
              <a:t>следующий вариант: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Библиографический </a:t>
            </a:r>
            <a:r>
              <a:rPr lang="ru-RU" dirty="0"/>
              <a:t>указатель в конце работы (список литературы) оформляется как нумерованный список </a:t>
            </a:r>
            <a:r>
              <a:rPr lang="ru-RU" dirty="0" smtClean="0"/>
              <a:t>в</a:t>
            </a:r>
            <a:r>
              <a:rPr lang="ru-RU" dirty="0"/>
              <a:t>. После приведённой в тексте цитаты в квадратных скобках указывается номер цитируемого источника в данной списке и через точку с запятой – номер страницы. </a:t>
            </a:r>
            <a:r>
              <a:rPr lang="ru-RU" sz="2400" i="1" dirty="0"/>
              <a:t>Например: [14; 236].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79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Цитирование. Источники.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391751" cy="3518384"/>
          </a:xfrm>
          <a:prstGeom prst="roundRect">
            <a:avLst>
              <a:gd name="adj" fmla="val 49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98" y="1268760"/>
            <a:ext cx="73917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Правила оформления списка источников определены Постановлением </a:t>
            </a:r>
            <a:r>
              <a:rPr lang="ru-RU" i="1" dirty="0"/>
              <a:t>президиума Государственного высшего аттестационного комитета Республики Беларусь 24.12.1997 № 178 (в редакции постановления Высшей аттестационной комиссии Республики Беларусь 15.08.2007 г. № 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94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5. Цитирование. Источники.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ПРИМЕРЫ</a:t>
            </a:r>
            <a:r>
              <a:rPr lang="en-US" i="1" dirty="0" smtClean="0"/>
              <a:t>:</a:t>
            </a:r>
            <a:endParaRPr lang="ru-RU" i="1" dirty="0" smtClean="0"/>
          </a:p>
          <a:p>
            <a:r>
              <a:rPr lang="ru-RU" dirty="0"/>
              <a:t>Пугачев, А.Н. Правотворческий процесс: учеб.-метод. комплекс для студ. </a:t>
            </a:r>
            <a:r>
              <a:rPr lang="ru-RU" dirty="0" err="1"/>
              <a:t>юрид</a:t>
            </a:r>
            <a:r>
              <a:rPr lang="ru-RU" dirty="0"/>
              <a:t>. спец. / М-во образования РБ, Полоцкий гос. ун-т. – Новополоцк: ПГУ, 2010. – 387 с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Соловьев</a:t>
            </a:r>
            <a:r>
              <a:rPr lang="ru-RU" dirty="0"/>
              <a:t>, П.В. Конституционность как основополагающий принцип нормотворчества / П.В. Соловьев // Вестник Полоцкого государственного университета. Сер. D, Экономические и юридические науки. - 2013. - № 6. - С. 132-136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О </a:t>
            </a:r>
            <a:r>
              <a:rPr lang="ru-RU" dirty="0"/>
              <a:t>нормативных правовых актах Республики Беларусь: Закон </a:t>
            </a:r>
            <a:r>
              <a:rPr lang="ru-RU" dirty="0" err="1"/>
              <a:t>Респ</a:t>
            </a:r>
            <a:r>
              <a:rPr lang="ru-RU" dirty="0"/>
              <a:t>. Беларусь от 10 января 2000 г., № 361-З: в ред. Закона </a:t>
            </a:r>
            <a:r>
              <a:rPr lang="ru-RU" dirty="0" err="1"/>
              <a:t>Респ</a:t>
            </a:r>
            <a:r>
              <a:rPr lang="ru-RU" dirty="0"/>
              <a:t>. Беларусь от 02.07.2009 г. // Консультант Плюс: Беларусь. [Электронный ресурс] / ООО «</a:t>
            </a:r>
            <a:r>
              <a:rPr lang="ru-RU" dirty="0" err="1"/>
              <a:t>ЮрСпектр</a:t>
            </a:r>
            <a:r>
              <a:rPr lang="ru-RU" dirty="0"/>
              <a:t>». – Минск, 2013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Морозова</a:t>
            </a:r>
            <a:r>
              <a:rPr lang="ru-RU" dirty="0"/>
              <a:t>, Л.А. Конституционная законность / Л.А. Морозова // Правовой портал «Правопорядок» [Электронный ресурс].– 2013. – Режим доступа: http://oprave.ru/?p=426. – Дата доступа: 02.02.2013.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1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115409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 Познание в теории философии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315200" cy="5256584"/>
          </a:xfrm>
        </p:spPr>
        <p:txBody>
          <a:bodyPr>
            <a:normAutofit/>
          </a:bodyPr>
          <a:lstStyle/>
          <a:p>
            <a:r>
              <a:rPr lang="ru-RU" i="1" u="sng" dirty="0" err="1" smtClean="0"/>
              <a:t>Демокрит</a:t>
            </a:r>
            <a:r>
              <a:rPr lang="ru-RU" dirty="0"/>
              <a:t>, под знанием понимал совокупность «истекающих» от предметов </a:t>
            </a:r>
            <a:r>
              <a:rPr lang="ru-RU" dirty="0" err="1"/>
              <a:t>эйдосов</a:t>
            </a:r>
            <a:r>
              <a:rPr lang="ru-RU" dirty="0"/>
              <a:t>, вызывающих ощущения, благодаря которым и происходит познание. </a:t>
            </a:r>
            <a:endParaRPr lang="ru-RU" dirty="0" smtClean="0"/>
          </a:p>
          <a:p>
            <a:r>
              <a:rPr lang="ru-RU" i="1" u="sng" dirty="0" smtClean="0"/>
              <a:t>Платон</a:t>
            </a:r>
            <a:r>
              <a:rPr lang="ru-RU" dirty="0" smtClean="0"/>
              <a:t> </a:t>
            </a:r>
            <a:r>
              <a:rPr lang="ru-RU" dirty="0"/>
              <a:t>утверждал, что познание – это припоминание душой того, что она видела в мире </a:t>
            </a:r>
            <a:r>
              <a:rPr lang="ru-RU" dirty="0" smtClean="0"/>
              <a:t>идей</a:t>
            </a:r>
          </a:p>
          <a:p>
            <a:r>
              <a:rPr lang="ru-RU" i="1" u="sng" dirty="0" smtClean="0"/>
              <a:t>Ф</a:t>
            </a:r>
            <a:r>
              <a:rPr lang="ru-RU" i="1" u="sng" dirty="0"/>
              <a:t>. Бэкон</a:t>
            </a:r>
            <a:r>
              <a:rPr lang="ru-RU" u="sng" dirty="0"/>
              <a:t> </a:t>
            </a:r>
            <a:r>
              <a:rPr lang="ru-RU" dirty="0"/>
              <a:t>считал самым достоверным источником познания опыт, а </a:t>
            </a:r>
            <a:r>
              <a:rPr lang="ru-RU" i="1" u="sng" dirty="0"/>
              <a:t>Дж. Локк</a:t>
            </a:r>
            <a:r>
              <a:rPr lang="ru-RU" u="sng" dirty="0"/>
              <a:t> </a:t>
            </a:r>
            <a:r>
              <a:rPr lang="ru-RU" dirty="0"/>
              <a:t>– ощущения. </a:t>
            </a:r>
            <a:endParaRPr lang="ru-RU" dirty="0" smtClean="0"/>
          </a:p>
          <a:p>
            <a:r>
              <a:rPr lang="ru-RU" i="1" u="sng" dirty="0" smtClean="0"/>
              <a:t>Д</a:t>
            </a:r>
            <a:r>
              <a:rPr lang="ru-RU" i="1" u="sng" dirty="0"/>
              <a:t>. Юм</a:t>
            </a:r>
            <a:r>
              <a:rPr lang="ru-RU" u="sng" dirty="0"/>
              <a:t> </a:t>
            </a:r>
            <a:r>
              <a:rPr lang="ru-RU" dirty="0"/>
              <a:t>подвергал сомнению саму возможность познания, </a:t>
            </a:r>
            <a:endParaRPr lang="ru-RU" dirty="0" smtClean="0"/>
          </a:p>
          <a:p>
            <a:r>
              <a:rPr lang="ru-RU" i="1" u="sng" dirty="0" smtClean="0"/>
              <a:t>И</a:t>
            </a:r>
            <a:r>
              <a:rPr lang="ru-RU" i="1" u="sng" dirty="0"/>
              <a:t>. Кант</a:t>
            </a:r>
            <a:r>
              <a:rPr lang="ru-RU" u="sng" dirty="0"/>
              <a:t> </a:t>
            </a:r>
            <a:r>
              <a:rPr lang="ru-RU" dirty="0"/>
              <a:t>допускал возможность познания на уровне явления, но сущность полагал непознаваемой. </a:t>
            </a:r>
            <a:endParaRPr lang="ru-RU" i="1" dirty="0" smtClean="0"/>
          </a:p>
          <a:p>
            <a:r>
              <a:rPr lang="ru-RU" i="1" u="sng" dirty="0" smtClean="0"/>
              <a:t>В.И</a:t>
            </a:r>
            <a:r>
              <a:rPr lang="ru-RU" i="1" u="sng" dirty="0"/>
              <a:t>. Ленин</a:t>
            </a:r>
            <a:r>
              <a:rPr lang="ru-RU" u="sng" dirty="0"/>
              <a:t> </a:t>
            </a:r>
            <a:r>
              <a:rPr lang="ru-RU" dirty="0"/>
              <a:t>– как последовательный переход «от живого созерцания к абстрактному мышлению и от него к практике»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ru-RU" dirty="0" smtClean="0"/>
              <a:t>Позитивистская гносеология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4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Позитивистская гносеология – направленна на изучение формальных </a:t>
            </a:r>
            <a:r>
              <a:rPr lang="ru-RU" sz="2800" dirty="0"/>
              <a:t>источников действующего права (позитивного права, закона</a:t>
            </a:r>
            <a:r>
              <a:rPr lang="ru-RU" sz="2800" dirty="0" smtClean="0"/>
              <a:t>).</a:t>
            </a:r>
          </a:p>
          <a:p>
            <a:endParaRPr lang="ru-RU" sz="2800" dirty="0" smtClean="0"/>
          </a:p>
          <a:p>
            <a:r>
              <a:rPr lang="ru-RU" sz="2800" dirty="0" smtClean="0"/>
              <a:t>Например, нормативных правовых актов.</a:t>
            </a:r>
          </a:p>
          <a:p>
            <a:r>
              <a:rPr lang="ru-RU" sz="2800" dirty="0" smtClean="0"/>
              <a:t>В Республике Беларусь нормативные правовые акты являются источником 97% всех норм права в государстве.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143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Позитивистская гносеология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r>
              <a:rPr lang="ru-RU" dirty="0"/>
              <a:t>Статья 7 Конституции Республики Беларусь предусматривает, что нормативные акты государственных органов публикуются или доводятся до всеобщего сведения иным предусмотренным законом способом. 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/>
              <a:t>требований Конституции относительно опубликования нормативных актов может повлечь признание акта неконституционным</a:t>
            </a:r>
            <a:endParaRPr lang="ru-RU" dirty="0"/>
          </a:p>
        </p:txBody>
      </p:sp>
      <p:pic>
        <p:nvPicPr>
          <p:cNvPr id="9218" name="Picture 2" descr="http://www.usebelarusy.by/media/USEBELARUSY/Vytoki/daynina/padzei/kanscitu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4680520" cy="23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2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315200" cy="4896584"/>
          </a:xfrm>
        </p:spPr>
        <p:txBody>
          <a:bodyPr/>
          <a:lstStyle/>
          <a:p>
            <a:r>
              <a:rPr lang="ru-RU" dirty="0" smtClean="0"/>
              <a:t>С </a:t>
            </a:r>
            <a:r>
              <a:rPr lang="ru-RU" dirty="0"/>
              <a:t>1 июля 2012 г. </a:t>
            </a:r>
            <a:r>
              <a:rPr lang="ru-RU" dirty="0" smtClean="0"/>
              <a:t>действует Декрет </a:t>
            </a:r>
            <a:r>
              <a:rPr lang="ru-RU" dirty="0"/>
              <a:t>Президента Республики Беларусь № 3 «О некоторых вопросах опубликования и вступления в силу правовых актов Республики Беларусь</a:t>
            </a:r>
            <a:r>
              <a:rPr lang="ru-RU" dirty="0" smtClean="0"/>
              <a:t>»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ru-RU" dirty="0"/>
              <a:t>официальным опубликованием правовых актов является доведение этих правовых актов до всеобщего сведения путем размещения их текстов в полном соответствии с подписанными подлинниками на Национальном правовом Интернет-портале Республики Беларусь - </a:t>
            </a:r>
            <a:r>
              <a:rPr lang="ru-RU" sz="2000" b="1" dirty="0"/>
              <a:t>www.pravo.by</a:t>
            </a:r>
            <a:endParaRPr lang="en-US" sz="2000" b="1" dirty="0" smtClean="0"/>
          </a:p>
          <a:p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66532"/>
            <a:ext cx="7117235" cy="191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34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7"/>
            <a:ext cx="7762056" cy="4896584"/>
          </a:xfrm>
        </p:spPr>
        <p:txBody>
          <a:bodyPr/>
          <a:lstStyle/>
          <a:p>
            <a:r>
              <a:rPr lang="ru-RU" dirty="0" smtClean="0"/>
              <a:t>Правило </a:t>
            </a:r>
            <a:r>
              <a:rPr lang="ru-RU" dirty="0"/>
              <a:t>распространяется на правовые акты, подлежащие включению в Национальный реестр правовых актов Республики </a:t>
            </a:r>
            <a:r>
              <a:rPr lang="ru-RU" dirty="0" smtClean="0"/>
              <a:t>Беларусь (фактически все НПА). </a:t>
            </a:r>
            <a:endParaRPr lang="en-US" dirty="0" smtClean="0"/>
          </a:p>
          <a:p>
            <a:r>
              <a:rPr lang="ru-RU" dirty="0" smtClean="0"/>
              <a:t>Дата </a:t>
            </a:r>
            <a:r>
              <a:rPr lang="ru-RU" dirty="0"/>
              <a:t>официального </a:t>
            </a:r>
            <a:r>
              <a:rPr lang="ru-RU" dirty="0" smtClean="0"/>
              <a:t>опубликования</a:t>
            </a:r>
            <a:r>
              <a:rPr lang="en-US" dirty="0" smtClean="0"/>
              <a:t> –</a:t>
            </a:r>
            <a:r>
              <a:rPr lang="ru-RU" dirty="0" smtClean="0"/>
              <a:t> дата </a:t>
            </a:r>
            <a:r>
              <a:rPr lang="ru-RU" dirty="0"/>
              <a:t>размещения правового акта на Национальном правовом Интернет-портале Республики Беларусь. 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6292218" cy="307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619672" y="4581128"/>
            <a:ext cx="1080120" cy="2880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7777"/>
            <a:ext cx="6840000" cy="332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70379"/>
            <a:ext cx="6840000" cy="103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39552" y="5645833"/>
            <a:ext cx="1080120" cy="2880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8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3. Позитивистская гносеология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5328592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Размещение </a:t>
            </a:r>
            <a:r>
              <a:rPr lang="ru-RU" sz="2000" dirty="0"/>
              <a:t>в сборнике правовых актов "Национальный реестр правовых актов Республики Беларусь", газетах "Советская Белоруссия", "</a:t>
            </a:r>
            <a:r>
              <a:rPr lang="ru-RU" sz="2000" dirty="0" err="1"/>
              <a:t>Звязда</a:t>
            </a:r>
            <a:r>
              <a:rPr lang="ru-RU" sz="2000" dirty="0"/>
              <a:t>", "Народная газета" и т.д., признано обнародованием, т.е. приобретает статус неофициального опубликования.</a:t>
            </a:r>
          </a:p>
        </p:txBody>
      </p:sp>
      <p:pic>
        <p:nvPicPr>
          <p:cNvPr id="18434" name="Picture 2" descr="http://www.pravo.by/sm_full.aspx?guid=84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34172"/>
            <a:ext cx="1905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нак запрета 3"/>
          <p:cNvSpPr/>
          <p:nvPr/>
        </p:nvSpPr>
        <p:spPr>
          <a:xfrm>
            <a:off x="6676628" y="4345496"/>
            <a:ext cx="1440160" cy="1368152"/>
          </a:xfrm>
          <a:prstGeom prst="noSmoking">
            <a:avLst>
              <a:gd name="adj" fmla="val 5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15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134</TotalTime>
  <Words>1609</Words>
  <Application>Microsoft Office PowerPoint</Application>
  <PresentationFormat>Экран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Перспектива</vt:lpstr>
      <vt:lpstr>Правовая гносеология</vt:lpstr>
      <vt:lpstr>1. Правовая гносеология</vt:lpstr>
      <vt:lpstr>2. Познание в теории философии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3. Позитивистская гносеология</vt:lpstr>
      <vt:lpstr>4. Плагиат в юридических исследованиях</vt:lpstr>
      <vt:lpstr>4. Плагиат в юридических исследованиях</vt:lpstr>
      <vt:lpstr>4. Плагиат в юридических исследованиях</vt:lpstr>
      <vt:lpstr>4. Плагиат в юридических исследованиях</vt:lpstr>
      <vt:lpstr>4. Плагиат в юридических исследованиях</vt:lpstr>
      <vt:lpstr>4. Плагиат в юридических исследованиях</vt:lpstr>
      <vt:lpstr>4. Плагиат в юридических исследованиях</vt:lpstr>
      <vt:lpstr>5. Цитирование. Источники.</vt:lpstr>
      <vt:lpstr>5. Цитирование. Источники.</vt:lpstr>
      <vt:lpstr>5. Цитирование. Источники.</vt:lpstr>
      <vt:lpstr>5. Цитирование. Источники.</vt:lpstr>
      <vt:lpstr>5. Цитирование. Источники.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гносеология</dc:title>
  <dc:creator>Соловьев</dc:creator>
  <cp:lastModifiedBy>Соловьев</cp:lastModifiedBy>
  <cp:revision>13</cp:revision>
  <dcterms:created xsi:type="dcterms:W3CDTF">2014-02-16T11:45:09Z</dcterms:created>
  <dcterms:modified xsi:type="dcterms:W3CDTF">2014-02-16T13:59:52Z</dcterms:modified>
</cp:coreProperties>
</file>