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4" r:id="rId6"/>
    <p:sldId id="260" r:id="rId7"/>
    <p:sldId id="263" r:id="rId8"/>
    <p:sldId id="259" r:id="rId9"/>
    <p:sldId id="266" r:id="rId10"/>
    <p:sldId id="267" r:id="rId11"/>
    <p:sldId id="269" r:id="rId12"/>
    <p:sldId id="282" r:id="rId13"/>
    <p:sldId id="279" r:id="rId14"/>
    <p:sldId id="271" r:id="rId15"/>
    <p:sldId id="272" r:id="rId16"/>
    <p:sldId id="278" r:id="rId17"/>
    <p:sldId id="281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E09066-D2D3-4B53-AE6E-3151CB382BB5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B64F42-A4C8-4107-8F9D-EFD025F134EB}">
      <dgm:prSet/>
      <dgm:spPr/>
      <dgm:t>
        <a:bodyPr/>
        <a:lstStyle/>
        <a:p>
          <a:pPr rtl="0"/>
          <a:r>
            <a:rPr lang="ru-RU" b="0" dirty="0" smtClean="0"/>
            <a:t>СОВРЕМЕННОЕ ПРАВО ХАРАКТЕРИЗУЕТСЯ:</a:t>
          </a:r>
          <a:endParaRPr lang="ru-RU" b="0" dirty="0"/>
        </a:p>
      </dgm:t>
    </dgm:pt>
    <dgm:pt modelId="{A9DBD0AB-75AA-482E-A157-ABFA2BE6FDC9}" type="parTrans" cxnId="{7806E6C3-B10D-41A1-A10B-C534E459C5CD}">
      <dgm:prSet/>
      <dgm:spPr/>
      <dgm:t>
        <a:bodyPr/>
        <a:lstStyle/>
        <a:p>
          <a:endParaRPr lang="ru-RU" b="0" dirty="0"/>
        </a:p>
      </dgm:t>
    </dgm:pt>
    <dgm:pt modelId="{BD4C2FB2-082F-4162-944C-31A3E55B0889}" type="sibTrans" cxnId="{7806E6C3-B10D-41A1-A10B-C534E459C5CD}">
      <dgm:prSet/>
      <dgm:spPr/>
      <dgm:t>
        <a:bodyPr/>
        <a:lstStyle/>
        <a:p>
          <a:endParaRPr lang="ru-RU" b="0" dirty="0"/>
        </a:p>
      </dgm:t>
    </dgm:pt>
    <dgm:pt modelId="{8C3E183A-6BC7-4B9D-A860-44BCD932D3C2}">
      <dgm:prSet/>
      <dgm:spPr/>
      <dgm:t>
        <a:bodyPr/>
        <a:lstStyle/>
        <a:p>
          <a:pPr rtl="0"/>
          <a:r>
            <a:rPr lang="ru-RU" b="0" i="1" dirty="0" smtClean="0"/>
            <a:t>ИНСТРУМЕНТАЛЬНОЙ ЦЕННОСТЬЮ</a:t>
          </a:r>
          <a:endParaRPr lang="ru-RU" b="0" dirty="0"/>
        </a:p>
      </dgm:t>
    </dgm:pt>
    <dgm:pt modelId="{7EBF4ACD-3B9D-4906-907D-695F53E1595A}" type="parTrans" cxnId="{4D02F6EA-3D2B-421A-98C2-8DF49C0E22EC}">
      <dgm:prSet/>
      <dgm:spPr/>
      <dgm:t>
        <a:bodyPr/>
        <a:lstStyle/>
        <a:p>
          <a:endParaRPr lang="ru-RU" b="0" dirty="0"/>
        </a:p>
      </dgm:t>
    </dgm:pt>
    <dgm:pt modelId="{006BFFB5-92E1-4E0E-95E1-EAB7AD1CA692}" type="sibTrans" cxnId="{4D02F6EA-3D2B-421A-98C2-8DF49C0E22EC}">
      <dgm:prSet/>
      <dgm:spPr/>
      <dgm:t>
        <a:bodyPr/>
        <a:lstStyle/>
        <a:p>
          <a:endParaRPr lang="ru-RU" b="0" dirty="0"/>
        </a:p>
      </dgm:t>
    </dgm:pt>
    <dgm:pt modelId="{2608AB9B-504F-4BE3-94A8-D57ABCF2BA43}">
      <dgm:prSet/>
      <dgm:spPr/>
      <dgm:t>
        <a:bodyPr/>
        <a:lstStyle/>
        <a:p>
          <a:pPr rtl="0"/>
          <a:r>
            <a:rPr lang="ru-RU" b="0" i="1" dirty="0" smtClean="0"/>
            <a:t>ОБЩЕСОЦИАЛЬНОЙ ЦЕННОСТЬЮ</a:t>
          </a:r>
          <a:endParaRPr lang="ru-RU" b="0" dirty="0"/>
        </a:p>
      </dgm:t>
    </dgm:pt>
    <dgm:pt modelId="{309F6FBA-2427-472A-BBDE-55C7A1174B63}" type="parTrans" cxnId="{D2B1A83E-E158-4539-8310-AE484472F923}">
      <dgm:prSet/>
      <dgm:spPr/>
      <dgm:t>
        <a:bodyPr/>
        <a:lstStyle/>
        <a:p>
          <a:endParaRPr lang="ru-RU" b="0" dirty="0"/>
        </a:p>
      </dgm:t>
    </dgm:pt>
    <dgm:pt modelId="{EB1D0087-132A-4130-834F-0114C66B38C1}" type="sibTrans" cxnId="{D2B1A83E-E158-4539-8310-AE484472F923}">
      <dgm:prSet/>
      <dgm:spPr/>
      <dgm:t>
        <a:bodyPr/>
        <a:lstStyle/>
        <a:p>
          <a:endParaRPr lang="ru-RU" b="0" dirty="0"/>
        </a:p>
      </dgm:t>
    </dgm:pt>
    <dgm:pt modelId="{E56004E5-663E-4317-A6D6-47537DE074D5}">
      <dgm:prSet/>
      <dgm:spPr/>
      <dgm:t>
        <a:bodyPr/>
        <a:lstStyle/>
        <a:p>
          <a:pPr rtl="0"/>
          <a:r>
            <a:rPr lang="ru-RU" b="0" i="1" dirty="0" smtClean="0"/>
            <a:t>САМОЦЕННОСТЬЮ (СОБСТВЕННОЙ ЦЕННОСТЬЮ)</a:t>
          </a:r>
          <a:endParaRPr lang="ru-RU" b="0" dirty="0"/>
        </a:p>
      </dgm:t>
    </dgm:pt>
    <dgm:pt modelId="{29457AAA-AA2F-434D-A459-6F4D16CE0892}" type="parTrans" cxnId="{AD90CF03-7BD6-44E3-AA7C-D26CA704D1DF}">
      <dgm:prSet/>
      <dgm:spPr/>
      <dgm:t>
        <a:bodyPr/>
        <a:lstStyle/>
        <a:p>
          <a:endParaRPr lang="ru-RU" b="0" dirty="0"/>
        </a:p>
      </dgm:t>
    </dgm:pt>
    <dgm:pt modelId="{37FBD3EA-F76B-444F-B17A-87AA36CDA852}" type="sibTrans" cxnId="{AD90CF03-7BD6-44E3-AA7C-D26CA704D1DF}">
      <dgm:prSet/>
      <dgm:spPr/>
      <dgm:t>
        <a:bodyPr/>
        <a:lstStyle/>
        <a:p>
          <a:endParaRPr lang="ru-RU" b="0" dirty="0"/>
        </a:p>
      </dgm:t>
    </dgm:pt>
    <dgm:pt modelId="{EEBE189A-5B02-4593-871D-6FDFE7A20C08}">
      <dgm:prSet/>
      <dgm:spPr/>
      <dgm:t>
        <a:bodyPr/>
        <a:lstStyle/>
        <a:p>
          <a:pPr rtl="0"/>
          <a:r>
            <a:rPr lang="ru-RU" b="0" i="1" dirty="0" smtClean="0"/>
            <a:t>ГУМАНИСТИЧЕСКОЙ (ЛИЧНОСТНОЙ) ЦЕННОСТЬЮ</a:t>
          </a:r>
          <a:endParaRPr lang="ru-RU" b="0" dirty="0"/>
        </a:p>
      </dgm:t>
    </dgm:pt>
    <dgm:pt modelId="{411B27B5-C8E9-4996-99A4-652AC5FF621C}" type="parTrans" cxnId="{35E962C7-59DE-4E1A-877D-CD5F6D31EBCF}">
      <dgm:prSet/>
      <dgm:spPr/>
      <dgm:t>
        <a:bodyPr/>
        <a:lstStyle/>
        <a:p>
          <a:endParaRPr lang="ru-RU" b="0" dirty="0"/>
        </a:p>
      </dgm:t>
    </dgm:pt>
    <dgm:pt modelId="{C66358AD-474F-4C1A-8C16-6F0ECF6F3E10}" type="sibTrans" cxnId="{35E962C7-59DE-4E1A-877D-CD5F6D31EBCF}">
      <dgm:prSet/>
      <dgm:spPr/>
      <dgm:t>
        <a:bodyPr/>
        <a:lstStyle/>
        <a:p>
          <a:endParaRPr lang="ru-RU" b="0" dirty="0"/>
        </a:p>
      </dgm:t>
    </dgm:pt>
    <dgm:pt modelId="{D7099137-4BD6-4D11-8F48-3C720E47EF42}" type="pres">
      <dgm:prSet presAssocID="{C1E09066-D2D3-4B53-AE6E-3151CB382BB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D6F92C-8339-4593-897C-C53F61233D16}" type="pres">
      <dgm:prSet presAssocID="{9DB64F42-A4C8-4107-8F9D-EFD025F134EB}" presName="composite" presStyleCnt="0"/>
      <dgm:spPr/>
    </dgm:pt>
    <dgm:pt modelId="{B93F8DBF-A7A0-4170-A440-03F82E486955}" type="pres">
      <dgm:prSet presAssocID="{9DB64F42-A4C8-4107-8F9D-EFD025F134EB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189D5-67CA-4414-B596-826856177EB7}" type="pres">
      <dgm:prSet presAssocID="{9DB64F42-A4C8-4107-8F9D-EFD025F134EB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06E6C3-B10D-41A1-A10B-C534E459C5CD}" srcId="{C1E09066-D2D3-4B53-AE6E-3151CB382BB5}" destId="{9DB64F42-A4C8-4107-8F9D-EFD025F134EB}" srcOrd="0" destOrd="0" parTransId="{A9DBD0AB-75AA-482E-A157-ABFA2BE6FDC9}" sibTransId="{BD4C2FB2-082F-4162-944C-31A3E55B0889}"/>
    <dgm:cxn modelId="{2F334774-B2B3-4150-8B90-D1280F4BDD61}" type="presOf" srcId="{EEBE189A-5B02-4593-871D-6FDFE7A20C08}" destId="{BD6189D5-67CA-4414-B596-826856177EB7}" srcOrd="0" destOrd="3" presId="urn:microsoft.com/office/officeart/2005/8/layout/chevron2"/>
    <dgm:cxn modelId="{1144B2A0-D70A-4D74-8377-DD7C494671F8}" type="presOf" srcId="{9DB64F42-A4C8-4107-8F9D-EFD025F134EB}" destId="{B93F8DBF-A7A0-4170-A440-03F82E486955}" srcOrd="0" destOrd="0" presId="urn:microsoft.com/office/officeart/2005/8/layout/chevron2"/>
    <dgm:cxn modelId="{6D921B8F-0ADF-4C67-B94A-CBE5954EC642}" type="presOf" srcId="{C1E09066-D2D3-4B53-AE6E-3151CB382BB5}" destId="{D7099137-4BD6-4D11-8F48-3C720E47EF42}" srcOrd="0" destOrd="0" presId="urn:microsoft.com/office/officeart/2005/8/layout/chevron2"/>
    <dgm:cxn modelId="{35E962C7-59DE-4E1A-877D-CD5F6D31EBCF}" srcId="{9DB64F42-A4C8-4107-8F9D-EFD025F134EB}" destId="{EEBE189A-5B02-4593-871D-6FDFE7A20C08}" srcOrd="3" destOrd="0" parTransId="{411B27B5-C8E9-4996-99A4-652AC5FF621C}" sibTransId="{C66358AD-474F-4C1A-8C16-6F0ECF6F3E10}"/>
    <dgm:cxn modelId="{4D02F6EA-3D2B-421A-98C2-8DF49C0E22EC}" srcId="{9DB64F42-A4C8-4107-8F9D-EFD025F134EB}" destId="{8C3E183A-6BC7-4B9D-A860-44BCD932D3C2}" srcOrd="0" destOrd="0" parTransId="{7EBF4ACD-3B9D-4906-907D-695F53E1595A}" sibTransId="{006BFFB5-92E1-4E0E-95E1-EAB7AD1CA692}"/>
    <dgm:cxn modelId="{D2B1A83E-E158-4539-8310-AE484472F923}" srcId="{9DB64F42-A4C8-4107-8F9D-EFD025F134EB}" destId="{2608AB9B-504F-4BE3-94A8-D57ABCF2BA43}" srcOrd="1" destOrd="0" parTransId="{309F6FBA-2427-472A-BBDE-55C7A1174B63}" sibTransId="{EB1D0087-132A-4130-834F-0114C66B38C1}"/>
    <dgm:cxn modelId="{68E33408-1DF7-46FE-B258-7CDA6545BAC9}" type="presOf" srcId="{2608AB9B-504F-4BE3-94A8-D57ABCF2BA43}" destId="{BD6189D5-67CA-4414-B596-826856177EB7}" srcOrd="0" destOrd="1" presId="urn:microsoft.com/office/officeart/2005/8/layout/chevron2"/>
    <dgm:cxn modelId="{2AAADA6F-3929-40E3-9B58-35EA7D28B2B7}" type="presOf" srcId="{8C3E183A-6BC7-4B9D-A860-44BCD932D3C2}" destId="{BD6189D5-67CA-4414-B596-826856177EB7}" srcOrd="0" destOrd="0" presId="urn:microsoft.com/office/officeart/2005/8/layout/chevron2"/>
    <dgm:cxn modelId="{AD90CF03-7BD6-44E3-AA7C-D26CA704D1DF}" srcId="{9DB64F42-A4C8-4107-8F9D-EFD025F134EB}" destId="{E56004E5-663E-4317-A6D6-47537DE074D5}" srcOrd="2" destOrd="0" parTransId="{29457AAA-AA2F-434D-A459-6F4D16CE0892}" sibTransId="{37FBD3EA-F76B-444F-B17A-87AA36CDA852}"/>
    <dgm:cxn modelId="{50389815-CEB4-45C9-AF2B-E1BC2EFA22BD}" type="presOf" srcId="{E56004E5-663E-4317-A6D6-47537DE074D5}" destId="{BD6189D5-67CA-4414-B596-826856177EB7}" srcOrd="0" destOrd="2" presId="urn:microsoft.com/office/officeart/2005/8/layout/chevron2"/>
    <dgm:cxn modelId="{515566AF-0D4D-4A72-B48D-963F401BD779}" type="presParOf" srcId="{D7099137-4BD6-4D11-8F48-3C720E47EF42}" destId="{10D6F92C-8339-4593-897C-C53F61233D16}" srcOrd="0" destOrd="0" presId="urn:microsoft.com/office/officeart/2005/8/layout/chevron2"/>
    <dgm:cxn modelId="{82E2B80A-100C-43DB-BE80-6114080B7D63}" type="presParOf" srcId="{10D6F92C-8339-4593-897C-C53F61233D16}" destId="{B93F8DBF-A7A0-4170-A440-03F82E486955}" srcOrd="0" destOrd="0" presId="urn:microsoft.com/office/officeart/2005/8/layout/chevron2"/>
    <dgm:cxn modelId="{91D165A5-7979-4B55-9711-9F2FA78AF3F4}" type="presParOf" srcId="{10D6F92C-8339-4593-897C-C53F61233D16}" destId="{BD6189D5-67CA-4414-B596-826856177EB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961167-0017-4681-96F8-AC70B196A25E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973D191-30AB-45D9-8BD2-FAD092301C08}">
      <dgm:prSet/>
      <dgm:spPr/>
      <dgm:t>
        <a:bodyPr/>
        <a:lstStyle/>
        <a:p>
          <a:pPr rtl="0"/>
          <a:r>
            <a:rPr lang="ru-RU" smtClean="0"/>
            <a:t>К основным требованиям справедливости относятся </a:t>
          </a:r>
          <a:endParaRPr lang="ru-RU"/>
        </a:p>
      </dgm:t>
    </dgm:pt>
    <dgm:pt modelId="{B4EC191A-19B7-4CD5-92D2-3DE06D5A292E}" type="parTrans" cxnId="{C68D6EC0-16D0-439D-8F1E-C5D8F61AA1E7}">
      <dgm:prSet/>
      <dgm:spPr/>
      <dgm:t>
        <a:bodyPr/>
        <a:lstStyle/>
        <a:p>
          <a:endParaRPr lang="ru-RU"/>
        </a:p>
      </dgm:t>
    </dgm:pt>
    <dgm:pt modelId="{DA25BA2E-2043-4AB2-9576-46B59CDB5ED2}" type="sibTrans" cxnId="{C68D6EC0-16D0-439D-8F1E-C5D8F61AA1E7}">
      <dgm:prSet/>
      <dgm:spPr/>
      <dgm:t>
        <a:bodyPr/>
        <a:lstStyle/>
        <a:p>
          <a:endParaRPr lang="ru-RU"/>
        </a:p>
      </dgm:t>
    </dgm:pt>
    <dgm:pt modelId="{71C20485-353E-4C3C-AD82-7F12F640A218}">
      <dgm:prSet/>
      <dgm:spPr/>
      <dgm:t>
        <a:bodyPr/>
        <a:lstStyle/>
        <a:p>
          <a:pPr rtl="0"/>
          <a:r>
            <a:rPr lang="ru-RU" smtClean="0"/>
            <a:t>требование формального равенства</a:t>
          </a:r>
          <a:endParaRPr lang="ru-RU"/>
        </a:p>
      </dgm:t>
    </dgm:pt>
    <dgm:pt modelId="{23119777-C6FF-4BE3-82D4-228A1555E97A}" type="parTrans" cxnId="{CC8C1CFA-BA5C-467B-AA0C-B1CC0B67E608}">
      <dgm:prSet/>
      <dgm:spPr/>
      <dgm:t>
        <a:bodyPr/>
        <a:lstStyle/>
        <a:p>
          <a:endParaRPr lang="ru-RU"/>
        </a:p>
      </dgm:t>
    </dgm:pt>
    <dgm:pt modelId="{9FF606D2-DAC0-4A9E-84DF-ED0387AAB62E}" type="sibTrans" cxnId="{CC8C1CFA-BA5C-467B-AA0C-B1CC0B67E608}">
      <dgm:prSet/>
      <dgm:spPr/>
      <dgm:t>
        <a:bodyPr/>
        <a:lstStyle/>
        <a:p>
          <a:endParaRPr lang="ru-RU"/>
        </a:p>
      </dgm:t>
    </dgm:pt>
    <dgm:pt modelId="{FCA1BE05-54AC-4F07-8EBA-36D80594EE15}">
      <dgm:prSet/>
      <dgm:spPr/>
      <dgm:t>
        <a:bodyPr/>
        <a:lstStyle/>
        <a:p>
          <a:pPr rtl="0"/>
          <a:r>
            <a:rPr lang="ru-RU" smtClean="0"/>
            <a:t>воздаяния</a:t>
          </a:r>
          <a:endParaRPr lang="ru-RU"/>
        </a:p>
      </dgm:t>
    </dgm:pt>
    <dgm:pt modelId="{27F8302D-94E9-4C3A-84C9-D85C30BF6AB5}" type="parTrans" cxnId="{F25FDC80-1B6C-48DE-A069-9D924264527B}">
      <dgm:prSet/>
      <dgm:spPr/>
      <dgm:t>
        <a:bodyPr/>
        <a:lstStyle/>
        <a:p>
          <a:endParaRPr lang="ru-RU"/>
        </a:p>
      </dgm:t>
    </dgm:pt>
    <dgm:pt modelId="{B75699D8-69D2-4327-AE60-589C41CACD0C}" type="sibTrans" cxnId="{F25FDC80-1B6C-48DE-A069-9D924264527B}">
      <dgm:prSet/>
      <dgm:spPr/>
      <dgm:t>
        <a:bodyPr/>
        <a:lstStyle/>
        <a:p>
          <a:endParaRPr lang="ru-RU"/>
        </a:p>
      </dgm:t>
    </dgm:pt>
    <dgm:pt modelId="{AD641C2B-37D8-49BB-B7C8-85385C745749}" type="pres">
      <dgm:prSet presAssocID="{6B961167-0017-4681-96F8-AC70B196A2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A5BAD6-79B4-4F65-9F59-319D44EFD11B}" type="pres">
      <dgm:prSet presAssocID="{5973D191-30AB-45D9-8BD2-FAD092301C08}" presName="linNode" presStyleCnt="0"/>
      <dgm:spPr/>
    </dgm:pt>
    <dgm:pt modelId="{28875F14-4466-475C-AB3A-9534A43ECAC9}" type="pres">
      <dgm:prSet presAssocID="{5973D191-30AB-45D9-8BD2-FAD092301C08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50C6F-172D-40CF-BE7C-CEADA4A84B02}" type="pres">
      <dgm:prSet presAssocID="{5973D191-30AB-45D9-8BD2-FAD092301C08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462A73-1F5E-47BA-974E-9DE39BC16CB0}" type="presOf" srcId="{5973D191-30AB-45D9-8BD2-FAD092301C08}" destId="{28875F14-4466-475C-AB3A-9534A43ECAC9}" srcOrd="0" destOrd="0" presId="urn:microsoft.com/office/officeart/2005/8/layout/vList5"/>
    <dgm:cxn modelId="{BC49D5D4-20DF-46FE-9C01-F21396EDBF73}" type="presOf" srcId="{6B961167-0017-4681-96F8-AC70B196A25E}" destId="{AD641C2B-37D8-49BB-B7C8-85385C745749}" srcOrd="0" destOrd="0" presId="urn:microsoft.com/office/officeart/2005/8/layout/vList5"/>
    <dgm:cxn modelId="{CC8C1CFA-BA5C-467B-AA0C-B1CC0B67E608}" srcId="{5973D191-30AB-45D9-8BD2-FAD092301C08}" destId="{71C20485-353E-4C3C-AD82-7F12F640A218}" srcOrd="0" destOrd="0" parTransId="{23119777-C6FF-4BE3-82D4-228A1555E97A}" sibTransId="{9FF606D2-DAC0-4A9E-84DF-ED0387AAB62E}"/>
    <dgm:cxn modelId="{F25FDC80-1B6C-48DE-A069-9D924264527B}" srcId="{5973D191-30AB-45D9-8BD2-FAD092301C08}" destId="{FCA1BE05-54AC-4F07-8EBA-36D80594EE15}" srcOrd="1" destOrd="0" parTransId="{27F8302D-94E9-4C3A-84C9-D85C30BF6AB5}" sibTransId="{B75699D8-69D2-4327-AE60-589C41CACD0C}"/>
    <dgm:cxn modelId="{22A1BD93-3DC3-4085-B4FA-7FBFBCACC3FE}" type="presOf" srcId="{71C20485-353E-4C3C-AD82-7F12F640A218}" destId="{A8450C6F-172D-40CF-BE7C-CEADA4A84B02}" srcOrd="0" destOrd="0" presId="urn:microsoft.com/office/officeart/2005/8/layout/vList5"/>
    <dgm:cxn modelId="{7D00D2A7-61FA-4F7E-B249-0FC22E7DC948}" type="presOf" srcId="{FCA1BE05-54AC-4F07-8EBA-36D80594EE15}" destId="{A8450C6F-172D-40CF-BE7C-CEADA4A84B02}" srcOrd="0" destOrd="1" presId="urn:microsoft.com/office/officeart/2005/8/layout/vList5"/>
    <dgm:cxn modelId="{C68D6EC0-16D0-439D-8F1E-C5D8F61AA1E7}" srcId="{6B961167-0017-4681-96F8-AC70B196A25E}" destId="{5973D191-30AB-45D9-8BD2-FAD092301C08}" srcOrd="0" destOrd="0" parTransId="{B4EC191A-19B7-4CD5-92D2-3DE06D5A292E}" sibTransId="{DA25BA2E-2043-4AB2-9576-46B59CDB5ED2}"/>
    <dgm:cxn modelId="{9384B2E9-24FE-4243-9E0D-96BBC5D7866C}" type="presParOf" srcId="{AD641C2B-37D8-49BB-B7C8-85385C745749}" destId="{C8A5BAD6-79B4-4F65-9F59-319D44EFD11B}" srcOrd="0" destOrd="0" presId="urn:microsoft.com/office/officeart/2005/8/layout/vList5"/>
    <dgm:cxn modelId="{3CB909D7-CF0B-4743-84E4-E4487E91281F}" type="presParOf" srcId="{C8A5BAD6-79B4-4F65-9F59-319D44EFD11B}" destId="{28875F14-4466-475C-AB3A-9534A43ECAC9}" srcOrd="0" destOrd="0" presId="urn:microsoft.com/office/officeart/2005/8/layout/vList5"/>
    <dgm:cxn modelId="{38DEF8F9-DDA8-4536-AB3D-699A9FEC2638}" type="presParOf" srcId="{C8A5BAD6-79B4-4F65-9F59-319D44EFD11B}" destId="{A8450C6F-172D-40CF-BE7C-CEADA4A84B0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F8DBF-A7A0-4170-A440-03F82E486955}">
      <dsp:nvSpPr>
        <dsp:cNvPr id="0" name=""/>
        <dsp:cNvSpPr/>
      </dsp:nvSpPr>
      <dsp:spPr>
        <a:xfrm rot="5400000">
          <a:off x="-608651" y="608651"/>
          <a:ext cx="4057676" cy="284037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dirty="0" smtClean="0"/>
            <a:t>СОВРЕМЕННОЕ ПРАВО ХАРАКТЕРИЗУЕТСЯ:</a:t>
          </a:r>
          <a:endParaRPr lang="ru-RU" sz="2300" b="0" kern="1200" dirty="0"/>
        </a:p>
      </dsp:txBody>
      <dsp:txXfrm rot="-5400000">
        <a:off x="1" y="1420187"/>
        <a:ext cx="2840373" cy="1217303"/>
      </dsp:txXfrm>
    </dsp:sp>
    <dsp:sp modelId="{BD6189D5-67CA-4414-B596-826856177EB7}">
      <dsp:nvSpPr>
        <dsp:cNvPr id="0" name=""/>
        <dsp:cNvSpPr/>
      </dsp:nvSpPr>
      <dsp:spPr>
        <a:xfrm rot="5400000">
          <a:off x="3773907" y="-933534"/>
          <a:ext cx="2637489" cy="45045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0" i="1" kern="1200" dirty="0" smtClean="0"/>
            <a:t>ИНСТРУМЕНТАЛЬНОЙ ЦЕННОСТЬЮ</a:t>
          </a:r>
          <a:endParaRPr lang="ru-RU" sz="1900" b="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0" i="1" kern="1200" dirty="0" smtClean="0"/>
            <a:t>ОБЩЕСОЦИАЛЬНОЙ ЦЕННОСТЬЮ</a:t>
          </a:r>
          <a:endParaRPr lang="ru-RU" sz="1900" b="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0" i="1" kern="1200" dirty="0" smtClean="0"/>
            <a:t>САМОЦЕННОСТЬЮ (СОБСТВЕННОЙ ЦЕННОСТЬЮ)</a:t>
          </a:r>
          <a:endParaRPr lang="ru-RU" sz="1900" b="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0" i="1" kern="1200" dirty="0" smtClean="0"/>
            <a:t>ГУМАНИСТИЧЕСКОЙ (ЛИЧНОСТНОЙ) ЦЕННОСТЬЮ</a:t>
          </a:r>
          <a:endParaRPr lang="ru-RU" sz="1900" b="0" kern="1200" dirty="0"/>
        </a:p>
      </dsp:txBody>
      <dsp:txXfrm rot="-5400000">
        <a:off x="2840373" y="128752"/>
        <a:ext cx="4375806" cy="2379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450C6F-172D-40CF-BE7C-CEADA4A84B02}">
      <dsp:nvSpPr>
        <dsp:cNvPr id="0" name=""/>
        <dsp:cNvSpPr/>
      </dsp:nvSpPr>
      <dsp:spPr>
        <a:xfrm rot="5400000">
          <a:off x="3204984" y="-414252"/>
          <a:ext cx="2807181" cy="433748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285750" lvl="1" indent="-285750" algn="l" defTabSz="1733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kern="1200" smtClean="0"/>
            <a:t>требование формального равенства</a:t>
          </a:r>
          <a:endParaRPr lang="ru-RU" sz="3900" kern="1200"/>
        </a:p>
        <a:p>
          <a:pPr marL="285750" lvl="1" indent="-285750" algn="l" defTabSz="1733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kern="1200" smtClean="0"/>
            <a:t>воздаяния</a:t>
          </a:r>
          <a:endParaRPr lang="ru-RU" sz="3900" kern="1200"/>
        </a:p>
      </dsp:txBody>
      <dsp:txXfrm rot="-5400000">
        <a:off x="2439834" y="487933"/>
        <a:ext cx="4200447" cy="2533111"/>
      </dsp:txXfrm>
    </dsp:sp>
    <dsp:sp modelId="{28875F14-4466-475C-AB3A-9534A43ECAC9}">
      <dsp:nvSpPr>
        <dsp:cNvPr id="0" name=""/>
        <dsp:cNvSpPr/>
      </dsp:nvSpPr>
      <dsp:spPr>
        <a:xfrm>
          <a:off x="0" y="0"/>
          <a:ext cx="2439834" cy="3508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К основным требованиям справедливости относятся </a:t>
          </a:r>
          <a:endParaRPr lang="ru-RU" sz="1900" kern="1200"/>
        </a:p>
      </dsp:txBody>
      <dsp:txXfrm>
        <a:off x="119103" y="119103"/>
        <a:ext cx="2201628" cy="3270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Правовая аксиология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Философия права</a:t>
            </a:r>
            <a:r>
              <a:rPr lang="en-US" dirty="0" smtClean="0"/>
              <a:t>:</a:t>
            </a:r>
          </a:p>
          <a:p>
            <a:r>
              <a:rPr lang="ru-RU" dirty="0" smtClean="0"/>
              <a:t>Лекция </a:t>
            </a:r>
            <a:r>
              <a:rPr lang="en-US" dirty="0" smtClean="0"/>
              <a:t>#5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1454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Понятие аксиологии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Полезность, значимость право в том, что оно пронизано гуманными началами. </a:t>
            </a:r>
            <a:r>
              <a:rPr lang="ru-RU" dirty="0" err="1"/>
              <a:t>Протагорова</a:t>
            </a:r>
            <a:r>
              <a:rPr lang="ru-RU" dirty="0"/>
              <a:t> формула «Человек есть мера всех вещей...» является максимой в праве</a:t>
            </a:r>
            <a:r>
              <a:rPr lang="ru-RU" dirty="0" smtClean="0"/>
              <a:t>.</a:t>
            </a:r>
            <a:endParaRPr lang="en-US" dirty="0" smtClean="0"/>
          </a:p>
          <a:p>
            <a:pPr lvl="1"/>
            <a:r>
              <a:rPr lang="ru-RU" dirty="0" smtClean="0"/>
              <a:t> </a:t>
            </a:r>
            <a:r>
              <a:rPr lang="ru-RU" dirty="0"/>
              <a:t>Гуманистический характер права проявляется не только в том, что оно открывает личности доступ к благам, но также и в том, что оно выступает действенным средством ее социальной защищенности.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5848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2. Право как форма свободы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4563869"/>
          </a:xfrm>
        </p:spPr>
        <p:txBody>
          <a:bodyPr/>
          <a:lstStyle/>
          <a:p>
            <a:r>
              <a:rPr lang="ru-RU" b="1" dirty="0"/>
              <a:t>Под свободой личности </a:t>
            </a:r>
            <a:r>
              <a:rPr lang="ru-RU" dirty="0"/>
              <a:t>обычно понимается возможность </a:t>
            </a:r>
            <a:r>
              <a:rPr lang="ru-RU" dirty="0" smtClean="0"/>
              <a:t>действовать </a:t>
            </a:r>
            <a:r>
              <a:rPr lang="ru-RU" dirty="0"/>
              <a:t>самостоятельно, исходя из своих собственных </a:t>
            </a:r>
            <a:r>
              <a:rPr lang="ru-RU" dirty="0" smtClean="0"/>
              <a:t>интересов </a:t>
            </a:r>
            <a:r>
              <a:rPr lang="ru-RU" dirty="0"/>
              <a:t>и предпочтений. </a:t>
            </a:r>
            <a:endParaRPr lang="ru-RU" dirty="0" smtClean="0"/>
          </a:p>
          <a:p>
            <a:r>
              <a:rPr lang="ru-RU" b="1" dirty="0" smtClean="0"/>
              <a:t>Правовая </a:t>
            </a:r>
            <a:r>
              <a:rPr lang="ru-RU" b="1" dirty="0"/>
              <a:t>свобода </a:t>
            </a:r>
            <a:r>
              <a:rPr lang="ru-RU" dirty="0"/>
              <a:t>-- возможность </a:t>
            </a:r>
            <a:r>
              <a:rPr lang="ru-RU" dirty="0" smtClean="0"/>
              <a:t>совершать </a:t>
            </a:r>
            <a:r>
              <a:rPr lang="ru-RU" dirty="0"/>
              <a:t>определенные действия, не запрещенные законом. В </a:t>
            </a:r>
            <a:r>
              <a:rPr lang="ru-RU" dirty="0" smtClean="0"/>
              <a:t>своей </a:t>
            </a:r>
            <a:r>
              <a:rPr lang="ru-RU" dirty="0"/>
              <a:t>основе она имеет выбор. </a:t>
            </a:r>
          </a:p>
        </p:txBody>
      </p:sp>
    </p:spTree>
    <p:extLst>
      <p:ext uri="{BB962C8B-B14F-4D97-AF65-F5344CB8AC3E}">
        <p14:creationId xmlns:p14="http://schemas.microsoft.com/office/powerpoint/2010/main" val="14807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2. Право как форма свободы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4563869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b="1" dirty="0" smtClean="0"/>
              <a:t>Право</a:t>
            </a:r>
            <a:r>
              <a:rPr lang="ru-RU" dirty="0" smtClean="0"/>
              <a:t> должно </a:t>
            </a:r>
            <a:r>
              <a:rPr lang="ru-RU" dirty="0"/>
              <a:t>создавать правовые </a:t>
            </a:r>
            <a:r>
              <a:rPr lang="ru-RU" u="sng" dirty="0" smtClean="0"/>
              <a:t>формы </a:t>
            </a:r>
            <a:r>
              <a:rPr lang="ru-RU" u="sng" dirty="0"/>
              <a:t>и способы, определяющие и обеспечивающие свободу </a:t>
            </a:r>
            <a:r>
              <a:rPr lang="ru-RU" dirty="0"/>
              <a:t>и, </a:t>
            </a:r>
            <a:r>
              <a:rPr lang="ru-RU" dirty="0" smtClean="0"/>
              <a:t>одновременно</a:t>
            </a:r>
            <a:r>
              <a:rPr lang="ru-RU" dirty="0"/>
              <a:t>, </a:t>
            </a:r>
            <a:r>
              <a:rPr lang="ru-RU" u="sng" dirty="0"/>
              <a:t>устанавливать границу свободы</a:t>
            </a:r>
            <a:r>
              <a:rPr lang="ru-RU" dirty="0"/>
              <a:t>, за которой </a:t>
            </a:r>
            <a:r>
              <a:rPr lang="ru-RU" dirty="0" smtClean="0"/>
              <a:t>начинается </a:t>
            </a:r>
            <a:r>
              <a:rPr lang="ru-RU" dirty="0"/>
              <a:t>произвол, зло, несправедливость. </a:t>
            </a:r>
          </a:p>
          <a:p>
            <a:r>
              <a:rPr lang="ru-RU" b="1" dirty="0" smtClean="0"/>
              <a:t>Ответственность </a:t>
            </a:r>
            <a:r>
              <a:rPr lang="ru-RU" dirty="0"/>
              <a:t>-- органическое свойство свободы. Она </a:t>
            </a:r>
            <a:r>
              <a:rPr lang="ru-RU" dirty="0" smtClean="0"/>
              <a:t>фиксирует </a:t>
            </a:r>
            <a:r>
              <a:rPr lang="ru-RU" dirty="0"/>
              <a:t>зрелость свободы в выборе ценностей, целей, средств </a:t>
            </a:r>
            <a:r>
              <a:rPr lang="ru-RU" dirty="0" smtClean="0"/>
              <a:t>и </a:t>
            </a:r>
            <a:r>
              <a:rPr lang="ru-RU" dirty="0"/>
              <a:t>способов их достижения, в понимании последствий своих </a:t>
            </a:r>
            <a:r>
              <a:rPr lang="ru-RU" dirty="0" smtClean="0"/>
              <a:t>действий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4811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ru-RU" dirty="0"/>
              <a:t>Справедливость как основная ценность </a:t>
            </a:r>
            <a:r>
              <a:rPr lang="ru-RU" dirty="0" smtClean="0"/>
              <a:t>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Важнейшей ценностью права является </a:t>
            </a:r>
            <a:r>
              <a:rPr lang="ru-RU" b="1" dirty="0"/>
              <a:t>справедливость, </a:t>
            </a:r>
            <a:r>
              <a:rPr lang="ru-RU" b="1" dirty="0" smtClean="0"/>
              <a:t>которая </a:t>
            </a:r>
            <a:r>
              <a:rPr lang="ru-RU" b="1" dirty="0"/>
              <a:t>выступает основой идеи права</a:t>
            </a:r>
            <a:r>
              <a:rPr lang="ru-RU" dirty="0"/>
              <a:t>, выражает его сущность. </a:t>
            </a:r>
          </a:p>
          <a:p>
            <a:r>
              <a:rPr lang="ru-RU" dirty="0"/>
              <a:t>В отношении других ценностей она выступает механизмом </a:t>
            </a:r>
            <a:r>
              <a:rPr lang="ru-RU" dirty="0" smtClean="0"/>
              <a:t>поддержания </a:t>
            </a:r>
            <a:r>
              <a:rPr lang="ru-RU" dirty="0"/>
              <a:t>их равновесия и субординации. </a:t>
            </a:r>
          </a:p>
        </p:txBody>
      </p:sp>
    </p:spTree>
    <p:extLst>
      <p:ext uri="{BB962C8B-B14F-4D97-AF65-F5344CB8AC3E}">
        <p14:creationId xmlns:p14="http://schemas.microsoft.com/office/powerpoint/2010/main" val="387910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ru-RU" dirty="0"/>
              <a:t>Справедливость как основная ценность </a:t>
            </a:r>
            <a:r>
              <a:rPr lang="ru-RU" dirty="0" smtClean="0"/>
              <a:t>права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765763"/>
              </p:ext>
            </p:extLst>
          </p:nvPr>
        </p:nvGraphicFramePr>
        <p:xfrm>
          <a:off x="1043492" y="2323652"/>
          <a:ext cx="6777317" cy="3508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673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ru-RU" dirty="0"/>
              <a:t>Справедливость как основная ценность </a:t>
            </a:r>
            <a:r>
              <a:rPr lang="ru-RU" dirty="0" smtClean="0"/>
              <a:t>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ринято </a:t>
            </a:r>
            <a:r>
              <a:rPr lang="ru-RU" dirty="0"/>
              <a:t>выделять два вида справедливости:</a:t>
            </a:r>
          </a:p>
          <a:p>
            <a:r>
              <a:rPr lang="ru-RU" b="1" dirty="0"/>
              <a:t>Уравнительная</a:t>
            </a:r>
            <a:r>
              <a:rPr lang="ru-RU" dirty="0"/>
              <a:t> — относится к отношениям равноправных людей по поводу предметов («равным — за равное»). Она относится не непосредственно к людям, а к их действиям, и требует равенства (эквивалентности) труда и оплаты, ценности вещи и ее цены, вреда и его возмещения. Отношения уравнительной справедливости требуют участия, по меньшей мере, двух лиц.</a:t>
            </a:r>
          </a:p>
          <a:p>
            <a:r>
              <a:rPr lang="ru-RU" b="1" dirty="0"/>
              <a:t>Распределительная </a:t>
            </a:r>
            <a:r>
              <a:rPr lang="ru-RU" dirty="0"/>
              <a:t>— требует пропорциональности в отношении к людям согласно тому или иному критерию («равное — равным, неравное — неравным», «каждому своё»). Отношения распределительной справедливости требуют участия по меньшей мере трех людей, каждый из которых действует для достижения одной цели в рамках организованного сообщества. Один из этих людей, распределяющий, является «начальником».</a:t>
            </a:r>
          </a:p>
        </p:txBody>
      </p:sp>
    </p:spTree>
    <p:extLst>
      <p:ext uri="{BB962C8B-B14F-4D97-AF65-F5344CB8AC3E}">
        <p14:creationId xmlns:p14="http://schemas.microsoft.com/office/powerpoint/2010/main" val="408415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ru-RU" dirty="0"/>
              <a:t>Справедливость как основная ценность </a:t>
            </a:r>
            <a:r>
              <a:rPr lang="ru-RU" dirty="0" smtClean="0"/>
              <a:t>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/>
          </a:bodyPr>
          <a:lstStyle/>
          <a:p>
            <a:r>
              <a:rPr lang="ru-RU" b="1" dirty="0"/>
              <a:t>Разновидностью уравнивающей справедливости является </a:t>
            </a:r>
            <a:r>
              <a:rPr lang="ru-RU" b="1" dirty="0" smtClean="0"/>
              <a:t>воздающая </a:t>
            </a:r>
            <a:r>
              <a:rPr lang="ru-RU" b="1" dirty="0"/>
              <a:t>(исправительная, </a:t>
            </a:r>
            <a:r>
              <a:rPr lang="ru-RU" b="1" dirty="0" err="1"/>
              <a:t>наказующая</a:t>
            </a:r>
            <a:r>
              <a:rPr lang="ru-RU" b="1" dirty="0"/>
              <a:t>) справедливость. </a:t>
            </a:r>
            <a:r>
              <a:rPr lang="ru-RU" dirty="0"/>
              <a:t>Она </a:t>
            </a:r>
            <a:r>
              <a:rPr lang="ru-RU" dirty="0" smtClean="0"/>
              <a:t>возмещает</a:t>
            </a:r>
            <a:r>
              <a:rPr lang="ru-RU" dirty="0"/>
              <a:t>, восполняет нарушенное состояние дел, основываясь </a:t>
            </a:r>
            <a:r>
              <a:rPr lang="ru-RU" dirty="0" smtClean="0"/>
              <a:t>на </a:t>
            </a:r>
            <a:r>
              <a:rPr lang="ru-RU" dirty="0"/>
              <a:t>принципе воздаяния за содеянное. </a:t>
            </a:r>
            <a:endParaRPr lang="ru-RU" dirty="0" smtClean="0"/>
          </a:p>
          <a:p>
            <a:pPr lvl="1"/>
            <a:r>
              <a:rPr lang="ru-RU" b="1" dirty="0" smtClean="0"/>
              <a:t>закон </a:t>
            </a:r>
            <a:r>
              <a:rPr lang="ru-RU" b="1" dirty="0"/>
              <a:t>талиона «око за око, зуб за зуб</a:t>
            </a:r>
            <a:r>
              <a:rPr lang="ru-RU" b="1" dirty="0" smtClean="0"/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8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ru-RU" dirty="0"/>
              <a:t>Справедливость как основная ценность </a:t>
            </a:r>
            <a:r>
              <a:rPr lang="ru-RU" dirty="0" smtClean="0"/>
              <a:t>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  К., являясь директором ООО в г. Шахты Ростовской области Российской Федерации, в служебном кабинете начальника управления реализации продукции химического производства ОАО «</a:t>
            </a:r>
            <a:r>
              <a:rPr lang="ru-RU" dirty="0" err="1"/>
              <a:t>Нафтан</a:t>
            </a:r>
            <a:r>
              <a:rPr lang="ru-RU" dirty="0"/>
              <a:t>», расположенного в г. Новополоцке, предложил в качестве взятки деньги в сумме 40 000 долларов США гр-ну Ж., занимающему должность начальника управления реализации продукции химического производства и являющемуся председателем комиссии по реализации неиспользуемого имущества ОАО «</a:t>
            </a:r>
            <a:r>
              <a:rPr lang="ru-RU" dirty="0" err="1"/>
              <a:t>Нафтан</a:t>
            </a:r>
            <a:r>
              <a:rPr lang="ru-RU" dirty="0"/>
              <a:t>», т.е. должностному лицу, имеющему право на выполнение организационно-распорядительных обязанностей, за благоприятное решение вопроса, входящего в его компетенцию, о реализации в адрес ООО неиспользуемого имущества «</a:t>
            </a:r>
            <a:r>
              <a:rPr lang="ru-RU" dirty="0" err="1"/>
              <a:t>Нафтан</a:t>
            </a:r>
            <a:r>
              <a:rPr lang="ru-RU" dirty="0"/>
              <a:t>» по заниженной стоимости и без проведения в установленном порядке конкурса.         Приговором суда г. Новополоцка К. осужден по ч.2 ст.431 УК к 2 годам лишения свободы с отбыванием наказания в исправительной колонии в условиях усиленного режима. </a:t>
            </a:r>
          </a:p>
        </p:txBody>
      </p:sp>
    </p:spTree>
    <p:extLst>
      <p:ext uri="{BB962C8B-B14F-4D97-AF65-F5344CB8AC3E}">
        <p14:creationId xmlns:p14="http://schemas.microsoft.com/office/powerpoint/2010/main" val="1888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ru-RU" dirty="0"/>
              <a:t>Справедливость как основная ценность </a:t>
            </a:r>
            <a:r>
              <a:rPr lang="ru-RU" dirty="0" smtClean="0"/>
              <a:t>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b="1" cap="all" dirty="0" smtClean="0"/>
              <a:t>Факторы не способствующие справедливости в приговорах</a:t>
            </a:r>
          </a:p>
          <a:p>
            <a:pPr fontAlgn="base"/>
            <a:r>
              <a:rPr lang="ru-RU" b="1" cap="all" dirty="0" smtClean="0"/>
              <a:t>ЖЕСТОКОСТЬ </a:t>
            </a:r>
            <a:r>
              <a:rPr lang="ru-RU" b="1" cap="all" dirty="0"/>
              <a:t>ГОСУДАРСТВА</a:t>
            </a:r>
          </a:p>
          <a:p>
            <a:pPr fontAlgn="base"/>
            <a:r>
              <a:rPr lang="ru-RU" dirty="0"/>
              <a:t>Если в </a:t>
            </a:r>
            <a:r>
              <a:rPr lang="ru-RU" dirty="0" smtClean="0"/>
              <a:t>стране </a:t>
            </a:r>
            <a:r>
              <a:rPr lang="ru-RU" dirty="0"/>
              <a:t>распространена «культура осуждения», то обвиняемый имеет мало шансов на оправдание. </a:t>
            </a:r>
            <a:r>
              <a:rPr lang="ru-RU" dirty="0" smtClean="0"/>
              <a:t>Обвинение </a:t>
            </a:r>
            <a:r>
              <a:rPr lang="ru-RU" dirty="0"/>
              <a:t>стремятся любой ценой добиться обвинительного приговора. Готовность, в том числе и профессиональная, во всех видеть преступников, приводит к тому, что следствие и обвинение инстинктивно игнорирует сведения, противоречащие уже сложившейся уверенности в вине подозреваемого.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99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ru-RU" dirty="0"/>
              <a:t>Справедливость как основная ценность </a:t>
            </a:r>
            <a:r>
              <a:rPr lang="ru-RU" dirty="0" smtClean="0"/>
              <a:t>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b="1" cap="all" dirty="0"/>
              <a:t>Факторы не способствующие справедливости в приговорах</a:t>
            </a:r>
          </a:p>
          <a:p>
            <a:pPr fontAlgn="base"/>
            <a:r>
              <a:rPr lang="ru-RU" b="1" cap="all" dirty="0" smtClean="0"/>
              <a:t>ТУННЕЛЬНОЕ </a:t>
            </a:r>
            <a:r>
              <a:rPr lang="ru-RU" b="1" cap="all" dirty="0"/>
              <a:t>ЗРЕНИЕ И СИСТЕМНЫЕ СБОИ</a:t>
            </a:r>
          </a:p>
          <a:p>
            <a:pPr fontAlgn="base"/>
            <a:r>
              <a:rPr lang="ru-RU" dirty="0"/>
              <a:t>Этот феномен объясняет, как получается, что ошибки следствия не исправляется, но нарастают и порождают общий сбой. Эскалация уверенности следствия в вине подозреваемого оправдывает все большее пренебрежение формальностями ради «большой правды». В результате механизмы предотвращения ошибок следствия не работают, что приводит к системным ошибкам в доказательной базе. В конечном итоге, страдает качество судебного процесса и выносится ошибочный приговор.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52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ru-RU" dirty="0" smtClean="0"/>
              <a:t>Понятие аксиологии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Аксиология </a:t>
            </a:r>
            <a:r>
              <a:rPr lang="ru-RU" dirty="0"/>
              <a:t>-- теория ценностей. </a:t>
            </a:r>
          </a:p>
          <a:p>
            <a:r>
              <a:rPr lang="ru-RU" b="1" dirty="0"/>
              <a:t>Ценности</a:t>
            </a:r>
            <a:r>
              <a:rPr lang="ru-RU" dirty="0"/>
              <a:t> - то, что удовлетворяет осознанные потребности; </a:t>
            </a:r>
            <a:endParaRPr lang="ru-RU" dirty="0" smtClean="0"/>
          </a:p>
          <a:p>
            <a:pPr lvl="2"/>
            <a:r>
              <a:rPr lang="ru-RU" dirty="0" smtClean="0"/>
              <a:t>характеристика объектов и процессов мира, имеющих положительное или отрицательное значение для человека, </a:t>
            </a:r>
          </a:p>
          <a:p>
            <a:pPr lvl="2"/>
            <a:r>
              <a:rPr lang="ru-RU" dirty="0" smtClean="0"/>
              <a:t>критерий </a:t>
            </a:r>
            <a:r>
              <a:rPr lang="ru-RU" dirty="0"/>
              <a:t>для оценки норм.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29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ru-RU" dirty="0"/>
              <a:t>Справедливость как основная ценность </a:t>
            </a:r>
            <a:r>
              <a:rPr lang="ru-RU" dirty="0" smtClean="0"/>
              <a:t>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464496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b="1" cap="all" dirty="0"/>
              <a:t>Факторы не способствующие справедливости в приговорах</a:t>
            </a:r>
          </a:p>
          <a:p>
            <a:pPr fontAlgn="base"/>
            <a:r>
              <a:rPr lang="ru-RU" b="1" cap="all" dirty="0" smtClean="0"/>
              <a:t>ОШИБКИ </a:t>
            </a:r>
            <a:r>
              <a:rPr lang="ru-RU" b="1" cap="all" dirty="0"/>
              <a:t>ЭКСПЕРТИЗЫ</a:t>
            </a:r>
          </a:p>
          <a:p>
            <a:pPr fontAlgn="base"/>
            <a:r>
              <a:rPr lang="ru-RU" dirty="0"/>
              <a:t>Эти ошибки, несомненно, существенно повышают вероятность сбоя правосудия. Вопреки распространенному мнению, основные проблемы возникают не при самом проведении экспертизы, а позднее, когда эксперт интерпретирует результаты и докладывает о них на судебном заседании. Эксперт может </a:t>
            </a:r>
            <a:r>
              <a:rPr lang="ru-RU" dirty="0" smtClean="0"/>
              <a:t>преувеличить </a:t>
            </a:r>
            <a:r>
              <a:rPr lang="ru-RU" dirty="0"/>
              <a:t>степень убедительности доказательств вины или надежность результатов экспертизы, когда природа улики (например, запах, анализ ткани или след укуса) не дает для этого оснований.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50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ru-RU" dirty="0"/>
              <a:t>Справедливость как основная ценность </a:t>
            </a:r>
            <a:r>
              <a:rPr lang="ru-RU" dirty="0" smtClean="0"/>
              <a:t>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b="1" cap="all" dirty="0"/>
              <a:t>Факторы не способствующие справедливости в приговорах</a:t>
            </a:r>
          </a:p>
          <a:p>
            <a:pPr fontAlgn="base"/>
            <a:r>
              <a:rPr lang="ru-RU" b="1" cap="all" dirty="0" smtClean="0"/>
              <a:t>ВОЗРАСТ </a:t>
            </a:r>
            <a:r>
              <a:rPr lang="ru-RU" b="1" cap="all" dirty="0"/>
              <a:t>ОБВИНЯЕМОГО И ЕГО ОТНОШЕНИЯ С ЗАКОНОМ</a:t>
            </a:r>
          </a:p>
          <a:p>
            <a:pPr fontAlgn="base"/>
            <a:r>
              <a:rPr lang="ru-RU" dirty="0"/>
              <a:t>Анализ показал, что молодость часто оказывается «отягчающим обстоятельством» с точки зрения статистики. Отсутствие опыта и знаний мешает обвиняемому эффективно участвовать в своей защите, молодые люди не сразу осознают серьезность ситуации; кроме того, им часто бывает непросто представить убедительное алиби. Наличие в прошлом проблем с законом иногда вызывает предвзятость </a:t>
            </a:r>
            <a:r>
              <a:rPr lang="ru-RU" dirty="0" smtClean="0"/>
              <a:t>у </a:t>
            </a:r>
            <a:r>
              <a:rPr lang="ru-RU" dirty="0"/>
              <a:t>следствия, которые, скажем, примут на веру ошибочное опознание или сомнительные улики.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518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10872"/>
            <a:ext cx="7024744" cy="613872"/>
          </a:xfrm>
        </p:spPr>
        <p:txBody>
          <a:bodyPr>
            <a:normAutofit fontScale="90000"/>
          </a:bodyPr>
          <a:lstStyle/>
          <a:p>
            <a:r>
              <a:rPr lang="en-US" dirty="0"/>
              <a:t>1. </a:t>
            </a:r>
            <a:r>
              <a:rPr lang="ru-RU" dirty="0"/>
              <a:t>Понятие аксиологии права</a:t>
            </a:r>
          </a:p>
        </p:txBody>
      </p:sp>
      <p:pic>
        <p:nvPicPr>
          <p:cNvPr id="1026" name="Picture 2" descr="http://upload.wikimedia.org/wikipedia/commons/thumb/5/51/Maslowsneeds.svg/2000px-Maslowsneeds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96" y="1090902"/>
            <a:ext cx="7564104" cy="5185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20072" y="1196752"/>
            <a:ext cx="3384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Диаграмма иерархии человеческих потребностей по Абрахаму </a:t>
            </a:r>
            <a:r>
              <a:rPr lang="ru-RU" sz="1200" dirty="0" err="1"/>
              <a:t>Маслоу</a:t>
            </a:r>
            <a:r>
              <a:rPr lang="ru-RU" sz="1200" dirty="0"/>
              <a:t>.</a:t>
            </a:r>
            <a:br>
              <a:rPr lang="ru-RU" sz="1200" dirty="0"/>
            </a:br>
            <a:r>
              <a:rPr lang="ru-RU" sz="1200" dirty="0"/>
              <a:t>Ступени (снизу вверх)</a:t>
            </a:r>
          </a:p>
        </p:txBody>
      </p:sp>
    </p:spTree>
    <p:extLst>
      <p:ext uri="{BB962C8B-B14F-4D97-AF65-F5344CB8AC3E}">
        <p14:creationId xmlns:p14="http://schemas.microsoft.com/office/powerpoint/2010/main" val="101434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</a:t>
            </a:r>
            <a:r>
              <a:rPr lang="ru-RU" dirty="0"/>
              <a:t>Понятие аксиологии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Правовая аксиология </a:t>
            </a:r>
            <a:r>
              <a:rPr lang="ru-RU" dirty="0"/>
              <a:t>занимается выявлением природы </a:t>
            </a:r>
            <a:r>
              <a:rPr lang="ru-RU" dirty="0" smtClean="0"/>
              <a:t>правовых </a:t>
            </a:r>
            <a:r>
              <a:rPr lang="ru-RU" dirty="0"/>
              <a:t>ценностей, их содержанием и иерархии, представления </a:t>
            </a:r>
            <a:r>
              <a:rPr lang="ru-RU" dirty="0" smtClean="0"/>
              <a:t>о </a:t>
            </a:r>
            <a:r>
              <a:rPr lang="ru-RU" dirty="0"/>
              <a:t>праве как ценности и его ценностном критерии. </a:t>
            </a:r>
          </a:p>
        </p:txBody>
      </p:sp>
    </p:spTree>
    <p:extLst>
      <p:ext uri="{BB962C8B-B14F-4D97-AF65-F5344CB8AC3E}">
        <p14:creationId xmlns:p14="http://schemas.microsoft.com/office/powerpoint/2010/main" val="163486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Понятие аксиологии права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887820"/>
              </p:ext>
            </p:extLst>
          </p:nvPr>
        </p:nvGraphicFramePr>
        <p:xfrm>
          <a:off x="1043492" y="2323652"/>
          <a:ext cx="7344932" cy="4057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501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</a:t>
            </a:r>
            <a:r>
              <a:rPr lang="ru-RU" dirty="0"/>
              <a:t>Понятие аксиологии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Говоря о праве, </a:t>
            </a:r>
            <a:r>
              <a:rPr lang="ru-RU" dirty="0" smtClean="0"/>
              <a:t>прежде </a:t>
            </a:r>
            <a:r>
              <a:rPr lang="ru-RU" dirty="0"/>
              <a:t>всего, отмечают ее </a:t>
            </a:r>
            <a:r>
              <a:rPr lang="ru-RU" b="1" dirty="0"/>
              <a:t>инструментальную ценность, </a:t>
            </a:r>
            <a:r>
              <a:rPr lang="ru-RU" b="1" dirty="0" smtClean="0"/>
              <a:t>поскольку </a:t>
            </a:r>
            <a:r>
              <a:rPr lang="ru-RU" b="1" dirty="0"/>
              <a:t>она выступает важнейшим средством разрешения </a:t>
            </a:r>
            <a:r>
              <a:rPr lang="ru-RU" b="1" dirty="0" smtClean="0"/>
              <a:t>противоречий</a:t>
            </a:r>
            <a:r>
              <a:rPr lang="ru-RU" dirty="0"/>
              <a:t>, регулирования общественных отношений </a:t>
            </a:r>
            <a:r>
              <a:rPr lang="ru-RU" dirty="0" smtClean="0"/>
              <a:t>поступков </a:t>
            </a:r>
            <a:r>
              <a:rPr lang="ru-RU" dirty="0"/>
              <a:t>индивидов. </a:t>
            </a:r>
          </a:p>
        </p:txBody>
      </p:sp>
      <p:pic>
        <p:nvPicPr>
          <p:cNvPr id="2050" name="Picture 2" descr="http://www.izhcity.ru/uploads/images/gallery/2013/02/original/26022349_konflik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653136"/>
            <a:ext cx="2656756" cy="17638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20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024744" cy="6138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Понятие аксиологии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6777317" cy="482453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Виды юридических конфликтов</a:t>
            </a:r>
            <a:r>
              <a:rPr lang="en-US" b="1" dirty="0" smtClean="0"/>
              <a:t>:</a:t>
            </a:r>
            <a:endParaRPr lang="ru-RU" b="1" dirty="0" smtClean="0"/>
          </a:p>
          <a:p>
            <a:pPr lvl="1"/>
            <a:r>
              <a:rPr lang="ru-RU" dirty="0" smtClean="0"/>
              <a:t>Экономические</a:t>
            </a:r>
            <a:endParaRPr lang="en-US" dirty="0" smtClean="0"/>
          </a:p>
          <a:p>
            <a:pPr lvl="1"/>
            <a:r>
              <a:rPr lang="ru-RU" dirty="0" smtClean="0"/>
              <a:t>Политические</a:t>
            </a:r>
            <a:endParaRPr lang="en-US" dirty="0" smtClean="0"/>
          </a:p>
          <a:p>
            <a:pPr lvl="1"/>
            <a:r>
              <a:rPr lang="ru-RU" dirty="0" smtClean="0"/>
              <a:t>Военные</a:t>
            </a:r>
            <a:endParaRPr lang="en-US" dirty="0" smtClean="0"/>
          </a:p>
          <a:p>
            <a:pPr lvl="1"/>
            <a:r>
              <a:rPr lang="ru-RU" dirty="0" smtClean="0"/>
              <a:t>Культурные</a:t>
            </a:r>
            <a:endParaRPr lang="en-US" dirty="0" smtClean="0"/>
          </a:p>
          <a:p>
            <a:pPr lvl="1"/>
            <a:r>
              <a:rPr lang="ru-RU" dirty="0" smtClean="0"/>
              <a:t>Межнациональные</a:t>
            </a:r>
            <a:endParaRPr lang="en-US" dirty="0" smtClean="0"/>
          </a:p>
          <a:p>
            <a:pPr lvl="1"/>
            <a:r>
              <a:rPr lang="ru-RU" dirty="0" smtClean="0"/>
              <a:t>Бытовые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ru-RU" dirty="0" smtClean="0"/>
              <a:t>, </a:t>
            </a:r>
            <a:r>
              <a:rPr lang="ru-RU" dirty="0"/>
              <a:t>связанные с вопросами гражданского, трудового, семейного, финансового, административного, конституционного права. </a:t>
            </a:r>
            <a:r>
              <a:rPr lang="ru-RU" u="sng" dirty="0"/>
              <a:t>Наиболее опасны криминальные конфликты.</a:t>
            </a:r>
          </a:p>
        </p:txBody>
      </p:sp>
    </p:spTree>
    <p:extLst>
      <p:ext uri="{BB962C8B-B14F-4D97-AF65-F5344CB8AC3E}">
        <p14:creationId xmlns:p14="http://schemas.microsoft.com/office/powerpoint/2010/main" val="13974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Понятие аксиологии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Общесоциальная</a:t>
            </a:r>
            <a:r>
              <a:rPr lang="ru-RU" b="1" dirty="0"/>
              <a:t> ценность права </a:t>
            </a:r>
            <a:r>
              <a:rPr lang="ru-RU" dirty="0"/>
              <a:t>заключается в том, что оно оказывает воздействие на поведение и деятельность людей посредством согласования их специфических интересов. </a:t>
            </a:r>
            <a:endParaRPr lang="en-US" dirty="0" smtClean="0"/>
          </a:p>
          <a:p>
            <a:pPr lvl="1"/>
            <a:r>
              <a:rPr lang="ru-RU" dirty="0" smtClean="0"/>
              <a:t>Право </a:t>
            </a:r>
            <a:r>
              <a:rPr lang="ru-RU" dirty="0"/>
              <a:t>не нивелирует их интересы, не подавляет их, а согласует с общими интересами. </a:t>
            </a:r>
            <a:endParaRPr lang="en-US" dirty="0" smtClean="0"/>
          </a:p>
          <a:p>
            <a:pPr lvl="1"/>
            <a:r>
              <a:rPr lang="ru-RU" dirty="0" err="1" smtClean="0"/>
              <a:t>Общесоциальная</a:t>
            </a:r>
            <a:r>
              <a:rPr lang="ru-RU" dirty="0" smtClean="0"/>
              <a:t> </a:t>
            </a:r>
            <a:r>
              <a:rPr lang="ru-RU" dirty="0"/>
              <a:t>ценность права проявляется в том, что право способно быть выразителем идеи справедливости.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5232240"/>
            <a:ext cx="1283965" cy="128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19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Понятие аксиологии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err="1" smtClean="0"/>
              <a:t>Самоценность</a:t>
            </a:r>
            <a:r>
              <a:rPr lang="ru-RU" b="1" dirty="0" smtClean="0"/>
              <a:t> </a:t>
            </a:r>
            <a:r>
              <a:rPr lang="ru-RU" b="1" dirty="0"/>
              <a:t>права определяется тем, </a:t>
            </a:r>
            <a:r>
              <a:rPr lang="ru-RU" dirty="0"/>
              <a:t>что оно является выразителем и определителем (масштабом) свободы личности в обществе. </a:t>
            </a:r>
            <a:endParaRPr lang="en-US" dirty="0" smtClean="0"/>
          </a:p>
          <a:p>
            <a:pPr lvl="1"/>
            <a:r>
              <a:rPr lang="ru-RU" dirty="0" smtClean="0"/>
              <a:t>При </a:t>
            </a:r>
            <a:r>
              <a:rPr lang="ru-RU" dirty="0"/>
              <a:t>этом ценность права состоит в том, что оно обозначает не свободу вообще, а определяет границы, меру этой свободы. </a:t>
            </a:r>
            <a:endParaRPr lang="en-US" dirty="0" smtClean="0"/>
          </a:p>
          <a:p>
            <a:pPr lvl="1"/>
            <a:r>
              <a:rPr lang="ru-RU" dirty="0" smtClean="0"/>
              <a:t>Право </a:t>
            </a:r>
            <a:r>
              <a:rPr lang="ru-RU" dirty="0"/>
              <a:t>противостоит несвободе, произволу, бесконтрольности отдельных индивидов и групп людей.</a:t>
            </a:r>
          </a:p>
        </p:txBody>
      </p:sp>
    </p:spTree>
    <p:extLst>
      <p:ext uri="{BB962C8B-B14F-4D97-AF65-F5344CB8AC3E}">
        <p14:creationId xmlns:p14="http://schemas.microsoft.com/office/powerpoint/2010/main" val="312814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429</TotalTime>
  <Words>1041</Words>
  <Application>Microsoft Office PowerPoint</Application>
  <PresentationFormat>Экран (4:3)</PresentationFormat>
  <Paragraphs>80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Остин</vt:lpstr>
      <vt:lpstr>Правовая аксиология</vt:lpstr>
      <vt:lpstr>1. Понятие аксиологии права</vt:lpstr>
      <vt:lpstr>1. Понятие аксиологии права</vt:lpstr>
      <vt:lpstr>1. Понятие аксиологии права</vt:lpstr>
      <vt:lpstr>1. Понятие аксиологии права</vt:lpstr>
      <vt:lpstr>1. Понятие аксиологии права</vt:lpstr>
      <vt:lpstr>1. Понятие аксиологии права</vt:lpstr>
      <vt:lpstr>1. Понятие аксиологии права</vt:lpstr>
      <vt:lpstr>1. Понятие аксиологии права</vt:lpstr>
      <vt:lpstr>1. Понятие аксиологии права</vt:lpstr>
      <vt:lpstr>2. Право как форма свободы</vt:lpstr>
      <vt:lpstr>2. Право как форма свободы</vt:lpstr>
      <vt:lpstr>3. Справедливость как основная ценность права</vt:lpstr>
      <vt:lpstr>3. Справедливость как основная ценность права</vt:lpstr>
      <vt:lpstr>3. Справедливость как основная ценность права</vt:lpstr>
      <vt:lpstr>3. Справедливость как основная ценность права</vt:lpstr>
      <vt:lpstr>3. Справедливость как основная ценность права</vt:lpstr>
      <vt:lpstr>3. Справедливость как основная ценность права</vt:lpstr>
      <vt:lpstr>3. Справедливость как основная ценность права</vt:lpstr>
      <vt:lpstr>3. Справедливость как основная ценность права</vt:lpstr>
      <vt:lpstr>3. Справедливость как основная ценность права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Правовая аксиология</dc:title>
  <dc:creator>Павел Соловьев</dc:creator>
  <cp:lastModifiedBy>Соловьев</cp:lastModifiedBy>
  <cp:revision>11</cp:revision>
  <dcterms:created xsi:type="dcterms:W3CDTF">2014-03-02T12:02:33Z</dcterms:created>
  <dcterms:modified xsi:type="dcterms:W3CDTF">2014-10-01T17:52:00Z</dcterms:modified>
</cp:coreProperties>
</file>