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44" r:id="rId1"/>
  </p:sldMasterIdLst>
  <p:sldIdLst>
    <p:sldId id="256" r:id="rId2"/>
    <p:sldId id="277" r:id="rId3"/>
    <p:sldId id="261" r:id="rId4"/>
    <p:sldId id="288" r:id="rId5"/>
    <p:sldId id="317" r:id="rId6"/>
    <p:sldId id="291" r:id="rId7"/>
    <p:sldId id="292" r:id="rId8"/>
    <p:sldId id="298" r:id="rId9"/>
    <p:sldId id="299" r:id="rId10"/>
    <p:sldId id="293" r:id="rId11"/>
    <p:sldId id="294" r:id="rId12"/>
    <p:sldId id="295" r:id="rId13"/>
    <p:sldId id="311" r:id="rId14"/>
    <p:sldId id="305" r:id="rId15"/>
    <p:sldId id="296" r:id="rId16"/>
    <p:sldId id="301" r:id="rId17"/>
    <p:sldId id="303" r:id="rId18"/>
    <p:sldId id="306" r:id="rId19"/>
    <p:sldId id="286" r:id="rId20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35" autoAdjust="0"/>
    <p:restoredTop sz="94125" autoAdjust="0"/>
  </p:normalViewPr>
  <p:slideViewPr>
    <p:cSldViewPr>
      <p:cViewPr varScale="1">
        <p:scale>
          <a:sx n="66" d="100"/>
          <a:sy n="66" d="100"/>
        </p:scale>
        <p:origin x="1268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813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257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8531FF9-4E21-4DB2-AB64-BA8A2C805A3C}" type="doc">
      <dgm:prSet loTypeId="urn:microsoft.com/office/officeart/2005/8/layout/StepDown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C83633E-FB5A-4348-B34A-448A7049313F}">
      <dgm:prSet custT="1"/>
      <dgm:spPr/>
      <dgm:t>
        <a:bodyPr/>
        <a:lstStyle/>
        <a:p>
          <a:pPr rtl="0"/>
          <a:r>
            <a:rPr lang="ru-RU" sz="1600" b="1" dirty="0" smtClean="0"/>
            <a:t>Первый период </a:t>
          </a:r>
          <a:br>
            <a:rPr lang="ru-RU" sz="1600" b="1" dirty="0" smtClean="0"/>
          </a:br>
          <a:r>
            <a:rPr lang="ru-RU" sz="1600" b="0" dirty="0" smtClean="0"/>
            <a:t>(</a:t>
          </a:r>
          <a:r>
            <a:rPr lang="en-US" sz="1600" b="0" dirty="0" smtClean="0"/>
            <a:t>VIII</a:t>
          </a:r>
          <a:r>
            <a:rPr lang="ru-RU" sz="1600" b="0" dirty="0" smtClean="0"/>
            <a:t> в. -  </a:t>
          </a:r>
          <a:r>
            <a:rPr lang="en-US" sz="1600" b="0" dirty="0" smtClean="0"/>
            <a:t>III</a:t>
          </a:r>
          <a:r>
            <a:rPr lang="ru-RU" sz="1600" b="0" dirty="0" smtClean="0"/>
            <a:t> в.</a:t>
          </a:r>
          <a:br>
            <a:rPr lang="ru-RU" sz="1600" b="0" dirty="0" smtClean="0"/>
          </a:br>
          <a:r>
            <a:rPr lang="ru-RU" sz="1600" b="0" dirty="0" smtClean="0"/>
            <a:t> до н.э.)</a:t>
          </a:r>
        </a:p>
      </dgm:t>
    </dgm:pt>
    <dgm:pt modelId="{3ABDEF35-DA16-4CFE-B1A7-9E83B2A3F7E0}" type="parTrans" cxnId="{52E26CCE-B4EF-4BD3-88D3-D22729216F6C}">
      <dgm:prSet/>
      <dgm:spPr/>
      <dgm:t>
        <a:bodyPr/>
        <a:lstStyle/>
        <a:p>
          <a:endParaRPr lang="ru-RU"/>
        </a:p>
      </dgm:t>
    </dgm:pt>
    <dgm:pt modelId="{04890978-166C-475C-906B-A8A6648D3B5E}" type="sibTrans" cxnId="{52E26CCE-B4EF-4BD3-88D3-D22729216F6C}">
      <dgm:prSet/>
      <dgm:spPr/>
      <dgm:t>
        <a:bodyPr/>
        <a:lstStyle/>
        <a:p>
          <a:endParaRPr lang="ru-RU"/>
        </a:p>
      </dgm:t>
    </dgm:pt>
    <dgm:pt modelId="{42E252CD-1348-4537-86A8-2011F52D3146}">
      <dgm:prSet custT="1"/>
      <dgm:spPr/>
      <dgm:t>
        <a:bodyPr/>
        <a:lstStyle/>
        <a:p>
          <a:pPr rtl="0"/>
          <a:r>
            <a:rPr lang="ru-RU" sz="1600" b="1" dirty="0" smtClean="0"/>
            <a:t>Второй период </a:t>
          </a:r>
          <a:br>
            <a:rPr lang="ru-RU" sz="1600" b="1" dirty="0" smtClean="0"/>
          </a:br>
          <a:r>
            <a:rPr lang="ru-RU" sz="1600" b="0" dirty="0" smtClean="0"/>
            <a:t>(</a:t>
          </a:r>
          <a:r>
            <a:rPr lang="en-US" sz="1600" b="0" dirty="0" smtClean="0"/>
            <a:t>III</a:t>
          </a:r>
          <a:r>
            <a:rPr lang="ru-RU" sz="1600" b="0" dirty="0" smtClean="0"/>
            <a:t> в. -  </a:t>
          </a:r>
          <a:r>
            <a:rPr lang="en-US" sz="1600" b="0" dirty="0" smtClean="0"/>
            <a:t>II</a:t>
          </a:r>
          <a:r>
            <a:rPr lang="ru-RU" sz="1600" b="0" dirty="0" smtClean="0"/>
            <a:t> в. </a:t>
          </a:r>
          <a:br>
            <a:rPr lang="ru-RU" sz="1600" b="0" dirty="0" smtClean="0"/>
          </a:br>
          <a:r>
            <a:rPr lang="ru-RU" sz="1600" b="0" dirty="0" smtClean="0"/>
            <a:t>до н.э.)</a:t>
          </a:r>
          <a:endParaRPr lang="ru-RU" sz="1600" b="0" dirty="0"/>
        </a:p>
      </dgm:t>
    </dgm:pt>
    <dgm:pt modelId="{0D600691-80DB-4E69-A07D-F3798742B769}" type="parTrans" cxnId="{8BF4C243-6539-46D9-AE93-4769650519E6}">
      <dgm:prSet/>
      <dgm:spPr/>
      <dgm:t>
        <a:bodyPr/>
        <a:lstStyle/>
        <a:p>
          <a:endParaRPr lang="ru-RU"/>
        </a:p>
      </dgm:t>
    </dgm:pt>
    <dgm:pt modelId="{681CE264-5246-4A0B-9853-2A990820AB36}" type="sibTrans" cxnId="{8BF4C243-6539-46D9-AE93-4769650519E6}">
      <dgm:prSet/>
      <dgm:spPr/>
      <dgm:t>
        <a:bodyPr/>
        <a:lstStyle/>
        <a:p>
          <a:endParaRPr lang="ru-RU"/>
        </a:p>
      </dgm:t>
    </dgm:pt>
    <dgm:pt modelId="{65F045CD-1B26-4250-A005-5DA1C3971D7C}">
      <dgm:prSet custT="1"/>
      <dgm:spPr/>
      <dgm:t>
        <a:bodyPr/>
        <a:lstStyle/>
        <a:p>
          <a:pPr rtl="0"/>
          <a:r>
            <a:rPr lang="ru-RU" sz="1600" b="1" dirty="0" smtClean="0"/>
            <a:t>Третий период </a:t>
          </a:r>
          <a:br>
            <a:rPr lang="ru-RU" sz="1600" b="1" dirty="0" smtClean="0"/>
          </a:br>
          <a:r>
            <a:rPr lang="ru-RU" sz="1600" b="0" dirty="0" smtClean="0"/>
            <a:t>(</a:t>
          </a:r>
          <a:r>
            <a:rPr lang="en-US" sz="1600" b="0" dirty="0" smtClean="0"/>
            <a:t>I</a:t>
          </a:r>
          <a:r>
            <a:rPr lang="ru-RU" sz="1600" b="0" dirty="0" smtClean="0"/>
            <a:t> в. до н.э. -  </a:t>
          </a:r>
          <a:r>
            <a:rPr lang="en-US" sz="1600" b="0" dirty="0" smtClean="0"/>
            <a:t>III</a:t>
          </a:r>
          <a:r>
            <a:rPr lang="ru-RU" sz="1600" b="0" dirty="0" smtClean="0"/>
            <a:t> в. н.э.)</a:t>
          </a:r>
          <a:endParaRPr lang="ru-RU" sz="1600" b="0" dirty="0"/>
        </a:p>
      </dgm:t>
    </dgm:pt>
    <dgm:pt modelId="{991FAF09-0AE0-4A67-AE99-ACE7A876128B}" type="parTrans" cxnId="{931FAEF5-75EA-4E7A-8E16-AA518FBF5E09}">
      <dgm:prSet/>
      <dgm:spPr/>
      <dgm:t>
        <a:bodyPr/>
        <a:lstStyle/>
        <a:p>
          <a:endParaRPr lang="ru-RU"/>
        </a:p>
      </dgm:t>
    </dgm:pt>
    <dgm:pt modelId="{428E1CAB-6C99-47D6-8A04-02F2C4D9D6D9}" type="sibTrans" cxnId="{931FAEF5-75EA-4E7A-8E16-AA518FBF5E09}">
      <dgm:prSet/>
      <dgm:spPr/>
      <dgm:t>
        <a:bodyPr/>
        <a:lstStyle/>
        <a:p>
          <a:endParaRPr lang="ru-RU"/>
        </a:p>
      </dgm:t>
    </dgm:pt>
    <dgm:pt modelId="{78717350-F2DE-457C-AEF9-D0CE3B402F9C}">
      <dgm:prSet custT="1"/>
      <dgm:spPr/>
      <dgm:t>
        <a:bodyPr/>
        <a:lstStyle/>
        <a:p>
          <a:pPr rtl="0"/>
          <a:r>
            <a:rPr lang="ru-RU" sz="1500" dirty="0" smtClean="0"/>
            <a:t> </a:t>
          </a:r>
          <a:r>
            <a:rPr lang="ru-RU" sz="1600" dirty="0" smtClean="0"/>
            <a:t>начальное формирование римского права</a:t>
          </a:r>
          <a:endParaRPr lang="ru-RU" sz="1600" dirty="0" smtClean="0"/>
        </a:p>
      </dgm:t>
    </dgm:pt>
    <dgm:pt modelId="{B95E4BF5-3699-49E7-A2A3-55830D720129}" type="parTrans" cxnId="{35FDEDB4-B591-4FC0-9871-B39161BC0CAC}">
      <dgm:prSet/>
      <dgm:spPr/>
      <dgm:t>
        <a:bodyPr/>
        <a:lstStyle/>
        <a:p>
          <a:endParaRPr lang="ru-RU"/>
        </a:p>
      </dgm:t>
    </dgm:pt>
    <dgm:pt modelId="{0A48EA1D-E930-4DC0-A681-40E7537CB445}" type="sibTrans" cxnId="{35FDEDB4-B591-4FC0-9871-B39161BC0CAC}">
      <dgm:prSet/>
      <dgm:spPr/>
      <dgm:t>
        <a:bodyPr/>
        <a:lstStyle/>
        <a:p>
          <a:endParaRPr lang="ru-RU"/>
        </a:p>
      </dgm:t>
    </dgm:pt>
    <dgm:pt modelId="{3BE277DA-D5A9-434C-9EC9-28E15425D6D8}">
      <dgm:prSet custT="1"/>
      <dgm:spPr/>
      <dgm:t>
        <a:bodyPr/>
        <a:lstStyle/>
        <a:p>
          <a:pPr rtl="0"/>
          <a:r>
            <a:rPr lang="ru-RU" sz="1600" dirty="0" smtClean="0"/>
            <a:t>переходный </a:t>
          </a:r>
          <a:r>
            <a:rPr lang="ru-RU" sz="1600" dirty="0" err="1" smtClean="0"/>
            <a:t>предклассический</a:t>
          </a:r>
          <a:endParaRPr lang="ru-RU" sz="1600" b="0" dirty="0"/>
        </a:p>
      </dgm:t>
    </dgm:pt>
    <dgm:pt modelId="{4B62CF8B-5719-4AB6-9ACF-7AFF26A94ABD}" type="parTrans" cxnId="{806DB32A-F9FA-4C73-83D5-FC38722936BF}">
      <dgm:prSet/>
      <dgm:spPr/>
      <dgm:t>
        <a:bodyPr/>
        <a:lstStyle/>
        <a:p>
          <a:endParaRPr lang="ru-RU"/>
        </a:p>
      </dgm:t>
    </dgm:pt>
    <dgm:pt modelId="{858F5664-62C1-444A-B6C2-EAD27379C5C8}" type="sibTrans" cxnId="{806DB32A-F9FA-4C73-83D5-FC38722936BF}">
      <dgm:prSet/>
      <dgm:spPr/>
      <dgm:t>
        <a:bodyPr/>
        <a:lstStyle/>
        <a:p>
          <a:endParaRPr lang="ru-RU"/>
        </a:p>
      </dgm:t>
    </dgm:pt>
    <dgm:pt modelId="{3D5405EB-4FC9-4FD3-8FC7-ECA31D8DB29E}">
      <dgm:prSet custT="1"/>
      <dgm:spPr/>
      <dgm:t>
        <a:bodyPr/>
        <a:lstStyle/>
        <a:p>
          <a:pPr rtl="0"/>
          <a:r>
            <a:rPr lang="ru-RU" sz="1600" b="1" dirty="0" smtClean="0"/>
            <a:t>Четвертый период </a:t>
          </a:r>
          <a:br>
            <a:rPr lang="ru-RU" sz="1600" b="1" dirty="0" smtClean="0"/>
          </a:br>
          <a:r>
            <a:rPr lang="ru-RU" sz="1600" b="0" dirty="0" smtClean="0"/>
            <a:t>(</a:t>
          </a:r>
          <a:r>
            <a:rPr lang="en-US" sz="1600" b="0" dirty="0" smtClean="0"/>
            <a:t>IV</a:t>
          </a:r>
          <a:r>
            <a:rPr lang="ru-RU" sz="1600" b="0" dirty="0" smtClean="0"/>
            <a:t> – </a:t>
          </a:r>
          <a:r>
            <a:rPr lang="en-US" sz="1600" b="0" dirty="0" smtClean="0"/>
            <a:t>V</a:t>
          </a:r>
          <a:r>
            <a:rPr lang="ru-RU" sz="1600" b="0" dirty="0" smtClean="0"/>
            <a:t> вв. н.э.)</a:t>
          </a:r>
        </a:p>
      </dgm:t>
    </dgm:pt>
    <dgm:pt modelId="{54719500-3651-4414-8471-29EC9F8140FD}" type="parTrans" cxnId="{495DC719-58BB-4E96-8603-82F1C900D460}">
      <dgm:prSet/>
      <dgm:spPr/>
      <dgm:t>
        <a:bodyPr/>
        <a:lstStyle/>
        <a:p>
          <a:endParaRPr lang="ru-RU"/>
        </a:p>
      </dgm:t>
    </dgm:pt>
    <dgm:pt modelId="{994F4E41-EFA3-4396-AA6A-8B0B3CE65209}" type="sibTrans" cxnId="{495DC719-58BB-4E96-8603-82F1C900D460}">
      <dgm:prSet/>
      <dgm:spPr/>
      <dgm:t>
        <a:bodyPr/>
        <a:lstStyle/>
        <a:p>
          <a:endParaRPr lang="ru-RU"/>
        </a:p>
      </dgm:t>
    </dgm:pt>
    <dgm:pt modelId="{AB143521-D958-426F-8469-FABDC853538C}">
      <dgm:prSet custT="1"/>
      <dgm:spPr/>
      <dgm:t>
        <a:bodyPr/>
        <a:lstStyle/>
        <a:p>
          <a:pPr rtl="0"/>
          <a:r>
            <a:rPr lang="ru-RU" sz="1600" dirty="0" smtClean="0"/>
            <a:t>классический</a:t>
          </a:r>
          <a:endParaRPr lang="ru-RU" sz="1600" dirty="0"/>
        </a:p>
      </dgm:t>
    </dgm:pt>
    <dgm:pt modelId="{8AA5579D-1EDC-4895-927A-34623E67D0B4}" type="parTrans" cxnId="{AC454A00-DF91-4811-9A35-397F44B017FD}">
      <dgm:prSet/>
      <dgm:spPr/>
      <dgm:t>
        <a:bodyPr/>
        <a:lstStyle/>
        <a:p>
          <a:endParaRPr lang="ru-RU"/>
        </a:p>
      </dgm:t>
    </dgm:pt>
    <dgm:pt modelId="{64C86D18-0DF9-47F0-8D9C-200E977CE1C6}" type="sibTrans" cxnId="{AC454A00-DF91-4811-9A35-397F44B017FD}">
      <dgm:prSet/>
      <dgm:spPr/>
      <dgm:t>
        <a:bodyPr/>
        <a:lstStyle/>
        <a:p>
          <a:endParaRPr lang="ru-RU"/>
        </a:p>
      </dgm:t>
    </dgm:pt>
    <dgm:pt modelId="{494FCE4F-00DA-471A-B522-6BABB052E42E}">
      <dgm:prSet custT="1"/>
      <dgm:spPr/>
      <dgm:t>
        <a:bodyPr/>
        <a:lstStyle/>
        <a:p>
          <a:pPr rtl="0"/>
          <a:r>
            <a:rPr lang="ru-RU" sz="1600" b="0" dirty="0" smtClean="0"/>
            <a:t>пост-</a:t>
          </a:r>
          <a:r>
            <a:rPr lang="ru-RU" sz="1600" b="0" dirty="0" err="1" smtClean="0"/>
            <a:t>класси</a:t>
          </a:r>
          <a:r>
            <a:rPr lang="ru-RU" sz="1600" b="0" dirty="0" smtClean="0"/>
            <a:t>-</a:t>
          </a:r>
          <a:r>
            <a:rPr lang="ru-RU" sz="1600" b="0" dirty="0" err="1" smtClean="0"/>
            <a:t>ческий</a:t>
          </a:r>
          <a:r>
            <a:rPr lang="ru-RU" sz="1600" b="0" dirty="0" smtClean="0"/>
            <a:t> </a:t>
          </a:r>
        </a:p>
      </dgm:t>
    </dgm:pt>
    <dgm:pt modelId="{8FD3883E-FA67-4551-8234-50344E781A20}" type="parTrans" cxnId="{A902BEC8-194A-4C8E-AF8F-526EDBF7DFF9}">
      <dgm:prSet/>
      <dgm:spPr/>
      <dgm:t>
        <a:bodyPr/>
        <a:lstStyle/>
        <a:p>
          <a:endParaRPr lang="ru-RU"/>
        </a:p>
      </dgm:t>
    </dgm:pt>
    <dgm:pt modelId="{887703D0-3C90-4C56-9639-0B3484F8D351}" type="sibTrans" cxnId="{A902BEC8-194A-4C8E-AF8F-526EDBF7DFF9}">
      <dgm:prSet/>
      <dgm:spPr/>
      <dgm:t>
        <a:bodyPr/>
        <a:lstStyle/>
        <a:p>
          <a:endParaRPr lang="ru-RU"/>
        </a:p>
      </dgm:t>
    </dgm:pt>
    <dgm:pt modelId="{F3D1F2D6-AFB7-4F34-90BD-58DB38347DA8}" type="pres">
      <dgm:prSet presAssocID="{B8531FF9-4E21-4DB2-AB64-BA8A2C805A3C}" presName="rootnode" presStyleCnt="0">
        <dgm:presLayoutVars>
          <dgm:chMax/>
          <dgm:chPref/>
          <dgm:dir/>
          <dgm:animLvl val="lvl"/>
        </dgm:presLayoutVars>
      </dgm:prSet>
      <dgm:spPr/>
    </dgm:pt>
    <dgm:pt modelId="{CC282893-E132-4BC0-86C5-191A6963E6DB}" type="pres">
      <dgm:prSet presAssocID="{9C83633E-FB5A-4348-B34A-448A7049313F}" presName="composite" presStyleCnt="0"/>
      <dgm:spPr/>
    </dgm:pt>
    <dgm:pt modelId="{61DB027E-0681-4C84-9A5A-C0897119C59F}" type="pres">
      <dgm:prSet presAssocID="{9C83633E-FB5A-4348-B34A-448A7049313F}" presName="bentUpArrow1" presStyleLbl="alignImgPlace1" presStyleIdx="0" presStyleCnt="3"/>
      <dgm:spPr/>
    </dgm:pt>
    <dgm:pt modelId="{58E18878-2B44-475F-A193-3ACC3D632B4B}" type="pres">
      <dgm:prSet presAssocID="{9C83633E-FB5A-4348-B34A-448A7049313F}" presName="ParentText" presStyleLbl="node1" presStyleIdx="0" presStyleCnt="4" custScaleY="110125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91E10FA-C89B-48EA-A893-5E844E8AC539}" type="pres">
      <dgm:prSet presAssocID="{9C83633E-FB5A-4348-B34A-448A7049313F}" presName="ChildText" presStyleLbl="revTx" presStyleIdx="0" presStyleCnt="4" custScaleX="180407" custLinFactNeighborX="38029" custLinFactNeighborY="-150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BC02555-9253-4764-BE43-43D070936AAE}" type="pres">
      <dgm:prSet presAssocID="{04890978-166C-475C-906B-A8A6648D3B5E}" presName="sibTrans" presStyleCnt="0"/>
      <dgm:spPr/>
    </dgm:pt>
    <dgm:pt modelId="{A52C01AE-A730-4908-BAEF-43D4A0DC3C7F}" type="pres">
      <dgm:prSet presAssocID="{42E252CD-1348-4537-86A8-2011F52D3146}" presName="composite" presStyleCnt="0"/>
      <dgm:spPr/>
    </dgm:pt>
    <dgm:pt modelId="{E1825C66-A924-419D-A5C1-8A2107A553B5}" type="pres">
      <dgm:prSet presAssocID="{42E252CD-1348-4537-86A8-2011F52D3146}" presName="bentUpArrow1" presStyleLbl="alignImgPlace1" presStyleIdx="1" presStyleCnt="3"/>
      <dgm:spPr/>
    </dgm:pt>
    <dgm:pt modelId="{667930BB-8F2B-4141-9BAA-B93D1FC17A18}" type="pres">
      <dgm:prSet presAssocID="{42E252CD-1348-4537-86A8-2011F52D3146}" presName="ParentText" presStyleLbl="node1" presStyleIdx="1" presStyleCnt="4" custScaleY="102319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73C7A32-7E78-4079-9C4B-D9E0A4FB9E44}" type="pres">
      <dgm:prSet presAssocID="{42E252CD-1348-4537-86A8-2011F52D3146}" presName="ChildText" presStyleLbl="revTx" presStyleIdx="1" presStyleCnt="4" custScaleX="207536" custLinFactNeighborX="49772" custLinFactNeighborY="-273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35C99DF-6870-49DD-8DB8-D59F3C84A626}" type="pres">
      <dgm:prSet presAssocID="{681CE264-5246-4A0B-9853-2A990820AB36}" presName="sibTrans" presStyleCnt="0"/>
      <dgm:spPr/>
    </dgm:pt>
    <dgm:pt modelId="{2E1C2C8D-DE91-4CEC-9E48-237DCAA508FC}" type="pres">
      <dgm:prSet presAssocID="{65F045CD-1B26-4250-A005-5DA1C3971D7C}" presName="composite" presStyleCnt="0"/>
      <dgm:spPr/>
    </dgm:pt>
    <dgm:pt modelId="{E7D807A6-A31E-47DC-9193-C915AD559110}" type="pres">
      <dgm:prSet presAssocID="{65F045CD-1B26-4250-A005-5DA1C3971D7C}" presName="bentUpArrow1" presStyleLbl="alignImgPlace1" presStyleIdx="2" presStyleCnt="3"/>
      <dgm:spPr/>
    </dgm:pt>
    <dgm:pt modelId="{FA0941D9-599E-46FA-A782-01253DF10F00}" type="pres">
      <dgm:prSet presAssocID="{65F045CD-1B26-4250-A005-5DA1C3971D7C}" presName="ParentText" presStyleLbl="node1" presStyleIdx="2" presStyleCnt="4" custScaleY="118555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9B0E1D4-9BFD-480A-BDBE-E033173EB10D}" type="pres">
      <dgm:prSet presAssocID="{65F045CD-1B26-4250-A005-5DA1C3971D7C}" presName="ChildText" presStyleLbl="revTx" presStyleIdx="2" presStyleCnt="4" custScaleX="182023" custLinFactNeighborX="37169" custLinFactNeighborY="-699">
        <dgm:presLayoutVars>
          <dgm:chMax val="0"/>
          <dgm:chPref val="0"/>
          <dgm:bulletEnabled val="1"/>
        </dgm:presLayoutVars>
      </dgm:prSet>
      <dgm:spPr/>
    </dgm:pt>
    <dgm:pt modelId="{F8BB491B-3D25-461B-9059-91C378C8DAA5}" type="pres">
      <dgm:prSet presAssocID="{428E1CAB-6C99-47D6-8A04-02F2C4D9D6D9}" presName="sibTrans" presStyleCnt="0"/>
      <dgm:spPr/>
    </dgm:pt>
    <dgm:pt modelId="{76BC41F4-CD3D-4506-90C8-CD310E325ABD}" type="pres">
      <dgm:prSet presAssocID="{3D5405EB-4FC9-4FD3-8FC7-ECA31D8DB29E}" presName="composite" presStyleCnt="0"/>
      <dgm:spPr/>
    </dgm:pt>
    <dgm:pt modelId="{2E16FABA-D944-4B0E-A9BF-2A5C40F4F63A}" type="pres">
      <dgm:prSet presAssocID="{3D5405EB-4FC9-4FD3-8FC7-ECA31D8DB29E}" presName="ParentText" presStyleLbl="node1" presStyleIdx="3" presStyleCnt="4" custScaleY="114964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CBAF9A0-AE4B-4F73-A46A-2A963602CAEC}" type="pres">
      <dgm:prSet presAssocID="{3D5405EB-4FC9-4FD3-8FC7-ECA31D8DB29E}" presName="FinalChildText" presStyleLbl="revTx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902BEC8-194A-4C8E-AF8F-526EDBF7DFF9}" srcId="{3D5405EB-4FC9-4FD3-8FC7-ECA31D8DB29E}" destId="{494FCE4F-00DA-471A-B522-6BABB052E42E}" srcOrd="0" destOrd="0" parTransId="{8FD3883E-FA67-4551-8234-50344E781A20}" sibTransId="{887703D0-3C90-4C56-9639-0B3484F8D351}"/>
    <dgm:cxn modelId="{52E26CCE-B4EF-4BD3-88D3-D22729216F6C}" srcId="{B8531FF9-4E21-4DB2-AB64-BA8A2C805A3C}" destId="{9C83633E-FB5A-4348-B34A-448A7049313F}" srcOrd="0" destOrd="0" parTransId="{3ABDEF35-DA16-4CFE-B1A7-9E83B2A3F7E0}" sibTransId="{04890978-166C-475C-906B-A8A6648D3B5E}"/>
    <dgm:cxn modelId="{AC454A00-DF91-4811-9A35-397F44B017FD}" srcId="{65F045CD-1B26-4250-A005-5DA1C3971D7C}" destId="{AB143521-D958-426F-8469-FABDC853538C}" srcOrd="0" destOrd="0" parTransId="{8AA5579D-1EDC-4895-927A-34623E67D0B4}" sibTransId="{64C86D18-0DF9-47F0-8D9C-200E977CE1C6}"/>
    <dgm:cxn modelId="{4B20C6E9-DFF7-4CD8-93D6-09295C047E04}" type="presOf" srcId="{494FCE4F-00DA-471A-B522-6BABB052E42E}" destId="{0CBAF9A0-AE4B-4F73-A46A-2A963602CAEC}" srcOrd="0" destOrd="0" presId="urn:microsoft.com/office/officeart/2005/8/layout/StepDownProcess"/>
    <dgm:cxn modelId="{B08D5F1E-B509-4EAA-87DB-09D3541CECF5}" type="presOf" srcId="{65F045CD-1B26-4250-A005-5DA1C3971D7C}" destId="{FA0941D9-599E-46FA-A782-01253DF10F00}" srcOrd="0" destOrd="0" presId="urn:microsoft.com/office/officeart/2005/8/layout/StepDownProcess"/>
    <dgm:cxn modelId="{30C142F6-6F88-4636-AEB7-A6384B3AAEB9}" type="presOf" srcId="{AB143521-D958-426F-8469-FABDC853538C}" destId="{B9B0E1D4-9BFD-480A-BDBE-E033173EB10D}" srcOrd="0" destOrd="0" presId="urn:microsoft.com/office/officeart/2005/8/layout/StepDownProcess"/>
    <dgm:cxn modelId="{22218A68-8DD7-4E49-8490-2D0DA8EC1F1A}" type="presOf" srcId="{3D5405EB-4FC9-4FD3-8FC7-ECA31D8DB29E}" destId="{2E16FABA-D944-4B0E-A9BF-2A5C40F4F63A}" srcOrd="0" destOrd="0" presId="urn:microsoft.com/office/officeart/2005/8/layout/StepDownProcess"/>
    <dgm:cxn modelId="{8BF4C243-6539-46D9-AE93-4769650519E6}" srcId="{B8531FF9-4E21-4DB2-AB64-BA8A2C805A3C}" destId="{42E252CD-1348-4537-86A8-2011F52D3146}" srcOrd="1" destOrd="0" parTransId="{0D600691-80DB-4E69-A07D-F3798742B769}" sibTransId="{681CE264-5246-4A0B-9853-2A990820AB36}"/>
    <dgm:cxn modelId="{806DB32A-F9FA-4C73-83D5-FC38722936BF}" srcId="{42E252CD-1348-4537-86A8-2011F52D3146}" destId="{3BE277DA-D5A9-434C-9EC9-28E15425D6D8}" srcOrd="0" destOrd="0" parTransId="{4B62CF8B-5719-4AB6-9ACF-7AFF26A94ABD}" sibTransId="{858F5664-62C1-444A-B6C2-EAD27379C5C8}"/>
    <dgm:cxn modelId="{931FAEF5-75EA-4E7A-8E16-AA518FBF5E09}" srcId="{B8531FF9-4E21-4DB2-AB64-BA8A2C805A3C}" destId="{65F045CD-1B26-4250-A005-5DA1C3971D7C}" srcOrd="2" destOrd="0" parTransId="{991FAF09-0AE0-4A67-AE99-ACE7A876128B}" sibTransId="{428E1CAB-6C99-47D6-8A04-02F2C4D9D6D9}"/>
    <dgm:cxn modelId="{F1135811-C2DE-4F10-B238-2B697B2D9183}" type="presOf" srcId="{78717350-F2DE-457C-AEF9-D0CE3B402F9C}" destId="{E91E10FA-C89B-48EA-A893-5E844E8AC539}" srcOrd="0" destOrd="0" presId="urn:microsoft.com/office/officeart/2005/8/layout/StepDownProcess"/>
    <dgm:cxn modelId="{7A2D6536-FF31-443A-9648-DA256A142FCD}" type="presOf" srcId="{B8531FF9-4E21-4DB2-AB64-BA8A2C805A3C}" destId="{F3D1F2D6-AFB7-4F34-90BD-58DB38347DA8}" srcOrd="0" destOrd="0" presId="urn:microsoft.com/office/officeart/2005/8/layout/StepDownProcess"/>
    <dgm:cxn modelId="{495DC719-58BB-4E96-8603-82F1C900D460}" srcId="{B8531FF9-4E21-4DB2-AB64-BA8A2C805A3C}" destId="{3D5405EB-4FC9-4FD3-8FC7-ECA31D8DB29E}" srcOrd="3" destOrd="0" parTransId="{54719500-3651-4414-8471-29EC9F8140FD}" sibTransId="{994F4E41-EFA3-4396-AA6A-8B0B3CE65209}"/>
    <dgm:cxn modelId="{05E3FC4B-8EC5-49A6-B157-68C81A72458F}" type="presOf" srcId="{3BE277DA-D5A9-434C-9EC9-28E15425D6D8}" destId="{473C7A32-7E78-4079-9C4B-D9E0A4FB9E44}" srcOrd="0" destOrd="0" presId="urn:microsoft.com/office/officeart/2005/8/layout/StepDownProcess"/>
    <dgm:cxn modelId="{35FDEDB4-B591-4FC0-9871-B39161BC0CAC}" srcId="{9C83633E-FB5A-4348-B34A-448A7049313F}" destId="{78717350-F2DE-457C-AEF9-D0CE3B402F9C}" srcOrd="0" destOrd="0" parTransId="{B95E4BF5-3699-49E7-A2A3-55830D720129}" sibTransId="{0A48EA1D-E930-4DC0-A681-40E7537CB445}"/>
    <dgm:cxn modelId="{C127F12E-7826-499B-B818-5AF2CCE7C998}" type="presOf" srcId="{9C83633E-FB5A-4348-B34A-448A7049313F}" destId="{58E18878-2B44-475F-A193-3ACC3D632B4B}" srcOrd="0" destOrd="0" presId="urn:microsoft.com/office/officeart/2005/8/layout/StepDownProcess"/>
    <dgm:cxn modelId="{ECFDDED6-2189-457E-99C9-1C371E6CDFAE}" type="presOf" srcId="{42E252CD-1348-4537-86A8-2011F52D3146}" destId="{667930BB-8F2B-4141-9BAA-B93D1FC17A18}" srcOrd="0" destOrd="0" presId="urn:microsoft.com/office/officeart/2005/8/layout/StepDownProcess"/>
    <dgm:cxn modelId="{EC8D94C9-64F1-482F-9B98-B9BD932164D4}" type="presParOf" srcId="{F3D1F2D6-AFB7-4F34-90BD-58DB38347DA8}" destId="{CC282893-E132-4BC0-86C5-191A6963E6DB}" srcOrd="0" destOrd="0" presId="urn:microsoft.com/office/officeart/2005/8/layout/StepDownProcess"/>
    <dgm:cxn modelId="{83F44333-A961-46E7-95D3-EA5F748B4600}" type="presParOf" srcId="{CC282893-E132-4BC0-86C5-191A6963E6DB}" destId="{61DB027E-0681-4C84-9A5A-C0897119C59F}" srcOrd="0" destOrd="0" presId="urn:microsoft.com/office/officeart/2005/8/layout/StepDownProcess"/>
    <dgm:cxn modelId="{412E4991-A31B-4C14-98B9-42544C63FFA4}" type="presParOf" srcId="{CC282893-E132-4BC0-86C5-191A6963E6DB}" destId="{58E18878-2B44-475F-A193-3ACC3D632B4B}" srcOrd="1" destOrd="0" presId="urn:microsoft.com/office/officeart/2005/8/layout/StepDownProcess"/>
    <dgm:cxn modelId="{CAF899AB-EA76-4EAB-8236-620AC46D4234}" type="presParOf" srcId="{CC282893-E132-4BC0-86C5-191A6963E6DB}" destId="{E91E10FA-C89B-48EA-A893-5E844E8AC539}" srcOrd="2" destOrd="0" presId="urn:microsoft.com/office/officeart/2005/8/layout/StepDownProcess"/>
    <dgm:cxn modelId="{FB168E83-63FB-4C1D-B795-A4B260E2D4E2}" type="presParOf" srcId="{F3D1F2D6-AFB7-4F34-90BD-58DB38347DA8}" destId="{ABC02555-9253-4764-BE43-43D070936AAE}" srcOrd="1" destOrd="0" presId="urn:microsoft.com/office/officeart/2005/8/layout/StepDownProcess"/>
    <dgm:cxn modelId="{7F8CAC84-415B-4719-9FB0-482BE57890A6}" type="presParOf" srcId="{F3D1F2D6-AFB7-4F34-90BD-58DB38347DA8}" destId="{A52C01AE-A730-4908-BAEF-43D4A0DC3C7F}" srcOrd="2" destOrd="0" presId="urn:microsoft.com/office/officeart/2005/8/layout/StepDownProcess"/>
    <dgm:cxn modelId="{9F67DF69-F570-4150-AC55-A34A1D1D3A6F}" type="presParOf" srcId="{A52C01AE-A730-4908-BAEF-43D4A0DC3C7F}" destId="{E1825C66-A924-419D-A5C1-8A2107A553B5}" srcOrd="0" destOrd="0" presId="urn:microsoft.com/office/officeart/2005/8/layout/StepDownProcess"/>
    <dgm:cxn modelId="{BFC6D58E-991F-44B6-94DB-B09677DB427A}" type="presParOf" srcId="{A52C01AE-A730-4908-BAEF-43D4A0DC3C7F}" destId="{667930BB-8F2B-4141-9BAA-B93D1FC17A18}" srcOrd="1" destOrd="0" presId="urn:microsoft.com/office/officeart/2005/8/layout/StepDownProcess"/>
    <dgm:cxn modelId="{68BA3C56-9480-4A74-B592-AC3B75595572}" type="presParOf" srcId="{A52C01AE-A730-4908-BAEF-43D4A0DC3C7F}" destId="{473C7A32-7E78-4079-9C4B-D9E0A4FB9E44}" srcOrd="2" destOrd="0" presId="urn:microsoft.com/office/officeart/2005/8/layout/StepDownProcess"/>
    <dgm:cxn modelId="{1EA77447-B168-4121-A59E-C3212084DD82}" type="presParOf" srcId="{F3D1F2D6-AFB7-4F34-90BD-58DB38347DA8}" destId="{235C99DF-6870-49DD-8DB8-D59F3C84A626}" srcOrd="3" destOrd="0" presId="urn:microsoft.com/office/officeart/2005/8/layout/StepDownProcess"/>
    <dgm:cxn modelId="{475A7EAB-7C2B-427D-8469-1449B30B5B16}" type="presParOf" srcId="{F3D1F2D6-AFB7-4F34-90BD-58DB38347DA8}" destId="{2E1C2C8D-DE91-4CEC-9E48-237DCAA508FC}" srcOrd="4" destOrd="0" presId="urn:microsoft.com/office/officeart/2005/8/layout/StepDownProcess"/>
    <dgm:cxn modelId="{4900ED4C-9CB3-4653-BD03-F6DAD0F834B7}" type="presParOf" srcId="{2E1C2C8D-DE91-4CEC-9E48-237DCAA508FC}" destId="{E7D807A6-A31E-47DC-9193-C915AD559110}" srcOrd="0" destOrd="0" presId="urn:microsoft.com/office/officeart/2005/8/layout/StepDownProcess"/>
    <dgm:cxn modelId="{E90D8122-F8FE-4F0D-AB69-B7E1F4D2C56D}" type="presParOf" srcId="{2E1C2C8D-DE91-4CEC-9E48-237DCAA508FC}" destId="{FA0941D9-599E-46FA-A782-01253DF10F00}" srcOrd="1" destOrd="0" presId="urn:microsoft.com/office/officeart/2005/8/layout/StepDownProcess"/>
    <dgm:cxn modelId="{6F0DA3E9-1D2D-4006-A583-26CA56401008}" type="presParOf" srcId="{2E1C2C8D-DE91-4CEC-9E48-237DCAA508FC}" destId="{B9B0E1D4-9BFD-480A-BDBE-E033173EB10D}" srcOrd="2" destOrd="0" presId="urn:microsoft.com/office/officeart/2005/8/layout/StepDownProcess"/>
    <dgm:cxn modelId="{81A01EEB-F353-4AD4-8809-45D6B9D06DE4}" type="presParOf" srcId="{F3D1F2D6-AFB7-4F34-90BD-58DB38347DA8}" destId="{F8BB491B-3D25-461B-9059-91C378C8DAA5}" srcOrd="5" destOrd="0" presId="urn:microsoft.com/office/officeart/2005/8/layout/StepDownProcess"/>
    <dgm:cxn modelId="{8709D42D-EF3A-437F-9551-5DA6C46E1DEE}" type="presParOf" srcId="{F3D1F2D6-AFB7-4F34-90BD-58DB38347DA8}" destId="{76BC41F4-CD3D-4506-90C8-CD310E325ABD}" srcOrd="6" destOrd="0" presId="urn:microsoft.com/office/officeart/2005/8/layout/StepDownProcess"/>
    <dgm:cxn modelId="{2A232E5F-19FA-4325-B7D9-0129883B96F2}" type="presParOf" srcId="{76BC41F4-CD3D-4506-90C8-CD310E325ABD}" destId="{2E16FABA-D944-4B0E-A9BF-2A5C40F4F63A}" srcOrd="0" destOrd="0" presId="urn:microsoft.com/office/officeart/2005/8/layout/StepDownProcess"/>
    <dgm:cxn modelId="{817C6E17-C776-4461-8089-038B64630C51}" type="presParOf" srcId="{76BC41F4-CD3D-4506-90C8-CD310E325ABD}" destId="{0CBAF9A0-AE4B-4F73-A46A-2A963602CAEC}" srcOrd="1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1DB027E-0681-4C84-9A5A-C0897119C59F}">
      <dsp:nvSpPr>
        <dsp:cNvPr id="0" name=""/>
        <dsp:cNvSpPr/>
      </dsp:nvSpPr>
      <dsp:spPr>
        <a:xfrm rot="5400000">
          <a:off x="225914" y="1894451"/>
          <a:ext cx="848639" cy="966146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8E18878-2B44-475F-A193-3ACC3D632B4B}">
      <dsp:nvSpPr>
        <dsp:cNvPr id="0" name=""/>
        <dsp:cNvSpPr/>
      </dsp:nvSpPr>
      <dsp:spPr>
        <a:xfrm>
          <a:off x="1076" y="903092"/>
          <a:ext cx="1428610" cy="1101228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Первый период </a:t>
          </a:r>
          <a:br>
            <a:rPr lang="ru-RU" sz="1600" b="1" kern="1200" dirty="0" smtClean="0"/>
          </a:br>
          <a:r>
            <a:rPr lang="ru-RU" sz="1600" b="0" kern="1200" dirty="0" smtClean="0"/>
            <a:t>(</a:t>
          </a:r>
          <a:r>
            <a:rPr lang="en-US" sz="1600" b="0" kern="1200" dirty="0" smtClean="0"/>
            <a:t>VIII</a:t>
          </a:r>
          <a:r>
            <a:rPr lang="ru-RU" sz="1600" b="0" kern="1200" dirty="0" smtClean="0"/>
            <a:t> в. -  </a:t>
          </a:r>
          <a:r>
            <a:rPr lang="en-US" sz="1600" b="0" kern="1200" dirty="0" smtClean="0"/>
            <a:t>III</a:t>
          </a:r>
          <a:r>
            <a:rPr lang="ru-RU" sz="1600" b="0" kern="1200" dirty="0" smtClean="0"/>
            <a:t> в.</a:t>
          </a:r>
          <a:br>
            <a:rPr lang="ru-RU" sz="1600" b="0" kern="1200" dirty="0" smtClean="0"/>
          </a:br>
          <a:r>
            <a:rPr lang="ru-RU" sz="1600" b="0" kern="1200" dirty="0" smtClean="0"/>
            <a:t> до н.э.)</a:t>
          </a:r>
        </a:p>
      </dsp:txBody>
      <dsp:txXfrm>
        <a:off x="54843" y="956859"/>
        <a:ext cx="1321076" cy="993694"/>
      </dsp:txXfrm>
    </dsp:sp>
    <dsp:sp modelId="{E91E10FA-C89B-48EA-A893-5E844E8AC539}">
      <dsp:nvSpPr>
        <dsp:cNvPr id="0" name=""/>
        <dsp:cNvSpPr/>
      </dsp:nvSpPr>
      <dsp:spPr>
        <a:xfrm>
          <a:off x="1407093" y="1036956"/>
          <a:ext cx="1874491" cy="80822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 smtClean="0"/>
            <a:t> </a:t>
          </a:r>
          <a:r>
            <a:rPr lang="ru-RU" sz="1600" kern="1200" dirty="0" smtClean="0"/>
            <a:t>начальное формирование римского права</a:t>
          </a:r>
          <a:endParaRPr lang="ru-RU" sz="1600" kern="1200" dirty="0" smtClean="0"/>
        </a:p>
      </dsp:txBody>
      <dsp:txXfrm>
        <a:off x="1407093" y="1036956"/>
        <a:ext cx="1874491" cy="808228"/>
      </dsp:txXfrm>
    </dsp:sp>
    <dsp:sp modelId="{E1825C66-A924-419D-A5C1-8A2107A553B5}">
      <dsp:nvSpPr>
        <dsp:cNvPr id="0" name=""/>
        <dsp:cNvSpPr/>
      </dsp:nvSpPr>
      <dsp:spPr>
        <a:xfrm rot="5400000">
          <a:off x="1610893" y="3029354"/>
          <a:ext cx="848639" cy="966146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67930BB-8F2B-4141-9BAA-B93D1FC17A18}">
      <dsp:nvSpPr>
        <dsp:cNvPr id="0" name=""/>
        <dsp:cNvSpPr/>
      </dsp:nvSpPr>
      <dsp:spPr>
        <a:xfrm>
          <a:off x="1386055" y="2077024"/>
          <a:ext cx="1428610" cy="1023170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Второй период </a:t>
          </a:r>
          <a:br>
            <a:rPr lang="ru-RU" sz="1600" b="1" kern="1200" dirty="0" smtClean="0"/>
          </a:br>
          <a:r>
            <a:rPr lang="ru-RU" sz="1600" b="0" kern="1200" dirty="0" smtClean="0"/>
            <a:t>(</a:t>
          </a:r>
          <a:r>
            <a:rPr lang="en-US" sz="1600" b="0" kern="1200" dirty="0" smtClean="0"/>
            <a:t>III</a:t>
          </a:r>
          <a:r>
            <a:rPr lang="ru-RU" sz="1600" b="0" kern="1200" dirty="0" smtClean="0"/>
            <a:t> в. -  </a:t>
          </a:r>
          <a:r>
            <a:rPr lang="en-US" sz="1600" b="0" kern="1200" dirty="0" smtClean="0"/>
            <a:t>II</a:t>
          </a:r>
          <a:r>
            <a:rPr lang="ru-RU" sz="1600" b="0" kern="1200" dirty="0" smtClean="0"/>
            <a:t> в. </a:t>
          </a:r>
          <a:br>
            <a:rPr lang="ru-RU" sz="1600" b="0" kern="1200" dirty="0" smtClean="0"/>
          </a:br>
          <a:r>
            <a:rPr lang="ru-RU" sz="1600" b="0" kern="1200" dirty="0" smtClean="0"/>
            <a:t>до н.э.)</a:t>
          </a:r>
          <a:endParaRPr lang="ru-RU" sz="1600" b="0" kern="1200" dirty="0"/>
        </a:p>
      </dsp:txBody>
      <dsp:txXfrm>
        <a:off x="1436011" y="2126980"/>
        <a:ext cx="1328698" cy="923258"/>
      </dsp:txXfrm>
    </dsp:sp>
    <dsp:sp modelId="{473C7A32-7E78-4079-9C4B-D9E0A4FB9E44}">
      <dsp:nvSpPr>
        <dsp:cNvPr id="0" name=""/>
        <dsp:cNvSpPr/>
      </dsp:nvSpPr>
      <dsp:spPr>
        <a:xfrm>
          <a:off x="2773146" y="2161917"/>
          <a:ext cx="2156371" cy="80822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переходный </a:t>
          </a:r>
          <a:r>
            <a:rPr lang="ru-RU" sz="1600" kern="1200" dirty="0" err="1" smtClean="0"/>
            <a:t>предклассический</a:t>
          </a:r>
          <a:endParaRPr lang="ru-RU" sz="1600" b="0" kern="1200" dirty="0"/>
        </a:p>
      </dsp:txBody>
      <dsp:txXfrm>
        <a:off x="2773146" y="2161917"/>
        <a:ext cx="2156371" cy="808228"/>
      </dsp:txXfrm>
    </dsp:sp>
    <dsp:sp modelId="{E7D807A6-A31E-47DC-9193-C915AD559110}">
      <dsp:nvSpPr>
        <dsp:cNvPr id="0" name=""/>
        <dsp:cNvSpPr/>
      </dsp:nvSpPr>
      <dsp:spPr>
        <a:xfrm rot="5400000">
          <a:off x="2995873" y="4245435"/>
          <a:ext cx="848639" cy="966146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A0941D9-599E-46FA-A782-01253DF10F00}">
      <dsp:nvSpPr>
        <dsp:cNvPr id="0" name=""/>
        <dsp:cNvSpPr/>
      </dsp:nvSpPr>
      <dsp:spPr>
        <a:xfrm>
          <a:off x="2771035" y="3211928"/>
          <a:ext cx="1428610" cy="1185527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Третий период </a:t>
          </a:r>
          <a:br>
            <a:rPr lang="ru-RU" sz="1600" b="1" kern="1200" dirty="0" smtClean="0"/>
          </a:br>
          <a:r>
            <a:rPr lang="ru-RU" sz="1600" b="0" kern="1200" dirty="0" smtClean="0"/>
            <a:t>(</a:t>
          </a:r>
          <a:r>
            <a:rPr lang="en-US" sz="1600" b="0" kern="1200" dirty="0" smtClean="0"/>
            <a:t>I</a:t>
          </a:r>
          <a:r>
            <a:rPr lang="ru-RU" sz="1600" b="0" kern="1200" dirty="0" smtClean="0"/>
            <a:t> в. до н.э. -  </a:t>
          </a:r>
          <a:r>
            <a:rPr lang="en-US" sz="1600" b="0" kern="1200" dirty="0" smtClean="0"/>
            <a:t>III</a:t>
          </a:r>
          <a:r>
            <a:rPr lang="ru-RU" sz="1600" b="0" kern="1200" dirty="0" smtClean="0"/>
            <a:t> в. н.э.)</a:t>
          </a:r>
          <a:endParaRPr lang="ru-RU" sz="1600" b="0" kern="1200" dirty="0"/>
        </a:p>
      </dsp:txBody>
      <dsp:txXfrm>
        <a:off x="2828918" y="3269811"/>
        <a:ext cx="1312844" cy="1069761"/>
      </dsp:txXfrm>
    </dsp:sp>
    <dsp:sp modelId="{B9B0E1D4-9BFD-480A-BDBE-E033173EB10D}">
      <dsp:nvSpPr>
        <dsp:cNvPr id="0" name=""/>
        <dsp:cNvSpPr/>
      </dsp:nvSpPr>
      <dsp:spPr>
        <a:xfrm>
          <a:off x="4159720" y="3394422"/>
          <a:ext cx="1891282" cy="80822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классический</a:t>
          </a:r>
          <a:endParaRPr lang="ru-RU" sz="1600" kern="1200" dirty="0"/>
        </a:p>
      </dsp:txBody>
      <dsp:txXfrm>
        <a:off x="4159720" y="3394422"/>
        <a:ext cx="1891282" cy="808228"/>
      </dsp:txXfrm>
    </dsp:sp>
    <dsp:sp modelId="{2E16FABA-D944-4B0E-A9BF-2A5C40F4F63A}">
      <dsp:nvSpPr>
        <dsp:cNvPr id="0" name=""/>
        <dsp:cNvSpPr/>
      </dsp:nvSpPr>
      <dsp:spPr>
        <a:xfrm>
          <a:off x="4156014" y="4428009"/>
          <a:ext cx="1428610" cy="1149617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Четвертый период </a:t>
          </a:r>
          <a:br>
            <a:rPr lang="ru-RU" sz="1600" b="1" kern="1200" dirty="0" smtClean="0"/>
          </a:br>
          <a:r>
            <a:rPr lang="ru-RU" sz="1600" b="0" kern="1200" dirty="0" smtClean="0"/>
            <a:t>(</a:t>
          </a:r>
          <a:r>
            <a:rPr lang="en-US" sz="1600" b="0" kern="1200" dirty="0" smtClean="0"/>
            <a:t>IV</a:t>
          </a:r>
          <a:r>
            <a:rPr lang="ru-RU" sz="1600" b="0" kern="1200" dirty="0" smtClean="0"/>
            <a:t> – </a:t>
          </a:r>
          <a:r>
            <a:rPr lang="en-US" sz="1600" b="0" kern="1200" dirty="0" smtClean="0"/>
            <a:t>V</a:t>
          </a:r>
          <a:r>
            <a:rPr lang="ru-RU" sz="1600" b="0" kern="1200" dirty="0" smtClean="0"/>
            <a:t> вв. н.э.)</a:t>
          </a:r>
        </a:p>
      </dsp:txBody>
      <dsp:txXfrm>
        <a:off x="4212144" y="4484139"/>
        <a:ext cx="1316350" cy="1037357"/>
      </dsp:txXfrm>
    </dsp:sp>
    <dsp:sp modelId="{0CBAF9A0-AE4B-4F73-A46A-2A963602CAEC}">
      <dsp:nvSpPr>
        <dsp:cNvPr id="0" name=""/>
        <dsp:cNvSpPr/>
      </dsp:nvSpPr>
      <dsp:spPr>
        <a:xfrm>
          <a:off x="5584624" y="4598199"/>
          <a:ext cx="1039034" cy="80822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0" kern="1200" dirty="0" smtClean="0"/>
            <a:t>пост-</a:t>
          </a:r>
          <a:r>
            <a:rPr lang="ru-RU" sz="1600" b="0" kern="1200" dirty="0" err="1" smtClean="0"/>
            <a:t>класси</a:t>
          </a:r>
          <a:r>
            <a:rPr lang="ru-RU" sz="1600" b="0" kern="1200" dirty="0" smtClean="0"/>
            <a:t>-</a:t>
          </a:r>
          <a:r>
            <a:rPr lang="ru-RU" sz="1600" b="0" kern="1200" dirty="0" err="1" smtClean="0"/>
            <a:t>ческий</a:t>
          </a:r>
          <a:r>
            <a:rPr lang="ru-RU" sz="1600" b="0" kern="1200" dirty="0" smtClean="0"/>
            <a:t> </a:t>
          </a:r>
        </a:p>
      </dsp:txBody>
      <dsp:txXfrm>
        <a:off x="5584624" y="4598199"/>
        <a:ext cx="1039034" cy="80822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762000"/>
            <a:ext cx="6856413" cy="5334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Rectangle 7"/>
          <p:cNvSpPr/>
          <p:nvPr/>
        </p:nvSpPr>
        <p:spPr>
          <a:xfrm>
            <a:off x="6953250" y="762000"/>
            <a:ext cx="2193925" cy="5334000"/>
          </a:xfrm>
          <a:prstGeom prst="rect">
            <a:avLst/>
          </a:prstGeom>
          <a:solidFill>
            <a:srgbClr val="C3C3C3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2386" y="1298448"/>
            <a:ext cx="5486400" cy="3255264"/>
          </a:xfrm>
        </p:spPr>
        <p:txBody>
          <a:bodyPr anchor="b"/>
          <a:lstStyle>
            <a:lvl1pPr algn="l">
              <a:defRPr sz="5400" spc="-100" baseline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11" y="4670246"/>
            <a:ext cx="54864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150050-A52D-4A74-B788-FC8DC6CA1C9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5781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BC7027-1218-4DD0-AE59-1E0521AA9C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46571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85750" y="990600"/>
            <a:ext cx="2114550" cy="4953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00934" y="868680"/>
            <a:ext cx="5486400" cy="512064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D595DA-E8F8-4C60-80E5-BF99F36AADD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06405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93B2C0-DBDD-41D4-A5A8-F6108213FC6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42908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00934" y="1298448"/>
            <a:ext cx="5486400" cy="3255264"/>
          </a:xfrm>
        </p:spPr>
        <p:txBody>
          <a:bodyPr anchor="b"/>
          <a:lstStyle>
            <a:lvl1pPr>
              <a:defRPr sz="54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14650" y="4672584"/>
            <a:ext cx="54864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0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5A45E9-23C3-4C0F-B817-6940724F9B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18028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00934" y="868680"/>
            <a:ext cx="2606040" cy="5120640"/>
          </a:xfrm>
        </p:spPr>
        <p:txBody>
          <a:bodyPr/>
          <a:lstStyle>
            <a:lvl1pPr>
              <a:defRPr sz="1900"/>
            </a:lvl1pPr>
            <a:lvl2pPr>
              <a:defRPr sz="17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63590" y="868680"/>
            <a:ext cx="2606040" cy="5120640"/>
          </a:xfrm>
        </p:spPr>
        <p:txBody>
          <a:bodyPr/>
          <a:lstStyle>
            <a:lvl1pPr>
              <a:defRPr sz="1900"/>
            </a:lvl1pPr>
            <a:lvl2pPr>
              <a:defRPr sz="17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CD7B5C-127C-4E2B-B00B-F2E09671E41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7961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00934" y="1023586"/>
            <a:ext cx="260604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9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00934" y="1930936"/>
            <a:ext cx="2606040" cy="4023360"/>
          </a:xfrm>
        </p:spPr>
        <p:txBody>
          <a:bodyPr/>
          <a:lstStyle>
            <a:lvl1pPr>
              <a:defRPr sz="1900"/>
            </a:lvl1pPr>
            <a:lvl2pPr>
              <a:defRPr sz="17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63847" y="1023587"/>
            <a:ext cx="260604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9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63847" y="1930936"/>
            <a:ext cx="2606040" cy="4023360"/>
          </a:xfrm>
        </p:spPr>
        <p:txBody>
          <a:bodyPr/>
          <a:lstStyle>
            <a:lvl1pPr>
              <a:defRPr sz="1900"/>
            </a:lvl1pPr>
            <a:lvl2pPr>
              <a:defRPr sz="17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FE3612-BE62-4026-A0EC-6E0ECCC75BE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75178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47CE12-51D6-4973-B98D-28AE0C74001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22761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F73A2A-2106-4E5A-96BD-ADF08B6CAB3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98988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024" y="1143000"/>
            <a:ext cx="2125980" cy="2194560"/>
          </a:xfrm>
        </p:spPr>
        <p:txBody>
          <a:bodyPr anchor="b"/>
          <a:lstStyle>
            <a:lvl1pPr>
              <a:defRPr sz="2800" b="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00934" y="868680"/>
            <a:ext cx="54864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2024" y="3337560"/>
            <a:ext cx="2125980" cy="256032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5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C5EC61-57D3-43B2-88A4-2BD91320787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14367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024" y="1143000"/>
            <a:ext cx="2125980" cy="2194560"/>
          </a:xfrm>
        </p:spPr>
        <p:txBody>
          <a:bodyPr anchor="b"/>
          <a:lstStyle>
            <a:lvl1pPr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677983" y="767419"/>
            <a:ext cx="6086423" cy="5330952"/>
          </a:xfrm>
          <a:solidFill>
            <a:schemeClr val="bg1">
              <a:lumMod val="75000"/>
            </a:schemeClr>
          </a:solidFill>
        </p:spPr>
        <p:txBody>
          <a:bodyPr rtlCol="0" anchor="t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2024" y="3340602"/>
            <a:ext cx="2125980" cy="256032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5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2624138" y="6356350"/>
            <a:ext cx="4433887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E7972E-C410-468C-BF08-7CE70A94085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53109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58825"/>
            <a:ext cx="2582863" cy="53308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88913" y="1123950"/>
            <a:ext cx="2211387" cy="46005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8861425" y="758825"/>
            <a:ext cx="288925" cy="5330825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901950" y="863600"/>
            <a:ext cx="5486400" cy="512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968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01950" y="6356350"/>
            <a:ext cx="44338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75600" y="6356350"/>
            <a:ext cx="11477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hangingPunct="1">
              <a:defRPr sz="1100" b="1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FB574D48-74CF-48FD-86BE-CCC8464F603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81" r:id="rId1"/>
    <p:sldLayoutId id="2147484073" r:id="rId2"/>
    <p:sldLayoutId id="2147484074" r:id="rId3"/>
    <p:sldLayoutId id="2147484075" r:id="rId4"/>
    <p:sldLayoutId id="2147484076" r:id="rId5"/>
    <p:sldLayoutId id="2147484077" r:id="rId6"/>
    <p:sldLayoutId id="2147484082" r:id="rId7"/>
    <p:sldLayoutId id="2147484078" r:id="rId8"/>
    <p:sldLayoutId id="2147484083" r:id="rId9"/>
    <p:sldLayoutId id="2147484079" r:id="rId10"/>
    <p:sldLayoutId id="2147484080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000" kern="1200" spc="-60">
          <a:solidFill>
            <a:srgbClr val="FFFFFF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rgbClr val="FFFFFF"/>
          </a:solidFill>
          <a:latin typeface="Corbel" panose="020B050302020402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rgbClr val="FFFFFF"/>
          </a:solidFill>
          <a:latin typeface="Corbel" panose="020B050302020402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rgbClr val="FFFFFF"/>
          </a:solidFill>
          <a:latin typeface="Corbel" panose="020B050302020402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rgbClr val="FFFFFF"/>
          </a:solidFill>
          <a:latin typeface="Corbel" panose="020B050302020402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rgbClr val="FFFFFF"/>
          </a:solidFill>
          <a:latin typeface="Corbel" panose="020B050302020402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rgbClr val="FFFFFF"/>
          </a:solidFill>
          <a:latin typeface="Corbel" panose="020B050302020402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rgbClr val="FFFFFF"/>
          </a:solidFill>
          <a:latin typeface="Corbel" panose="020B050302020402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rgbClr val="FFFFFF"/>
          </a:solidFill>
          <a:latin typeface="Corbel" panose="020B0503020204020204" pitchFamily="34" charset="0"/>
        </a:defRPr>
      </a:lvl9pPr>
    </p:titleStyle>
    <p:bodyStyle>
      <a:lvl1pPr marL="182563" indent="-182563" algn="l" rtl="0" eaLnBrk="0" fontAlgn="base" hangingPunct="0">
        <a:lnSpc>
          <a:spcPct val="90000"/>
        </a:lnSpc>
        <a:spcBef>
          <a:spcPts val="1200"/>
        </a:spcBef>
        <a:spcAft>
          <a:spcPct val="0"/>
        </a:spcAft>
        <a:buClr>
          <a:schemeClr val="accent1"/>
        </a:buClr>
        <a:buFont typeface="Wingdings 2" panose="05020102010507070707" pitchFamily="18" charset="2"/>
        <a:buChar char=""/>
        <a:defRPr sz="1900" kern="1200">
          <a:solidFill>
            <a:srgbClr val="595959"/>
          </a:solidFill>
          <a:latin typeface="+mn-lt"/>
          <a:ea typeface="+mn-ea"/>
          <a:cs typeface="+mn-cs"/>
        </a:defRPr>
      </a:lvl1pPr>
      <a:lvl2pPr marL="685800" indent="-182563" algn="l" rtl="0" eaLnBrk="0" fontAlgn="base" hangingPunct="0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anose="05020102010507070707" pitchFamily="18" charset="2"/>
        <a:buChar char=""/>
        <a:defRPr sz="1700" kern="1200">
          <a:solidFill>
            <a:srgbClr val="595959"/>
          </a:solidFill>
          <a:latin typeface="+mn-lt"/>
          <a:ea typeface="+mn-ea"/>
          <a:cs typeface="+mn-cs"/>
        </a:defRPr>
      </a:lvl2pPr>
      <a:lvl3pPr marL="1143000" indent="-182563" algn="l" rtl="0" eaLnBrk="0" fontAlgn="base" hangingPunct="0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anose="05020102010507070707" pitchFamily="18" charset="2"/>
        <a:buChar char=""/>
        <a:defRPr sz="1500" kern="1200">
          <a:solidFill>
            <a:srgbClr val="595959"/>
          </a:solidFill>
          <a:latin typeface="+mn-lt"/>
          <a:ea typeface="+mn-ea"/>
          <a:cs typeface="+mn-cs"/>
        </a:defRPr>
      </a:lvl3pPr>
      <a:lvl4pPr marL="1600200" indent="-182563" algn="l" rtl="0" eaLnBrk="0" fontAlgn="base" hangingPunct="0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anose="05020102010507070707" pitchFamily="18" charset="2"/>
        <a:buChar char=""/>
        <a:defRPr sz="1300" kern="1200">
          <a:solidFill>
            <a:srgbClr val="595959"/>
          </a:solidFill>
          <a:latin typeface="+mn-lt"/>
          <a:ea typeface="+mn-ea"/>
          <a:cs typeface="+mn-cs"/>
        </a:defRPr>
      </a:lvl4pPr>
      <a:lvl5pPr marL="2057400" indent="-182563" algn="l" rtl="0" eaLnBrk="0" fontAlgn="base" hangingPunct="0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anose="05020102010507070707" pitchFamily="18" charset="2"/>
        <a:buChar char=""/>
        <a:defRPr sz="1300" kern="1200">
          <a:solidFill>
            <a:srgbClr val="595959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2"/>
          <p:cNvSpPr>
            <a:spLocks noGrp="1" noChangeArrowheads="1"/>
          </p:cNvSpPr>
          <p:nvPr>
            <p:ph type="ctrTitle"/>
          </p:nvPr>
        </p:nvSpPr>
        <p:spPr>
          <a:xfrm>
            <a:off x="801688" y="1298575"/>
            <a:ext cx="5486400" cy="3254375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/>
              <a:t>ПОНЯТИЕ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И </a:t>
            </a:r>
            <a:r>
              <a:rPr lang="ru-RU" dirty="0"/>
              <a:t>ПРЕДМЕТ РИМСКОГО ЧАСТНОГО ПРАВА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25500" y="4670425"/>
            <a:ext cx="5486400" cy="914400"/>
          </a:xfrm>
        </p:spPr>
        <p:txBody>
          <a:bodyPr rtlCol="0"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Старший преподаватель </a:t>
            </a:r>
            <a:r>
              <a:rPr lang="ru-RU" dirty="0"/>
              <a:t>кафедры теории и истории государства и права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ru-RU" dirty="0"/>
              <a:t>Н.А. Раханова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200"/>
              <a:t>Понятие римского частного права: термины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sz="2000" dirty="0" smtClean="0"/>
              <a:t>Субъект частноправовых отношений – римский гражданин </a:t>
            </a:r>
            <a:r>
              <a:rPr lang="en-US" sz="2000" b="1" dirty="0" smtClean="0"/>
              <a:t>(</a:t>
            </a:r>
            <a:r>
              <a:rPr lang="en-US" sz="2000" b="1" dirty="0" err="1" smtClean="0"/>
              <a:t>civis</a:t>
            </a:r>
            <a:r>
              <a:rPr lang="en-US" sz="2000" b="1" dirty="0" smtClean="0"/>
              <a:t>)</a:t>
            </a:r>
            <a:r>
              <a:rPr lang="en-US" sz="2000" dirty="0" smtClean="0"/>
              <a:t> – </a:t>
            </a:r>
            <a:r>
              <a:rPr lang="ru-RU" sz="2000" dirty="0" smtClean="0"/>
              <a:t>самостоятельное частное, а не политическое лицо</a:t>
            </a:r>
            <a:r>
              <a:rPr lang="en-US" sz="2000" dirty="0" smtClean="0">
                <a:cs typeface="Arial" panose="020B0604020202020204" pitchFamily="34" charset="0"/>
              </a:rPr>
              <a:t>*</a:t>
            </a:r>
            <a:r>
              <a:rPr lang="ru-RU" sz="2000" dirty="0" smtClean="0"/>
              <a:t>, хотя этим термином одновременно подчеркивалась и принадлежность гражданина к римской общине (</a:t>
            </a:r>
            <a:r>
              <a:rPr lang="en-US" sz="2000" b="1" dirty="0" err="1" smtClean="0"/>
              <a:t>civitas</a:t>
            </a:r>
            <a:r>
              <a:rPr lang="en-US" sz="2000" dirty="0" smtClean="0"/>
              <a:t>) </a:t>
            </a:r>
            <a:r>
              <a:rPr lang="ru-RU" sz="2000" dirty="0" smtClean="0"/>
              <a:t>как политической единице</a:t>
            </a:r>
            <a:r>
              <a:rPr lang="en-US" sz="2000" dirty="0" smtClean="0"/>
              <a:t>.</a:t>
            </a:r>
            <a:r>
              <a:rPr lang="ru-RU" sz="2000" dirty="0" smtClean="0"/>
              <a:t>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sz="2000" dirty="0" smtClean="0">
                <a:cs typeface="Arial" panose="020B0604020202020204" pitchFamily="34" charset="0"/>
              </a:rPr>
              <a:t>Таким </a:t>
            </a:r>
            <a:r>
              <a:rPr lang="ru-RU" sz="2000" dirty="0" smtClean="0">
                <a:cs typeface="Arial" panose="020B0604020202020204" pitchFamily="34" charset="0"/>
              </a:rPr>
              <a:t>образом, терминологически более верно использовать понятие </a:t>
            </a:r>
            <a:r>
              <a:rPr lang="ru-RU" sz="2000" b="1" dirty="0" smtClean="0">
                <a:solidFill>
                  <a:srgbClr val="C00000"/>
                </a:solidFill>
                <a:cs typeface="Arial" panose="020B0604020202020204" pitchFamily="34" charset="0"/>
              </a:rPr>
              <a:t>«римское ЧАСТНОЕ</a:t>
            </a:r>
            <a:r>
              <a:rPr lang="en-US" sz="2000" b="1" dirty="0" smtClean="0">
                <a:solidFill>
                  <a:srgbClr val="C00000"/>
                </a:solidFill>
                <a:cs typeface="Arial" panose="020B0604020202020204" pitchFamily="34" charset="0"/>
              </a:rPr>
              <a:t>**</a:t>
            </a:r>
            <a:r>
              <a:rPr lang="ru-RU" sz="2000" b="1" dirty="0" smtClean="0">
                <a:solidFill>
                  <a:srgbClr val="C00000"/>
                </a:solidFill>
                <a:cs typeface="Arial" panose="020B0604020202020204" pitchFamily="34" charset="0"/>
              </a:rPr>
              <a:t> право»</a:t>
            </a:r>
            <a:r>
              <a:rPr lang="ru-RU" sz="2000" b="1" dirty="0" smtClean="0">
                <a:cs typeface="Arial" panose="020B0604020202020204" pitchFamily="34" charset="0"/>
              </a:rPr>
              <a:t>.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ru-RU" sz="2000" dirty="0" smtClean="0">
              <a:cs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1400" i="1" dirty="0" smtClean="0">
                <a:cs typeface="Arial" panose="020B0604020202020204" pitchFamily="34" charset="0"/>
              </a:rPr>
              <a:t>*</a:t>
            </a:r>
            <a:r>
              <a:rPr lang="ru-RU" sz="1400" i="1" dirty="0" smtClean="0">
                <a:cs typeface="Arial" panose="020B0604020202020204" pitchFamily="34" charset="0"/>
              </a:rPr>
              <a:t>современное гражданское (цивильное (!)) право в таком контексте использует понятие «физическое лицо», хотя в исконно римском (частноправовом) смысле понятие «гражданин» сохранилось в наименовании отрасли и, например, в понятии «гражданское общество».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1400" i="1" dirty="0" smtClean="0">
                <a:cs typeface="Arial" panose="020B0604020202020204" pitchFamily="34" charset="0"/>
              </a:rPr>
              <a:t>**</a:t>
            </a:r>
            <a:r>
              <a:rPr lang="ru-RU" sz="1400" i="1" dirty="0" smtClean="0">
                <a:cs typeface="Arial" panose="020B0604020202020204" pitchFamily="34" charset="0"/>
              </a:rPr>
              <a:t> хотя в настоящее время термин «частное право» сохранился в тех государствах, где четко выражено деление права на гражданское (собственно частное) и торговое (коммерческое) право (Франция, Германия).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200"/>
              <a:t>Отличие римского частного права от римского публичного права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sz="2000" smtClean="0"/>
              <a:t>Древние римляне рассматривали правовую систему в синкретичном единстве; самостоятельные нормативные системы частного и публичного права не выделялись, хотя основы классификации устоялись: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ru-RU" sz="2000" smtClean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sz="2000" b="1" smtClean="0"/>
              <a:t>Римское частное право</a:t>
            </a:r>
            <a:r>
              <a:rPr lang="ru-RU" sz="2000" smtClean="0"/>
              <a:t> – нормы которые защищают интересы частных лиц в их взаимоотношениях («право, которое относится к пользе отдельных лиц» - Ульпиан).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ru-RU" sz="2000" smtClean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sz="2000" b="1" smtClean="0"/>
              <a:t>Римское публичное право</a:t>
            </a:r>
            <a:r>
              <a:rPr lang="ru-RU" sz="2000" smtClean="0"/>
              <a:t> – нормы, охраняющие интересы государства и определяющие статус его органов («право, которое относится к положению римского государства» - Ульпиан).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ru-RU" sz="2000" smtClean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200"/>
              <a:t>Отличие римского частного права от римского публичного права</a:t>
            </a:r>
          </a:p>
        </p:txBody>
      </p:sp>
      <p:sp>
        <p:nvSpPr>
          <p:cNvPr id="123907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marL="182880" indent="-182880" eaLnBrk="1" fontAlgn="auto" hangingPunct="1">
              <a:lnSpc>
                <a:spcPct val="80000"/>
              </a:lnSpc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ru-RU" sz="2000">
                <a:solidFill>
                  <a:schemeClr val="tx1">
                    <a:lumMod val="65000"/>
                    <a:lumOff val="35000"/>
                  </a:schemeClr>
                </a:solidFill>
              </a:rPr>
              <a:t>Римские термины </a:t>
            </a:r>
            <a:r>
              <a:rPr lang="en-US" sz="2000">
                <a:solidFill>
                  <a:schemeClr val="tx1">
                    <a:lumMod val="65000"/>
                    <a:lumOff val="35000"/>
                  </a:schemeClr>
                </a:solidFill>
              </a:rPr>
              <a:t>lex privata </a:t>
            </a:r>
            <a:r>
              <a:rPr lang="ru-RU" sz="2000">
                <a:solidFill>
                  <a:schemeClr val="tx1">
                    <a:lumMod val="65000"/>
                    <a:lumOff val="35000"/>
                  </a:schemeClr>
                </a:solidFill>
              </a:rPr>
              <a:t>и </a:t>
            </a:r>
            <a:r>
              <a:rPr lang="en-US" sz="2000">
                <a:solidFill>
                  <a:schemeClr val="tx1">
                    <a:lumMod val="65000"/>
                    <a:lumOff val="35000"/>
                  </a:schemeClr>
                </a:solidFill>
              </a:rPr>
              <a:t>lex publica</a:t>
            </a:r>
            <a:r>
              <a:rPr lang="ru-RU" sz="2000">
                <a:solidFill>
                  <a:schemeClr val="tx1">
                    <a:lumMod val="65000"/>
                    <a:lumOff val="35000"/>
                  </a:schemeClr>
                </a:solidFill>
              </a:rPr>
              <a:t> имело особые оттенки:</a:t>
            </a:r>
          </a:p>
          <a:p>
            <a:pPr marL="182880" indent="-182880" eaLnBrk="1" fontAlgn="auto" hangingPunct="1">
              <a:lnSpc>
                <a:spcPct val="80000"/>
              </a:lnSpc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en-US" sz="2000" b="1">
                <a:solidFill>
                  <a:schemeClr val="tx1">
                    <a:lumMod val="65000"/>
                    <a:lumOff val="35000"/>
                  </a:schemeClr>
                </a:solidFill>
              </a:rPr>
              <a:t>Lex privata</a:t>
            </a:r>
            <a:r>
              <a:rPr lang="en-US" sz="2000">
                <a:solidFill>
                  <a:schemeClr val="tx1">
                    <a:lumMod val="65000"/>
                    <a:lumOff val="35000"/>
                  </a:schemeClr>
                </a:solidFill>
              </a:rPr>
              <a:t> (</a:t>
            </a:r>
            <a:r>
              <a:rPr lang="ru-RU" sz="2000">
                <a:solidFill>
                  <a:schemeClr val="tx1">
                    <a:lumMod val="65000"/>
                    <a:lumOff val="35000"/>
                  </a:schemeClr>
                </a:solidFill>
              </a:rPr>
              <a:t>частный закон) - использовался для обозначения режима правовой  связи между отдельными лицами, отстаивавшими свои индивидуальные или семейные интересы (формализованная воля отдельных субъектов); диспозитивный метод регулирования отношений.</a:t>
            </a:r>
          </a:p>
          <a:p>
            <a:pPr marL="182880" indent="-182880" eaLnBrk="1" fontAlgn="auto" hangingPunct="1">
              <a:lnSpc>
                <a:spcPct val="80000"/>
              </a:lnSpc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en-US" sz="2000" b="1">
                <a:solidFill>
                  <a:schemeClr val="tx1">
                    <a:lumMod val="65000"/>
                    <a:lumOff val="35000"/>
                  </a:schemeClr>
                </a:solidFill>
              </a:rPr>
              <a:t>Lex publicum</a:t>
            </a:r>
            <a:r>
              <a:rPr lang="en-US" sz="200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ru-RU" sz="2000">
                <a:solidFill>
                  <a:schemeClr val="tx1">
                    <a:lumMod val="65000"/>
                    <a:lumOff val="35000"/>
                  </a:schemeClr>
                </a:solidFill>
              </a:rPr>
              <a:t>(публичный закон) – использовался для обозначения правоотношений, связанных с интересами римского народа квиритов как целого (формализованная воля всего народа); носило императивный характер и не могло быть изменено соглашением сторон. </a:t>
            </a:r>
          </a:p>
          <a:p>
            <a:pPr marL="182880" indent="-182880" eaLnBrk="1" fontAlgn="auto" hangingPunct="1">
              <a:lnSpc>
                <a:spcPct val="80000"/>
              </a:lnSpc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ru-RU" sz="2000">
                <a:solidFill>
                  <a:schemeClr val="tx1">
                    <a:lumMod val="65000"/>
                    <a:lumOff val="35000"/>
                  </a:schemeClr>
                </a:solidFill>
              </a:rPr>
              <a:t>Таким образом, </a:t>
            </a:r>
            <a:r>
              <a:rPr lang="ru-RU" sz="2000" b="1">
                <a:solidFill>
                  <a:schemeClr val="tx1">
                    <a:lumMod val="65000"/>
                    <a:lumOff val="35000"/>
                  </a:schemeClr>
                </a:solidFill>
              </a:rPr>
              <a:t>критерием деления выступал не только «интерес», но и способ формализации правила поведения.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200"/>
              <a:t>История развития римского частного права (периоды)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ru-RU" sz="2000" b="1" smtClean="0"/>
              <a:t>Важно! </a:t>
            </a:r>
            <a:r>
              <a:rPr lang="ru-RU" sz="2000" smtClean="0"/>
              <a:t>Любая периодизация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ru-RU" sz="2000" smtClean="0"/>
              <a:t>(а) произвольна (деление производится в зависимости от исходной точки зрения и критериев);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ru-RU" sz="2000" smtClean="0"/>
              <a:t>(б) условна (использование исторических дат имеет исключительно ориентирующую (не ограничивающую) ценность).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ru-RU" sz="2000" smtClean="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ru-RU" sz="2000" smtClean="0"/>
              <a:t>Периодизация истории римского государства </a:t>
            </a:r>
            <a:r>
              <a:rPr lang="ru-RU" sz="2000" i="1" smtClean="0"/>
              <a:t>(царский, республиканский и имперский периоды)</a:t>
            </a:r>
            <a:r>
              <a:rPr lang="ru-RU" sz="2000" smtClean="0"/>
              <a:t> </a:t>
            </a:r>
            <a:r>
              <a:rPr lang="ru-RU" sz="2000" smtClean="0">
                <a:cs typeface="Arial" panose="020B0604020202020204" pitchFamily="34" charset="0"/>
              </a:rPr>
              <a:t>≠ периодизация эволюции римского частного права.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ru-RU" sz="2000" smtClean="0">
              <a:cs typeface="Arial" panose="020B0604020202020204" pitchFamily="34" charset="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endParaRPr lang="ru-RU" sz="2000" smtClean="0">
              <a:cs typeface="Arial" panose="020B0604020202020204" pitchFamily="34" charset="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endParaRPr lang="ru-RU" sz="2000" smtClean="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AutoShape 2"/>
          <p:cNvSpPr>
            <a:spLocks noGrp="1" noChangeArrowheads="1"/>
          </p:cNvSpPr>
          <p:nvPr>
            <p:ph type="title"/>
          </p:nvPr>
        </p:nvSpPr>
        <p:spPr>
          <a:xfrm>
            <a:off x="20638" y="1123950"/>
            <a:ext cx="2463800" cy="460057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800" dirty="0"/>
              <a:t>История развития римского частного права (</a:t>
            </a:r>
            <a:r>
              <a:rPr lang="ru-RU" sz="2800" b="1" dirty="0"/>
              <a:t>периодизация античной эпохи</a:t>
            </a:r>
            <a:r>
              <a:rPr lang="ru-RU" sz="2800" dirty="0"/>
              <a:t>)</a:t>
            </a:r>
          </a:p>
        </p:txBody>
      </p:sp>
      <p:graphicFrame>
        <p:nvGraphicFramePr>
          <p:cNvPr id="2" name="Объект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33390105"/>
              </p:ext>
            </p:extLst>
          </p:nvPr>
        </p:nvGraphicFramePr>
        <p:xfrm>
          <a:off x="2195736" y="116632"/>
          <a:ext cx="6624736" cy="64807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AutoShape 2"/>
          <p:cNvSpPr>
            <a:spLocks noGrp="1" noChangeArrowheads="1"/>
          </p:cNvSpPr>
          <p:nvPr>
            <p:ph type="title"/>
          </p:nvPr>
        </p:nvSpPr>
        <p:spPr>
          <a:xfrm>
            <a:off x="188913" y="1123950"/>
            <a:ext cx="2366962" cy="460057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800" dirty="0"/>
              <a:t>Периодизация античной эпохи римского частного права:</a:t>
            </a:r>
            <a:br>
              <a:rPr lang="ru-RU" sz="2800" dirty="0"/>
            </a:br>
            <a:r>
              <a:rPr lang="ru-RU" sz="2800" dirty="0"/>
              <a:t>начальный период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2843808" y="233573"/>
            <a:ext cx="5486400" cy="6381328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sz="1800" b="1" dirty="0" smtClean="0"/>
              <a:t>Первый период (</a:t>
            </a:r>
            <a:r>
              <a:rPr lang="en-US" sz="1800" b="1" dirty="0" smtClean="0"/>
              <a:t>VIII</a:t>
            </a:r>
            <a:r>
              <a:rPr lang="ru-RU" sz="1800" b="1" dirty="0" smtClean="0"/>
              <a:t> в</a:t>
            </a:r>
            <a:r>
              <a:rPr lang="ru-RU" sz="1800" b="1" dirty="0" smtClean="0"/>
              <a:t>. -  </a:t>
            </a:r>
            <a:r>
              <a:rPr lang="en-US" sz="1800" b="1" dirty="0" smtClean="0"/>
              <a:t>III</a:t>
            </a:r>
            <a:r>
              <a:rPr lang="ru-RU" sz="1800" b="1" dirty="0" smtClean="0"/>
              <a:t> в </a:t>
            </a:r>
            <a:r>
              <a:rPr lang="ru-RU" sz="1800" b="1" dirty="0" smtClean="0"/>
              <a:t>до н.э.)</a:t>
            </a:r>
            <a:r>
              <a:rPr lang="ru-RU" sz="1800" dirty="0" smtClean="0"/>
              <a:t> - </a:t>
            </a:r>
            <a:r>
              <a:rPr lang="ru-RU" sz="1800" dirty="0" smtClean="0"/>
              <a:t>формирование </a:t>
            </a:r>
            <a:r>
              <a:rPr lang="ru-RU" sz="1800" dirty="0" smtClean="0"/>
              <a:t>римского </a:t>
            </a:r>
            <a:r>
              <a:rPr lang="ru-RU" sz="1800" dirty="0" smtClean="0"/>
              <a:t>права.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sz="1800" dirty="0" smtClean="0"/>
              <a:t>Особенности:</a:t>
            </a:r>
            <a:endParaRPr lang="ru-RU" sz="1800" dirty="0" smtClean="0"/>
          </a:p>
          <a:p>
            <a:pPr marL="457200" indent="-457200" eaLnBrk="1" hangingPunct="1">
              <a:lnSpc>
                <a:spcPct val="80000"/>
              </a:lnSpc>
              <a:buFont typeface="+mj-lt"/>
              <a:buAutoNum type="arabicParenR"/>
            </a:pPr>
            <a:r>
              <a:rPr lang="ru-RU" sz="1800" dirty="0" smtClean="0"/>
              <a:t>существует </a:t>
            </a:r>
            <a:r>
              <a:rPr lang="ru-RU" sz="1800" dirty="0" smtClean="0"/>
              <a:t>только в рамках </a:t>
            </a:r>
            <a:r>
              <a:rPr lang="ru-RU" sz="1800" dirty="0" smtClean="0"/>
              <a:t>патриархальной </a:t>
            </a:r>
            <a:r>
              <a:rPr lang="ru-RU" sz="1800" dirty="0" smtClean="0"/>
              <a:t>римской общины, для членов общины и ради сохранения ее  ценностей;</a:t>
            </a:r>
          </a:p>
          <a:p>
            <a:pPr marL="457200" indent="-457200" eaLnBrk="1" hangingPunct="1">
              <a:lnSpc>
                <a:spcPct val="80000"/>
              </a:lnSpc>
              <a:buFont typeface="+mj-lt"/>
              <a:buAutoNum type="arabicParenR"/>
            </a:pPr>
            <a:r>
              <a:rPr lang="ru-RU" sz="1800" dirty="0" smtClean="0"/>
              <a:t>привилегированное </a:t>
            </a:r>
            <a:r>
              <a:rPr lang="ru-RU" sz="1800" dirty="0" smtClean="0"/>
              <a:t>право </a:t>
            </a:r>
            <a:r>
              <a:rPr lang="ru-RU" sz="1800" dirty="0" smtClean="0"/>
              <a:t>(</a:t>
            </a:r>
            <a:r>
              <a:rPr lang="ru-RU" sz="1800" dirty="0" err="1" smtClean="0"/>
              <a:t>квиритское</a:t>
            </a:r>
            <a:r>
              <a:rPr lang="ru-RU" sz="1800" dirty="0" smtClean="0"/>
              <a:t>), </a:t>
            </a:r>
            <a:r>
              <a:rPr lang="ru-RU" sz="1800" dirty="0" smtClean="0"/>
              <a:t>которое не только  отделяет членов римской общины </a:t>
            </a:r>
            <a:r>
              <a:rPr lang="ru-RU" sz="1800" dirty="0" smtClean="0"/>
              <a:t>от  не-римлян</a:t>
            </a:r>
            <a:r>
              <a:rPr lang="ru-RU" sz="1800" dirty="0" smtClean="0"/>
              <a:t>, но и носит сословный характер </a:t>
            </a:r>
            <a:r>
              <a:rPr lang="ru-RU" sz="1800" dirty="0" smtClean="0"/>
              <a:t>внутри Рима;</a:t>
            </a:r>
          </a:p>
          <a:p>
            <a:pPr marL="457200" indent="-457200" eaLnBrk="1" hangingPunct="1">
              <a:lnSpc>
                <a:spcPct val="80000"/>
              </a:lnSpc>
              <a:buFont typeface="+mj-lt"/>
              <a:buAutoNum type="arabicParenR"/>
            </a:pPr>
            <a:r>
              <a:rPr lang="ru-RU" sz="1800" dirty="0" smtClean="0"/>
              <a:t>право  неразрывно  с  юридической практикой местных  жрецов,  пронизано сакральным началом, формально- консервативно;</a:t>
            </a:r>
          </a:p>
          <a:p>
            <a:pPr marL="457200" indent="-457200" eaLnBrk="1" hangingPunct="1">
              <a:lnSpc>
                <a:spcPct val="80000"/>
              </a:lnSpc>
              <a:buFont typeface="+mj-lt"/>
              <a:buAutoNum type="arabicParenR"/>
            </a:pPr>
            <a:r>
              <a:rPr lang="ru-RU" sz="1800" dirty="0" smtClean="0"/>
              <a:t>консервировало патриархальное  строение семьи с безусловным  господством </a:t>
            </a:r>
            <a:r>
              <a:rPr lang="ru-RU" sz="1800" dirty="0" err="1" smtClean="0"/>
              <a:t>домовладыки</a:t>
            </a:r>
            <a:r>
              <a:rPr lang="ru-RU" sz="1800" dirty="0" smtClean="0"/>
              <a:t>;</a:t>
            </a:r>
          </a:p>
          <a:p>
            <a:pPr marL="457200" indent="-457200" eaLnBrk="1" hangingPunct="1">
              <a:lnSpc>
                <a:spcPct val="80000"/>
              </a:lnSpc>
              <a:buFont typeface="+mj-lt"/>
              <a:buAutoNum type="arabicParenR"/>
            </a:pPr>
            <a:r>
              <a:rPr lang="ru-RU" sz="1800" dirty="0" smtClean="0"/>
              <a:t>не развито  право собственности;</a:t>
            </a:r>
          </a:p>
          <a:p>
            <a:pPr marL="457200" indent="-457200" eaLnBrk="1" hangingPunct="1">
              <a:lnSpc>
                <a:spcPct val="80000"/>
              </a:lnSpc>
              <a:buFont typeface="+mj-lt"/>
              <a:buAutoNum type="arabicParenR"/>
            </a:pPr>
            <a:r>
              <a:rPr lang="ru-RU" sz="1800" dirty="0"/>
              <a:t>с</a:t>
            </a:r>
            <a:r>
              <a:rPr lang="ru-RU" sz="1800" dirty="0" smtClean="0"/>
              <a:t>тановление  главных видов источников римского права, переход от обычного права к государственному законодательству и постоянной судебной практике; в  </a:t>
            </a:r>
            <a:r>
              <a:rPr lang="en-US" sz="1800" dirty="0" smtClean="0"/>
              <a:t>V</a:t>
            </a:r>
            <a:r>
              <a:rPr lang="ru-RU" sz="1800" dirty="0" smtClean="0"/>
              <a:t> в. до н.э. - первая кодификация римского права -  </a:t>
            </a:r>
            <a:r>
              <a:rPr lang="ru-RU" sz="1800" b="1" dirty="0" smtClean="0"/>
              <a:t>Законы </a:t>
            </a:r>
            <a:r>
              <a:rPr lang="en-US" sz="1800" b="1" dirty="0" smtClean="0"/>
              <a:t>XII</a:t>
            </a:r>
            <a:r>
              <a:rPr lang="ru-RU" sz="1800" b="1" dirty="0" smtClean="0"/>
              <a:t> таблиц</a:t>
            </a:r>
            <a:r>
              <a:rPr lang="ru-RU" sz="1800" dirty="0" smtClean="0"/>
              <a:t>.</a:t>
            </a:r>
            <a:endParaRPr lang="ru-RU" sz="1800" dirty="0" smtClean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AutoShape 2"/>
          <p:cNvSpPr>
            <a:spLocks noGrp="1" noChangeArrowheads="1"/>
          </p:cNvSpPr>
          <p:nvPr>
            <p:ph type="title"/>
          </p:nvPr>
        </p:nvSpPr>
        <p:spPr>
          <a:xfrm>
            <a:off x="35496" y="1123950"/>
            <a:ext cx="2520379" cy="4600575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400" dirty="0"/>
              <a:t>Периодизация античной эпохи римского частного права:</a:t>
            </a:r>
            <a:br>
              <a:rPr lang="ru-RU" sz="2400" dirty="0"/>
            </a:br>
            <a:r>
              <a:rPr lang="ru-RU" sz="2400" dirty="0" err="1"/>
              <a:t>предклассический</a:t>
            </a:r>
            <a:r>
              <a:rPr lang="ru-RU" sz="2400" dirty="0"/>
              <a:t> период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2901950" y="836712"/>
            <a:ext cx="5486400" cy="512127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sz="1800" b="1" dirty="0" smtClean="0"/>
              <a:t>Второй период (</a:t>
            </a:r>
            <a:r>
              <a:rPr lang="en-US" sz="1800" b="1" dirty="0" smtClean="0"/>
              <a:t>III</a:t>
            </a:r>
            <a:r>
              <a:rPr lang="ru-RU" sz="1800" b="1" dirty="0" smtClean="0"/>
              <a:t>в. -  </a:t>
            </a:r>
            <a:r>
              <a:rPr lang="en-US" sz="1800" b="1" dirty="0" smtClean="0"/>
              <a:t>II</a:t>
            </a:r>
            <a:r>
              <a:rPr lang="ru-RU" sz="1800" b="1" dirty="0" smtClean="0"/>
              <a:t> в. до н.э.)</a:t>
            </a:r>
            <a:r>
              <a:rPr lang="ru-RU" sz="1800" dirty="0" smtClean="0"/>
              <a:t> – </a:t>
            </a:r>
            <a:r>
              <a:rPr lang="ru-RU" sz="1800" dirty="0" smtClean="0"/>
              <a:t>переходный. </a:t>
            </a:r>
            <a:endParaRPr lang="ru-RU" sz="1800" dirty="0" smtClean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sz="1800" dirty="0" smtClean="0"/>
              <a:t>Предпосылки: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sz="1800" dirty="0" smtClean="0"/>
              <a:t>социальная </a:t>
            </a:r>
            <a:r>
              <a:rPr lang="ru-RU" sz="1800" dirty="0" smtClean="0"/>
              <a:t>унификация римской  общины, стирание  принципиальных граней между </a:t>
            </a:r>
            <a:r>
              <a:rPr lang="ru-RU" sz="1800" dirty="0" err="1" smtClean="0"/>
              <a:t>патрицианством</a:t>
            </a:r>
            <a:r>
              <a:rPr lang="ru-RU" sz="1800" dirty="0" smtClean="0"/>
              <a:t>  и плебеями.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sz="1800" dirty="0" smtClean="0"/>
              <a:t>Особенности:</a:t>
            </a:r>
          </a:p>
          <a:p>
            <a:pPr marL="342900" indent="-342900" eaLnBrk="1" hangingPunct="1">
              <a:lnSpc>
                <a:spcPct val="80000"/>
              </a:lnSpc>
              <a:buFont typeface="+mj-lt"/>
              <a:buAutoNum type="arabicParenR"/>
            </a:pPr>
            <a:r>
              <a:rPr lang="ru-RU" sz="1800" dirty="0" smtClean="0"/>
              <a:t>закрепление начал </a:t>
            </a:r>
            <a:r>
              <a:rPr lang="ru-RU" sz="1800" dirty="0" smtClean="0"/>
              <a:t>всех  </a:t>
            </a:r>
            <a:r>
              <a:rPr lang="ru-RU" sz="1800" dirty="0" smtClean="0"/>
              <a:t>институтов римской государственности и судебной системы; </a:t>
            </a:r>
          </a:p>
          <a:p>
            <a:pPr marL="342900" indent="-342900" eaLnBrk="1" hangingPunct="1">
              <a:lnSpc>
                <a:spcPct val="80000"/>
              </a:lnSpc>
              <a:buFont typeface="+mj-lt"/>
              <a:buAutoNum type="arabicParenR"/>
            </a:pPr>
            <a:r>
              <a:rPr lang="ru-RU" sz="1800" dirty="0" smtClean="0"/>
              <a:t>наряду с  общенародным  государственным законодательством  определяющую для движения права роль стало играть  судебное  и магистратское  правотворчество, практически разорвавшее связи  с </a:t>
            </a:r>
            <a:r>
              <a:rPr lang="ru-RU" sz="1800" i="1" dirty="0" err="1" smtClean="0"/>
              <a:t>понтификальной</a:t>
            </a:r>
            <a:r>
              <a:rPr lang="ru-RU" sz="1800" i="1" dirty="0" smtClean="0"/>
              <a:t> (папской)</a:t>
            </a:r>
            <a:r>
              <a:rPr lang="ru-RU" sz="1800" dirty="0" smtClean="0"/>
              <a:t> юриспруденцией и религиозным </a:t>
            </a:r>
            <a:r>
              <a:rPr lang="ru-RU" sz="1800" dirty="0" smtClean="0"/>
              <a:t>толкованием;</a:t>
            </a:r>
          </a:p>
          <a:p>
            <a:pPr marL="342900" indent="-342900" eaLnBrk="1" hangingPunct="1">
              <a:lnSpc>
                <a:spcPct val="80000"/>
              </a:lnSpc>
              <a:buFont typeface="+mj-lt"/>
              <a:buAutoNum type="arabicParenR"/>
            </a:pPr>
            <a:r>
              <a:rPr lang="ru-RU" sz="1800" dirty="0" smtClean="0"/>
              <a:t>на место старой формальной юридической практики приходит  концепция</a:t>
            </a:r>
            <a:r>
              <a:rPr lang="ru-RU" sz="1800" i="1" dirty="0" smtClean="0"/>
              <a:t>  </a:t>
            </a:r>
            <a:r>
              <a:rPr lang="ru-RU" sz="1800" dirty="0" smtClean="0"/>
              <a:t>утверждения справедливости, что позволяет делать судебное </a:t>
            </a:r>
            <a:r>
              <a:rPr lang="ru-RU" sz="1800" dirty="0" err="1" smtClean="0"/>
              <a:t>правоприменение</a:t>
            </a:r>
            <a:r>
              <a:rPr lang="ru-RU" sz="1800" dirty="0" smtClean="0"/>
              <a:t>  более современным, учитывающим усложнение гражданской жизни и новых социальных явлений;</a:t>
            </a:r>
          </a:p>
          <a:p>
            <a:pPr marL="342900" indent="-342900" eaLnBrk="1" hangingPunct="1">
              <a:lnSpc>
                <a:spcPct val="80000"/>
              </a:lnSpc>
              <a:buFont typeface="+mj-lt"/>
              <a:buAutoNum type="arabicParenR"/>
            </a:pPr>
            <a:r>
              <a:rPr lang="ru-RU" sz="1800" dirty="0" smtClean="0"/>
              <a:t>формируются система  и практика гарантирующих исков; </a:t>
            </a:r>
          </a:p>
          <a:p>
            <a:pPr marL="342900" indent="-342900" eaLnBrk="1" hangingPunct="1">
              <a:lnSpc>
                <a:spcPct val="80000"/>
              </a:lnSpc>
              <a:buFont typeface="+mj-lt"/>
              <a:buAutoNum type="arabicParenR"/>
            </a:pPr>
            <a:r>
              <a:rPr lang="ru-RU" sz="1800" dirty="0" smtClean="0"/>
              <a:t>начало римской  юриспруденции и связанной с ней частной практики, судебного красноречия.</a:t>
            </a:r>
            <a:endParaRPr lang="ru-RU" sz="1800" dirty="0" smtClean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AutoShape 2"/>
          <p:cNvSpPr>
            <a:spLocks noGrp="1" noChangeArrowheads="1"/>
          </p:cNvSpPr>
          <p:nvPr>
            <p:ph type="title"/>
          </p:nvPr>
        </p:nvSpPr>
        <p:spPr>
          <a:xfrm>
            <a:off x="188913" y="1123950"/>
            <a:ext cx="2366962" cy="460057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800" dirty="0"/>
              <a:t>Периодизация античной эпохи римского частного права:</a:t>
            </a:r>
            <a:br>
              <a:rPr lang="ru-RU" sz="2800" dirty="0"/>
            </a:br>
            <a:r>
              <a:rPr lang="ru-RU" sz="2800" dirty="0"/>
              <a:t>классический период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>
          <a:xfrm>
            <a:off x="2771800" y="233573"/>
            <a:ext cx="5832648" cy="6381328"/>
          </a:xfrm>
        </p:spPr>
        <p:txBody>
          <a:bodyPr/>
          <a:lstStyle/>
          <a:p>
            <a:pPr marL="533400" indent="-53340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sz="1800" b="1" dirty="0" smtClean="0"/>
              <a:t>Третий период (</a:t>
            </a:r>
            <a:r>
              <a:rPr lang="en-US" sz="1800" b="1" dirty="0" smtClean="0"/>
              <a:t>I</a:t>
            </a:r>
            <a:r>
              <a:rPr lang="ru-RU" sz="1800" b="1" dirty="0" smtClean="0"/>
              <a:t> в. до н.э. -  </a:t>
            </a:r>
            <a:r>
              <a:rPr lang="en-US" sz="1800" b="1" dirty="0" smtClean="0"/>
              <a:t>III</a:t>
            </a:r>
            <a:r>
              <a:rPr lang="ru-RU" sz="1800" b="1" dirty="0" smtClean="0"/>
              <a:t> в. н.э</a:t>
            </a:r>
            <a:r>
              <a:rPr lang="ru-RU" sz="1800" b="1" dirty="0" smtClean="0"/>
              <a:t>.)</a:t>
            </a:r>
            <a:endParaRPr lang="ru-RU" sz="1800" dirty="0" smtClean="0"/>
          </a:p>
          <a:p>
            <a:pPr marL="533400" indent="-53340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sz="1800" dirty="0" smtClean="0"/>
              <a:t>Предпосылки: </a:t>
            </a:r>
            <a:endParaRPr lang="ru-RU" sz="1800" dirty="0" smtClean="0"/>
          </a:p>
          <a:p>
            <a:pPr marL="533400" indent="-53340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sz="1800" dirty="0" smtClean="0"/>
              <a:t>длительный </a:t>
            </a:r>
            <a:r>
              <a:rPr lang="ru-RU" sz="1800" dirty="0" smtClean="0"/>
              <a:t>социальный кризис Древнего Рима (</a:t>
            </a:r>
            <a:r>
              <a:rPr lang="en-US" sz="1800" dirty="0" smtClean="0"/>
              <a:t>I</a:t>
            </a:r>
            <a:r>
              <a:rPr lang="ru-RU" sz="1800" dirty="0" smtClean="0"/>
              <a:t> в. до н.э. - начало </a:t>
            </a:r>
            <a:r>
              <a:rPr lang="en-US" sz="1800" dirty="0" smtClean="0"/>
              <a:t>I</a:t>
            </a:r>
            <a:r>
              <a:rPr lang="ru-RU" sz="1800" dirty="0" smtClean="0"/>
              <a:t> в. н.э.), распад республиканских установлений и утверждение монархии.</a:t>
            </a:r>
          </a:p>
          <a:p>
            <a:pPr marL="533400" indent="-53340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sz="1800" dirty="0" smtClean="0"/>
              <a:t>Особенности: </a:t>
            </a:r>
          </a:p>
          <a:p>
            <a:pPr marL="533400" indent="-533400" eaLnBrk="1" hangingPunct="1">
              <a:lnSpc>
                <a:spcPct val="80000"/>
              </a:lnSpc>
              <a:buFont typeface="+mj-lt"/>
              <a:buAutoNum type="arabicParenR"/>
            </a:pPr>
            <a:r>
              <a:rPr lang="ru-RU" sz="1800" dirty="0" smtClean="0"/>
              <a:t>формирование </a:t>
            </a:r>
            <a:r>
              <a:rPr lang="ru-RU" sz="1800" dirty="0" smtClean="0"/>
              <a:t>принципов публичного права, как права, выражающего суверенитет римского народа, а затем  </a:t>
            </a:r>
            <a:r>
              <a:rPr lang="ru-RU" sz="1800" dirty="0" smtClean="0"/>
              <a:t>- переосмысление </a:t>
            </a:r>
            <a:r>
              <a:rPr lang="ru-RU" sz="1800" dirty="0" smtClean="0"/>
              <a:t>с их  точки зрения нового монархического строя;</a:t>
            </a:r>
          </a:p>
          <a:p>
            <a:pPr marL="533400" indent="-533400" eaLnBrk="1" hangingPunct="1">
              <a:lnSpc>
                <a:spcPct val="80000"/>
              </a:lnSpc>
              <a:buFont typeface="+mj-lt"/>
              <a:buAutoNum type="arabicParenR"/>
            </a:pPr>
            <a:r>
              <a:rPr lang="ru-RU" sz="1800" dirty="0" smtClean="0"/>
              <a:t>основание уголовного права </a:t>
            </a:r>
            <a:r>
              <a:rPr lang="ru-RU" sz="1800" dirty="0" smtClean="0"/>
              <a:t>в современном смысле с </a:t>
            </a:r>
            <a:r>
              <a:rPr lang="ru-RU" sz="1800" dirty="0" smtClean="0"/>
              <a:t>самостоятельными </a:t>
            </a:r>
            <a:r>
              <a:rPr lang="ru-RU" sz="1800" dirty="0" smtClean="0"/>
              <a:t>объектами правовой охраны и принципами </a:t>
            </a:r>
            <a:r>
              <a:rPr lang="ru-RU" sz="1800" dirty="0" smtClean="0"/>
              <a:t>применения;</a:t>
            </a:r>
          </a:p>
          <a:p>
            <a:pPr marL="533400" indent="-533400" eaLnBrk="1" hangingPunct="1">
              <a:lnSpc>
                <a:spcPct val="80000"/>
              </a:lnSpc>
              <a:buFont typeface="+mj-lt"/>
              <a:buAutoNum type="arabicParenR"/>
            </a:pPr>
            <a:r>
              <a:rPr lang="ru-RU" sz="1800" dirty="0"/>
              <a:t>ф</a:t>
            </a:r>
            <a:r>
              <a:rPr lang="ru-RU" sz="1800" dirty="0" smtClean="0"/>
              <a:t>ормирование общего правового статуса свободного гражданина, становление институтов  собственности, владения, видов дозволенных и охраняемых правом сделок, правовых требований и т.д.;</a:t>
            </a:r>
          </a:p>
          <a:p>
            <a:pPr marL="533400" indent="-533400" eaLnBrk="1" hangingPunct="1">
              <a:lnSpc>
                <a:spcPct val="80000"/>
              </a:lnSpc>
              <a:buFont typeface="+mj-lt"/>
              <a:buAutoNum type="arabicParenR"/>
            </a:pPr>
            <a:r>
              <a:rPr lang="ru-RU" sz="1800" dirty="0" smtClean="0"/>
              <a:t>расцвет римской юридической науки и судебной юриспруденции (деятельность Цицерона), формирование различных вариантов </a:t>
            </a:r>
            <a:r>
              <a:rPr lang="ru-RU" sz="1800" dirty="0" err="1" smtClean="0"/>
              <a:t>правопонимания</a:t>
            </a:r>
            <a:r>
              <a:rPr lang="ru-RU" sz="1800" dirty="0" smtClean="0"/>
              <a:t> и направлений юридической науки; мощное воздействие философии стоицизма. </a:t>
            </a:r>
            <a:endParaRPr lang="ru-RU" sz="1800" dirty="0" smtClean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AutoShape 2"/>
          <p:cNvSpPr>
            <a:spLocks noGrp="1" noChangeArrowheads="1"/>
          </p:cNvSpPr>
          <p:nvPr>
            <p:ph type="title"/>
          </p:nvPr>
        </p:nvSpPr>
        <p:spPr>
          <a:xfrm>
            <a:off x="188913" y="1123950"/>
            <a:ext cx="2366962" cy="460057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800" dirty="0"/>
              <a:t>Периодизация античной эпохи римского частного права:</a:t>
            </a:r>
            <a:br>
              <a:rPr lang="ru-RU" sz="2800" dirty="0"/>
            </a:br>
            <a:r>
              <a:rPr lang="ru-RU" sz="2800" dirty="0" err="1" smtClean="0"/>
              <a:t>посткласси-ческий</a:t>
            </a:r>
            <a:r>
              <a:rPr lang="ru-RU" sz="2800" dirty="0" smtClean="0"/>
              <a:t> </a:t>
            </a:r>
            <a:r>
              <a:rPr lang="ru-RU" sz="2800" dirty="0"/>
              <a:t>период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>
          <a:xfrm>
            <a:off x="2699792" y="863600"/>
            <a:ext cx="6048672" cy="512127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sz="1750" b="1" dirty="0" smtClean="0"/>
              <a:t>Четвертый период (</a:t>
            </a:r>
            <a:r>
              <a:rPr lang="en-US" sz="1750" b="1" dirty="0" smtClean="0"/>
              <a:t>IV</a:t>
            </a:r>
            <a:r>
              <a:rPr lang="ru-RU" sz="1750" b="1" dirty="0" smtClean="0"/>
              <a:t> – </a:t>
            </a:r>
            <a:r>
              <a:rPr lang="en-US" sz="1750" b="1" dirty="0" smtClean="0"/>
              <a:t>V</a:t>
            </a:r>
            <a:r>
              <a:rPr lang="ru-RU" sz="1750" b="1" dirty="0" err="1" smtClean="0"/>
              <a:t>в.в</a:t>
            </a:r>
            <a:r>
              <a:rPr lang="ru-RU" sz="1750" b="1" dirty="0" smtClean="0"/>
              <a:t>. н.э</a:t>
            </a:r>
            <a:r>
              <a:rPr lang="ru-RU" sz="1750" b="1" dirty="0" smtClean="0"/>
              <a:t>.)</a:t>
            </a:r>
            <a:r>
              <a:rPr lang="ru-RU" sz="1750" dirty="0" smtClean="0"/>
              <a:t> </a:t>
            </a:r>
            <a:endParaRPr lang="ru-RU" sz="1750" dirty="0" smtClean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sz="1750" dirty="0" smtClean="0"/>
              <a:t>Предпосылки</a:t>
            </a:r>
            <a:r>
              <a:rPr lang="ru-RU" sz="1750" dirty="0" smtClean="0"/>
              <a:t>: развитие императорского законодательства и его преимущественное </a:t>
            </a:r>
            <a:r>
              <a:rPr lang="ru-RU" sz="1750" dirty="0" smtClean="0"/>
              <a:t>значение; целостная </a:t>
            </a:r>
            <a:r>
              <a:rPr lang="ru-RU" sz="1750" dirty="0" smtClean="0"/>
              <a:t>правовая политика власти, преобразующая в своих интересах начала и институты власти</a:t>
            </a:r>
            <a:r>
              <a:rPr lang="ru-RU" sz="1750" dirty="0" smtClean="0"/>
              <a:t>.</a:t>
            </a:r>
          </a:p>
          <a:p>
            <a:pPr marL="533400" indent="-53340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sz="1750" dirty="0" smtClean="0"/>
              <a:t>Особенности:</a:t>
            </a:r>
          </a:p>
          <a:p>
            <a:pPr marL="533400" indent="-533400" eaLnBrk="1" hangingPunct="1">
              <a:lnSpc>
                <a:spcPct val="80000"/>
              </a:lnSpc>
              <a:buFont typeface="Wingdings" panose="05000000000000000000" pitchFamily="2" charset="2"/>
              <a:buAutoNum type="arabicParenR"/>
            </a:pPr>
            <a:r>
              <a:rPr lang="ru-RU" sz="1750" dirty="0"/>
              <a:t>п</a:t>
            </a:r>
            <a:r>
              <a:rPr lang="ru-RU" sz="1750" dirty="0" smtClean="0"/>
              <a:t>реобладающая форма права - закон, что приводило к огосударствлению права;</a:t>
            </a:r>
          </a:p>
          <a:p>
            <a:pPr marL="533400" indent="-533400" eaLnBrk="1" hangingPunct="1">
              <a:lnSpc>
                <a:spcPct val="80000"/>
              </a:lnSpc>
              <a:buFont typeface="Wingdings" panose="05000000000000000000" pitchFamily="2" charset="2"/>
              <a:buAutoNum type="arabicParenR"/>
            </a:pPr>
            <a:r>
              <a:rPr lang="ru-RU" sz="1750" dirty="0" smtClean="0"/>
              <a:t>судебный процесс неразделим с государственным администрированием; </a:t>
            </a:r>
          </a:p>
          <a:p>
            <a:pPr marL="533400" indent="-533400" eaLnBrk="1" hangingPunct="1">
              <a:lnSpc>
                <a:spcPct val="80000"/>
              </a:lnSpc>
              <a:buFont typeface="Wingdings" panose="05000000000000000000" pitchFamily="2" charset="2"/>
              <a:buAutoNum type="arabicParenR"/>
            </a:pPr>
            <a:r>
              <a:rPr lang="ru-RU" sz="1750" dirty="0" smtClean="0"/>
              <a:t>римское право в главнейших своих источниках неоднократно кодифицируется</a:t>
            </a:r>
            <a:r>
              <a:rPr lang="ru-RU" sz="1750" dirty="0" smtClean="0"/>
              <a:t>, следовательно -</a:t>
            </a:r>
            <a:r>
              <a:rPr lang="ru-RU" sz="1750" dirty="0" smtClean="0"/>
              <a:t>формируется новое отношение к норме права как безусловно обязательному правовому требованию не только по смыслу, но и по букве;</a:t>
            </a:r>
          </a:p>
          <a:p>
            <a:pPr marL="533400" indent="-533400" eaLnBrk="1" hangingPunct="1">
              <a:lnSpc>
                <a:spcPct val="80000"/>
              </a:lnSpc>
              <a:buFont typeface="Wingdings" panose="05000000000000000000" pitchFamily="2" charset="2"/>
              <a:buAutoNum type="arabicParenR"/>
            </a:pPr>
            <a:r>
              <a:rPr lang="ru-RU" sz="1750" dirty="0" smtClean="0"/>
              <a:t>юридическая наука и практика деформируют многие каноны и институты классического устаревшего права; </a:t>
            </a:r>
          </a:p>
          <a:p>
            <a:pPr marL="533400" indent="-533400" eaLnBrk="1" hangingPunct="1">
              <a:lnSpc>
                <a:spcPct val="80000"/>
              </a:lnSpc>
              <a:buFont typeface="Wingdings" panose="05000000000000000000" pitchFamily="2" charset="2"/>
              <a:buAutoNum type="arabicParenR"/>
            </a:pPr>
            <a:r>
              <a:rPr lang="ru-RU" sz="1750" dirty="0" smtClean="0"/>
              <a:t>новое идейно-философское влияние на римское право и его каноны со стороны христианства;</a:t>
            </a:r>
          </a:p>
          <a:p>
            <a:pPr marL="533400" indent="-533400" eaLnBrk="1" hangingPunct="1">
              <a:lnSpc>
                <a:spcPct val="80000"/>
              </a:lnSpc>
              <a:buFont typeface="Wingdings" panose="05000000000000000000" pitchFamily="2" charset="2"/>
              <a:buAutoNum type="arabicParenR"/>
            </a:pPr>
            <a:r>
              <a:rPr lang="ru-RU" sz="1750" dirty="0" smtClean="0"/>
              <a:t>трансформация римского права из правовой системы, приспособленной только к нуждам античного общества и специфической государственности, в систему пригодную для других социальных и политических  условий.</a:t>
            </a:r>
            <a:endParaRPr lang="ru-RU" sz="1750" dirty="0" smtClean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>
          <a:xfrm>
            <a:off x="2901950" y="863600"/>
            <a:ext cx="5702300" cy="5121275"/>
          </a:xfrm>
        </p:spPr>
        <p:txBody>
          <a:bodyPr/>
          <a:lstStyle/>
          <a:p>
            <a:pPr algn="ctr" eaLnBrk="1" hangingPunct="1">
              <a:buFont typeface="Wingdings" panose="05000000000000000000" pitchFamily="2" charset="2"/>
              <a:buNone/>
            </a:pPr>
            <a:r>
              <a:rPr lang="fr-FR" sz="4000" b="1" smtClean="0"/>
              <a:t>Jus est ars boni et aequi</a:t>
            </a:r>
            <a:r>
              <a:rPr lang="ru-RU" sz="4000" smtClean="0"/>
              <a:t>!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/>
              <a:t>Содержание лекции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533400" indent="-533400" eaLnBrk="1" hangingPunct="1">
              <a:lnSpc>
                <a:spcPct val="80000"/>
              </a:lnSpc>
              <a:buFont typeface="Wingdings" panose="05000000000000000000" pitchFamily="2" charset="2"/>
              <a:buAutoNum type="arabicPeriod"/>
            </a:pPr>
            <a:endParaRPr lang="ru-RU" sz="2000" smtClean="0"/>
          </a:p>
          <a:p>
            <a:pPr marL="533400" indent="-533400" eaLnBrk="1" hangingPunct="1">
              <a:lnSpc>
                <a:spcPct val="80000"/>
              </a:lnSpc>
              <a:buFont typeface="Wingdings" panose="05000000000000000000" pitchFamily="2" charset="2"/>
              <a:buAutoNum type="arabicPeriod"/>
            </a:pPr>
            <a:r>
              <a:rPr lang="ru-RU" sz="2400" smtClean="0"/>
              <a:t>Понятие и предмет римского частного (гражданского) права. </a:t>
            </a:r>
          </a:p>
          <a:p>
            <a:pPr marL="533400" indent="-533400" eaLnBrk="1" hangingPunct="1">
              <a:lnSpc>
                <a:spcPct val="80000"/>
              </a:lnSpc>
              <a:buFont typeface="Wingdings" panose="05000000000000000000" pitchFamily="2" charset="2"/>
              <a:buAutoNum type="arabicPeriod"/>
            </a:pPr>
            <a:r>
              <a:rPr lang="ru-RU" sz="2400" smtClean="0"/>
              <a:t>Система римского частного права. </a:t>
            </a:r>
          </a:p>
          <a:p>
            <a:pPr marL="533400" indent="-533400" eaLnBrk="1" hangingPunct="1">
              <a:lnSpc>
                <a:spcPct val="80000"/>
              </a:lnSpc>
              <a:buFont typeface="Wingdings" panose="05000000000000000000" pitchFamily="2" charset="2"/>
              <a:buAutoNum type="arabicPeriod"/>
            </a:pPr>
            <a:r>
              <a:rPr lang="ru-RU" sz="2400" smtClean="0"/>
              <a:t>История развития римского частного права (проблема периодизации).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200"/>
              <a:t>Понятие римского частного права</a:t>
            </a:r>
            <a:r>
              <a:rPr lang="en-US" sz="3200">
                <a:cs typeface="Arial" panose="020B0604020202020204" pitchFamily="34" charset="0"/>
              </a:rPr>
              <a:t>*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381000" indent="-38100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ru-RU" sz="2000" b="1" smtClean="0"/>
          </a:p>
          <a:p>
            <a:pPr marL="381000" indent="-38100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sz="2000" b="1" smtClean="0"/>
              <a:t>Римское частное (гражданское) право</a:t>
            </a:r>
            <a:r>
              <a:rPr lang="ru-RU" sz="2000" smtClean="0"/>
              <a:t> – совокупность норм (нормативная система), регулирующих отношения между частными лицами в пределах Римского государства.</a:t>
            </a:r>
            <a:endParaRPr lang="en-US" sz="2000" smtClean="0"/>
          </a:p>
          <a:p>
            <a:pPr marL="381000" indent="-38100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ru-RU" sz="2000" smtClean="0"/>
          </a:p>
          <a:p>
            <a:pPr marL="381000" indent="-38100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sz="2000" smtClean="0"/>
              <a:t>Рассматриваемый комплекс норм является </a:t>
            </a:r>
            <a:r>
              <a:rPr lang="ru-RU" sz="2000" b="1" smtClean="0"/>
              <a:t>теоретически (ретроспективно) объединенным </a:t>
            </a:r>
            <a:r>
              <a:rPr lang="ru-RU" sz="2000" smtClean="0"/>
              <a:t>– «историко-критическая реконструкция римского правопорядка в научных целях» (Ч.Санфилиппо). </a:t>
            </a:r>
          </a:p>
          <a:p>
            <a:pPr marL="381000" indent="-38100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sz="2000" smtClean="0"/>
              <a:t>Это не одно «римское право», а ряд следовавших друг за другом юридических систем.</a:t>
            </a:r>
          </a:p>
          <a:p>
            <a:pPr marL="381000" indent="-38100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ru-RU" sz="2000" smtClean="0"/>
          </a:p>
          <a:p>
            <a:pPr marL="381000" indent="-38100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1600" i="1" smtClean="0">
                <a:cs typeface="Arial" panose="020B0604020202020204" pitchFamily="34" charset="0"/>
              </a:rPr>
              <a:t>*</a:t>
            </a:r>
            <a:r>
              <a:rPr lang="ru-RU" sz="1600" i="1" smtClean="0"/>
              <a:t>Наука о римском праве – </a:t>
            </a:r>
            <a:r>
              <a:rPr lang="ru-RU" sz="1600" b="1" i="1" smtClean="0"/>
              <a:t>романистика.</a:t>
            </a:r>
            <a:endParaRPr lang="ru-RU" sz="1600" i="1" smtClean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AutoShape 2"/>
          <p:cNvSpPr>
            <a:spLocks noGrp="1" noChangeArrowheads="1"/>
          </p:cNvSpPr>
          <p:nvPr>
            <p:ph type="title"/>
          </p:nvPr>
        </p:nvSpPr>
        <p:spPr>
          <a:xfrm>
            <a:off x="188913" y="1123950"/>
            <a:ext cx="2366962" cy="460057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200" dirty="0"/>
              <a:t>Предмет курса «Римское частное право</a:t>
            </a:r>
            <a:r>
              <a:rPr lang="ru-RU" sz="3200" dirty="0" smtClean="0"/>
              <a:t>»</a:t>
            </a:r>
            <a:endParaRPr lang="ru-RU" sz="3200" dirty="0"/>
          </a:p>
        </p:txBody>
      </p:sp>
      <p:sp>
        <p:nvSpPr>
          <p:cNvPr id="115715" name="Rectangle 3"/>
          <p:cNvSpPr>
            <a:spLocks noGrp="1" noChangeArrowheads="1"/>
          </p:cNvSpPr>
          <p:nvPr>
            <p:ph idx="1"/>
          </p:nvPr>
        </p:nvSpPr>
        <p:spPr>
          <a:xfrm>
            <a:off x="2843213" y="765175"/>
            <a:ext cx="5486400" cy="5121275"/>
          </a:xfrm>
        </p:spPr>
        <p:txBody>
          <a:bodyPr rtlCol="0">
            <a:normAutofit/>
          </a:bodyPr>
          <a:lstStyle/>
          <a:p>
            <a:pPr marL="182880" indent="-182880" eaLnBrk="1" fontAlgn="auto" hangingPunct="1">
              <a:lnSpc>
                <a:spcPct val="80000"/>
              </a:lnSpc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ru-RU" sz="2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Выражение </a:t>
            </a:r>
            <a:r>
              <a:rPr lang="ru-RU" sz="2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«римское право»</a:t>
            </a:r>
            <a:r>
              <a:rPr lang="ru-RU" sz="2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достаточно расплывчато и неопределенно – </a:t>
            </a:r>
            <a:endParaRPr lang="en-US" sz="22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182880" indent="-182880" eaLnBrk="1" fontAlgn="auto" hangingPunct="1">
              <a:lnSpc>
                <a:spcPct val="80000"/>
              </a:lnSpc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ru-RU" sz="2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им </a:t>
            </a:r>
            <a:r>
              <a:rPr lang="ru-RU" sz="2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обозначается весь правопорядок на протяжении </a:t>
            </a:r>
            <a:r>
              <a:rPr lang="ru-RU" sz="22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тринадцативековой</a:t>
            </a:r>
            <a:r>
              <a:rPr lang="ru-RU" sz="2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истории  </a:t>
            </a:r>
            <a:r>
              <a:rPr lang="en-US" sz="2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/>
            </a:r>
            <a:br>
              <a:rPr lang="en-US" sz="2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en-US" sz="2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/>
            </a:r>
            <a:br>
              <a:rPr lang="en-US" sz="2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ru-RU" sz="2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(</a:t>
            </a:r>
            <a:r>
              <a:rPr lang="en-US" sz="2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VIII</a:t>
            </a:r>
            <a:r>
              <a:rPr lang="ru-RU" sz="2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в. до н.э.</a:t>
            </a:r>
            <a:r>
              <a:rPr lang="ru-RU" sz="2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– </a:t>
            </a:r>
            <a:r>
              <a:rPr lang="en-US" sz="2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VI</a:t>
            </a:r>
            <a:r>
              <a:rPr lang="ru-RU" sz="2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в. н.э.</a:t>
            </a:r>
            <a:r>
              <a:rPr lang="ru-RU" sz="2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).</a:t>
            </a:r>
          </a:p>
          <a:p>
            <a:pPr marL="182880" indent="-182880" eaLnBrk="1" fontAlgn="auto" hangingPunct="1">
              <a:lnSpc>
                <a:spcPct val="80000"/>
              </a:lnSpc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endParaRPr lang="ru-RU" sz="2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 smtClean="0"/>
              <a:t>Изучение римского права </a:t>
            </a:r>
            <a:br>
              <a:rPr lang="ru-RU" sz="3200" dirty="0" smtClean="0"/>
            </a:br>
            <a:r>
              <a:rPr lang="ru-RU" sz="3200" dirty="0" smtClean="0"/>
              <a:t>в рамках различных учебных курсов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843808" y="188640"/>
            <a:ext cx="5760640" cy="5220171"/>
          </a:xfrm>
        </p:spPr>
        <p:txBody>
          <a:bodyPr/>
          <a:lstStyle/>
          <a:p>
            <a:pPr marL="0" indent="0">
              <a:buNone/>
            </a:pPr>
            <a:r>
              <a:rPr lang="ru-RU" sz="2000" dirty="0" smtClean="0">
                <a:solidFill>
                  <a:srgbClr val="C00000"/>
                </a:solidFill>
              </a:rPr>
              <a:t>«История государства и права зарубежных стран»</a:t>
            </a:r>
          </a:p>
          <a:p>
            <a:pPr lvl="0"/>
            <a:r>
              <a:rPr lang="ru-RU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структура и функции отдельных органов, уполномоченных в разные периоды истории Рима устанавливать юридические нормы;</a:t>
            </a:r>
            <a:endParaRPr lang="ru-RU" sz="2000" dirty="0" smtClean="0"/>
          </a:p>
          <a:p>
            <a:pPr lvl="0"/>
            <a:r>
              <a:rPr lang="ru-RU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описание источников права – документов, посредством которых возможно познавать эти норм</a:t>
            </a:r>
            <a:r>
              <a:rPr lang="be-BY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ы;</a:t>
            </a:r>
            <a:endParaRPr lang="ru-RU" sz="2000" dirty="0" smtClean="0"/>
          </a:p>
          <a:p>
            <a:pPr lvl="0"/>
            <a:r>
              <a:rPr lang="ru-RU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история форм государственного устройства (монархия, республика, принципат, доминат).</a:t>
            </a:r>
          </a:p>
          <a:p>
            <a:pPr marL="0" lvl="0" indent="0">
              <a:buNone/>
            </a:pPr>
            <a:r>
              <a:rPr lang="ru-RU" sz="2000" dirty="0" smtClean="0">
                <a:solidFill>
                  <a:srgbClr val="C00000"/>
                </a:solidFill>
              </a:rPr>
              <a:t>«Римское частное право»</a:t>
            </a:r>
          </a:p>
          <a:p>
            <a:r>
              <a:rPr lang="ru-RU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правопорядок римского государства изнутри, его институты (</a:t>
            </a:r>
            <a:r>
              <a:rPr lang="ru-RU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«институции римского права»</a:t>
            </a:r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*</a:t>
            </a:r>
            <a:r>
              <a:rPr lang="ru-RU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), т.е. группы и системы норм, направленные на регулирование отдельных общественных отношений.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699792" y="5416124"/>
            <a:ext cx="590465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14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Arial" panose="020B0604020202020204" pitchFamily="34" charset="0"/>
              </a:rPr>
              <a:t>*в западной системе юр. образования </a:t>
            </a:r>
            <a:r>
              <a:rPr lang="ru-RU" sz="14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(от </a:t>
            </a:r>
            <a:r>
              <a:rPr lang="en-US" sz="1400" i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Institutiones</a:t>
            </a:r>
            <a:r>
              <a:rPr lang="en-US" sz="14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 – </a:t>
            </a:r>
            <a:r>
              <a:rPr lang="ru-RU" sz="14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«учебники» античных юристов: Институции Гая, Институции в </a:t>
            </a:r>
            <a:r>
              <a:rPr lang="en-US" sz="14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Corpus Juris </a:t>
            </a:r>
            <a:r>
              <a:rPr lang="en-US" sz="1400" i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civilis</a:t>
            </a:r>
            <a:r>
              <a:rPr lang="ru-RU" sz="14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 – сочинение об основах первоначальных юридических знаний)</a:t>
            </a:r>
            <a:endParaRPr lang="ru-RU" sz="1400" i="1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278030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200"/>
              <a:t>Предмет курса «Римское частное право»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sz="2200" smtClean="0"/>
              <a:t>изучение правового положения субъектов права (частных лиц) и способов их защиты в области вещного, обязательственного права, брачно-семейных и наследственных отношений, изучение соответствующих правовых институтов в их историческом и логическом развитии.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ru-RU" sz="1400" smtClean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1400" i="1" smtClean="0">
                <a:cs typeface="Arial" panose="020B0604020202020204" pitchFamily="34" charset="0"/>
              </a:rPr>
              <a:t>*</a:t>
            </a:r>
            <a:endParaRPr lang="ru-RU" sz="1200" i="1" smtClean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200"/>
              <a:t>Понятие римского частного права: термины </a:t>
            </a:r>
          </a:p>
        </p:txBody>
      </p:sp>
      <p:sp>
        <p:nvSpPr>
          <p:cNvPr id="119811" name="Rectangle 3"/>
          <p:cNvSpPr>
            <a:spLocks noGrp="1" noChangeArrowheads="1"/>
          </p:cNvSpPr>
          <p:nvPr>
            <p:ph idx="1"/>
          </p:nvPr>
        </p:nvSpPr>
        <p:spPr>
          <a:xfrm>
            <a:off x="2901950" y="692696"/>
            <a:ext cx="5486400" cy="5292179"/>
          </a:xfrm>
        </p:spPr>
        <p:txBody>
          <a:bodyPr rtlCol="0">
            <a:normAutofit/>
          </a:bodyPr>
          <a:lstStyle/>
          <a:p>
            <a:pPr marL="182880" indent="-182880" eaLnBrk="1" fontAlgn="auto" hangingPunct="1">
              <a:lnSpc>
                <a:spcPct val="80000"/>
              </a:lnSpc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ru-RU" sz="2000" b="1" dirty="0" smtClean="0">
                <a:solidFill>
                  <a:srgbClr val="C00000"/>
                </a:solidFill>
              </a:rPr>
              <a:t>Римское </a:t>
            </a:r>
            <a:r>
              <a:rPr lang="ru-RU" sz="2000" b="1" dirty="0">
                <a:solidFill>
                  <a:srgbClr val="C00000"/>
                </a:solidFill>
              </a:rPr>
              <a:t>ГРАЖДАНСКОЕ </a:t>
            </a:r>
            <a:r>
              <a:rPr lang="ru-RU" sz="2000" b="1" dirty="0" smtClean="0">
                <a:solidFill>
                  <a:srgbClr val="C00000"/>
                </a:solidFill>
              </a:rPr>
              <a:t>право</a:t>
            </a:r>
            <a: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≠ </a:t>
            </a:r>
            <a:r>
              <a:rPr lang="ru-RU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современному </a:t>
            </a:r>
            <a:r>
              <a:rPr lang="ru-RU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пониманию гражданского </a:t>
            </a:r>
            <a:r>
              <a:rPr lang="ru-RU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права</a:t>
            </a:r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≠</a:t>
            </a:r>
            <a:r>
              <a:rPr lang="ru-RU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ru-RU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римскому «гражданскому» праву</a:t>
            </a: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  <a:endParaRPr lang="ru-RU" sz="2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182880" indent="-182880" eaLnBrk="1" fontAlgn="auto" hangingPunct="1">
              <a:lnSpc>
                <a:spcPct val="80000"/>
              </a:lnSpc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ru-RU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В латинском языке слову «гражданский» соответствует слово </a:t>
            </a:r>
            <a:r>
              <a:rPr lang="en-US" sz="20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civilis</a:t>
            </a:r>
            <a:r>
              <a:rPr lang="ru-RU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хотя термин «гражданское право» не был известен Риму, а римский термин </a:t>
            </a:r>
            <a: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jus </a:t>
            </a:r>
            <a:r>
              <a:rPr lang="en-US" sz="20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civile</a:t>
            </a: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ru-RU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(от лат. </a:t>
            </a: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jus – </a:t>
            </a:r>
            <a:r>
              <a:rPr lang="ru-RU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«право», </a:t>
            </a:r>
            <a:r>
              <a:rPr lang="en-US" sz="20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civis</a:t>
            </a: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– </a:t>
            </a:r>
            <a:r>
              <a:rPr lang="ru-RU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«гражданин») имел несколько значений:</a:t>
            </a:r>
          </a:p>
          <a:p>
            <a:pPr marL="182880" indent="-182880" eaLnBrk="1" fontAlgn="auto" hangingPunct="1">
              <a:lnSpc>
                <a:spcPct val="80000"/>
              </a:lnSpc>
              <a:spcAft>
                <a:spcPts val="0"/>
              </a:spcAft>
              <a:buFont typeface="Wingdings" panose="05000000000000000000" pitchFamily="2" charset="2"/>
              <a:buAutoNum type="arabicParenR"/>
              <a:defRPr/>
            </a:pPr>
            <a:r>
              <a:rPr lang="ru-RU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древнее </a:t>
            </a:r>
            <a:r>
              <a:rPr lang="ru-RU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право римских граждан (первоначальное наименование – </a:t>
            </a:r>
            <a: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jus </a:t>
            </a:r>
            <a:r>
              <a:rPr lang="en-US" sz="20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quiritum</a:t>
            </a: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– </a:t>
            </a:r>
            <a:r>
              <a:rPr lang="ru-RU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«</a:t>
            </a:r>
            <a:r>
              <a:rPr lang="ru-RU" sz="2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квиритское</a:t>
            </a:r>
            <a:r>
              <a:rPr lang="ru-RU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право»</a:t>
            </a: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)</a:t>
            </a:r>
            <a:r>
              <a:rPr lang="ru-RU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– </a:t>
            </a:r>
            <a:r>
              <a:rPr lang="ru-RU" sz="20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«право, которым пользуется римский народ»;</a:t>
            </a:r>
            <a:r>
              <a:rPr lang="ru-RU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противопоставлялось </a:t>
            </a:r>
            <a:r>
              <a:rPr lang="ru-RU" sz="2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преторскому</a:t>
            </a:r>
            <a:r>
              <a:rPr lang="ru-RU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праву;</a:t>
            </a:r>
          </a:p>
          <a:p>
            <a:pPr marL="182880" indent="-182880" eaLnBrk="1" fontAlgn="auto" hangingPunct="1">
              <a:lnSpc>
                <a:spcPct val="80000"/>
              </a:lnSpc>
              <a:spcAft>
                <a:spcPts val="0"/>
              </a:spcAft>
              <a:buFont typeface="Wingdings" panose="05000000000000000000" pitchFamily="2" charset="2"/>
              <a:buAutoNum type="arabicParenR"/>
              <a:defRPr/>
            </a:pPr>
            <a:r>
              <a:rPr lang="ru-RU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вся </a:t>
            </a:r>
            <a:r>
              <a:rPr lang="ru-RU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совокупность юридических норм, действующих в данном государстве и выраженное в законах этого государства; противопоставлялось </a:t>
            </a: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jus </a:t>
            </a:r>
            <a:r>
              <a:rPr lang="en-US" sz="2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gentium</a:t>
            </a: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ru-RU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и </a:t>
            </a: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jus </a:t>
            </a:r>
            <a:r>
              <a:rPr lang="en-US" sz="2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naturale</a:t>
            </a:r>
            <a:r>
              <a:rPr lang="ru-RU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200"/>
              <a:t>Понятие римского частного права: термины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sz="2000" smtClean="0"/>
              <a:t>В Риме действовало еще право народов (</a:t>
            </a:r>
            <a:r>
              <a:rPr lang="en-US" sz="2000" b="1" smtClean="0"/>
              <a:t>jus gentium</a:t>
            </a:r>
            <a:r>
              <a:rPr lang="en-US" sz="2000" b="1" smtClean="0">
                <a:cs typeface="Arial" panose="020B0604020202020204" pitchFamily="34" charset="0"/>
              </a:rPr>
              <a:t>*</a:t>
            </a:r>
            <a:r>
              <a:rPr lang="ru-RU" sz="2000" smtClean="0"/>
              <a:t>), действие, которое распространялось на все римское население, включая чужеземцев (перегринов) и в последующем слилось с цивильным правом, а также право, общее для всех народов – </a:t>
            </a:r>
            <a:r>
              <a:rPr lang="en-US" sz="2000" b="1" smtClean="0"/>
              <a:t>jus naturale</a:t>
            </a:r>
            <a:r>
              <a:rPr lang="ru-RU" sz="2000" smtClean="0"/>
              <a:t>, т.е. естественное право (высший закон, состояние порядка в природе и обществе).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sz="2000" smtClean="0"/>
              <a:t>Кроме указанных систем в Риме сложилась и система права, возникшая из практической деятельности таких должностных лиц, какими были преторы, магистраты, народные трибуны – </a:t>
            </a:r>
            <a:r>
              <a:rPr lang="en-US" sz="2000" b="1" smtClean="0"/>
              <a:t>jus praetorium</a:t>
            </a:r>
            <a:r>
              <a:rPr lang="ru-RU" sz="2000" smtClean="0"/>
              <a:t>. В решениях (эдиктах) этих чиновников и судей содержались многочисленные правовые нормы, регулировавший частную жизнь населения Рима.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2000" smtClean="0">
                <a:cs typeface="Arial" panose="020B0604020202020204" pitchFamily="34" charset="0"/>
              </a:rPr>
              <a:t>*</a:t>
            </a:r>
            <a:r>
              <a:rPr lang="ru-RU" sz="1400" i="1" smtClean="0">
                <a:cs typeface="Arial" panose="020B0604020202020204" pitchFamily="34" charset="0"/>
              </a:rPr>
              <a:t>Это право не было международным в современном понимании!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200" dirty="0"/>
              <a:t>Понятие римского частного права: </a:t>
            </a:r>
            <a:r>
              <a:rPr lang="ru-RU" sz="3200" dirty="0" smtClean="0"/>
              <a:t>термины  и система</a:t>
            </a:r>
            <a:endParaRPr lang="ru-RU" sz="3200" dirty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sz="2000" dirty="0" smtClean="0"/>
              <a:t>Таким образом, римскому праву по существу была присуща </a:t>
            </a:r>
            <a:r>
              <a:rPr lang="ru-RU" sz="2000" b="1" dirty="0" smtClean="0"/>
              <a:t>совокупность трех систем права: </a:t>
            </a:r>
            <a:endParaRPr lang="en-US" sz="2000" b="1" dirty="0" smtClean="0"/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Char char="ь"/>
            </a:pPr>
            <a:r>
              <a:rPr lang="ru-RU" sz="2000" dirty="0" smtClean="0"/>
              <a:t>цивильного (</a:t>
            </a:r>
            <a:r>
              <a:rPr lang="ru-RU" sz="2000" dirty="0" err="1" smtClean="0"/>
              <a:t>квиритского</a:t>
            </a:r>
            <a:r>
              <a:rPr lang="ru-RU" sz="2000" dirty="0" smtClean="0"/>
              <a:t>) права, 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Char char="ь"/>
            </a:pPr>
            <a:r>
              <a:rPr lang="ru-RU" sz="2000" dirty="0" smtClean="0"/>
              <a:t>права народов (естественного права),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Char char="ь"/>
            </a:pPr>
            <a:r>
              <a:rPr lang="ru-RU" sz="2000" dirty="0" err="1" smtClean="0"/>
              <a:t>преторского</a:t>
            </a:r>
            <a:r>
              <a:rPr lang="ru-RU" sz="2000" dirty="0" smtClean="0"/>
              <a:t> права,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sz="2000" dirty="0" smtClean="0"/>
              <a:t>а общим (в значительной степени теоретическим) названием этой совокупности был избран термин – </a:t>
            </a:r>
            <a:r>
              <a:rPr lang="ru-RU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римское частное право</a:t>
            </a:r>
            <a:r>
              <a:rPr lang="ru-RU" sz="2000" dirty="0" smtClean="0"/>
              <a:t>, </a:t>
            </a:r>
            <a:r>
              <a:rPr lang="ru-RU" sz="2000" b="1" dirty="0" smtClean="0"/>
              <a:t>НО!</a:t>
            </a:r>
            <a:r>
              <a:rPr lang="ru-RU" sz="2000" dirty="0" smtClean="0"/>
              <a:t> важно помнить, что указанная совокупность не была цельной одновременно действующей системой.</a:t>
            </a:r>
          </a:p>
          <a:p>
            <a:pPr eaLnBrk="1" hangingPunct="1">
              <a:lnSpc>
                <a:spcPct val="80000"/>
              </a:lnSpc>
            </a:pPr>
            <a:endParaRPr lang="ru-RU" sz="1400" dirty="0" smtClean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Рама">
  <a:themeElements>
    <a:clrScheme name="Красный">
      <a:dk1>
        <a:sysClr val="windowText" lastClr="000000"/>
      </a:dk1>
      <a:lt1>
        <a:sysClr val="window" lastClr="FFFFFF"/>
      </a:lt1>
      <a:dk2>
        <a:srgbClr val="323232"/>
      </a:dk2>
      <a:lt2>
        <a:srgbClr val="E5C243"/>
      </a:lt2>
      <a:accent1>
        <a:srgbClr val="A5300F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Рама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Рама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39D77354-939E-4A26-AE51-B3F9618B14B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Рамка</Template>
  <TotalTime>1299</TotalTime>
  <Words>1594</Words>
  <Application>Microsoft Office PowerPoint</Application>
  <PresentationFormat>Экран (4:3)</PresentationFormat>
  <Paragraphs>118</Paragraphs>
  <Slides>19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5" baseType="lpstr">
      <vt:lpstr>Arial</vt:lpstr>
      <vt:lpstr>Corbel</vt:lpstr>
      <vt:lpstr>Wingdings 2</vt:lpstr>
      <vt:lpstr>Calibri</vt:lpstr>
      <vt:lpstr>Wingdings</vt:lpstr>
      <vt:lpstr>Рама</vt:lpstr>
      <vt:lpstr>ПОНЯТИЕ  И ПРЕДМЕТ РИМСКОГО ЧАСТНОГО ПРАВА</vt:lpstr>
      <vt:lpstr>Содержание лекции</vt:lpstr>
      <vt:lpstr>Понятие римского частного права*</vt:lpstr>
      <vt:lpstr>Предмет курса «Римское частное право»</vt:lpstr>
      <vt:lpstr>Изучение римского права  в рамках различных учебных курсов</vt:lpstr>
      <vt:lpstr>Предмет курса «Римское частное право»</vt:lpstr>
      <vt:lpstr>Понятие римского частного права: термины </vt:lpstr>
      <vt:lpstr>Понятие римского частного права: термины</vt:lpstr>
      <vt:lpstr>Понятие римского частного права: термины  и система</vt:lpstr>
      <vt:lpstr>Понятие римского частного права: термины</vt:lpstr>
      <vt:lpstr>Отличие римского частного права от римского публичного права</vt:lpstr>
      <vt:lpstr>Отличие римского частного права от римского публичного права</vt:lpstr>
      <vt:lpstr>История развития римского частного права (периоды)</vt:lpstr>
      <vt:lpstr>История развития римского частного права (периодизация античной эпохи)</vt:lpstr>
      <vt:lpstr>Периодизация античной эпохи римского частного права: начальный период</vt:lpstr>
      <vt:lpstr>Периодизация античной эпохи римского частного права: предклассический период</vt:lpstr>
      <vt:lpstr>Периодизация античной эпохи римского частного права: классический период</vt:lpstr>
      <vt:lpstr>Периодизация античной эпохи римского частного права: посткласси-ческий период</vt:lpstr>
      <vt:lpstr>Презентация PowerPoint</vt:lpstr>
    </vt:vector>
  </TitlesOfParts>
  <Company>Hostel4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ПОНЯТИЕ И ИСТОРИЯ РАЗВИТИЯ СРАВНИТЕЛЬНОГО ПРАВОВЕДЕНИЯ</dc:title>
  <dc:creator>Esperance</dc:creator>
  <cp:lastModifiedBy>Nadzeya Rakhanava</cp:lastModifiedBy>
  <cp:revision>136</cp:revision>
  <dcterms:created xsi:type="dcterms:W3CDTF">2011-02-14T15:32:41Z</dcterms:created>
  <dcterms:modified xsi:type="dcterms:W3CDTF">2015-02-15T21:32:16Z</dcterms:modified>
</cp:coreProperties>
</file>