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77" r:id="rId3"/>
    <p:sldId id="325" r:id="rId4"/>
    <p:sldId id="323" r:id="rId5"/>
    <p:sldId id="324" r:id="rId6"/>
    <p:sldId id="326" r:id="rId7"/>
    <p:sldId id="327" r:id="rId8"/>
    <p:sldId id="328" r:id="rId9"/>
    <p:sldId id="329" r:id="rId10"/>
    <p:sldId id="337" r:id="rId11"/>
    <p:sldId id="330" r:id="rId12"/>
    <p:sldId id="341" r:id="rId13"/>
    <p:sldId id="338" r:id="rId14"/>
    <p:sldId id="331" r:id="rId15"/>
    <p:sldId id="340" r:id="rId16"/>
    <p:sldId id="339" r:id="rId17"/>
    <p:sldId id="334" r:id="rId18"/>
    <p:sldId id="342" r:id="rId19"/>
    <p:sldId id="344" r:id="rId20"/>
    <p:sldId id="345" r:id="rId21"/>
    <p:sldId id="347" r:id="rId22"/>
    <p:sldId id="348" r:id="rId23"/>
    <p:sldId id="349" r:id="rId24"/>
    <p:sldId id="350" r:id="rId25"/>
    <p:sldId id="351" r:id="rId26"/>
    <p:sldId id="346" r:id="rId27"/>
    <p:sldId id="352" r:id="rId28"/>
    <p:sldId id="353" r:id="rId29"/>
    <p:sldId id="354" r:id="rId30"/>
    <p:sldId id="355" r:id="rId31"/>
    <p:sldId id="359" r:id="rId32"/>
    <p:sldId id="357" r:id="rId33"/>
    <p:sldId id="360" r:id="rId34"/>
    <p:sldId id="286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94660"/>
  </p:normalViewPr>
  <p:slideViewPr>
    <p:cSldViewPr>
      <p:cViewPr varScale="1">
        <p:scale>
          <a:sx n="66" d="100"/>
          <a:sy n="66" d="100"/>
        </p:scale>
        <p:origin x="12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762000"/>
            <a:ext cx="6856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953250" y="762000"/>
            <a:ext cx="2193925" cy="5334000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/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2E58-F191-467D-BDA0-E368FB9FB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5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223F-1844-492A-BEAF-4706B23CC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7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BB95-D8BC-48A7-A83A-C344309B5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1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F19E-37CD-4A07-8628-092DD2A77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3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70E74-CFCD-4C44-BB0F-AC445BA39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5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BD9A-95B3-45CA-8326-CAB66BE30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2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/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19A5-F10A-4CFF-89F8-CCE15DE65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8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E1A9-A218-4B41-A5BE-1E69A40E4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3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24C3-2255-444D-814A-5A0E954DC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4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3149-5611-49AC-A9F0-D2D5019C4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2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E873-2BC2-4F92-AB9E-AEAB50C3E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2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/>
          <a:lstStyle>
            <a:lvl1pPr>
              <a:defRPr sz="28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297BE-41DA-41F5-9A01-4F735F726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9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138" y="6356350"/>
            <a:ext cx="44338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939B0-03FE-4657-B3CA-DFFC425EC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2582863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425" y="758825"/>
            <a:ext cx="28892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01950" y="863600"/>
            <a:ext cx="54864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CB8F1C0-B06A-4A3F-A293-2E33AB0AC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31" r:id="rId7"/>
    <p:sldLayoutId id="2147483825" r:id="rId8"/>
    <p:sldLayoutId id="2147483832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19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7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5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801688" y="1298575"/>
            <a:ext cx="5486400" cy="3254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ИСТОЧНИКИ (ФОРМЫ) РИМСКОГО ЧАСТНОГО ПРАВА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5500" y="4670425"/>
            <a:ext cx="5486400" cy="914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Старший преподаватель кафедры теории и истории государства и права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Н.А. Раханова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981075"/>
            <a:ext cx="2089150" cy="2016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ОБЫЧНОЕ ПРАВО</a:t>
            </a:r>
          </a:p>
        </p:txBody>
      </p:sp>
      <p:pic>
        <p:nvPicPr>
          <p:cNvPr id="16387" name="Picture 5" descr="pantifi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3212976"/>
            <a:ext cx="2689469" cy="341607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836613"/>
            <a:ext cx="4608513" cy="4608512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Формы обычая: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mores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majorum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обычай предков) –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 </a:t>
            </a:r>
            <a:r>
              <a:rPr lang="ru-RU" sz="22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докодификационного</a:t>
            </a:r>
            <a:r>
              <a:rPr lang="ru-RU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периода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понятие относится к тем нормам, которые не были закреплены в Законах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XII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таблиц, и указывает на устойчивые древние формы правового общения (ритуалы и институты); имело консервативную функцию, хранение было вверено понтификам (жрецам).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ОБЫЧНОЕ ПРАВО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901950" y="863600"/>
            <a:ext cx="5557838" cy="5121275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Consuetudo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(обычай) – 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термин, употребляемый с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в. н.э.; поставлен в один план с законом: 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«то, что употребляется без закона, как если бы оно было законным»;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«это право пользуется даже большим авторитетом, раз оно настолько одобрено, что не было необходимости придавать ему письменную форму»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обычаи могли не только дополнять, но и изменять законы, выступали средством обновления позитивного права, 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НО!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 </a:t>
            </a:r>
            <a:r>
              <a:rPr lang="ru-R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постклассическую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эпоху -  только в том случае, если обычай не противоречит здравому смыслу и закону (обусловлено активным законодательным вторжением в сферу частного права со стороны императорской власти).</a:t>
            </a:r>
            <a:endParaRPr lang="ru-RU" sz="2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2924175"/>
            <a:ext cx="2081213" cy="2801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Источники римского частного права: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ЗАКОНЫ</a:t>
            </a:r>
          </a:p>
        </p:txBody>
      </p:sp>
      <p:pic>
        <p:nvPicPr>
          <p:cNvPr id="18435" name="Picture 7" descr="images (5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533903"/>
            <a:ext cx="3744913" cy="18383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16238" y="2708275"/>
            <a:ext cx="5256212" cy="37242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2200" smtClean="0"/>
              <a:t>«Закон</a:t>
            </a:r>
            <a:r>
              <a:rPr lang="ru-RU" sz="2200" b="1" smtClean="0"/>
              <a:t> </a:t>
            </a:r>
            <a:r>
              <a:rPr lang="ru-RU" sz="2200" smtClean="0"/>
              <a:t>– это то, что народ повелел и постановил»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2200" b="1" i="1" smtClean="0"/>
              <a:t>(Институции Гая, 1,3)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200" b="1" i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2200" smtClean="0"/>
              <a:t>«Закон есть то, что римский народ постановил по предложению сенатского должностного лица»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2200" b="1" i="1" smtClean="0"/>
              <a:t>(Институции Юстиниана, </a:t>
            </a:r>
            <a:r>
              <a:rPr lang="en-US" sz="2200" b="1" i="1" smtClean="0"/>
              <a:t>I</a:t>
            </a:r>
            <a:r>
              <a:rPr lang="ru-RU" sz="2200" b="1" i="1" smtClean="0"/>
              <a:t>, 1.2.4)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188913" y="1123950"/>
            <a:ext cx="2211387" cy="28813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Источники римского частного права: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ЗАКОНЫ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771775" y="908050"/>
            <a:ext cx="5688013" cy="4162425"/>
          </a:xfrm>
        </p:spPr>
        <p:txBody>
          <a:bodyPr rtlCol="0">
            <a:normAutofit fontScale="92500" lnSpcReduction="10000"/>
          </a:bodyPr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Законом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leges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являлось решение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комиций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народного собрания того или иного вида (по куриям, центуриям, трибам). 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полной силы закона требовалось содействие трёх органов римского государства. 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-магистрата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-народа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-Сената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Принятые таким образом законы и носили название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leges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rogatae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Источники римского частного права: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ЗАКОНЫ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843213" y="765175"/>
            <a:ext cx="56896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b="1" smtClean="0"/>
              <a:t>Магистрат</a:t>
            </a:r>
            <a:r>
              <a:rPr lang="ru-RU" sz="2200" smtClean="0"/>
              <a:t>, имевший право созывать народное собрание (консул, диктитор, претор). Здесь же должен был сначала выработан проект предполагаемого закона;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400" i="1" smtClean="0"/>
              <a:t>Закон для придания ему должной значимости мог исходить только от законно избранного магистрата и только в пределах его компетенции. Римские законы и получили, как правило, наименование по его инициатору: закон Корнелия, закон Аквилия и т.д. Иногда наименование было двойным, по двум именам, например консулов: закон Валерия-Горация и т.д.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b="1" smtClean="0"/>
              <a:t>Народ</a:t>
            </a:r>
            <a:r>
              <a:rPr lang="ru-RU" sz="2200" smtClean="0"/>
              <a:t>, собранный магистратом в комиции, мог принять или отвергнуть предложенный закон. На собрании подробное содержание и поправки к закону не обсуждались;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Наконец, закон, предложенный магистратом и одобренный народом, нуждался в ратификации или в одобрении со стороны </a:t>
            </a:r>
            <a:r>
              <a:rPr lang="ru-RU" sz="2200" b="1" smtClean="0"/>
              <a:t>Сената.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Источники римского частного права: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ЗАКОНЫ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700338" y="765175"/>
            <a:ext cx="5832475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smtClean="0"/>
              <a:t>Приниматься закон мог только целиком либо также целиком отвергаться.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smtClean="0"/>
              <a:t>Изменения в законе, не внесенные самим магистратом, римская практика не допускала.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smtClean="0"/>
              <a:t>К концу республики законы издавались и отдельными полководцами в завоёванных ими провинциях (</a:t>
            </a:r>
            <a:r>
              <a:rPr lang="en-US" sz="2000" b="1" smtClean="0"/>
              <a:t>leges datae</a:t>
            </a:r>
            <a:r>
              <a:rPr lang="ru-RU" sz="2000" smtClean="0"/>
              <a:t>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smtClean="0"/>
              <a:t>На самых ранних этапах римского законодательства содержание закона в обязательном порядке должно было быть доведено до сведения всех граждан Рима. С этой целью магистрат заблаговременно выставлял его на специальном месте форума (например, </a:t>
            </a:r>
            <a:r>
              <a:rPr lang="en-US" sz="2000" b="1" smtClean="0"/>
              <a:t>XII</a:t>
            </a:r>
            <a:r>
              <a:rPr lang="ru-RU" sz="2000" b="1" smtClean="0"/>
              <a:t> медных таблиц</a:t>
            </a:r>
            <a:r>
              <a:rPr lang="ru-RU" sz="200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Источники римского частного права: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ЗАКОНЫ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2400" smtClean="0"/>
              <a:t>Структура закона</a:t>
            </a:r>
          </a:p>
          <a:p>
            <a:pPr eaLnBrk="1" hangingPunct="1"/>
            <a:r>
              <a:rPr lang="en-US" sz="2400" b="1" smtClean="0"/>
              <a:t>Praescripcio</a:t>
            </a:r>
            <a:r>
              <a:rPr lang="en-US" sz="2400" smtClean="0"/>
              <a:t> - </a:t>
            </a:r>
            <a:r>
              <a:rPr lang="ru-RU" sz="2400" smtClean="0"/>
              <a:t>надпись, указывающая имена инициаторов закона, вид народного собрания и обстоятельства, вызвавшие издание закона;</a:t>
            </a:r>
          </a:p>
          <a:p>
            <a:pPr eaLnBrk="1" hangingPunct="1"/>
            <a:r>
              <a:rPr lang="en-US" sz="2400" b="1" smtClean="0"/>
              <a:t>Rogatio</a:t>
            </a:r>
            <a:r>
              <a:rPr lang="ru-RU" sz="2400" smtClean="0"/>
              <a:t> – содержание самого закона;</a:t>
            </a:r>
          </a:p>
          <a:p>
            <a:pPr eaLnBrk="1" hangingPunct="1"/>
            <a:r>
              <a:rPr lang="en-US" sz="2400" b="1" smtClean="0"/>
              <a:t>Sanktio</a:t>
            </a:r>
            <a:r>
              <a:rPr lang="ru-RU" sz="2400" smtClean="0"/>
              <a:t> </a:t>
            </a:r>
            <a:r>
              <a:rPr lang="en-US" sz="2400" smtClean="0"/>
              <a:t>- c</a:t>
            </a:r>
            <a:r>
              <a:rPr lang="ru-RU" sz="2400" smtClean="0"/>
              <a:t>анкция.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107950" y="981075"/>
            <a:ext cx="2447925" cy="2511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Источники римского права, приравненные к законам: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ПЛЕБИСЦИТ</a:t>
            </a:r>
          </a:p>
        </p:txBody>
      </p:sp>
      <p:pic>
        <p:nvPicPr>
          <p:cNvPr id="23555" name="Picture 5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4221088"/>
            <a:ext cx="3157537" cy="22987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43213" y="755650"/>
            <a:ext cx="5976937" cy="2097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b="1" smtClean="0"/>
              <a:t>Плебисцит </a:t>
            </a:r>
            <a:r>
              <a:rPr lang="en-US" sz="2200" b="1" smtClean="0"/>
              <a:t>(plebiscitum)</a:t>
            </a:r>
            <a:r>
              <a:rPr lang="en-US" sz="2200" smtClean="0"/>
              <a:t> </a:t>
            </a:r>
            <a:r>
              <a:rPr lang="ru-RU" sz="2200" smtClean="0"/>
              <a:t>первоначально – постановление собрания плебеев</a:t>
            </a:r>
            <a:r>
              <a:rPr lang="en-US" sz="2200" b="1" smtClean="0">
                <a:cs typeface="Arial" panose="020B0604020202020204" pitchFamily="34" charset="0"/>
              </a:rPr>
              <a:t> *</a:t>
            </a:r>
            <a:r>
              <a:rPr lang="ru-RU" sz="2200" smtClean="0"/>
              <a:t>, которое формально не было обязательным для римских граждан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С 250 г. до н.э. плебисциты стали основной формой законодательства.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33850" y="6092825"/>
            <a:ext cx="4572000" cy="609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*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Плебеи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- пришлое население Древнего Рима, первоначально не пользовались политическими правами в отличие от патрициев («потомков отцов»). 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7650" y="2997200"/>
            <a:ext cx="4648200" cy="2652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«Решения плебса есть то, что  постановил плебс по предложению плебейского должностного лица, например, трибуна. «Плебс» отличается от «народа» как вид от рода: словом «народ» обозначаются вообще все граждане, включая в это число и патрициев, и сенаторов, названием же плебса обозначаются все прочие граждане, за исключением патрициев и сенаторов. Но и решения плебса после издания законов Гортензия были приравнены к закону»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(Институции Юстиниана, 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ru-RU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1.2.4)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177800" y="2565400"/>
            <a:ext cx="2522538" cy="3167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Источники римского права, приравненные</a:t>
            </a:r>
            <a:br>
              <a:rPr lang="ru-RU" sz="2800" dirty="0" smtClean="0"/>
            </a:br>
            <a:r>
              <a:rPr lang="ru-RU" sz="2800" dirty="0" smtClean="0"/>
              <a:t>к законам: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ПОСТАНОВЛЕНИЯ СЕНАТА</a:t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24579" name="Picture 7" descr="images (3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39778"/>
            <a:ext cx="3095625" cy="19224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620713"/>
            <a:ext cx="4752975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smtClean="0"/>
              <a:t>В</a:t>
            </a:r>
            <a:r>
              <a:rPr lang="be-BY" sz="2000" smtClean="0"/>
              <a:t> период принципата </a:t>
            </a:r>
            <a:r>
              <a:rPr lang="ru-RU" sz="2000" smtClean="0"/>
              <a:t>(</a:t>
            </a:r>
            <a:r>
              <a:rPr lang="en-US" sz="2000" smtClean="0"/>
              <a:t>I </a:t>
            </a:r>
            <a:r>
              <a:rPr lang="ru-RU" sz="2000" smtClean="0"/>
              <a:t>в. до н.э. – </a:t>
            </a:r>
            <a:r>
              <a:rPr lang="en-US" sz="2000" smtClean="0"/>
              <a:t>III </a:t>
            </a:r>
            <a:r>
              <a:rPr lang="ru-RU" sz="2000" smtClean="0"/>
              <a:t>в. н.э.), когда реальная деятельность народных собраний стала невозможной из-за количественного роста римских граждан, верховную санкцию на закон стал давать Сенат.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smtClean="0"/>
              <a:t>По своей сущности эти правовые акты выглядели как распоряжения принцепсов </a:t>
            </a:r>
            <a:r>
              <a:rPr lang="en-US" sz="2000" b="1" smtClean="0"/>
              <a:t>(senatus consulta</a:t>
            </a:r>
            <a:r>
              <a:rPr lang="ru-RU" sz="2000" b="1" smtClean="0"/>
              <a:t> – постановления Сената</a:t>
            </a:r>
            <a:r>
              <a:rPr lang="en-US" sz="2000" b="1" smtClean="0"/>
              <a:t>)</a:t>
            </a:r>
            <a:r>
              <a:rPr lang="ru-RU" sz="2000" smtClean="0"/>
              <a:t>, реализованные Сенатом, и считались </a:t>
            </a:r>
            <a:r>
              <a:rPr lang="en-US" sz="2000" b="1" smtClean="0"/>
              <a:t>leges vicem</a:t>
            </a:r>
            <a:r>
              <a:rPr lang="ru-RU" sz="2000" b="1" smtClean="0"/>
              <a:t> </a:t>
            </a:r>
            <a:r>
              <a:rPr lang="ru-RU" sz="2000" smtClean="0"/>
              <a:t>– имеющими силу закона.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smtClean="0"/>
              <a:t>Сенат принимал сенатусконсульты по предложению императора, они содержали общие нормативные положения и средства их реализации должны были разрабатываться преторами в эдиктах.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950" y="762000"/>
            <a:ext cx="2376488" cy="23796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>Источники римского права, приравненные </a:t>
            </a:r>
            <a:br>
              <a:rPr lang="ru-RU" sz="2700" dirty="0" smtClean="0"/>
            </a:br>
            <a:r>
              <a:rPr lang="ru-RU" sz="2700" dirty="0" smtClean="0"/>
              <a:t>к  законам:</a:t>
            </a:r>
            <a:br>
              <a:rPr lang="ru-RU" sz="27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КОНСТИТУЦИИ  ПРИНЦЕПСОВ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71775" y="762000"/>
            <a:ext cx="5832475" cy="5378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Постановления императоров  (</a:t>
            </a:r>
            <a:r>
              <a:rPr lang="en-US" sz="2200" b="1" smtClean="0"/>
              <a:t>constitutiones principum</a:t>
            </a:r>
            <a:r>
              <a:rPr lang="en-US" sz="2200" smtClean="0"/>
              <a:t> – </a:t>
            </a:r>
            <a:r>
              <a:rPr lang="ru-RU" sz="2200" smtClean="0"/>
              <a:t>конституции принцепсов).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С оформлением в государственно-политической культуре Рима единоличной верховной власти, впоследствии монархической, стали считаться имеющими высшую правовую силу наравне с законами.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Виды императорских распоряжений: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1. </a:t>
            </a:r>
            <a:r>
              <a:rPr lang="ru-RU" sz="2200" b="1" smtClean="0"/>
              <a:t>Эдикты (</a:t>
            </a:r>
            <a:r>
              <a:rPr lang="en-US" sz="2200" b="1" smtClean="0"/>
              <a:t>edicta)</a:t>
            </a:r>
            <a:r>
              <a:rPr lang="en-US" sz="2200" smtClean="0"/>
              <a:t> </a:t>
            </a:r>
            <a:r>
              <a:rPr lang="ru-RU" sz="2200" smtClean="0"/>
              <a:t>– общие распоряжения, обращённые к населению;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2. </a:t>
            </a:r>
            <a:r>
              <a:rPr lang="ru-RU" sz="2200" b="1" smtClean="0"/>
              <a:t>Рескрипты </a:t>
            </a:r>
            <a:r>
              <a:rPr lang="en-US" sz="2200" b="1" smtClean="0"/>
              <a:t>(rescripta)</a:t>
            </a:r>
            <a:r>
              <a:rPr lang="en-US" sz="2200" smtClean="0"/>
              <a:t> </a:t>
            </a:r>
            <a:r>
              <a:rPr lang="ru-RU" sz="2200" smtClean="0"/>
              <a:t>– ответы на вопросы;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3. </a:t>
            </a:r>
            <a:r>
              <a:rPr lang="ru-RU" sz="2200" b="1" smtClean="0"/>
              <a:t>Мандаты </a:t>
            </a:r>
            <a:r>
              <a:rPr lang="en-US" sz="2200" b="1" smtClean="0"/>
              <a:t>(mandatum)</a:t>
            </a:r>
            <a:r>
              <a:rPr lang="en-US" sz="2200" smtClean="0"/>
              <a:t> </a:t>
            </a:r>
            <a:r>
              <a:rPr lang="ru-RU" sz="2200" smtClean="0"/>
              <a:t>– инструкции, дававшиеся императорским чиновникам;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4. </a:t>
            </a:r>
            <a:r>
              <a:rPr lang="ru-RU" sz="2200" b="1" smtClean="0"/>
              <a:t>Декреты </a:t>
            </a:r>
            <a:r>
              <a:rPr lang="en-US" sz="2200" b="1" smtClean="0"/>
              <a:t>(decreta)</a:t>
            </a:r>
            <a:r>
              <a:rPr lang="en-US" sz="2200" smtClean="0"/>
              <a:t> </a:t>
            </a:r>
            <a:r>
              <a:rPr lang="ru-RU" sz="2200" smtClean="0"/>
              <a:t>– решения по поступившим на рассмотрение императора спорным делам.</a:t>
            </a:r>
          </a:p>
        </p:txBody>
      </p:sp>
      <p:pic>
        <p:nvPicPr>
          <p:cNvPr id="25604" name="Picture 5" descr="images (6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573016"/>
            <a:ext cx="1685925" cy="27146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Содержание лекции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ru-RU" sz="2000" smtClean="0"/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sz="2400" smtClean="0"/>
              <a:t>Понятие источника (формы) римского частного права.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sz="2400" smtClean="0"/>
              <a:t>Обычаи.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sz="2400" smtClean="0"/>
              <a:t>Закон.</a:t>
            </a:r>
            <a:r>
              <a:rPr lang="en-US" sz="2400" smtClean="0"/>
              <a:t> </a:t>
            </a:r>
            <a:endParaRPr lang="ru-RU" sz="2400" smtClean="0"/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sz="2400" smtClean="0"/>
              <a:t>Плебисцит.</a:t>
            </a:r>
            <a:endParaRPr lang="en-US" sz="2400" smtClean="0"/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sz="2400" smtClean="0"/>
              <a:t>Конституции принцепсов.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sz="2400" smtClean="0"/>
              <a:t>Постановление сената.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sz="2400" smtClean="0"/>
              <a:t>Эдикты магистратов.</a:t>
            </a:r>
            <a:endParaRPr lang="en-US" sz="2400" smtClean="0"/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be-BY" sz="2400" smtClean="0"/>
              <a:t>Деятельность юристов.</a:t>
            </a: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188913" y="1123950"/>
            <a:ext cx="2366962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Источники римского права, приравненные к законам: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КОНСТИТУЦИИ  ПРИНЦЕПСОВ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843213" y="1557338"/>
            <a:ext cx="5486400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200" b="1" smtClean="0"/>
              <a:t>Эдикт, или указ (</a:t>
            </a:r>
            <a:r>
              <a:rPr lang="en-US" sz="2200" b="1" smtClean="0"/>
              <a:t>edictum</a:t>
            </a:r>
            <a:r>
              <a:rPr lang="ru-RU" sz="2200" b="1" smtClean="0"/>
              <a:t>),</a:t>
            </a:r>
            <a:r>
              <a:rPr lang="ru-RU" sz="2200" smtClean="0"/>
              <a:t> считался актом, изученным государем как высшим должностным лицом;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в нём могли правоустанавливаться все нормы, отнесённые к компетенции всех магистров государства как в сфере публичного, так и частного права.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188913" y="1123950"/>
            <a:ext cx="2366962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КОНСТИТУЦИИ  ПРИНЦЕПСОВ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200" b="1" smtClean="0"/>
              <a:t>Рескрипт (</a:t>
            </a:r>
            <a:r>
              <a:rPr lang="en-US" sz="2200" b="1" smtClean="0"/>
              <a:t>rescriptum</a:t>
            </a:r>
            <a:r>
              <a:rPr lang="ru-RU" sz="2200" b="1" smtClean="0"/>
              <a:t>)</a:t>
            </a:r>
            <a:r>
              <a:rPr lang="ru-RU" sz="2200" smtClean="0"/>
              <a:t> был ответом императора на правовые запросы частных или должностных лиц.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В первом случае ответ представлял простую резолюцию на прошении, написанную самим государем.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Во втором – ответ на запрос магистрата составлялся в виде особого письма и имел специальное наименование </a:t>
            </a:r>
            <a:r>
              <a:rPr lang="en-US" sz="2200" b="1" smtClean="0"/>
              <a:t>epistola</a:t>
            </a:r>
            <a:r>
              <a:rPr lang="ru-RU" sz="2200" smtClean="0"/>
              <a:t>. Аналогичный ответ на запрос общины города или корпорации квалифицировался как </a:t>
            </a:r>
            <a:r>
              <a:rPr lang="ru-RU" sz="2200" b="1" smtClean="0"/>
              <a:t>«прагматическая санкция»</a:t>
            </a:r>
            <a:r>
              <a:rPr lang="ru-RU" sz="22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188913" y="1123950"/>
            <a:ext cx="2438400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КОНСТИТУЦИИ  ПРИНЦЕПСОВ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b="1" smtClean="0"/>
              <a:t>Мандат (</a:t>
            </a:r>
            <a:r>
              <a:rPr lang="en-US" sz="2200" b="1" smtClean="0"/>
              <a:t>mandatum</a:t>
            </a:r>
            <a:r>
              <a:rPr lang="ru-RU" sz="2200" b="1" smtClean="0"/>
              <a:t>)</a:t>
            </a:r>
            <a:r>
              <a:rPr lang="ru-RU" sz="2200" smtClean="0"/>
              <a:t> или поручение обычно содержали разъяснения, инструкции должностным лицам, как правило, в отношении правоприменения.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Главным образом эти акты касались юрисдикции наместников и преторов, соответственно в них рассматривались самые разнообразные вопросы по преимуществу уголовного или частного права.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188913" y="1123950"/>
            <a:ext cx="2366962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КОНСТИТУЦИИ  ПРИНЦЕПСОВ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ru-RU" sz="2200" b="1" smtClean="0"/>
              <a:t>Декрет (</a:t>
            </a:r>
            <a:r>
              <a:rPr lang="en-US" sz="2200" b="1" smtClean="0"/>
              <a:t>decretum</a:t>
            </a:r>
            <a:r>
              <a:rPr lang="ru-RU" sz="2200" b="1" smtClean="0"/>
              <a:t>)</a:t>
            </a:r>
            <a:r>
              <a:rPr lang="ru-RU" sz="2200" smtClean="0"/>
              <a:t> был судебным решением государя по конкретному делу, имевшим по правилам аналогии распространительное значение.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Его содержание предопределялось судебными полномочиями монарха как высшего судьи государства.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188913" y="1123950"/>
            <a:ext cx="2295525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КОНСТИТУЦИИ  ПРИНЦЕПСОВ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12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По силе своего действия постановления государя подразделялись на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200" b="1" smtClean="0"/>
              <a:t>всеобщие (</a:t>
            </a:r>
            <a:r>
              <a:rPr lang="ru-RU" sz="2200" smtClean="0"/>
              <a:t>имели значение наравне с законами, в строгом смысле к ним относились только эдикты и мандаты; с прекращением власти государя (его смертью и т.д.), подразумевалось, что эти акты теряли юридическую силу);</a:t>
            </a:r>
            <a:endParaRPr lang="ru-RU" sz="2200" b="1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200" b="1" smtClean="0"/>
              <a:t>индивидуальные </a:t>
            </a:r>
            <a:r>
              <a:rPr lang="ru-RU" sz="2200" smtClean="0"/>
              <a:t>(рескрипты и декреты – как правило, адресовались конкретному лицу или ситуации, но действие их считалось постоянным для права).</a:t>
            </a:r>
            <a:r>
              <a:rPr lang="ru-RU" sz="2200" b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e-BY" sz="2200" b="1" smtClean="0"/>
              <a:t>ВАЖНО!</a:t>
            </a:r>
            <a:r>
              <a:rPr lang="be-BY" sz="2200" smtClean="0"/>
              <a:t> </a:t>
            </a:r>
            <a:r>
              <a:rPr lang="ru-RU" sz="2200" smtClean="0"/>
              <a:t>В императорскую эпоху конституции под общим наименованием </a:t>
            </a:r>
            <a:r>
              <a:rPr lang="en-US" sz="2200" b="1" smtClean="0"/>
              <a:t>leges</a:t>
            </a:r>
            <a:r>
              <a:rPr lang="en-US" sz="2200" smtClean="0"/>
              <a:t> </a:t>
            </a:r>
            <a:r>
              <a:rPr lang="ru-RU" sz="2200" smtClean="0"/>
              <a:t>стали единственной формой законодательства.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/>
              <a:t>КОНСТИТУЦИИ  ПРИНЦЕПСОВ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smtClean="0"/>
              <a:t>В первой половине </a:t>
            </a:r>
            <a:r>
              <a:rPr lang="en-US" sz="2000" smtClean="0"/>
              <a:t>V</a:t>
            </a:r>
            <a:r>
              <a:rPr lang="ru-RU" sz="2000" smtClean="0"/>
              <a:t> в. была осуществлена первая официальная кодификация императорских конституций – появился </a:t>
            </a:r>
            <a:r>
              <a:rPr lang="ru-RU" sz="2000" b="1" smtClean="0"/>
              <a:t>Кодекс Феодосия </a:t>
            </a:r>
            <a:r>
              <a:rPr lang="ru-RU" sz="2000" smtClean="0"/>
              <a:t>(восточно-римский император 402 – 450гг.) . В нём были собраны и систематизированы правовые акты монархов начиная с императора Константина (323 – 330гг.) - так называемые </a:t>
            </a:r>
            <a:r>
              <a:rPr lang="ru-RU" sz="2000" b="1" smtClean="0"/>
              <a:t>доюстиниановские кодификации императорских конституций</a:t>
            </a:r>
            <a:r>
              <a:rPr lang="ru-RU" sz="2000" smtClean="0"/>
              <a:t>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smtClean="0"/>
              <a:t>Кодекс делился на 16 книг, разделённых по предметным титулам.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188913" y="1123950"/>
            <a:ext cx="2438400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Источники римского частного права: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ru-RU" sz="2700" dirty="0" smtClean="0"/>
              <a:t>ЭДИКТЫ МАГИСТРАТОВ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771775" y="549275"/>
            <a:ext cx="5759450" cy="5832475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Эдикты магистратов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(претора, курульного эдила, правителя провинции):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первоначально – устное объяснение магистрата по тому или иному вопросу;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позднее -  программное заявление при вступлении в должность в письменной форме.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Эдикты преторов послужили источником образования особой системы </a:t>
            </a:r>
            <a:r>
              <a:rPr lang="ru-RU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преторского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(или гонорарного, от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honores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почётные должности)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права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be-B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обязанности и полномочия городского претора входила «охрана мира и порядка» в городе, а тем самым и общий контроль над </a:t>
            </a:r>
            <a:r>
              <a:rPr lang="ru-R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правоприменением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постольку в его функции не только собственно личное отправление правосудия, но и дача рекомендательных указаний назначенным судьям по вопросам применения права.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107950" y="1123950"/>
            <a:ext cx="2447925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>ЭДИКТЫ МАГИСТРАТОВ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916238" y="404813"/>
            <a:ext cx="5486400" cy="6264275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Различались: 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новые эдикты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(указывались новшества </a:t>
            </a:r>
            <a:r>
              <a:rPr lang="ru-R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правоприменения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юридической практики, провозглашаемые претором в осуществление принципов законов);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перенесённые эдикты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(претор только заявлял, что будет держаться воззрений и практики своего предшественника).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другом отношении эдикты подразделялись на: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постоянные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(указывались </a:t>
            </a:r>
            <a:r>
              <a:rPr lang="ru-R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правоположения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обязательные для юридической практики на протяжении всего срока полномочий претора), 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непредвиденные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касавшиеся казусных (случайных) обстоятельств, либо </a:t>
            </a:r>
            <a:r>
              <a:rPr lang="ru-R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правоприменения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 отношении отдельных личностей.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188913" y="1123950"/>
            <a:ext cx="2366962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 smtClean="0"/>
              <a:t>ЭДИКТЫ МАГИСТРАТОВ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700338" y="544513"/>
            <a:ext cx="5748337" cy="5759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smtClean="0"/>
              <a:t>Вследствие особой роли претора в судебном процессе, особенно по частноправовым делам, содержание эдиктов постепенно включило рекомендации по очень многим вопросам не только процессуального, но и собственно материального права. Их объём со временем превысил правоположения отправных законов.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smtClean="0"/>
              <a:t>В 131 г. н.э. римский правовед Сальвий Юлиан по поручению императора кодифицировал все постановления предыдущих преторских эдиктов в единый правовой документ. Этот акт был утверждён Сенатом и санкционирован императором.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smtClean="0"/>
              <a:t>Кодифицированный </a:t>
            </a:r>
            <a:r>
              <a:rPr lang="ru-RU" sz="1800" b="1" smtClean="0"/>
              <a:t>«непременный (вечный) эдикт» (</a:t>
            </a:r>
            <a:r>
              <a:rPr lang="pt-BR" sz="1800" b="1" smtClean="0"/>
              <a:t>edictum perpetuum</a:t>
            </a:r>
            <a:r>
              <a:rPr lang="be-BY" sz="1800" b="1" smtClean="0"/>
              <a:t>) </a:t>
            </a:r>
            <a:r>
              <a:rPr lang="ru-RU" sz="1800" smtClean="0"/>
              <a:t>содержал правовые нормы, касавшиеся порядка подготовки судебных процессов, подачи исков, вызову ответчика, своду указаний, по определению существа спора, исполнения судебных решений, особых форм преторской охраны.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smtClean="0"/>
              <a:t>Содержание этого документа подтверждает, что вопросы уголовного права не входили в компетенцию претора. Его деятельность в основном касалась сферы частного права.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188913" y="1123950"/>
            <a:ext cx="2366962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 smtClean="0"/>
              <a:t>ЭДИКТЫ МАГИСТРАТОВ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916238" y="741363"/>
            <a:ext cx="5486400" cy="5365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b="1" smtClean="0"/>
              <a:t>Эдикты эдилов</a:t>
            </a:r>
            <a:r>
              <a:rPr lang="ru-RU" sz="2200" smtClean="0"/>
              <a:t> касались преимущественно вопросов правового регулирования торговли, прав и обязанностей участников гражданских сделок, исковых требований, вытекающих из рыночного оборота.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2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b="1" smtClean="0"/>
              <a:t>Провинциальные эдикты</a:t>
            </a:r>
            <a:r>
              <a:rPr lang="ru-RU" sz="2200" smtClean="0"/>
              <a:t> заключали в себе, как правило, предписания троякого рода: утверждение местных узаконений и правовых обычаев, нововведения собственно начальников провинций – главным образом в административной и финансовой сфере, заимствования из преторских эдиктов, пригодные для того или другого города или провинции по усмотрению начальника.</a:t>
            </a: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0"/>
          <p:cNvSpPr>
            <a:spLocks noGrp="1" noChangeArrowheads="1"/>
          </p:cNvSpPr>
          <p:nvPr>
            <p:ph type="title"/>
          </p:nvPr>
        </p:nvSpPr>
        <p:spPr>
          <a:xfrm>
            <a:off x="179388" y="762000"/>
            <a:ext cx="2305050" cy="4683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Понятие источника права</a:t>
            </a:r>
          </a:p>
        </p:txBody>
      </p:sp>
      <p:sp>
        <p:nvSpPr>
          <p:cNvPr id="7171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2771775" y="762000"/>
            <a:ext cx="5318125" cy="2717800"/>
          </a:xfrm>
        </p:spPr>
        <p:txBody>
          <a:bodyPr/>
          <a:lstStyle/>
          <a:p>
            <a:pPr eaLnBrk="1" hangingPunct="1"/>
            <a:r>
              <a:rPr lang="ru-RU" sz="2200" smtClean="0"/>
              <a:t>источник права </a:t>
            </a:r>
            <a:br>
              <a:rPr lang="ru-RU" sz="2200" smtClean="0"/>
            </a:br>
            <a:r>
              <a:rPr lang="ru-RU" sz="2200" b="1" smtClean="0"/>
              <a:t>в материальном смысле</a:t>
            </a:r>
            <a:r>
              <a:rPr lang="ru-RU" sz="2200" smtClean="0"/>
              <a:t> – материальные (объективные) условия жизни общества</a:t>
            </a:r>
            <a:r>
              <a:rPr lang="ru-RU" sz="1800" i="1" smtClean="0"/>
              <a:t>, </a:t>
            </a:r>
            <a:r>
              <a:rPr lang="ru-RU" sz="2200" smtClean="0"/>
              <a:t>которые обуславливают возникновение права, необходимость правового регулирования</a:t>
            </a:r>
          </a:p>
        </p:txBody>
      </p:sp>
      <p:pic>
        <p:nvPicPr>
          <p:cNvPr id="5124" name="Picture 23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3645024"/>
            <a:ext cx="3455987" cy="25320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188913" y="1123950"/>
            <a:ext cx="2366962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 smtClean="0"/>
              <a:t>ЭДИКТЫ МАГИСТРАТОВ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700338" y="471488"/>
            <a:ext cx="5819775" cy="5905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smtClean="0"/>
              <a:t>Важно!</a:t>
            </a:r>
            <a:r>
              <a:rPr lang="ru-RU" sz="2000" smtClean="0"/>
              <a:t> Ни претор, ни другие магистраты, издававшие эдикты, не были компетентны отменять или изменять законы, издавать новые законы, но претор помогал развитию цивильного права.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smtClean="0"/>
              <a:t>Претор мог в случае пробела в цивильном праве заполнять этот пробел с помощью своего эдикта, включив в него пункты, направленные на изменение или исправление норм цивильного права: преторский эдикт, не отменяя формально норм цивильного права, указывал пути для признания новых отношений и этим становился формой правообразования.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smtClean="0"/>
              <a:t>Давая средства защиты и поддерживая новые явления в экономической жизни общества, эдикты магистратов создавали новые, более прогрессивные нормы права.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smtClean="0"/>
              <a:t>Юрист Марциан называл преторское право живым голосом цивильного права именно в том смысле, что преторский эдикт быстро откликался на новые запросы жизни и их удовлетворял.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4"/>
          <p:cNvSpPr>
            <a:spLocks noGrp="1" noChangeArrowheads="1"/>
          </p:cNvSpPr>
          <p:nvPr>
            <p:ph type="title"/>
          </p:nvPr>
        </p:nvSpPr>
        <p:spPr>
          <a:xfrm>
            <a:off x="107950" y="990600"/>
            <a:ext cx="2376488" cy="3171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Источники римского частного права: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400" dirty="0" smtClean="0"/>
              <a:t>ДЕЯТЕЛЬНОСТЬ ЮРИСТОВ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16238" y="714375"/>
            <a:ext cx="5173662" cy="5883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b="1" smtClean="0"/>
              <a:t>Формы деятельности римских юристов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>(по Цицерону)</a:t>
            </a:r>
            <a:r>
              <a:rPr lang="ru-RU" sz="2200" b="1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1. Консультирование и составление различных деловых документов, поддержание интересов отдельных граждан при совершении ими сделок </a:t>
            </a:r>
            <a:r>
              <a:rPr lang="ru-RU" sz="2200" b="1" smtClean="0"/>
              <a:t>(</a:t>
            </a:r>
            <a:r>
              <a:rPr lang="en-US" sz="2200" b="1" smtClean="0"/>
              <a:t>cavere</a:t>
            </a:r>
            <a:r>
              <a:rPr lang="ru-RU" sz="2200" b="1" smtClean="0"/>
              <a:t>)</a:t>
            </a:r>
            <a:r>
              <a:rPr lang="ru-RU" sz="2200" smtClean="0"/>
              <a:t>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2. Ответы по запросам частных лиц, а также судей и должностных лиц; в собственном смысле слова – консультации </a:t>
            </a:r>
            <a:r>
              <a:rPr lang="ru-RU" sz="2200" b="1" smtClean="0"/>
              <a:t>(</a:t>
            </a:r>
            <a:r>
              <a:rPr lang="en-US" sz="2200" b="1" smtClean="0"/>
              <a:t>respondere</a:t>
            </a:r>
            <a:r>
              <a:rPr lang="ru-RU" sz="2200" b="1" smtClean="0"/>
              <a:t>);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3. Составление судебных формул, которые выражали существо иска, соответствовали требованиям права и с которыми истец публично выступал в суде </a:t>
            </a:r>
            <a:r>
              <a:rPr lang="ru-RU" sz="2200" b="1" smtClean="0"/>
              <a:t>(</a:t>
            </a:r>
            <a:r>
              <a:rPr lang="en-US" sz="2200" b="1" smtClean="0"/>
              <a:t>agere</a:t>
            </a:r>
            <a:r>
              <a:rPr lang="ru-RU" sz="2200" b="1" smtClean="0"/>
              <a:t>)</a:t>
            </a:r>
            <a:r>
              <a:rPr lang="ru-RU" sz="2200" smtClean="0"/>
              <a:t>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4. Написание сочинений – писем по самостоятельно избранному правовому вопросу, распространяемых затем в практических целях – </a:t>
            </a:r>
            <a:r>
              <a:rPr lang="ru-RU" sz="2200" b="1" smtClean="0"/>
              <a:t>(</a:t>
            </a:r>
            <a:r>
              <a:rPr lang="en-US" sz="2200" b="1" smtClean="0"/>
              <a:t>scribere</a:t>
            </a:r>
            <a:r>
              <a:rPr lang="ru-RU" sz="2200" b="1" smtClean="0"/>
              <a:t>)</a:t>
            </a:r>
            <a:r>
              <a:rPr lang="ru-RU" sz="2200" smtClean="0"/>
              <a:t>.</a:t>
            </a:r>
          </a:p>
        </p:txBody>
      </p:sp>
      <p:pic>
        <p:nvPicPr>
          <p:cNvPr id="37892" name="Picture 7" descr="200px-M-T-Cice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162272"/>
            <a:ext cx="1728192" cy="232441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1052513"/>
            <a:ext cx="2447925" cy="3024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Источники римского частного права: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/>
              <a:t>ДЕЯТЕЛЬНОСТЬ ЮРИСТОВ</a:t>
            </a:r>
          </a:p>
        </p:txBody>
      </p:sp>
      <p:pic>
        <p:nvPicPr>
          <p:cNvPr id="38915" name="Picture 6" descr="images (8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4149079"/>
            <a:ext cx="1872208" cy="229400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87675" y="765175"/>
            <a:ext cx="5867400" cy="5678488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Жанры творчества юристов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Институции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краткие учебники гражданского права, предназначенные для ознакомления с основными принципами, категориями и определениями.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Комментарии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толкования законов и эдиктов.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Дигесты (пандекты)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комментарии цивильного и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преторского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права.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Собрания решений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 собрания ответов юристов, данных в связи с определенными случаями судебной практики, аналитические разборы юридических затруднений.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Сентенции и мнения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произведения, предназначенные для руководства в юридической практике.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Сборники правил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обобщение практики, кратко выражающее юридические правила, афоризмы и поговорки.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/>
          <p:cNvSpPr>
            <a:spLocks noGrp="1" noChangeArrowheads="1"/>
          </p:cNvSpPr>
          <p:nvPr>
            <p:ph type="title"/>
          </p:nvPr>
        </p:nvSpPr>
        <p:spPr>
          <a:xfrm>
            <a:off x="107950" y="3429000"/>
            <a:ext cx="2376488" cy="2520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/>
              <a:t>Сorpus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juris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civilis</a:t>
            </a:r>
            <a:r>
              <a:rPr lang="ru-RU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(Свод гражданского права) </a:t>
            </a:r>
          </a:p>
        </p:txBody>
      </p:sp>
      <p:sp>
        <p:nvSpPr>
          <p:cNvPr id="3584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132138" y="620713"/>
            <a:ext cx="5102225" cy="5761037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Свод Юстиниана,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534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наименование –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XII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в., основной источник изучения римского частного права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части: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Codex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собрание императорских установлений (конституций) в 12 книгах;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Institutiones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систематизированное изложение основ права; 4 книги и 98 титулов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Digesta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Pandectae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систематическая компиляция цитат-отрывков из работ наиболее известных римских правоведов (всего насчитывалось до 9200 отрывков из 2000 работ, принадлежавших перу 39 известных римских юристов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вв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- своего рода энциклопедия римской юриспруденции.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Novellae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leges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условно дополнительная четвёртая часть, была связана уже с частной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систематизаторской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деятельностью после смерти императора Юстиниана.</a:t>
            </a:r>
          </a:p>
        </p:txBody>
      </p:sp>
      <p:pic>
        <p:nvPicPr>
          <p:cNvPr id="39940" name="Picture 10" descr="загруженное 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620688"/>
            <a:ext cx="2244973" cy="264676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ru-RU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4000" smtClean="0"/>
              <a:t>Dura lex sed lex</a:t>
            </a:r>
            <a:r>
              <a:rPr lang="ru-RU" sz="400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20097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Понятие источника права</a:t>
            </a:r>
          </a:p>
        </p:txBody>
      </p:sp>
      <p:pic>
        <p:nvPicPr>
          <p:cNvPr id="819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525" y="2565400"/>
            <a:ext cx="2725738" cy="3724275"/>
          </a:xfrm>
        </p:spPr>
      </p:pic>
      <p:sp>
        <p:nvSpPr>
          <p:cNvPr id="81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908050"/>
            <a:ext cx="4822825" cy="372427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r>
              <a:rPr lang="ru-RU" sz="2200" smtClean="0"/>
              <a:t>источник права </a:t>
            </a:r>
            <a:r>
              <a:rPr lang="ru-RU" sz="2200" b="1" smtClean="0"/>
              <a:t>в идеологическом смысле</a:t>
            </a:r>
            <a:r>
              <a:rPr lang="ru-RU" sz="2200" smtClean="0"/>
              <a:t> – правовое сознание, юридическая доктрина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250825" y="3500438"/>
            <a:ext cx="18669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Понятие источника права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348038" y="933450"/>
            <a:ext cx="5040312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80000"/>
              </a:spcBef>
            </a:pPr>
            <a:r>
              <a:rPr lang="ru-RU" sz="2200" smtClean="0"/>
              <a:t>источник права </a:t>
            </a:r>
            <a:br>
              <a:rPr lang="ru-RU" sz="2200" smtClean="0"/>
            </a:br>
            <a:r>
              <a:rPr lang="ru-RU" sz="2200" smtClean="0"/>
              <a:t>как </a:t>
            </a:r>
            <a:r>
              <a:rPr lang="ru-RU" sz="2200" b="1" smtClean="0"/>
              <a:t>носитель</a:t>
            </a:r>
            <a:r>
              <a:rPr lang="ru-RU" sz="2200" smtClean="0"/>
              <a:t> </a:t>
            </a:r>
            <a:r>
              <a:rPr lang="ru-RU" sz="2200" b="1" smtClean="0"/>
              <a:t>знаний</a:t>
            </a:r>
            <a:r>
              <a:rPr lang="ru-RU" sz="2200" smtClean="0"/>
              <a:t> о праве</a:t>
            </a:r>
            <a:endParaRPr lang="ru-RU" sz="1800" b="1" u="sng" smtClean="0"/>
          </a:p>
        </p:txBody>
      </p:sp>
      <p:pic>
        <p:nvPicPr>
          <p:cNvPr id="717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2808312" cy="192222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700338" y="2565400"/>
            <a:ext cx="6048375" cy="4229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80000"/>
              </a:spcBef>
              <a:buFont typeface="Wingdings" panose="05000000000000000000" pitchFamily="2" charset="2"/>
              <a:buChar char="§"/>
              <a:defRPr/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литературные памятники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 произведения древних писателей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817200" lvl="1" indent="-34290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сочинения, посвященные римской истории (Тита Ливия, Плутарха,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Полибия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Тацита и др.);</a:t>
            </a:r>
          </a:p>
          <a:p>
            <a:pPr marL="817200" lvl="1" indent="-34290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произведения неисторического характера (сочинения Цицерона, Плиния, античных филологов и литературоведов («грамматиков»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Варрона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Феста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Валерия Проба и др.); авторов трактатов по технологии аграрного производства и сельскому хозяйству (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Фронтина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Гигина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Катона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и т.д.);</a:t>
            </a:r>
          </a:p>
          <a:p>
            <a:pPr marL="817200" lvl="1" indent="-34290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произведения поэтов (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Плавта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Горация и др.);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юридические источники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надписи с текстами законов, сочинения юристов, официальные кодексы, частные документы (папирусы, восковые дощечки, глиняные черепки и т.д.)</a:t>
            </a:r>
            <a:endParaRPr lang="ru-RU" sz="18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Grp="1" noChangeArrowheads="1"/>
          </p:cNvSpPr>
          <p:nvPr>
            <p:ph type="title"/>
          </p:nvPr>
        </p:nvSpPr>
        <p:spPr>
          <a:xfrm>
            <a:off x="250825" y="1219200"/>
            <a:ext cx="2082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Понятие источника права</a:t>
            </a: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4077072"/>
            <a:ext cx="2790287" cy="226032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389063"/>
            <a:ext cx="5184775" cy="1946275"/>
          </a:xfrm>
        </p:spPr>
        <p:txBody>
          <a:bodyPr/>
          <a:lstStyle/>
          <a:p>
            <a:pPr eaLnBrk="1" hangingPunct="1"/>
            <a:r>
              <a:rPr lang="ru-RU" sz="2200" smtClean="0"/>
              <a:t>источник права </a:t>
            </a:r>
            <a:br>
              <a:rPr lang="ru-RU" sz="2200" smtClean="0"/>
            </a:br>
            <a:r>
              <a:rPr lang="ru-RU" sz="2200" smtClean="0"/>
              <a:t>в </a:t>
            </a:r>
            <a:r>
              <a:rPr lang="ru-RU" sz="2200" b="1" smtClean="0"/>
              <a:t>формальном смысле</a:t>
            </a:r>
            <a:r>
              <a:rPr lang="ru-RU" sz="2200" smtClean="0"/>
              <a:t> – форма закрепления (внешнего выражения) правовых норм</a:t>
            </a:r>
            <a:r>
              <a:rPr lang="en-US" sz="2200" smtClean="0">
                <a:cs typeface="Arial" panose="020B0604020202020204" pitchFamily="34" charset="0"/>
              </a:rPr>
              <a:t>*</a:t>
            </a:r>
            <a:r>
              <a:rPr lang="ru-RU" sz="220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sz="200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067175" y="4941888"/>
            <a:ext cx="45720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*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Правовая норма (норма права) – общеобязательное формально-определенное правило поведения, установленное (санкционированное) государством, и обеспеченное его принудительной силой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107950" y="3392488"/>
            <a:ext cx="2232025" cy="20494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Формы (источники) римского частного права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8038" y="1989138"/>
            <a:ext cx="4895850" cy="3724275"/>
          </a:xfrm>
        </p:spPr>
        <p:txBody>
          <a:bodyPr/>
          <a:lstStyle/>
          <a:p>
            <a:pPr eaLnBrk="1" hangingPunct="1"/>
            <a:r>
              <a:rPr lang="ru-RU" sz="2200" b="1" smtClean="0"/>
              <a:t>Доюстиниановские: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2200" smtClean="0"/>
              <a:t>Законы </a:t>
            </a:r>
            <a:r>
              <a:rPr lang="en-US" sz="2200" smtClean="0"/>
              <a:t>XII </a:t>
            </a:r>
            <a:r>
              <a:rPr lang="ru-RU" sz="2200" smtClean="0"/>
              <a:t>таблиц,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2200" smtClean="0"/>
              <a:t>Кодекс Феодосия (собрание постановлений императоров, изданное Феодосием </a:t>
            </a:r>
            <a:r>
              <a:rPr lang="en-US" sz="2200" smtClean="0"/>
              <a:t>II)</a:t>
            </a:r>
            <a:endParaRPr lang="ru-RU" sz="2200" smtClean="0"/>
          </a:p>
          <a:p>
            <a:pPr eaLnBrk="1" hangingPunct="1"/>
            <a:r>
              <a:rPr lang="ru-RU" sz="2200" b="1" smtClean="0"/>
              <a:t>Юстиниановские: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200" smtClean="0"/>
              <a:t>Corpus juris civilis</a:t>
            </a:r>
            <a:r>
              <a:rPr lang="ru-RU" sz="2200" smtClean="0"/>
              <a:t> (пер.: Свод </a:t>
            </a:r>
            <a:r>
              <a:rPr lang="be-BY" sz="2200" smtClean="0"/>
              <a:t>законов</a:t>
            </a:r>
            <a:r>
              <a:rPr lang="ru-RU" sz="2200" smtClean="0"/>
              <a:t> Юстиниана, Свод гражданского права, Кодекс Юстиниана)</a:t>
            </a:r>
          </a:p>
        </p:txBody>
      </p:sp>
      <p:pic>
        <p:nvPicPr>
          <p:cNvPr id="1331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15" y="548680"/>
            <a:ext cx="1808162" cy="25336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Формы (источники) римского частного права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«Гражданское право римского народа состоит из законов, решений плебеев, постановлений сената, указов императоров, эдиктов тех сановников, которые имеют право издавать распоряжения, и из ответов юристов»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smtClean="0"/>
              <a:t>	</a:t>
            </a:r>
            <a:r>
              <a:rPr lang="ru-RU" sz="2400" b="1" i="1" smtClean="0"/>
              <a:t>(Институции Гая, </a:t>
            </a:r>
            <a:r>
              <a:rPr lang="en-US" sz="2400" b="1" i="1" smtClean="0"/>
              <a:t>I</a:t>
            </a:r>
            <a:r>
              <a:rPr lang="ru-RU" sz="2400" b="1" i="1" smtClean="0"/>
              <a:t>.</a:t>
            </a:r>
            <a:r>
              <a:rPr lang="en-US" sz="2400" b="1" i="1" smtClean="0"/>
              <a:t>1.)</a:t>
            </a:r>
            <a:endParaRPr lang="ru-RU" sz="2400" b="1" i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sz="24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Источники римского частного права: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ОБЫЧНОЕ ПРАВО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916238" y="836613"/>
            <a:ext cx="5486400" cy="5410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2200" b="1" smtClean="0"/>
              <a:t>Обычное право</a:t>
            </a:r>
            <a:r>
              <a:rPr lang="ru-RU" sz="2200" smtClean="0"/>
              <a:t> – это молчаливое согласие народа, оформившееся в долгом привычном поведении </a:t>
            </a:r>
            <a:r>
              <a:rPr lang="ru-RU" sz="2200" i="1" smtClean="0"/>
              <a:t>(Ульпиан)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2200" smtClean="0"/>
              <a:t>Единственная специфическая черта обычного права – отсутствие письменной формы фиксации.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sz="2000" smtClean="0"/>
          </a:p>
          <a:p>
            <a:pPr eaLnBrk="1" hangingPunct="1"/>
            <a:r>
              <a:rPr lang="ru-RU" sz="2000" smtClean="0"/>
              <a:t>«…все народы, которые управляются </a:t>
            </a:r>
            <a:r>
              <a:rPr lang="ru-RU" sz="2000" b="1" smtClean="0"/>
              <a:t>законами (</a:t>
            </a:r>
            <a:r>
              <a:rPr lang="en-US" sz="2000" b="1" smtClean="0"/>
              <a:t>leges) </a:t>
            </a:r>
            <a:r>
              <a:rPr lang="ru-RU" sz="2000" b="1" smtClean="0"/>
              <a:t>и обычаями</a:t>
            </a:r>
            <a:r>
              <a:rPr lang="en-US" sz="2000" b="1" smtClean="0"/>
              <a:t> (mores)</a:t>
            </a:r>
            <a:r>
              <a:rPr lang="ru-RU" sz="2000" smtClean="0"/>
              <a:t>…»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2000" i="1" smtClean="0"/>
              <a:t>(Институции Гая, 1.1)</a:t>
            </a:r>
          </a:p>
          <a:p>
            <a:pPr eaLnBrk="1" hangingPunct="1"/>
            <a:r>
              <a:rPr lang="ru-RU" sz="2000" smtClean="0"/>
              <a:t>«… право писаное </a:t>
            </a:r>
            <a:r>
              <a:rPr lang="ru-RU" sz="2000" b="1" smtClean="0"/>
              <a:t>(</a:t>
            </a:r>
            <a:r>
              <a:rPr lang="en-US" sz="2000" b="1" smtClean="0"/>
              <a:t>jus ex scripto)</a:t>
            </a:r>
            <a:r>
              <a:rPr lang="en-US" sz="2000" smtClean="0"/>
              <a:t> </a:t>
            </a:r>
            <a:r>
              <a:rPr lang="ru-RU" sz="2000" smtClean="0"/>
              <a:t>и право</a:t>
            </a:r>
            <a:r>
              <a:rPr lang="en-US" sz="2000" smtClean="0"/>
              <a:t> </a:t>
            </a:r>
            <a:r>
              <a:rPr lang="ru-RU" sz="2000" smtClean="0"/>
              <a:t>неписаное</a:t>
            </a:r>
            <a:r>
              <a:rPr lang="en-US" sz="2000" smtClean="0"/>
              <a:t> </a:t>
            </a:r>
            <a:r>
              <a:rPr lang="en-US" sz="2000" b="1" smtClean="0"/>
              <a:t>(jus ex non scripto)</a:t>
            </a:r>
            <a:r>
              <a:rPr lang="ru-RU" sz="2000" smtClean="0"/>
              <a:t>…»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2000" i="1" smtClean="0"/>
              <a:t>(Институции Юстиниана, </a:t>
            </a:r>
            <a:r>
              <a:rPr lang="en-US" sz="2000" i="1" smtClean="0"/>
              <a:t>I.1,2,3)</a:t>
            </a:r>
            <a:endParaRPr lang="ru-RU" sz="2000" i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sz="20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1883</TotalTime>
  <Words>2099</Words>
  <Application>Microsoft Office PowerPoint</Application>
  <PresentationFormat>Экран (4:3)</PresentationFormat>
  <Paragraphs>182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Corbel</vt:lpstr>
      <vt:lpstr>Wingdings 2</vt:lpstr>
      <vt:lpstr>Calibri</vt:lpstr>
      <vt:lpstr>Wingdings</vt:lpstr>
      <vt:lpstr>Рама</vt:lpstr>
      <vt:lpstr>ИСТОЧНИКИ (ФОРМЫ) РИМСКОГО ЧАСТНОГО ПРАВА</vt:lpstr>
      <vt:lpstr>Содержание лекции</vt:lpstr>
      <vt:lpstr>Понятие источника права</vt:lpstr>
      <vt:lpstr>Понятие источника права</vt:lpstr>
      <vt:lpstr>Понятие источника права</vt:lpstr>
      <vt:lpstr>Понятие источника права</vt:lpstr>
      <vt:lpstr>Формы (источники) римского частного права</vt:lpstr>
      <vt:lpstr>Формы (источники) римского частного права</vt:lpstr>
      <vt:lpstr>Источники римского частного права:  ОБЫЧНОЕ ПРАВО</vt:lpstr>
      <vt:lpstr>ОБЫЧНОЕ ПРАВО</vt:lpstr>
      <vt:lpstr>ОБЫЧНОЕ ПРАВО</vt:lpstr>
      <vt:lpstr>Источники римского частного права:  ЗАКОНЫ</vt:lpstr>
      <vt:lpstr>Источники римского частного права:  ЗАКОНЫ</vt:lpstr>
      <vt:lpstr>Источники римского частного права:  ЗАКОНЫ</vt:lpstr>
      <vt:lpstr>Источники римского частного права:  ЗАКОНЫ</vt:lpstr>
      <vt:lpstr>Источники римского частного права:  ЗАКОНЫ</vt:lpstr>
      <vt:lpstr>Источники римского права, приравненные к законам:  ПЛЕБИСЦИТ</vt:lpstr>
      <vt:lpstr>Источники римского права, приравненные к законам:  ПОСТАНОВЛЕНИЯ СЕНАТА </vt:lpstr>
      <vt:lpstr>Источники римского права, приравненные  к  законам:  КОНСТИТУЦИИ  ПРИНЦЕПСОВ</vt:lpstr>
      <vt:lpstr>Источники римского права, приравненные к законам:  КОНСТИТУЦИИ  ПРИНЦЕПСОВ</vt:lpstr>
      <vt:lpstr>КОНСТИТУЦИИ  ПРИНЦЕПСОВ</vt:lpstr>
      <vt:lpstr>КОНСТИТУЦИИ  ПРИНЦЕПСОВ</vt:lpstr>
      <vt:lpstr>КОНСТИТУЦИИ  ПРИНЦЕПСОВ</vt:lpstr>
      <vt:lpstr>КОНСТИТУЦИИ  ПРИНЦЕПСОВ</vt:lpstr>
      <vt:lpstr>КОНСТИТУЦИИ  ПРИНЦЕПСОВ</vt:lpstr>
      <vt:lpstr>Источники римского частного права:   ЭДИКТЫ МАГИСТРАТОВ</vt:lpstr>
      <vt:lpstr>ЭДИКТЫ МАГИСТРАТОВ</vt:lpstr>
      <vt:lpstr>ЭДИКТЫ МАГИСТРАТОВ</vt:lpstr>
      <vt:lpstr>ЭДИКТЫ МАГИСТРАТОВ</vt:lpstr>
      <vt:lpstr>ЭДИКТЫ МАГИСТРАТОВ</vt:lpstr>
      <vt:lpstr>Источники римского частного права:  ДЕЯТЕЛЬНОСТЬ ЮРИСТОВ</vt:lpstr>
      <vt:lpstr>Источники римского частного права:  ДЕЯТЕЛЬНОСТЬ ЮРИСТОВ</vt:lpstr>
      <vt:lpstr>Сorpus juris civilis   (Свод гражданского права) </vt:lpstr>
      <vt:lpstr>Презентация PowerPoint</vt:lpstr>
    </vt:vector>
  </TitlesOfParts>
  <Company>Hostel4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И ИСТОРИЯ РАЗВИТИЯ СРАВНИТЕЛЬНОГО ПРАВОВЕДЕНИЯ</dc:title>
  <dc:creator>Esperance</dc:creator>
  <cp:lastModifiedBy>Nadzeya Rakhanava</cp:lastModifiedBy>
  <cp:revision>228</cp:revision>
  <dcterms:created xsi:type="dcterms:W3CDTF">2011-02-14T15:32:41Z</dcterms:created>
  <dcterms:modified xsi:type="dcterms:W3CDTF">2015-02-15T21:33:38Z</dcterms:modified>
</cp:coreProperties>
</file>