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6"/>
  </p:notesMasterIdLst>
  <p:sldIdLst>
    <p:sldId id="257" r:id="rId2"/>
    <p:sldId id="259" r:id="rId3"/>
    <p:sldId id="458" r:id="rId4"/>
    <p:sldId id="258" r:id="rId5"/>
    <p:sldId id="455" r:id="rId6"/>
    <p:sldId id="260" r:id="rId7"/>
    <p:sldId id="261" r:id="rId8"/>
    <p:sldId id="262" r:id="rId9"/>
    <p:sldId id="263" r:id="rId10"/>
    <p:sldId id="316" r:id="rId11"/>
    <p:sldId id="603" r:id="rId12"/>
    <p:sldId id="604" r:id="rId13"/>
    <p:sldId id="264" r:id="rId14"/>
    <p:sldId id="265" r:id="rId15"/>
    <p:sldId id="266" r:id="rId16"/>
    <p:sldId id="267" r:id="rId17"/>
    <p:sldId id="459" r:id="rId18"/>
    <p:sldId id="269" r:id="rId19"/>
    <p:sldId id="271" r:id="rId20"/>
    <p:sldId id="272" r:id="rId21"/>
    <p:sldId id="273" r:id="rId22"/>
    <p:sldId id="274" r:id="rId23"/>
    <p:sldId id="275" r:id="rId24"/>
    <p:sldId id="276" r:id="rId25"/>
    <p:sldId id="277" r:id="rId26"/>
    <p:sldId id="270" r:id="rId27"/>
    <p:sldId id="480" r:id="rId28"/>
    <p:sldId id="278" r:id="rId29"/>
    <p:sldId id="279" r:id="rId30"/>
    <p:sldId id="280" r:id="rId31"/>
    <p:sldId id="281" r:id="rId32"/>
    <p:sldId id="282" r:id="rId33"/>
    <p:sldId id="283" r:id="rId34"/>
    <p:sldId id="284" r:id="rId35"/>
    <p:sldId id="287" r:id="rId36"/>
    <p:sldId id="285" r:id="rId37"/>
    <p:sldId id="286" r:id="rId38"/>
    <p:sldId id="288" r:id="rId39"/>
    <p:sldId id="289" r:id="rId40"/>
    <p:sldId id="290" r:id="rId41"/>
    <p:sldId id="291" r:id="rId42"/>
    <p:sldId id="468" r:id="rId43"/>
    <p:sldId id="292" r:id="rId44"/>
    <p:sldId id="293" r:id="rId45"/>
    <p:sldId id="482" r:id="rId46"/>
    <p:sldId id="460" r:id="rId47"/>
    <p:sldId id="469" r:id="rId48"/>
    <p:sldId id="470" r:id="rId49"/>
    <p:sldId id="471" r:id="rId50"/>
    <p:sldId id="472" r:id="rId51"/>
    <p:sldId id="473" r:id="rId52"/>
    <p:sldId id="474" r:id="rId53"/>
    <p:sldId id="475" r:id="rId54"/>
    <p:sldId id="476" r:id="rId55"/>
    <p:sldId id="477" r:id="rId56"/>
    <p:sldId id="478" r:id="rId57"/>
    <p:sldId id="479" r:id="rId58"/>
    <p:sldId id="294" r:id="rId59"/>
    <p:sldId id="295" r:id="rId60"/>
    <p:sldId id="296" r:id="rId61"/>
    <p:sldId id="483" r:id="rId62"/>
    <p:sldId id="297" r:id="rId63"/>
    <p:sldId id="299" r:id="rId64"/>
    <p:sldId id="301" r:id="rId65"/>
    <p:sldId id="300" r:id="rId66"/>
    <p:sldId id="298" r:id="rId67"/>
    <p:sldId id="302" r:id="rId68"/>
    <p:sldId id="303" r:id="rId69"/>
    <p:sldId id="304" r:id="rId70"/>
    <p:sldId id="484" r:id="rId71"/>
    <p:sldId id="519" r:id="rId72"/>
    <p:sldId id="305" r:id="rId73"/>
    <p:sldId id="306" r:id="rId74"/>
    <p:sldId id="307" r:id="rId75"/>
    <p:sldId id="308" r:id="rId76"/>
    <p:sldId id="309" r:id="rId77"/>
    <p:sldId id="310" r:id="rId78"/>
    <p:sldId id="530" r:id="rId79"/>
    <p:sldId id="521" r:id="rId80"/>
    <p:sldId id="522" r:id="rId81"/>
    <p:sldId id="523" r:id="rId82"/>
    <p:sldId id="524" r:id="rId83"/>
    <p:sldId id="525" r:id="rId84"/>
    <p:sldId id="526" r:id="rId85"/>
    <p:sldId id="527" r:id="rId86"/>
    <p:sldId id="528" r:id="rId87"/>
    <p:sldId id="532" r:id="rId88"/>
    <p:sldId id="529" r:id="rId89"/>
    <p:sldId id="311" r:id="rId90"/>
    <p:sldId id="312" r:id="rId91"/>
    <p:sldId id="315" r:id="rId92"/>
    <p:sldId id="317" r:id="rId93"/>
    <p:sldId id="313" r:id="rId94"/>
    <p:sldId id="314" r:id="rId95"/>
    <p:sldId id="537" r:id="rId96"/>
    <p:sldId id="539" r:id="rId97"/>
    <p:sldId id="542" r:id="rId98"/>
    <p:sldId id="543" r:id="rId99"/>
    <p:sldId id="544" r:id="rId100"/>
    <p:sldId id="545" r:id="rId101"/>
    <p:sldId id="547" r:id="rId102"/>
    <p:sldId id="549" r:id="rId103"/>
    <p:sldId id="550" r:id="rId104"/>
    <p:sldId id="551" r:id="rId105"/>
    <p:sldId id="552" r:id="rId106"/>
    <p:sldId id="553" r:id="rId107"/>
    <p:sldId id="554" r:id="rId108"/>
    <p:sldId id="555" r:id="rId109"/>
    <p:sldId id="556" r:id="rId110"/>
    <p:sldId id="557" r:id="rId111"/>
    <p:sldId id="558" r:id="rId112"/>
    <p:sldId id="559" r:id="rId113"/>
    <p:sldId id="560" r:id="rId114"/>
    <p:sldId id="561" r:id="rId115"/>
    <p:sldId id="318" r:id="rId116"/>
    <p:sldId id="319" r:id="rId117"/>
    <p:sldId id="320" r:id="rId118"/>
    <p:sldId id="321" r:id="rId119"/>
    <p:sldId id="322" r:id="rId120"/>
    <p:sldId id="323" r:id="rId121"/>
    <p:sldId id="332" r:id="rId122"/>
    <p:sldId id="333" r:id="rId123"/>
    <p:sldId id="486" r:id="rId124"/>
    <p:sldId id="487" r:id="rId125"/>
    <p:sldId id="488" r:id="rId126"/>
    <p:sldId id="489" r:id="rId127"/>
    <p:sldId id="490" r:id="rId128"/>
    <p:sldId id="491" r:id="rId129"/>
    <p:sldId id="492" r:id="rId130"/>
    <p:sldId id="493" r:id="rId131"/>
    <p:sldId id="494" r:id="rId132"/>
    <p:sldId id="495" r:id="rId133"/>
    <p:sldId id="496" r:id="rId134"/>
    <p:sldId id="497" r:id="rId135"/>
    <p:sldId id="498" r:id="rId136"/>
    <p:sldId id="499" r:id="rId137"/>
    <p:sldId id="500" r:id="rId138"/>
    <p:sldId id="501" r:id="rId139"/>
    <p:sldId id="502" r:id="rId140"/>
    <p:sldId id="503" r:id="rId141"/>
    <p:sldId id="504" r:id="rId142"/>
    <p:sldId id="505" r:id="rId143"/>
    <p:sldId id="506" r:id="rId144"/>
    <p:sldId id="507" r:id="rId145"/>
    <p:sldId id="389" r:id="rId146"/>
    <p:sldId id="324" r:id="rId147"/>
    <p:sldId id="390" r:id="rId148"/>
    <p:sldId id="325" r:id="rId149"/>
    <p:sldId id="326" r:id="rId150"/>
    <p:sldId id="327" r:id="rId151"/>
    <p:sldId id="328" r:id="rId152"/>
    <p:sldId id="391" r:id="rId153"/>
    <p:sldId id="329" r:id="rId154"/>
    <p:sldId id="392" r:id="rId155"/>
    <p:sldId id="330" r:id="rId156"/>
    <p:sldId id="393" r:id="rId157"/>
    <p:sldId id="508" r:id="rId158"/>
    <p:sldId id="509" r:id="rId159"/>
    <p:sldId id="510" r:id="rId160"/>
    <p:sldId id="511" r:id="rId161"/>
    <p:sldId id="512" r:id="rId162"/>
    <p:sldId id="513" r:id="rId163"/>
    <p:sldId id="514" r:id="rId164"/>
    <p:sldId id="517" r:id="rId165"/>
    <p:sldId id="546" r:id="rId166"/>
    <p:sldId id="533" r:id="rId167"/>
    <p:sldId id="331" r:id="rId168"/>
    <p:sldId id="534" r:id="rId169"/>
    <p:sldId id="562" r:id="rId170"/>
    <p:sldId id="334" r:id="rId171"/>
    <p:sldId id="335" r:id="rId172"/>
    <p:sldId id="336" r:id="rId173"/>
    <p:sldId id="337" r:id="rId174"/>
    <p:sldId id="338" r:id="rId175"/>
    <p:sldId id="339" r:id="rId176"/>
    <p:sldId id="394" r:id="rId177"/>
    <p:sldId id="340" r:id="rId178"/>
    <p:sldId id="395" r:id="rId179"/>
    <p:sldId id="341" r:id="rId180"/>
    <p:sldId id="342" r:id="rId181"/>
    <p:sldId id="346" r:id="rId182"/>
    <p:sldId id="343" r:id="rId183"/>
    <p:sldId id="540" r:id="rId184"/>
    <p:sldId id="344" r:id="rId185"/>
    <p:sldId id="345" r:id="rId186"/>
    <p:sldId id="347" r:id="rId187"/>
    <p:sldId id="348" r:id="rId188"/>
    <p:sldId id="349" r:id="rId189"/>
    <p:sldId id="350" r:id="rId190"/>
    <p:sldId id="351" r:id="rId191"/>
    <p:sldId id="352" r:id="rId192"/>
    <p:sldId id="353" r:id="rId193"/>
    <p:sldId id="354" r:id="rId194"/>
    <p:sldId id="355" r:id="rId195"/>
    <p:sldId id="356" r:id="rId196"/>
    <p:sldId id="357" r:id="rId197"/>
    <p:sldId id="358" r:id="rId198"/>
    <p:sldId id="359" r:id="rId199"/>
    <p:sldId id="360" r:id="rId200"/>
    <p:sldId id="362" r:id="rId201"/>
    <p:sldId id="363" r:id="rId202"/>
    <p:sldId id="361" r:id="rId203"/>
    <p:sldId id="364" r:id="rId204"/>
    <p:sldId id="365" r:id="rId205"/>
    <p:sldId id="367" r:id="rId206"/>
    <p:sldId id="366" r:id="rId207"/>
    <p:sldId id="368" r:id="rId208"/>
    <p:sldId id="369" r:id="rId209"/>
    <p:sldId id="370" r:id="rId210"/>
    <p:sldId id="371" r:id="rId211"/>
    <p:sldId id="372" r:id="rId212"/>
    <p:sldId id="439" r:id="rId213"/>
    <p:sldId id="373" r:id="rId214"/>
    <p:sldId id="374" r:id="rId215"/>
    <p:sldId id="375" r:id="rId216"/>
    <p:sldId id="376" r:id="rId217"/>
    <p:sldId id="378" r:id="rId218"/>
    <p:sldId id="379" r:id="rId219"/>
    <p:sldId id="380" r:id="rId220"/>
    <p:sldId id="381" r:id="rId221"/>
    <p:sldId id="382" r:id="rId222"/>
    <p:sldId id="383" r:id="rId223"/>
    <p:sldId id="538" r:id="rId224"/>
    <p:sldId id="563" r:id="rId225"/>
    <p:sldId id="564" r:id="rId226"/>
    <p:sldId id="565" r:id="rId227"/>
    <p:sldId id="566" r:id="rId228"/>
    <p:sldId id="567" r:id="rId229"/>
    <p:sldId id="568" r:id="rId230"/>
    <p:sldId id="569" r:id="rId231"/>
    <p:sldId id="570" r:id="rId232"/>
    <p:sldId id="571" r:id="rId233"/>
    <p:sldId id="572" r:id="rId234"/>
    <p:sldId id="573" r:id="rId235"/>
    <p:sldId id="574" r:id="rId236"/>
    <p:sldId id="575" r:id="rId237"/>
    <p:sldId id="576" r:id="rId238"/>
    <p:sldId id="577" r:id="rId239"/>
    <p:sldId id="578" r:id="rId240"/>
    <p:sldId id="579" r:id="rId241"/>
    <p:sldId id="581" r:id="rId242"/>
    <p:sldId id="384" r:id="rId243"/>
    <p:sldId id="385" r:id="rId244"/>
    <p:sldId id="466" r:id="rId245"/>
    <p:sldId id="386" r:id="rId246"/>
    <p:sldId id="387" r:id="rId247"/>
    <p:sldId id="464" r:id="rId248"/>
    <p:sldId id="465" r:id="rId249"/>
    <p:sldId id="583" r:id="rId250"/>
    <p:sldId id="584" r:id="rId251"/>
    <p:sldId id="585" r:id="rId252"/>
    <p:sldId id="586" r:id="rId253"/>
    <p:sldId id="587" r:id="rId254"/>
    <p:sldId id="594" r:id="rId255"/>
    <p:sldId id="595" r:id="rId256"/>
    <p:sldId id="596" r:id="rId257"/>
    <p:sldId id="597" r:id="rId258"/>
    <p:sldId id="598" r:id="rId259"/>
    <p:sldId id="599" r:id="rId260"/>
    <p:sldId id="600" r:id="rId261"/>
    <p:sldId id="589" r:id="rId262"/>
    <p:sldId id="590" r:id="rId263"/>
    <p:sldId id="591" r:id="rId264"/>
    <p:sldId id="593" r:id="rId265"/>
    <p:sldId id="601" r:id="rId266"/>
    <p:sldId id="602" r:id="rId267"/>
    <p:sldId id="417" r:id="rId268"/>
    <p:sldId id="418" r:id="rId269"/>
    <p:sldId id="419" r:id="rId270"/>
    <p:sldId id="420" r:id="rId271"/>
    <p:sldId id="421" r:id="rId272"/>
    <p:sldId id="422" r:id="rId273"/>
    <p:sldId id="423" r:id="rId274"/>
    <p:sldId id="426" r:id="rId275"/>
    <p:sldId id="424" r:id="rId276"/>
    <p:sldId id="432" r:id="rId277"/>
    <p:sldId id="433" r:id="rId278"/>
    <p:sldId id="442" r:id="rId279"/>
    <p:sldId id="443" r:id="rId280"/>
    <p:sldId id="444" r:id="rId281"/>
    <p:sldId id="445" r:id="rId282"/>
    <p:sldId id="446" r:id="rId283"/>
    <p:sldId id="447" r:id="rId284"/>
    <p:sldId id="416" r:id="rId285"/>
  </p:sldIdLst>
  <p:sldSz cx="9144000" cy="6858000" type="screen4x3"/>
  <p:notesSz cx="6808788" cy="98234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590"/>
    <a:srgbClr val="629BF0"/>
    <a:srgbClr val="E5F1FF"/>
    <a:srgbClr val="8BBAED"/>
    <a:srgbClr val="204B7E"/>
    <a:srgbClr val="F0FF2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4" autoAdjust="0"/>
    <p:restoredTop sz="96433" autoAdjust="0"/>
  </p:normalViewPr>
  <p:slideViewPr>
    <p:cSldViewPr snapToGrid="0">
      <p:cViewPr varScale="1">
        <p:scale>
          <a:sx n="113" d="100"/>
          <a:sy n="113" d="100"/>
        </p:scale>
        <p:origin x="-1566" y="-108"/>
      </p:cViewPr>
      <p:guideLst>
        <p:guide orient="horz" pos="2160"/>
        <p:guide pos="2880"/>
      </p:guideLst>
    </p:cSldViewPr>
  </p:slideViewPr>
  <p:outlineViewPr>
    <p:cViewPr>
      <p:scale>
        <a:sx n="33" d="100"/>
        <a:sy n="33" d="100"/>
      </p:scale>
      <p:origin x="0" y="-3876"/>
    </p:cViewPr>
  </p:outlineViewPr>
  <p:notesTextViewPr>
    <p:cViewPr>
      <p:scale>
        <a:sx n="3" d="2"/>
        <a:sy n="3" d="2"/>
      </p:scale>
      <p:origin x="0" y="0"/>
    </p:cViewPr>
  </p:notesTextViewPr>
  <p:sorterViewPr>
    <p:cViewPr>
      <p:scale>
        <a:sx n="100" d="100"/>
        <a:sy n="100" d="100"/>
      </p:scale>
      <p:origin x="0" y="-3825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rot="-5400000" vert="horz"/>
          <a:lstStyle/>
          <a:p>
            <a:pPr>
              <a:defRPr>
                <a:solidFill>
                  <a:srgbClr val="245590"/>
                </a:solidFill>
              </a:defRPr>
            </a:pPr>
            <a:r>
              <a:rPr lang="ru-RU" dirty="0" smtClean="0">
                <a:solidFill>
                  <a:srgbClr val="245590"/>
                </a:solidFill>
                <a:latin typeface="GOST Type BU" pitchFamily="2" charset="2"/>
              </a:rPr>
              <a:t>Потери металла, %</a:t>
            </a:r>
            <a:endParaRPr lang="ru-RU" dirty="0">
              <a:solidFill>
                <a:srgbClr val="245590"/>
              </a:solidFill>
              <a:latin typeface="GOST Type BU" pitchFamily="2" charset="2"/>
            </a:endParaRPr>
          </a:p>
        </c:rich>
      </c:tx>
      <c:layout>
        <c:manualLayout>
          <c:xMode val="edge"/>
          <c:yMode val="edge"/>
          <c:x val="9.8056978918110604E-2"/>
          <c:y val="0.15872347486545038"/>
        </c:manualLayout>
      </c:layout>
      <c:overlay val="0"/>
    </c:title>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3517980668066784"/>
          <c:y val="4.2531738446017382E-2"/>
          <c:w val="0.81575900779727373"/>
          <c:h val="0.82757573782381366"/>
        </c:manualLayout>
      </c:layout>
      <c:bar3DChart>
        <c:barDir val="col"/>
        <c:grouping val="clustered"/>
        <c:varyColors val="0"/>
        <c:ser>
          <c:idx val="0"/>
          <c:order val="0"/>
          <c:tx>
            <c:strRef>
              <c:f>Лист1!$B$1</c:f>
              <c:strCache>
                <c:ptCount val="1"/>
                <c:pt idx="0">
                  <c:v>Литье</c:v>
                </c:pt>
              </c:strCache>
            </c:strRef>
          </c:tx>
          <c:invertIfNegative val="0"/>
          <c:cat>
            <c:numRef>
              <c:f>Лист1!$A$2</c:f>
              <c:numCache>
                <c:formatCode>General</c:formatCode>
                <c:ptCount val="1"/>
              </c:numCache>
            </c:numRef>
          </c:cat>
          <c:val>
            <c:numRef>
              <c:f>Лист1!$B$2</c:f>
              <c:numCache>
                <c:formatCode>General</c:formatCode>
                <c:ptCount val="1"/>
                <c:pt idx="0">
                  <c:v>44</c:v>
                </c:pt>
              </c:numCache>
            </c:numRef>
          </c:val>
        </c:ser>
        <c:ser>
          <c:idx val="1"/>
          <c:order val="1"/>
          <c:tx>
            <c:strRef>
              <c:f>Лист1!$C$1</c:f>
              <c:strCache>
                <c:ptCount val="1"/>
                <c:pt idx="0">
                  <c:v>Обработка давлением</c:v>
                </c:pt>
              </c:strCache>
            </c:strRef>
          </c:tx>
          <c:invertIfNegative val="0"/>
          <c:cat>
            <c:numRef>
              <c:f>Лист1!$A$2</c:f>
              <c:numCache>
                <c:formatCode>General</c:formatCode>
                <c:ptCount val="1"/>
              </c:numCache>
            </c:numRef>
          </c:cat>
          <c:val>
            <c:numRef>
              <c:f>Лист1!$C$2</c:f>
              <c:numCache>
                <c:formatCode>General</c:formatCode>
                <c:ptCount val="1"/>
                <c:pt idx="0">
                  <c:v>40</c:v>
                </c:pt>
              </c:numCache>
            </c:numRef>
          </c:val>
        </c:ser>
        <c:ser>
          <c:idx val="2"/>
          <c:order val="2"/>
          <c:tx>
            <c:strRef>
              <c:f>Лист1!$D$1</c:f>
              <c:strCache>
                <c:ptCount val="1"/>
                <c:pt idx="0">
                  <c:v>Обработка резанием</c:v>
                </c:pt>
              </c:strCache>
            </c:strRef>
          </c:tx>
          <c:invertIfNegative val="0"/>
          <c:cat>
            <c:numRef>
              <c:f>Лист1!$A$2</c:f>
              <c:numCache>
                <c:formatCode>General</c:formatCode>
                <c:ptCount val="1"/>
              </c:numCache>
            </c:numRef>
          </c:cat>
          <c:val>
            <c:numRef>
              <c:f>Лист1!$D$2</c:f>
              <c:numCache>
                <c:formatCode>General</c:formatCode>
                <c:ptCount val="1"/>
                <c:pt idx="0">
                  <c:v>16</c:v>
                </c:pt>
              </c:numCache>
            </c:numRef>
          </c:val>
        </c:ser>
        <c:dLbls>
          <c:showLegendKey val="0"/>
          <c:showVal val="0"/>
          <c:showCatName val="0"/>
          <c:showSerName val="0"/>
          <c:showPercent val="0"/>
          <c:showBubbleSize val="0"/>
        </c:dLbls>
        <c:gapWidth val="150"/>
        <c:shape val="box"/>
        <c:axId val="20753792"/>
        <c:axId val="20763776"/>
        <c:axId val="0"/>
      </c:bar3DChart>
      <c:catAx>
        <c:axId val="20753792"/>
        <c:scaling>
          <c:orientation val="minMax"/>
        </c:scaling>
        <c:delete val="0"/>
        <c:axPos val="b"/>
        <c:numFmt formatCode="General" sourceLinked="1"/>
        <c:majorTickMark val="out"/>
        <c:minorTickMark val="none"/>
        <c:tickLblPos val="nextTo"/>
        <c:crossAx val="20763776"/>
        <c:crosses val="autoZero"/>
        <c:auto val="1"/>
        <c:lblAlgn val="ctr"/>
        <c:lblOffset val="100"/>
        <c:noMultiLvlLbl val="0"/>
      </c:catAx>
      <c:valAx>
        <c:axId val="20763776"/>
        <c:scaling>
          <c:orientation val="minMax"/>
        </c:scaling>
        <c:delete val="0"/>
        <c:axPos val="l"/>
        <c:majorGridlines/>
        <c:numFmt formatCode="General" sourceLinked="1"/>
        <c:majorTickMark val="out"/>
        <c:minorTickMark val="none"/>
        <c:tickLblPos val="nextTo"/>
        <c:txPr>
          <a:bodyPr/>
          <a:lstStyle/>
          <a:p>
            <a:pPr>
              <a:defRPr>
                <a:solidFill>
                  <a:srgbClr val="245590"/>
                </a:solidFill>
                <a:latin typeface="GOST Type BU" pitchFamily="2" charset="2"/>
              </a:defRPr>
            </a:pPr>
            <a:endParaRPr lang="ru-RU"/>
          </a:p>
        </c:txPr>
        <c:crossAx val="20753792"/>
        <c:crosses val="autoZero"/>
        <c:crossBetween val="between"/>
      </c:valAx>
    </c:plotArea>
    <c:legend>
      <c:legendPos val="r"/>
      <c:layout>
        <c:manualLayout>
          <c:xMode val="edge"/>
          <c:yMode val="edge"/>
          <c:x val="0.13179865720972875"/>
          <c:y val="0.8802988500575577"/>
          <c:w val="0.8494013207040042"/>
          <c:h val="7.9733021539285076E-2"/>
        </c:manualLayout>
      </c:layout>
      <c:overlay val="0"/>
      <c:txPr>
        <a:bodyPr/>
        <a:lstStyle/>
        <a:p>
          <a:pPr>
            <a:defRPr>
              <a:solidFill>
                <a:srgbClr val="245590"/>
              </a:solidFill>
              <a:latin typeface="GOST Type BU" pitchFamily="2" charset="2"/>
            </a:defRPr>
          </a:pPr>
          <a:endParaRPr lang="ru-RU"/>
        </a:p>
      </c:txPr>
    </c:legend>
    <c:plotVisOnly val="1"/>
    <c:dispBlanksAs val="gap"/>
    <c:showDLblsOverMax val="0"/>
  </c:chart>
  <c:spPr>
    <a:noFill/>
  </c:spPr>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rot="-5400000" vert="horz"/>
          <a:lstStyle/>
          <a:p>
            <a:pPr>
              <a:defRPr>
                <a:solidFill>
                  <a:srgbClr val="245590"/>
                </a:solidFill>
              </a:defRPr>
            </a:pPr>
            <a:r>
              <a:rPr lang="ru-RU" dirty="0" smtClean="0">
                <a:solidFill>
                  <a:srgbClr val="245590"/>
                </a:solidFill>
                <a:latin typeface="GOST Type BU" pitchFamily="2" charset="2"/>
              </a:rPr>
              <a:t>Производительность,</a:t>
            </a:r>
            <a:r>
              <a:rPr lang="en-US" baseline="0" dirty="0" smtClean="0">
                <a:solidFill>
                  <a:srgbClr val="245590"/>
                </a:solidFill>
                <a:latin typeface="GOST Type BU" pitchFamily="2" charset="2"/>
              </a:rPr>
              <a:t> </a:t>
            </a:r>
            <a:r>
              <a:rPr lang="ru-RU" baseline="0" dirty="0" smtClean="0">
                <a:solidFill>
                  <a:srgbClr val="245590"/>
                </a:solidFill>
                <a:latin typeface="GOST Type BU" pitchFamily="2" charset="2"/>
              </a:rPr>
              <a:t>см</a:t>
            </a:r>
            <a:r>
              <a:rPr lang="ru-RU" baseline="30000" dirty="0" smtClean="0">
                <a:solidFill>
                  <a:srgbClr val="245590"/>
                </a:solidFill>
                <a:latin typeface="GOST Type BU" pitchFamily="2" charset="2"/>
              </a:rPr>
              <a:t>3</a:t>
            </a:r>
            <a:r>
              <a:rPr lang="ru-RU" baseline="0" dirty="0" smtClean="0">
                <a:solidFill>
                  <a:srgbClr val="245590"/>
                </a:solidFill>
                <a:latin typeface="GOST Type BU" pitchFamily="2" charset="2"/>
              </a:rPr>
              <a:t>/час</a:t>
            </a:r>
            <a:endParaRPr lang="ru-RU" dirty="0">
              <a:solidFill>
                <a:srgbClr val="245590"/>
              </a:solidFill>
              <a:latin typeface="GOST Type BU" pitchFamily="2" charset="2"/>
            </a:endParaRPr>
          </a:p>
        </c:rich>
      </c:tx>
      <c:layout>
        <c:manualLayout>
          <c:xMode val="edge"/>
          <c:yMode val="edge"/>
          <c:x val="1.402777777777778E-2"/>
          <c:y val="0.1930232204681889"/>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4115168416447943"/>
          <c:y val="2.4529019496608771E-2"/>
          <c:w val="0.60829899387576558"/>
          <c:h val="0.9471146407041493"/>
        </c:manualLayout>
      </c:layout>
      <c:bar3DChart>
        <c:barDir val="col"/>
        <c:grouping val="clustered"/>
        <c:varyColors val="0"/>
        <c:ser>
          <c:idx val="0"/>
          <c:order val="0"/>
          <c:tx>
            <c:strRef>
              <c:f>Лист1!$B$1</c:f>
              <c:strCache>
                <c:ptCount val="1"/>
                <c:pt idx="0">
                  <c:v>Лезвийная</c:v>
                </c:pt>
              </c:strCache>
            </c:strRef>
          </c:tx>
          <c:invertIfNegative val="0"/>
          <c:cat>
            <c:numRef>
              <c:f>Лист1!$A$2</c:f>
              <c:numCache>
                <c:formatCode>General</c:formatCode>
                <c:ptCount val="1"/>
              </c:numCache>
            </c:numRef>
          </c:cat>
          <c:val>
            <c:numRef>
              <c:f>Лист1!$B$2</c:f>
              <c:numCache>
                <c:formatCode>General</c:formatCode>
                <c:ptCount val="1"/>
                <c:pt idx="0">
                  <c:v>14</c:v>
                </c:pt>
              </c:numCache>
            </c:numRef>
          </c:val>
        </c:ser>
        <c:ser>
          <c:idx val="1"/>
          <c:order val="1"/>
          <c:tx>
            <c:strRef>
              <c:f>Лист1!$C$1</c:f>
              <c:strCache>
                <c:ptCount val="1"/>
                <c:pt idx="0">
                  <c:v>Абразивная</c:v>
                </c:pt>
              </c:strCache>
            </c:strRef>
          </c:tx>
          <c:invertIfNegative val="0"/>
          <c:cat>
            <c:numRef>
              <c:f>Лист1!$A$2</c:f>
              <c:numCache>
                <c:formatCode>General</c:formatCode>
                <c:ptCount val="1"/>
              </c:numCache>
            </c:numRef>
          </c:cat>
          <c:val>
            <c:numRef>
              <c:f>Лист1!$C$2</c:f>
              <c:numCache>
                <c:formatCode>General</c:formatCode>
                <c:ptCount val="1"/>
                <c:pt idx="0">
                  <c:v>8</c:v>
                </c:pt>
              </c:numCache>
            </c:numRef>
          </c:val>
        </c:ser>
        <c:ser>
          <c:idx val="2"/>
          <c:order val="2"/>
          <c:tx>
            <c:strRef>
              <c:f>Лист1!$D$1</c:f>
              <c:strCache>
                <c:ptCount val="1"/>
                <c:pt idx="0">
                  <c:v>Электрохимическая</c:v>
                </c:pt>
              </c:strCache>
            </c:strRef>
          </c:tx>
          <c:invertIfNegative val="0"/>
          <c:cat>
            <c:numRef>
              <c:f>Лист1!$A$2</c:f>
              <c:numCache>
                <c:formatCode>General</c:formatCode>
                <c:ptCount val="1"/>
              </c:numCache>
            </c:numRef>
          </c:cat>
          <c:val>
            <c:numRef>
              <c:f>Лист1!$D$2</c:f>
              <c:numCache>
                <c:formatCode>General</c:formatCode>
                <c:ptCount val="1"/>
                <c:pt idx="0">
                  <c:v>1</c:v>
                </c:pt>
              </c:numCache>
            </c:numRef>
          </c:val>
        </c:ser>
        <c:ser>
          <c:idx val="3"/>
          <c:order val="3"/>
          <c:tx>
            <c:strRef>
              <c:f>Лист1!$E$1</c:f>
              <c:strCache>
                <c:ptCount val="1"/>
                <c:pt idx="0">
                  <c:v>Электроэрозионная</c:v>
                </c:pt>
              </c:strCache>
            </c:strRef>
          </c:tx>
          <c:invertIfNegative val="0"/>
          <c:cat>
            <c:numRef>
              <c:f>Лист1!$A$2</c:f>
              <c:numCache>
                <c:formatCode>General</c:formatCode>
                <c:ptCount val="1"/>
              </c:numCache>
            </c:numRef>
          </c:cat>
          <c:val>
            <c:numRef>
              <c:f>Лист1!$E$2</c:f>
              <c:numCache>
                <c:formatCode>General</c:formatCode>
                <c:ptCount val="1"/>
                <c:pt idx="0">
                  <c:v>0.5</c:v>
                </c:pt>
              </c:numCache>
            </c:numRef>
          </c:val>
        </c:ser>
        <c:ser>
          <c:idx val="4"/>
          <c:order val="4"/>
          <c:tx>
            <c:strRef>
              <c:f>Лист1!$F$1</c:f>
              <c:strCache>
                <c:ptCount val="1"/>
                <c:pt idx="0">
                  <c:v>Ультразвуковая</c:v>
                </c:pt>
              </c:strCache>
            </c:strRef>
          </c:tx>
          <c:spPr>
            <a:solidFill>
              <a:srgbClr val="F0FF29"/>
            </a:solidFill>
          </c:spPr>
          <c:invertIfNegative val="0"/>
          <c:cat>
            <c:numRef>
              <c:f>Лист1!$A$2</c:f>
              <c:numCache>
                <c:formatCode>General</c:formatCode>
                <c:ptCount val="1"/>
              </c:numCache>
            </c:numRef>
          </c:cat>
          <c:val>
            <c:numRef>
              <c:f>Лист1!$F$2</c:f>
              <c:numCache>
                <c:formatCode>General</c:formatCode>
                <c:ptCount val="1"/>
                <c:pt idx="0">
                  <c:v>0.01</c:v>
                </c:pt>
              </c:numCache>
            </c:numRef>
          </c:val>
        </c:ser>
        <c:ser>
          <c:idx val="5"/>
          <c:order val="5"/>
          <c:tx>
            <c:strRef>
              <c:f>Лист1!$G$1</c:f>
              <c:strCache>
                <c:ptCount val="1"/>
                <c:pt idx="0">
                  <c:v>Лазерная</c:v>
                </c:pt>
              </c:strCache>
            </c:strRef>
          </c:tx>
          <c:invertIfNegative val="0"/>
          <c:cat>
            <c:numRef>
              <c:f>Лист1!$A$2</c:f>
              <c:numCache>
                <c:formatCode>General</c:formatCode>
                <c:ptCount val="1"/>
              </c:numCache>
            </c:numRef>
          </c:cat>
          <c:val>
            <c:numRef>
              <c:f>Лист1!$G$2</c:f>
              <c:numCache>
                <c:formatCode>General</c:formatCode>
                <c:ptCount val="1"/>
                <c:pt idx="0">
                  <c:v>0.01</c:v>
                </c:pt>
              </c:numCache>
            </c:numRef>
          </c:val>
        </c:ser>
        <c:dLbls>
          <c:showLegendKey val="0"/>
          <c:showVal val="0"/>
          <c:showCatName val="0"/>
          <c:showSerName val="0"/>
          <c:showPercent val="0"/>
          <c:showBubbleSize val="0"/>
        </c:dLbls>
        <c:gapWidth val="150"/>
        <c:shape val="box"/>
        <c:axId val="20487552"/>
        <c:axId val="20493440"/>
        <c:axId val="0"/>
      </c:bar3DChart>
      <c:catAx>
        <c:axId val="20487552"/>
        <c:scaling>
          <c:orientation val="minMax"/>
        </c:scaling>
        <c:delete val="0"/>
        <c:axPos val="b"/>
        <c:numFmt formatCode="General" sourceLinked="1"/>
        <c:majorTickMark val="out"/>
        <c:minorTickMark val="none"/>
        <c:tickLblPos val="nextTo"/>
        <c:crossAx val="20493440"/>
        <c:crosses val="autoZero"/>
        <c:auto val="1"/>
        <c:lblAlgn val="ctr"/>
        <c:lblOffset val="100"/>
        <c:noMultiLvlLbl val="0"/>
      </c:catAx>
      <c:valAx>
        <c:axId val="20493440"/>
        <c:scaling>
          <c:orientation val="minMax"/>
        </c:scaling>
        <c:delete val="0"/>
        <c:axPos val="l"/>
        <c:majorGridlines/>
        <c:numFmt formatCode="General" sourceLinked="1"/>
        <c:majorTickMark val="out"/>
        <c:minorTickMark val="none"/>
        <c:tickLblPos val="nextTo"/>
        <c:txPr>
          <a:bodyPr/>
          <a:lstStyle/>
          <a:p>
            <a:pPr>
              <a:defRPr>
                <a:solidFill>
                  <a:srgbClr val="245590"/>
                </a:solidFill>
                <a:latin typeface="GOST Type BU" pitchFamily="2" charset="2"/>
              </a:defRPr>
            </a:pPr>
            <a:endParaRPr lang="ru-RU"/>
          </a:p>
        </c:txPr>
        <c:crossAx val="20487552"/>
        <c:crosses val="autoZero"/>
        <c:crossBetween val="between"/>
      </c:valAx>
    </c:plotArea>
    <c:legend>
      <c:legendPos val="r"/>
      <c:layout/>
      <c:overlay val="0"/>
      <c:txPr>
        <a:bodyPr/>
        <a:lstStyle/>
        <a:p>
          <a:pPr>
            <a:defRPr>
              <a:solidFill>
                <a:srgbClr val="245590"/>
              </a:solidFill>
              <a:latin typeface="GOST Type BU" pitchFamily="2" charset="2"/>
            </a:defRPr>
          </a:pPr>
          <a:endParaRPr lang="ru-RU"/>
        </a:p>
      </c:txPr>
    </c:legend>
    <c:plotVisOnly val="1"/>
    <c:dispBlanksAs val="gap"/>
    <c:showDLblsOverMax val="0"/>
  </c:chart>
  <c:spPr>
    <a:no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rot="-5400000" vert="horz"/>
          <a:lstStyle/>
          <a:p>
            <a:pPr>
              <a:defRPr>
                <a:solidFill>
                  <a:srgbClr val="245590"/>
                </a:solidFill>
                <a:latin typeface="GOST Type BU" pitchFamily="2" charset="2"/>
              </a:defRPr>
            </a:pPr>
            <a:r>
              <a:rPr lang="ru-RU" dirty="0" err="1" smtClean="0">
                <a:solidFill>
                  <a:srgbClr val="245590"/>
                </a:solidFill>
                <a:latin typeface="GOST Type BU" pitchFamily="2" charset="2"/>
              </a:rPr>
              <a:t>Энергозатраты</a:t>
            </a:r>
            <a:r>
              <a:rPr lang="ru-RU" dirty="0" smtClean="0">
                <a:solidFill>
                  <a:srgbClr val="245590"/>
                </a:solidFill>
                <a:latin typeface="GOST Type BU" pitchFamily="2" charset="2"/>
              </a:rPr>
              <a:t>,</a:t>
            </a:r>
            <a:r>
              <a:rPr lang="ru-RU" baseline="0" dirty="0" smtClean="0">
                <a:solidFill>
                  <a:srgbClr val="245590"/>
                </a:solidFill>
                <a:latin typeface="GOST Type BU" pitchFamily="2" charset="2"/>
              </a:rPr>
              <a:t> кВт/см</a:t>
            </a:r>
            <a:r>
              <a:rPr lang="ru-RU" baseline="30000" dirty="0" smtClean="0">
                <a:solidFill>
                  <a:srgbClr val="245590"/>
                </a:solidFill>
                <a:latin typeface="GOST Type BU" pitchFamily="2" charset="2"/>
              </a:rPr>
              <a:t>3</a:t>
            </a:r>
            <a:endParaRPr lang="ru-RU" baseline="30000" dirty="0">
              <a:solidFill>
                <a:srgbClr val="245590"/>
              </a:solidFill>
              <a:latin typeface="GOST Type BU" pitchFamily="2" charset="2"/>
            </a:endParaRPr>
          </a:p>
        </c:rich>
      </c:tx>
      <c:layout>
        <c:manualLayout>
          <c:xMode val="edge"/>
          <c:yMode val="edge"/>
          <c:x val="3.1797685017244642E-2"/>
          <c:y val="4.5262310288919499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6903818559035275"/>
          <c:y val="2.3900371138847253E-2"/>
          <c:w val="0.55762342056249137"/>
          <c:h val="0.90755215186842475"/>
        </c:manualLayout>
      </c:layout>
      <c:bar3DChart>
        <c:barDir val="col"/>
        <c:grouping val="clustered"/>
        <c:varyColors val="0"/>
        <c:ser>
          <c:idx val="0"/>
          <c:order val="0"/>
          <c:tx>
            <c:strRef>
              <c:f>Лист1!$B$1</c:f>
              <c:strCache>
                <c:ptCount val="1"/>
                <c:pt idx="0">
                  <c:v>Лезвийная</c:v>
                </c:pt>
              </c:strCache>
            </c:strRef>
          </c:tx>
          <c:invertIfNegative val="0"/>
          <c:cat>
            <c:numRef>
              <c:f>Лист1!$A$2</c:f>
              <c:numCache>
                <c:formatCode>General</c:formatCode>
                <c:ptCount val="1"/>
              </c:numCache>
            </c:numRef>
          </c:cat>
          <c:val>
            <c:numRef>
              <c:f>Лист1!$B$2</c:f>
              <c:numCache>
                <c:formatCode>General</c:formatCode>
                <c:ptCount val="1"/>
                <c:pt idx="0">
                  <c:v>5</c:v>
                </c:pt>
              </c:numCache>
            </c:numRef>
          </c:val>
        </c:ser>
        <c:ser>
          <c:idx val="1"/>
          <c:order val="1"/>
          <c:tx>
            <c:strRef>
              <c:f>Лист1!$C$1</c:f>
              <c:strCache>
                <c:ptCount val="1"/>
                <c:pt idx="0">
                  <c:v>Абразивная</c:v>
                </c:pt>
              </c:strCache>
            </c:strRef>
          </c:tx>
          <c:invertIfNegative val="0"/>
          <c:cat>
            <c:numRef>
              <c:f>Лист1!$A$2</c:f>
              <c:numCache>
                <c:formatCode>General</c:formatCode>
                <c:ptCount val="1"/>
              </c:numCache>
            </c:numRef>
          </c:cat>
          <c:val>
            <c:numRef>
              <c:f>Лист1!$C$2</c:f>
              <c:numCache>
                <c:formatCode>General</c:formatCode>
                <c:ptCount val="1"/>
                <c:pt idx="0">
                  <c:v>40</c:v>
                </c:pt>
              </c:numCache>
            </c:numRef>
          </c:val>
        </c:ser>
        <c:ser>
          <c:idx val="2"/>
          <c:order val="2"/>
          <c:tx>
            <c:strRef>
              <c:f>Лист1!$D$1</c:f>
              <c:strCache>
                <c:ptCount val="1"/>
                <c:pt idx="0">
                  <c:v>Электроэрозионная</c:v>
                </c:pt>
              </c:strCache>
            </c:strRef>
          </c:tx>
          <c:invertIfNegative val="0"/>
          <c:cat>
            <c:numRef>
              <c:f>Лист1!$A$2</c:f>
              <c:numCache>
                <c:formatCode>General</c:formatCode>
                <c:ptCount val="1"/>
              </c:numCache>
            </c:numRef>
          </c:cat>
          <c:val>
            <c:numRef>
              <c:f>Лист1!$D$2</c:f>
              <c:numCache>
                <c:formatCode>General</c:formatCode>
                <c:ptCount val="1"/>
                <c:pt idx="0">
                  <c:v>150</c:v>
                </c:pt>
              </c:numCache>
            </c:numRef>
          </c:val>
        </c:ser>
        <c:ser>
          <c:idx val="3"/>
          <c:order val="3"/>
          <c:tx>
            <c:strRef>
              <c:f>Лист1!$E$1</c:f>
              <c:strCache>
                <c:ptCount val="1"/>
                <c:pt idx="0">
                  <c:v>Ультразвуковая</c:v>
                </c:pt>
              </c:strCache>
            </c:strRef>
          </c:tx>
          <c:invertIfNegative val="0"/>
          <c:cat>
            <c:numRef>
              <c:f>Лист1!$A$2</c:f>
              <c:numCache>
                <c:formatCode>General</c:formatCode>
                <c:ptCount val="1"/>
              </c:numCache>
            </c:numRef>
          </c:cat>
          <c:val>
            <c:numRef>
              <c:f>Лист1!$E$2</c:f>
              <c:numCache>
                <c:formatCode>General</c:formatCode>
                <c:ptCount val="1"/>
                <c:pt idx="0">
                  <c:v>150</c:v>
                </c:pt>
              </c:numCache>
            </c:numRef>
          </c:val>
        </c:ser>
        <c:ser>
          <c:idx val="4"/>
          <c:order val="4"/>
          <c:tx>
            <c:strRef>
              <c:f>Лист1!$F$1</c:f>
              <c:strCache>
                <c:ptCount val="1"/>
                <c:pt idx="0">
                  <c:v>Электрохимическая</c:v>
                </c:pt>
              </c:strCache>
            </c:strRef>
          </c:tx>
          <c:spPr>
            <a:solidFill>
              <a:srgbClr val="F0FF29"/>
            </a:solidFill>
          </c:spPr>
          <c:invertIfNegative val="0"/>
          <c:cat>
            <c:numRef>
              <c:f>Лист1!$A$2</c:f>
              <c:numCache>
                <c:formatCode>General</c:formatCode>
                <c:ptCount val="1"/>
              </c:numCache>
            </c:numRef>
          </c:cat>
          <c:val>
            <c:numRef>
              <c:f>Лист1!$F$2</c:f>
              <c:numCache>
                <c:formatCode>General</c:formatCode>
                <c:ptCount val="1"/>
                <c:pt idx="0">
                  <c:v>490</c:v>
                </c:pt>
              </c:numCache>
            </c:numRef>
          </c:val>
        </c:ser>
        <c:ser>
          <c:idx val="5"/>
          <c:order val="5"/>
          <c:tx>
            <c:strRef>
              <c:f>Лист1!$G$1</c:f>
              <c:strCache>
                <c:ptCount val="1"/>
                <c:pt idx="0">
                  <c:v>Лазерная</c:v>
                </c:pt>
              </c:strCache>
            </c:strRef>
          </c:tx>
          <c:invertIfNegative val="0"/>
          <c:cat>
            <c:numRef>
              <c:f>Лист1!$A$2</c:f>
              <c:numCache>
                <c:formatCode>General</c:formatCode>
                <c:ptCount val="1"/>
              </c:numCache>
            </c:numRef>
          </c:cat>
          <c:val>
            <c:numRef>
              <c:f>Лист1!$G$2</c:f>
              <c:numCache>
                <c:formatCode>General</c:formatCode>
                <c:ptCount val="1"/>
                <c:pt idx="0">
                  <c:v>700</c:v>
                </c:pt>
              </c:numCache>
            </c:numRef>
          </c:val>
        </c:ser>
        <c:dLbls>
          <c:showLegendKey val="0"/>
          <c:showVal val="0"/>
          <c:showCatName val="0"/>
          <c:showSerName val="0"/>
          <c:showPercent val="0"/>
          <c:showBubbleSize val="0"/>
        </c:dLbls>
        <c:gapWidth val="150"/>
        <c:shape val="box"/>
        <c:axId val="20585856"/>
        <c:axId val="20587648"/>
        <c:axId val="0"/>
      </c:bar3DChart>
      <c:catAx>
        <c:axId val="20585856"/>
        <c:scaling>
          <c:orientation val="minMax"/>
        </c:scaling>
        <c:delete val="0"/>
        <c:axPos val="b"/>
        <c:numFmt formatCode="General" sourceLinked="1"/>
        <c:majorTickMark val="out"/>
        <c:minorTickMark val="none"/>
        <c:tickLblPos val="nextTo"/>
        <c:crossAx val="20587648"/>
        <c:crosses val="autoZero"/>
        <c:auto val="1"/>
        <c:lblAlgn val="ctr"/>
        <c:lblOffset val="100"/>
        <c:noMultiLvlLbl val="0"/>
      </c:catAx>
      <c:valAx>
        <c:axId val="20587648"/>
        <c:scaling>
          <c:orientation val="minMax"/>
        </c:scaling>
        <c:delete val="0"/>
        <c:axPos val="l"/>
        <c:majorGridlines/>
        <c:numFmt formatCode="General" sourceLinked="1"/>
        <c:majorTickMark val="out"/>
        <c:minorTickMark val="none"/>
        <c:tickLblPos val="nextTo"/>
        <c:txPr>
          <a:bodyPr/>
          <a:lstStyle/>
          <a:p>
            <a:pPr>
              <a:defRPr>
                <a:solidFill>
                  <a:srgbClr val="245590"/>
                </a:solidFill>
                <a:latin typeface="GOST Type BU" pitchFamily="2" charset="2"/>
              </a:defRPr>
            </a:pPr>
            <a:endParaRPr lang="ru-RU"/>
          </a:p>
        </c:txPr>
        <c:crossAx val="20585856"/>
        <c:crosses val="autoZero"/>
        <c:crossBetween val="between"/>
      </c:valAx>
    </c:plotArea>
    <c:legend>
      <c:legendPos val="r"/>
      <c:layout/>
      <c:overlay val="0"/>
      <c:txPr>
        <a:bodyPr/>
        <a:lstStyle/>
        <a:p>
          <a:pPr>
            <a:defRPr>
              <a:solidFill>
                <a:srgbClr val="245590"/>
              </a:solidFill>
              <a:latin typeface="GOST Type BU" pitchFamily="2" charset="2"/>
            </a:defRPr>
          </a:pPr>
          <a:endParaRPr lang="ru-RU"/>
        </a:p>
      </c:txPr>
    </c:legend>
    <c:plotVisOnly val="1"/>
    <c:dispBlanksAs val="gap"/>
    <c:showDLblsOverMax val="0"/>
  </c:chart>
  <c:spPr>
    <a:noFill/>
  </c:spPr>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1173"/>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6737" y="0"/>
            <a:ext cx="2950475" cy="491173"/>
          </a:xfrm>
          <a:prstGeom prst="rect">
            <a:avLst/>
          </a:prstGeom>
        </p:spPr>
        <p:txBody>
          <a:bodyPr vert="horz" lIns="91440" tIns="45720" rIns="91440" bIns="45720" rtlCol="0"/>
          <a:lstStyle>
            <a:lvl1pPr algn="r">
              <a:defRPr sz="1200"/>
            </a:lvl1pPr>
          </a:lstStyle>
          <a:p>
            <a:fld id="{6D38F8BA-0CEC-41DB-B7B2-D58837F51452}" type="datetimeFigureOut">
              <a:rPr lang="ru-RU" smtClean="0"/>
              <a:pPr/>
              <a:t>27.01.2015</a:t>
            </a:fld>
            <a:endParaRPr lang="ru-RU" dirty="0"/>
          </a:p>
        </p:txBody>
      </p:sp>
      <p:sp>
        <p:nvSpPr>
          <p:cNvPr id="4" name="Образ слайда 3"/>
          <p:cNvSpPr>
            <a:spLocks noGrp="1" noRot="1" noChangeAspect="1"/>
          </p:cNvSpPr>
          <p:nvPr>
            <p:ph type="sldImg" idx="2"/>
          </p:nvPr>
        </p:nvSpPr>
        <p:spPr>
          <a:xfrm>
            <a:off x="949325" y="736600"/>
            <a:ext cx="4910138" cy="3684588"/>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0879" y="4666139"/>
            <a:ext cx="5447030" cy="442055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30572"/>
            <a:ext cx="2950475" cy="491173"/>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6737" y="9330572"/>
            <a:ext cx="2950475" cy="491173"/>
          </a:xfrm>
          <a:prstGeom prst="rect">
            <a:avLst/>
          </a:prstGeom>
        </p:spPr>
        <p:txBody>
          <a:bodyPr vert="horz" lIns="91440" tIns="45720" rIns="91440" bIns="45720" rtlCol="0" anchor="b"/>
          <a:lstStyle>
            <a:lvl1pPr algn="r">
              <a:defRPr sz="1200"/>
            </a:lvl1pPr>
          </a:lstStyle>
          <a:p>
            <a:fld id="{AB1FEDBD-7E4B-4C3B-BF68-C11D09463271}" type="slidenum">
              <a:rPr lang="ru-RU" smtClean="0"/>
              <a:pPr/>
              <a:t>‹#›</a:t>
            </a:fld>
            <a:endParaRPr lang="ru-RU" dirty="0"/>
          </a:p>
        </p:txBody>
      </p:sp>
    </p:spTree>
    <p:extLst>
      <p:ext uri="{BB962C8B-B14F-4D97-AF65-F5344CB8AC3E}">
        <p14:creationId xmlns:p14="http://schemas.microsoft.com/office/powerpoint/2010/main" val="380616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143</a:t>
            </a:fld>
            <a:endParaRPr lang="ru-RU" dirty="0"/>
          </a:p>
        </p:txBody>
      </p:sp>
    </p:spTree>
    <p:extLst>
      <p:ext uri="{BB962C8B-B14F-4D97-AF65-F5344CB8AC3E}">
        <p14:creationId xmlns:p14="http://schemas.microsoft.com/office/powerpoint/2010/main" val="12653452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144</a:t>
            </a:fld>
            <a:endParaRPr lang="ru-RU" dirty="0"/>
          </a:p>
        </p:txBody>
      </p:sp>
    </p:spTree>
    <p:extLst>
      <p:ext uri="{BB962C8B-B14F-4D97-AF65-F5344CB8AC3E}">
        <p14:creationId xmlns:p14="http://schemas.microsoft.com/office/powerpoint/2010/main" val="13192219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157</a:t>
            </a:fld>
            <a:endParaRPr lang="ru-RU" dirty="0"/>
          </a:p>
        </p:txBody>
      </p:sp>
    </p:spTree>
    <p:extLst>
      <p:ext uri="{BB962C8B-B14F-4D97-AF65-F5344CB8AC3E}">
        <p14:creationId xmlns:p14="http://schemas.microsoft.com/office/powerpoint/2010/main" val="22175404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158</a:t>
            </a:fld>
            <a:endParaRPr lang="ru-RU" dirty="0"/>
          </a:p>
        </p:txBody>
      </p:sp>
    </p:spTree>
    <p:extLst>
      <p:ext uri="{BB962C8B-B14F-4D97-AF65-F5344CB8AC3E}">
        <p14:creationId xmlns:p14="http://schemas.microsoft.com/office/powerpoint/2010/main" val="33348391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159</a:t>
            </a:fld>
            <a:endParaRPr lang="ru-RU" dirty="0"/>
          </a:p>
        </p:txBody>
      </p:sp>
    </p:spTree>
    <p:extLst>
      <p:ext uri="{BB962C8B-B14F-4D97-AF65-F5344CB8AC3E}">
        <p14:creationId xmlns:p14="http://schemas.microsoft.com/office/powerpoint/2010/main" val="13429014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160</a:t>
            </a:fld>
            <a:endParaRPr lang="ru-RU" dirty="0"/>
          </a:p>
        </p:txBody>
      </p:sp>
    </p:spTree>
    <p:extLst>
      <p:ext uri="{BB962C8B-B14F-4D97-AF65-F5344CB8AC3E}">
        <p14:creationId xmlns:p14="http://schemas.microsoft.com/office/powerpoint/2010/main" val="2119607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161</a:t>
            </a:fld>
            <a:endParaRPr lang="ru-RU" dirty="0"/>
          </a:p>
        </p:txBody>
      </p:sp>
    </p:spTree>
    <p:extLst>
      <p:ext uri="{BB962C8B-B14F-4D97-AF65-F5344CB8AC3E}">
        <p14:creationId xmlns:p14="http://schemas.microsoft.com/office/powerpoint/2010/main" val="7725410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162</a:t>
            </a:fld>
            <a:endParaRPr lang="ru-RU" dirty="0"/>
          </a:p>
        </p:txBody>
      </p:sp>
    </p:spTree>
    <p:extLst>
      <p:ext uri="{BB962C8B-B14F-4D97-AF65-F5344CB8AC3E}">
        <p14:creationId xmlns:p14="http://schemas.microsoft.com/office/powerpoint/2010/main" val="152575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163</a:t>
            </a:fld>
            <a:endParaRPr lang="ru-RU" dirty="0"/>
          </a:p>
        </p:txBody>
      </p:sp>
    </p:spTree>
    <p:extLst>
      <p:ext uri="{BB962C8B-B14F-4D97-AF65-F5344CB8AC3E}">
        <p14:creationId xmlns:p14="http://schemas.microsoft.com/office/powerpoint/2010/main" val="15915847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164</a:t>
            </a:fld>
            <a:endParaRPr lang="ru-RU" dirty="0"/>
          </a:p>
        </p:txBody>
      </p:sp>
    </p:spTree>
    <p:extLst>
      <p:ext uri="{BB962C8B-B14F-4D97-AF65-F5344CB8AC3E}">
        <p14:creationId xmlns:p14="http://schemas.microsoft.com/office/powerpoint/2010/main" val="19861406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168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179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189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199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224</a:t>
            </a:fld>
            <a:endParaRPr lang="ru-RU" dirty="0"/>
          </a:p>
        </p:txBody>
      </p:sp>
    </p:spTree>
    <p:extLst>
      <p:ext uri="{BB962C8B-B14F-4D97-AF65-F5344CB8AC3E}">
        <p14:creationId xmlns:p14="http://schemas.microsoft.com/office/powerpoint/2010/main" val="4077731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225</a:t>
            </a:fld>
            <a:endParaRPr lang="ru-RU" dirty="0"/>
          </a:p>
        </p:txBody>
      </p:sp>
    </p:spTree>
    <p:extLst>
      <p:ext uri="{BB962C8B-B14F-4D97-AF65-F5344CB8AC3E}">
        <p14:creationId xmlns:p14="http://schemas.microsoft.com/office/powerpoint/2010/main" val="242536937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226</a:t>
            </a:fld>
            <a:endParaRPr lang="ru-RU" dirty="0"/>
          </a:p>
        </p:txBody>
      </p:sp>
    </p:spTree>
    <p:extLst>
      <p:ext uri="{BB962C8B-B14F-4D97-AF65-F5344CB8AC3E}">
        <p14:creationId xmlns:p14="http://schemas.microsoft.com/office/powerpoint/2010/main" val="318358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227</a:t>
            </a:fld>
            <a:endParaRPr lang="ru-RU" dirty="0"/>
          </a:p>
        </p:txBody>
      </p:sp>
    </p:spTree>
    <p:extLst>
      <p:ext uri="{BB962C8B-B14F-4D97-AF65-F5344CB8AC3E}">
        <p14:creationId xmlns:p14="http://schemas.microsoft.com/office/powerpoint/2010/main" val="26351696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228</a:t>
            </a:fld>
            <a:endParaRPr lang="ru-RU" dirty="0"/>
          </a:p>
        </p:txBody>
      </p:sp>
    </p:spTree>
    <p:extLst>
      <p:ext uri="{BB962C8B-B14F-4D97-AF65-F5344CB8AC3E}">
        <p14:creationId xmlns:p14="http://schemas.microsoft.com/office/powerpoint/2010/main" val="4102877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229</a:t>
            </a:fld>
            <a:endParaRPr lang="ru-RU" dirty="0"/>
          </a:p>
        </p:txBody>
      </p:sp>
    </p:spTree>
    <p:extLst>
      <p:ext uri="{BB962C8B-B14F-4D97-AF65-F5344CB8AC3E}">
        <p14:creationId xmlns:p14="http://schemas.microsoft.com/office/powerpoint/2010/main" val="345713708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230</a:t>
            </a:fld>
            <a:endParaRPr lang="ru-RU" dirty="0"/>
          </a:p>
        </p:txBody>
      </p:sp>
    </p:spTree>
    <p:extLst>
      <p:ext uri="{BB962C8B-B14F-4D97-AF65-F5344CB8AC3E}">
        <p14:creationId xmlns:p14="http://schemas.microsoft.com/office/powerpoint/2010/main" val="24839187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231</a:t>
            </a:fld>
            <a:endParaRPr lang="ru-RU" dirty="0"/>
          </a:p>
        </p:txBody>
      </p:sp>
    </p:spTree>
    <p:extLst>
      <p:ext uri="{BB962C8B-B14F-4D97-AF65-F5344CB8AC3E}">
        <p14:creationId xmlns:p14="http://schemas.microsoft.com/office/powerpoint/2010/main" val="326934235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232</a:t>
            </a:fld>
            <a:endParaRPr lang="ru-RU" dirty="0"/>
          </a:p>
        </p:txBody>
      </p:sp>
    </p:spTree>
    <p:extLst>
      <p:ext uri="{BB962C8B-B14F-4D97-AF65-F5344CB8AC3E}">
        <p14:creationId xmlns:p14="http://schemas.microsoft.com/office/powerpoint/2010/main" val="38497037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233</a:t>
            </a:fld>
            <a:endParaRPr lang="ru-RU" dirty="0"/>
          </a:p>
        </p:txBody>
      </p:sp>
    </p:spTree>
    <p:extLst>
      <p:ext uri="{BB962C8B-B14F-4D97-AF65-F5344CB8AC3E}">
        <p14:creationId xmlns:p14="http://schemas.microsoft.com/office/powerpoint/2010/main" val="272911492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234</a:t>
            </a:fld>
            <a:endParaRPr lang="ru-RU" dirty="0"/>
          </a:p>
        </p:txBody>
      </p:sp>
    </p:spTree>
    <p:extLst>
      <p:ext uri="{BB962C8B-B14F-4D97-AF65-F5344CB8AC3E}">
        <p14:creationId xmlns:p14="http://schemas.microsoft.com/office/powerpoint/2010/main" val="262931278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235</a:t>
            </a:fld>
            <a:endParaRPr lang="ru-RU" dirty="0"/>
          </a:p>
        </p:txBody>
      </p:sp>
    </p:spTree>
    <p:extLst>
      <p:ext uri="{BB962C8B-B14F-4D97-AF65-F5344CB8AC3E}">
        <p14:creationId xmlns:p14="http://schemas.microsoft.com/office/powerpoint/2010/main" val="3935840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236</a:t>
            </a:fld>
            <a:endParaRPr lang="ru-RU" dirty="0"/>
          </a:p>
        </p:txBody>
      </p:sp>
    </p:spTree>
    <p:extLst>
      <p:ext uri="{BB962C8B-B14F-4D97-AF65-F5344CB8AC3E}">
        <p14:creationId xmlns:p14="http://schemas.microsoft.com/office/powerpoint/2010/main" val="4162749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39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237</a:t>
            </a:fld>
            <a:endParaRPr lang="ru-RU" dirty="0"/>
          </a:p>
        </p:txBody>
      </p:sp>
    </p:spTree>
    <p:extLst>
      <p:ext uri="{BB962C8B-B14F-4D97-AF65-F5344CB8AC3E}">
        <p14:creationId xmlns:p14="http://schemas.microsoft.com/office/powerpoint/2010/main" val="17901039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238</a:t>
            </a:fld>
            <a:endParaRPr lang="ru-RU" dirty="0"/>
          </a:p>
        </p:txBody>
      </p:sp>
    </p:spTree>
    <p:extLst>
      <p:ext uri="{BB962C8B-B14F-4D97-AF65-F5344CB8AC3E}">
        <p14:creationId xmlns:p14="http://schemas.microsoft.com/office/powerpoint/2010/main" val="29902706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239</a:t>
            </a:fld>
            <a:endParaRPr lang="ru-RU" dirty="0"/>
          </a:p>
        </p:txBody>
      </p:sp>
    </p:spTree>
    <p:extLst>
      <p:ext uri="{BB962C8B-B14F-4D97-AF65-F5344CB8AC3E}">
        <p14:creationId xmlns:p14="http://schemas.microsoft.com/office/powerpoint/2010/main" val="56980786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240</a:t>
            </a:fld>
            <a:endParaRPr lang="ru-RU" dirty="0"/>
          </a:p>
        </p:txBody>
      </p:sp>
    </p:spTree>
    <p:extLst>
      <p:ext uri="{BB962C8B-B14F-4D97-AF65-F5344CB8AC3E}">
        <p14:creationId xmlns:p14="http://schemas.microsoft.com/office/powerpoint/2010/main" val="22423103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40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255</a:t>
            </a:fld>
            <a:endParaRPr lang="ru-RU" dirty="0"/>
          </a:p>
        </p:txBody>
      </p:sp>
    </p:spTree>
    <p:extLst>
      <p:ext uri="{BB962C8B-B14F-4D97-AF65-F5344CB8AC3E}">
        <p14:creationId xmlns:p14="http://schemas.microsoft.com/office/powerpoint/2010/main" val="187730150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256</a:t>
            </a:fld>
            <a:endParaRPr lang="ru-RU" dirty="0"/>
          </a:p>
        </p:txBody>
      </p:sp>
    </p:spTree>
    <p:extLst>
      <p:ext uri="{BB962C8B-B14F-4D97-AF65-F5344CB8AC3E}">
        <p14:creationId xmlns:p14="http://schemas.microsoft.com/office/powerpoint/2010/main" val="168800577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257</a:t>
            </a:fld>
            <a:endParaRPr lang="ru-RU" dirty="0"/>
          </a:p>
        </p:txBody>
      </p:sp>
    </p:spTree>
    <p:extLst>
      <p:ext uri="{BB962C8B-B14F-4D97-AF65-F5344CB8AC3E}">
        <p14:creationId xmlns:p14="http://schemas.microsoft.com/office/powerpoint/2010/main" val="119566782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258</a:t>
            </a:fld>
            <a:endParaRPr lang="ru-RU" dirty="0"/>
          </a:p>
        </p:txBody>
      </p:sp>
    </p:spTree>
    <p:extLst>
      <p:ext uri="{BB962C8B-B14F-4D97-AF65-F5344CB8AC3E}">
        <p14:creationId xmlns:p14="http://schemas.microsoft.com/office/powerpoint/2010/main" val="66587683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259</a:t>
            </a:fld>
            <a:endParaRPr lang="ru-RU" dirty="0"/>
          </a:p>
        </p:txBody>
      </p:sp>
    </p:spTree>
    <p:extLst>
      <p:ext uri="{BB962C8B-B14F-4D97-AF65-F5344CB8AC3E}">
        <p14:creationId xmlns:p14="http://schemas.microsoft.com/office/powerpoint/2010/main" val="351901525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260</a:t>
            </a:fld>
            <a:endParaRPr lang="ru-RU" dirty="0"/>
          </a:p>
        </p:txBody>
      </p:sp>
    </p:spTree>
    <p:extLst>
      <p:ext uri="{BB962C8B-B14F-4D97-AF65-F5344CB8AC3E}">
        <p14:creationId xmlns:p14="http://schemas.microsoft.com/office/powerpoint/2010/main" val="120988833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267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268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269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41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279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42</a:t>
            </a:fld>
            <a:endParaRPr lang="ru-RU" dirty="0"/>
          </a:p>
        </p:txBody>
      </p:sp>
    </p:spTree>
    <p:extLst>
      <p:ext uri="{BB962C8B-B14F-4D97-AF65-F5344CB8AC3E}">
        <p14:creationId xmlns:p14="http://schemas.microsoft.com/office/powerpoint/2010/main" val="26832375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280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281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282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283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284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43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44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58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59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69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79</a:t>
            </a:fld>
            <a:endParaRPr lang="ru-RU" dirty="0"/>
          </a:p>
        </p:txBody>
      </p:sp>
    </p:spTree>
    <p:extLst>
      <p:ext uri="{BB962C8B-B14F-4D97-AF65-F5344CB8AC3E}">
        <p14:creationId xmlns:p14="http://schemas.microsoft.com/office/powerpoint/2010/main" val="247721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80</a:t>
            </a:fld>
            <a:endParaRPr lang="ru-RU" dirty="0"/>
          </a:p>
        </p:txBody>
      </p:sp>
    </p:spTree>
    <p:extLst>
      <p:ext uri="{BB962C8B-B14F-4D97-AF65-F5344CB8AC3E}">
        <p14:creationId xmlns:p14="http://schemas.microsoft.com/office/powerpoint/2010/main" val="3510130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81</a:t>
            </a:fld>
            <a:endParaRPr lang="ru-RU" dirty="0"/>
          </a:p>
        </p:txBody>
      </p:sp>
    </p:spTree>
    <p:extLst>
      <p:ext uri="{BB962C8B-B14F-4D97-AF65-F5344CB8AC3E}">
        <p14:creationId xmlns:p14="http://schemas.microsoft.com/office/powerpoint/2010/main" val="2220775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82</a:t>
            </a:fld>
            <a:endParaRPr lang="ru-RU" dirty="0"/>
          </a:p>
        </p:txBody>
      </p:sp>
    </p:spTree>
    <p:extLst>
      <p:ext uri="{BB962C8B-B14F-4D97-AF65-F5344CB8AC3E}">
        <p14:creationId xmlns:p14="http://schemas.microsoft.com/office/powerpoint/2010/main" val="254204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83</a:t>
            </a:fld>
            <a:endParaRPr lang="ru-RU" dirty="0"/>
          </a:p>
        </p:txBody>
      </p:sp>
    </p:spTree>
    <p:extLst>
      <p:ext uri="{BB962C8B-B14F-4D97-AF65-F5344CB8AC3E}">
        <p14:creationId xmlns:p14="http://schemas.microsoft.com/office/powerpoint/2010/main" val="2938884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84</a:t>
            </a:fld>
            <a:endParaRPr lang="ru-RU" dirty="0"/>
          </a:p>
        </p:txBody>
      </p:sp>
    </p:spTree>
    <p:extLst>
      <p:ext uri="{BB962C8B-B14F-4D97-AF65-F5344CB8AC3E}">
        <p14:creationId xmlns:p14="http://schemas.microsoft.com/office/powerpoint/2010/main" val="3014270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85</a:t>
            </a:fld>
            <a:endParaRPr lang="ru-RU" dirty="0"/>
          </a:p>
        </p:txBody>
      </p:sp>
    </p:spTree>
    <p:extLst>
      <p:ext uri="{BB962C8B-B14F-4D97-AF65-F5344CB8AC3E}">
        <p14:creationId xmlns:p14="http://schemas.microsoft.com/office/powerpoint/2010/main" val="3073574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86</a:t>
            </a:fld>
            <a:endParaRPr lang="ru-RU" dirty="0"/>
          </a:p>
        </p:txBody>
      </p:sp>
    </p:spTree>
    <p:extLst>
      <p:ext uri="{BB962C8B-B14F-4D97-AF65-F5344CB8AC3E}">
        <p14:creationId xmlns:p14="http://schemas.microsoft.com/office/powerpoint/2010/main" val="255653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88</a:t>
            </a:fld>
            <a:endParaRPr lang="ru-RU" dirty="0"/>
          </a:p>
        </p:txBody>
      </p:sp>
    </p:spTree>
    <p:extLst>
      <p:ext uri="{BB962C8B-B14F-4D97-AF65-F5344CB8AC3E}">
        <p14:creationId xmlns:p14="http://schemas.microsoft.com/office/powerpoint/2010/main" val="278435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89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93</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98</a:t>
            </a:fld>
            <a:endParaRPr lang="ru-RU" dirty="0"/>
          </a:p>
        </p:txBody>
      </p:sp>
    </p:spTree>
    <p:extLst>
      <p:ext uri="{BB962C8B-B14F-4D97-AF65-F5344CB8AC3E}">
        <p14:creationId xmlns:p14="http://schemas.microsoft.com/office/powerpoint/2010/main" val="1846860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99</a:t>
            </a:fld>
            <a:endParaRPr lang="ru-RU" dirty="0"/>
          </a:p>
        </p:txBody>
      </p:sp>
    </p:spTree>
    <p:extLst>
      <p:ext uri="{BB962C8B-B14F-4D97-AF65-F5344CB8AC3E}">
        <p14:creationId xmlns:p14="http://schemas.microsoft.com/office/powerpoint/2010/main" val="1212734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100</a:t>
            </a:fld>
            <a:endParaRPr lang="ru-RU" dirty="0"/>
          </a:p>
        </p:txBody>
      </p:sp>
    </p:spTree>
    <p:extLst>
      <p:ext uri="{BB962C8B-B14F-4D97-AF65-F5344CB8AC3E}">
        <p14:creationId xmlns:p14="http://schemas.microsoft.com/office/powerpoint/2010/main" val="229538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24</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102</a:t>
            </a:fld>
            <a:endParaRPr lang="ru-RU" dirty="0"/>
          </a:p>
        </p:txBody>
      </p:sp>
    </p:spTree>
    <p:extLst>
      <p:ext uri="{BB962C8B-B14F-4D97-AF65-F5344CB8AC3E}">
        <p14:creationId xmlns:p14="http://schemas.microsoft.com/office/powerpoint/2010/main" val="3278936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103</a:t>
            </a:fld>
            <a:endParaRPr lang="ru-RU" dirty="0"/>
          </a:p>
        </p:txBody>
      </p:sp>
    </p:spTree>
    <p:extLst>
      <p:ext uri="{BB962C8B-B14F-4D97-AF65-F5344CB8AC3E}">
        <p14:creationId xmlns:p14="http://schemas.microsoft.com/office/powerpoint/2010/main" val="721614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104</a:t>
            </a:fld>
            <a:endParaRPr lang="ru-RU" dirty="0"/>
          </a:p>
        </p:txBody>
      </p:sp>
    </p:spTree>
    <p:extLst>
      <p:ext uri="{BB962C8B-B14F-4D97-AF65-F5344CB8AC3E}">
        <p14:creationId xmlns:p14="http://schemas.microsoft.com/office/powerpoint/2010/main" val="1673183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105</a:t>
            </a:fld>
            <a:endParaRPr lang="ru-RU" dirty="0"/>
          </a:p>
        </p:txBody>
      </p:sp>
    </p:spTree>
    <p:extLst>
      <p:ext uri="{BB962C8B-B14F-4D97-AF65-F5344CB8AC3E}">
        <p14:creationId xmlns:p14="http://schemas.microsoft.com/office/powerpoint/2010/main" val="2904428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106</a:t>
            </a:fld>
            <a:endParaRPr lang="ru-RU" dirty="0"/>
          </a:p>
        </p:txBody>
      </p:sp>
    </p:spTree>
    <p:extLst>
      <p:ext uri="{BB962C8B-B14F-4D97-AF65-F5344CB8AC3E}">
        <p14:creationId xmlns:p14="http://schemas.microsoft.com/office/powerpoint/2010/main" val="1798498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107</a:t>
            </a:fld>
            <a:endParaRPr lang="ru-RU" dirty="0"/>
          </a:p>
        </p:txBody>
      </p:sp>
    </p:spTree>
    <p:extLst>
      <p:ext uri="{BB962C8B-B14F-4D97-AF65-F5344CB8AC3E}">
        <p14:creationId xmlns:p14="http://schemas.microsoft.com/office/powerpoint/2010/main" val="923524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108</a:t>
            </a:fld>
            <a:endParaRPr lang="ru-RU" dirty="0"/>
          </a:p>
        </p:txBody>
      </p:sp>
    </p:spTree>
    <p:extLst>
      <p:ext uri="{BB962C8B-B14F-4D97-AF65-F5344CB8AC3E}">
        <p14:creationId xmlns:p14="http://schemas.microsoft.com/office/powerpoint/2010/main" val="31765337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GOST Type BU" pitchFamily="2" charset="2"/>
              </a:rPr>
              <a:t>формулы с. 211 – 216 и рисунки</a:t>
            </a:r>
          </a:p>
        </p:txBody>
      </p:sp>
      <p:sp>
        <p:nvSpPr>
          <p:cNvPr id="4" name="Номер слайда 3"/>
          <p:cNvSpPr>
            <a:spLocks noGrp="1"/>
          </p:cNvSpPr>
          <p:nvPr>
            <p:ph type="sldNum" sz="quarter" idx="10"/>
          </p:nvPr>
        </p:nvSpPr>
        <p:spPr/>
        <p:txBody>
          <a:bodyPr/>
          <a:lstStyle/>
          <a:p>
            <a:fld id="{AB1FEDBD-7E4B-4C3B-BF68-C11D09463271}" type="slidenum">
              <a:rPr lang="ru-RU" smtClean="0"/>
              <a:pPr/>
              <a:t>109</a:t>
            </a:fld>
            <a:endParaRPr lang="ru-RU" dirty="0"/>
          </a:p>
        </p:txBody>
      </p:sp>
    </p:spTree>
    <p:extLst>
      <p:ext uri="{BB962C8B-B14F-4D97-AF65-F5344CB8AC3E}">
        <p14:creationId xmlns:p14="http://schemas.microsoft.com/office/powerpoint/2010/main" val="3760215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110</a:t>
            </a:fld>
            <a:endParaRPr lang="ru-RU" dirty="0"/>
          </a:p>
        </p:txBody>
      </p:sp>
    </p:spTree>
    <p:extLst>
      <p:ext uri="{BB962C8B-B14F-4D97-AF65-F5344CB8AC3E}">
        <p14:creationId xmlns:p14="http://schemas.microsoft.com/office/powerpoint/2010/main" val="41940358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111</a:t>
            </a:fld>
            <a:endParaRPr lang="ru-RU" dirty="0"/>
          </a:p>
        </p:txBody>
      </p:sp>
    </p:spTree>
    <p:extLst>
      <p:ext uri="{BB962C8B-B14F-4D97-AF65-F5344CB8AC3E}">
        <p14:creationId xmlns:p14="http://schemas.microsoft.com/office/powerpoint/2010/main" val="728050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112</a:t>
            </a:fld>
            <a:endParaRPr lang="ru-RU" dirty="0"/>
          </a:p>
        </p:txBody>
      </p:sp>
    </p:spTree>
    <p:extLst>
      <p:ext uri="{BB962C8B-B14F-4D97-AF65-F5344CB8AC3E}">
        <p14:creationId xmlns:p14="http://schemas.microsoft.com/office/powerpoint/2010/main" val="39758428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113</a:t>
            </a:fld>
            <a:endParaRPr lang="ru-RU" dirty="0"/>
          </a:p>
        </p:txBody>
      </p:sp>
    </p:spTree>
    <p:extLst>
      <p:ext uri="{BB962C8B-B14F-4D97-AF65-F5344CB8AC3E}">
        <p14:creationId xmlns:p14="http://schemas.microsoft.com/office/powerpoint/2010/main" val="25732098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115</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116</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117</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119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120</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121</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122</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28</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123</a:t>
            </a:fld>
            <a:endParaRPr lang="ru-RU" dirty="0"/>
          </a:p>
        </p:txBody>
      </p:sp>
    </p:spTree>
    <p:extLst>
      <p:ext uri="{BB962C8B-B14F-4D97-AF65-F5344CB8AC3E}">
        <p14:creationId xmlns:p14="http://schemas.microsoft.com/office/powerpoint/2010/main" val="20380191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124</a:t>
            </a:fld>
            <a:endParaRPr lang="ru-RU" dirty="0"/>
          </a:p>
        </p:txBody>
      </p:sp>
    </p:spTree>
    <p:extLst>
      <p:ext uri="{BB962C8B-B14F-4D97-AF65-F5344CB8AC3E}">
        <p14:creationId xmlns:p14="http://schemas.microsoft.com/office/powerpoint/2010/main" val="38686331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125</a:t>
            </a:fld>
            <a:endParaRPr lang="ru-RU" dirty="0"/>
          </a:p>
        </p:txBody>
      </p:sp>
    </p:spTree>
    <p:extLst>
      <p:ext uri="{BB962C8B-B14F-4D97-AF65-F5344CB8AC3E}">
        <p14:creationId xmlns:p14="http://schemas.microsoft.com/office/powerpoint/2010/main" val="13419782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126</a:t>
            </a:fld>
            <a:endParaRPr lang="ru-RU" dirty="0"/>
          </a:p>
        </p:txBody>
      </p:sp>
    </p:spTree>
    <p:extLst>
      <p:ext uri="{BB962C8B-B14F-4D97-AF65-F5344CB8AC3E}">
        <p14:creationId xmlns:p14="http://schemas.microsoft.com/office/powerpoint/2010/main" val="17174586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127</a:t>
            </a:fld>
            <a:endParaRPr lang="ru-RU" dirty="0"/>
          </a:p>
        </p:txBody>
      </p:sp>
    </p:spTree>
    <p:extLst>
      <p:ext uri="{BB962C8B-B14F-4D97-AF65-F5344CB8AC3E}">
        <p14:creationId xmlns:p14="http://schemas.microsoft.com/office/powerpoint/2010/main" val="35334743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128</a:t>
            </a:fld>
            <a:endParaRPr lang="ru-RU" dirty="0"/>
          </a:p>
        </p:txBody>
      </p:sp>
    </p:spTree>
    <p:extLst>
      <p:ext uri="{BB962C8B-B14F-4D97-AF65-F5344CB8AC3E}">
        <p14:creationId xmlns:p14="http://schemas.microsoft.com/office/powerpoint/2010/main" val="6314725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129</a:t>
            </a:fld>
            <a:endParaRPr lang="ru-RU" dirty="0"/>
          </a:p>
        </p:txBody>
      </p:sp>
    </p:spTree>
    <p:extLst>
      <p:ext uri="{BB962C8B-B14F-4D97-AF65-F5344CB8AC3E}">
        <p14:creationId xmlns:p14="http://schemas.microsoft.com/office/powerpoint/2010/main" val="7964653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130</a:t>
            </a:fld>
            <a:endParaRPr lang="ru-RU" dirty="0"/>
          </a:p>
        </p:txBody>
      </p:sp>
    </p:spTree>
    <p:extLst>
      <p:ext uri="{BB962C8B-B14F-4D97-AF65-F5344CB8AC3E}">
        <p14:creationId xmlns:p14="http://schemas.microsoft.com/office/powerpoint/2010/main" val="19954853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131</a:t>
            </a:fld>
            <a:endParaRPr lang="ru-RU" dirty="0"/>
          </a:p>
        </p:txBody>
      </p:sp>
    </p:spTree>
    <p:extLst>
      <p:ext uri="{BB962C8B-B14F-4D97-AF65-F5344CB8AC3E}">
        <p14:creationId xmlns:p14="http://schemas.microsoft.com/office/powerpoint/2010/main" val="11442039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132</a:t>
            </a:fld>
            <a:endParaRPr lang="ru-RU" dirty="0"/>
          </a:p>
        </p:txBody>
      </p:sp>
    </p:spTree>
    <p:extLst>
      <p:ext uri="{BB962C8B-B14F-4D97-AF65-F5344CB8AC3E}">
        <p14:creationId xmlns:p14="http://schemas.microsoft.com/office/powerpoint/2010/main" val="247354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29</a:t>
            </a:fld>
            <a:endParaRPr lang="ru-RU" dirty="0"/>
          </a:p>
        </p:txBody>
      </p:sp>
    </p:spTree>
    <p:extLst>
      <p:ext uri="{BB962C8B-B14F-4D97-AF65-F5344CB8AC3E}">
        <p14:creationId xmlns:p14="http://schemas.microsoft.com/office/powerpoint/2010/main" val="3298683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133</a:t>
            </a:fld>
            <a:endParaRPr lang="ru-RU" dirty="0"/>
          </a:p>
        </p:txBody>
      </p:sp>
    </p:spTree>
    <p:extLst>
      <p:ext uri="{BB962C8B-B14F-4D97-AF65-F5344CB8AC3E}">
        <p14:creationId xmlns:p14="http://schemas.microsoft.com/office/powerpoint/2010/main" val="7621809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134</a:t>
            </a:fld>
            <a:endParaRPr lang="ru-RU" dirty="0"/>
          </a:p>
        </p:txBody>
      </p:sp>
    </p:spTree>
    <p:extLst>
      <p:ext uri="{BB962C8B-B14F-4D97-AF65-F5344CB8AC3E}">
        <p14:creationId xmlns:p14="http://schemas.microsoft.com/office/powerpoint/2010/main" val="30776504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135</a:t>
            </a:fld>
            <a:endParaRPr lang="ru-RU" dirty="0"/>
          </a:p>
        </p:txBody>
      </p:sp>
    </p:spTree>
    <p:extLst>
      <p:ext uri="{BB962C8B-B14F-4D97-AF65-F5344CB8AC3E}">
        <p14:creationId xmlns:p14="http://schemas.microsoft.com/office/powerpoint/2010/main" val="7837275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136</a:t>
            </a:fld>
            <a:endParaRPr lang="ru-RU" dirty="0"/>
          </a:p>
        </p:txBody>
      </p:sp>
    </p:spTree>
    <p:extLst>
      <p:ext uri="{BB962C8B-B14F-4D97-AF65-F5344CB8AC3E}">
        <p14:creationId xmlns:p14="http://schemas.microsoft.com/office/powerpoint/2010/main" val="26940632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137</a:t>
            </a:fld>
            <a:endParaRPr lang="ru-RU" dirty="0"/>
          </a:p>
        </p:txBody>
      </p:sp>
    </p:spTree>
    <p:extLst>
      <p:ext uri="{BB962C8B-B14F-4D97-AF65-F5344CB8AC3E}">
        <p14:creationId xmlns:p14="http://schemas.microsoft.com/office/powerpoint/2010/main" val="23861832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138</a:t>
            </a:fld>
            <a:endParaRPr lang="ru-RU" dirty="0"/>
          </a:p>
        </p:txBody>
      </p:sp>
    </p:spTree>
    <p:extLst>
      <p:ext uri="{BB962C8B-B14F-4D97-AF65-F5344CB8AC3E}">
        <p14:creationId xmlns:p14="http://schemas.microsoft.com/office/powerpoint/2010/main" val="35628284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139</a:t>
            </a:fld>
            <a:endParaRPr lang="ru-RU" dirty="0"/>
          </a:p>
        </p:txBody>
      </p:sp>
    </p:spTree>
    <p:extLst>
      <p:ext uri="{BB962C8B-B14F-4D97-AF65-F5344CB8AC3E}">
        <p14:creationId xmlns:p14="http://schemas.microsoft.com/office/powerpoint/2010/main" val="3280535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140</a:t>
            </a:fld>
            <a:endParaRPr lang="ru-RU" dirty="0"/>
          </a:p>
        </p:txBody>
      </p:sp>
    </p:spTree>
    <p:extLst>
      <p:ext uri="{BB962C8B-B14F-4D97-AF65-F5344CB8AC3E}">
        <p14:creationId xmlns:p14="http://schemas.microsoft.com/office/powerpoint/2010/main" val="21841437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141</a:t>
            </a:fld>
            <a:endParaRPr lang="ru-RU" dirty="0"/>
          </a:p>
        </p:txBody>
      </p:sp>
    </p:spTree>
    <p:extLst>
      <p:ext uri="{BB962C8B-B14F-4D97-AF65-F5344CB8AC3E}">
        <p14:creationId xmlns:p14="http://schemas.microsoft.com/office/powerpoint/2010/main" val="15657165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1FEDBD-7E4B-4C3B-BF68-C11D09463271}" type="slidenum">
              <a:rPr lang="ru-RU" smtClean="0"/>
              <a:pPr/>
              <a:t>142</a:t>
            </a:fld>
            <a:endParaRPr lang="ru-RU" dirty="0"/>
          </a:p>
        </p:txBody>
      </p:sp>
    </p:spTree>
    <p:extLst>
      <p:ext uri="{BB962C8B-B14F-4D97-AF65-F5344CB8AC3E}">
        <p14:creationId xmlns:p14="http://schemas.microsoft.com/office/powerpoint/2010/main" val="43903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992B9E8-090C-4F8D-B30E-611668CEC66D}" type="datetimeFigureOut">
              <a:rPr lang="ru-RU" smtClean="0"/>
              <a:pPr/>
              <a:t>27.01.2015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4DDE210-7FFA-4C74-80EB-D6676DC2543A}"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B9E8-090C-4F8D-B30E-611668CEC66D}" type="datetimeFigureOut">
              <a:rPr lang="ru-RU" smtClean="0"/>
              <a:pPr/>
              <a:t>27.01.2015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DE210-7FFA-4C74-80EB-D6676DC2543A}"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190.png"/><Relationship Id="rId7" Type="http://schemas.openxmlformats.org/officeDocument/2006/relationships/image" Target="../media/image216.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08.png"/><Relationship Id="rId4" Type="http://schemas.openxmlformats.org/officeDocument/2006/relationships/image" Target="../media/image198.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1.png"/><Relationship Id="rId4" Type="http://schemas.openxmlformats.org/officeDocument/2006/relationships/image" Target="../media/image220.png"/></Relationships>
</file>

<file path=ppt/slides/_rels/slide10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4.png"/><Relationship Id="rId7" Type="http://schemas.openxmlformats.org/officeDocument/2006/relationships/image" Target="../media/image22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18.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0.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06.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4.png"/><Relationship Id="rId7" Type="http://schemas.openxmlformats.org/officeDocument/2006/relationships/image" Target="../media/image23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2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108.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4.png"/><Relationship Id="rId7" Type="http://schemas.openxmlformats.org/officeDocument/2006/relationships/image" Target="../media/image24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pn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png"/></Relationships>
</file>

<file path=ppt/slides/_rels/slide109.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4.png"/><Relationship Id="rId7" Type="http://schemas.openxmlformats.org/officeDocument/2006/relationships/image" Target="../media/image24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47.pn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11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90.png"/><Relationship Id="rId7" Type="http://schemas.openxmlformats.org/officeDocument/2006/relationships/image" Target="../media/image257.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08.png"/><Relationship Id="rId10" Type="http://schemas.openxmlformats.org/officeDocument/2006/relationships/image" Target="../media/image260.png"/><Relationship Id="rId4" Type="http://schemas.openxmlformats.org/officeDocument/2006/relationships/image" Target="../media/image255.png"/><Relationship Id="rId9" Type="http://schemas.openxmlformats.org/officeDocument/2006/relationships/image" Target="../media/image259.png"/></Relationships>
</file>

<file path=ppt/slides/_rels/slide11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70.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85.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87.jpg"/></Relationships>
</file>

<file path=ppt/slides/_rels/slide144.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89.jpg"/></Relationships>
</file>

<file path=ppt/slides/_rels/slide145.xml.rels><?xml version="1.0" encoding="UTF-8" standalone="yes"?>
<Relationships xmlns="http://schemas.openxmlformats.org/package/2006/relationships"><Relationship Id="rId3" Type="http://schemas.openxmlformats.org/officeDocument/2006/relationships/image" Target="../media/image620.png"/><Relationship Id="rId7" Type="http://schemas.openxmlformats.org/officeDocument/2006/relationships/image" Target="../media/image660.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2660.png"/><Relationship Id="rId4" Type="http://schemas.openxmlformats.org/officeDocument/2006/relationships/image" Target="../media/image630.png"/></Relationships>
</file>

<file path=ppt/slides/_rels/slide14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711.png"/><Relationship Id="rId5" Type="http://schemas.openxmlformats.org/officeDocument/2006/relationships/image" Target="../media/image700.png"/><Relationship Id="rId4" Type="http://schemas.openxmlformats.org/officeDocument/2006/relationships/image" Target="../media/image690.png"/></Relationships>
</file>

<file path=ppt/slides/_rels/slide14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80.png"/><Relationship Id="rId4" Type="http://schemas.openxmlformats.org/officeDocument/2006/relationships/image" Target="../media/image770.png"/></Relationships>
</file>

<file path=ppt/slides/_rels/slide15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831.png"/><Relationship Id="rId5" Type="http://schemas.openxmlformats.org/officeDocument/2006/relationships/image" Target="../media/image820.png"/><Relationship Id="rId4" Type="http://schemas.openxmlformats.org/officeDocument/2006/relationships/image" Target="../media/image810.png"/></Relationships>
</file>

<file path=ppt/slides/_rels/slide15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51.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60.png"/></Relationships>
</file>

<file path=ppt/slides/_rels/slide157.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s>
</file>

<file path=ppt/slides/_rels/slide15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159.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308.jpeg"/><Relationship Id="rId5" Type="http://schemas.openxmlformats.org/officeDocument/2006/relationships/image" Target="../media/image307.jpeg"/><Relationship Id="rId4" Type="http://schemas.openxmlformats.org/officeDocument/2006/relationships/image" Target="../media/image306.jpeg"/></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jpeg"/></Relationships>
</file>

<file path=ppt/slides/_rels/slide161.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316.jpeg"/><Relationship Id="rId5" Type="http://schemas.openxmlformats.org/officeDocument/2006/relationships/image" Target="../media/image315.jpeg"/><Relationship Id="rId4" Type="http://schemas.openxmlformats.org/officeDocument/2006/relationships/image" Target="../media/image314.jpeg"/></Relationships>
</file>

<file path=ppt/slides/_rels/slide162.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320.jpeg"/></Relationships>
</file>

<file path=ppt/slides/_rels/slide165.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90.png"/><Relationship Id="rId7" Type="http://schemas.openxmlformats.org/officeDocument/2006/relationships/image" Target="../media/image257.png"/><Relationship Id="rId12" Type="http://schemas.openxmlformats.org/officeDocument/2006/relationships/image" Target="../media/image322.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321.png"/><Relationship Id="rId5" Type="http://schemas.openxmlformats.org/officeDocument/2006/relationships/image" Target="../media/image208.png"/><Relationship Id="rId10" Type="http://schemas.openxmlformats.org/officeDocument/2006/relationships/image" Target="../media/image260.png"/><Relationship Id="rId4" Type="http://schemas.openxmlformats.org/officeDocument/2006/relationships/image" Target="../media/image255.png"/><Relationship Id="rId9" Type="http://schemas.openxmlformats.org/officeDocument/2006/relationships/image" Target="../media/image259.png"/></Relationships>
</file>

<file path=ppt/slides/_rels/slide166.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3" Type="http://schemas.openxmlformats.org/officeDocument/2006/relationships/image" Target="../media/image190.png"/><Relationship Id="rId7" Type="http://schemas.openxmlformats.org/officeDocument/2006/relationships/image" Target="../media/image257.png"/><Relationship Id="rId12" Type="http://schemas.openxmlformats.org/officeDocument/2006/relationships/image" Target="../media/image322.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321.png"/><Relationship Id="rId5" Type="http://schemas.openxmlformats.org/officeDocument/2006/relationships/image" Target="../media/image208.png"/><Relationship Id="rId10" Type="http://schemas.openxmlformats.org/officeDocument/2006/relationships/image" Target="../media/image260.png"/><Relationship Id="rId4" Type="http://schemas.openxmlformats.org/officeDocument/2006/relationships/image" Target="../media/image255.png"/><Relationship Id="rId9" Type="http://schemas.openxmlformats.org/officeDocument/2006/relationships/image" Target="../media/image259.png"/><Relationship Id="rId14" Type="http://schemas.openxmlformats.org/officeDocument/2006/relationships/image" Target="../media/image3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51.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981.png"/><Relationship Id="rId5" Type="http://schemas.openxmlformats.org/officeDocument/2006/relationships/image" Target="../media/image285.png"/><Relationship Id="rId4" Type="http://schemas.openxmlformats.org/officeDocument/2006/relationships/image" Target="../media/image961.png"/></Relationships>
</file>

<file path=ppt/slides/_rels/slide177.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image" Target="../media/image1051.png"/><Relationship Id="rId3" Type="http://schemas.openxmlformats.org/officeDocument/2006/relationships/image" Target="../media/image1000.png"/><Relationship Id="rId7" Type="http://schemas.openxmlformats.org/officeDocument/2006/relationships/image" Target="../media/image1040.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031.png"/><Relationship Id="rId5" Type="http://schemas.openxmlformats.org/officeDocument/2006/relationships/image" Target="../media/image2810.png"/><Relationship Id="rId4" Type="http://schemas.openxmlformats.org/officeDocument/2006/relationships/image" Target="../media/image1010.png"/><Relationship Id="rId9" Type="http://schemas.openxmlformats.org/officeDocument/2006/relationships/image" Target="../media/image1061.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18" Type="http://schemas.openxmlformats.org/officeDocument/2006/relationships/image" Target="../media/image339.png"/><Relationship Id="rId3" Type="http://schemas.openxmlformats.org/officeDocument/2006/relationships/image" Target="../media/image190.png"/><Relationship Id="rId21" Type="http://schemas.openxmlformats.org/officeDocument/2006/relationships/image" Target="../media/image342.png"/><Relationship Id="rId7" Type="http://schemas.openxmlformats.org/officeDocument/2006/relationships/image" Target="../media/image257.png"/><Relationship Id="rId12" Type="http://schemas.openxmlformats.org/officeDocument/2006/relationships/image" Target="../media/image322.png"/><Relationship Id="rId17" Type="http://schemas.openxmlformats.org/officeDocument/2006/relationships/image" Target="../media/image338.png"/><Relationship Id="rId2" Type="http://schemas.openxmlformats.org/officeDocument/2006/relationships/image" Target="../media/image170.png"/><Relationship Id="rId16" Type="http://schemas.openxmlformats.org/officeDocument/2006/relationships/image" Target="../media/image337.png"/><Relationship Id="rId20"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321.png"/><Relationship Id="rId5" Type="http://schemas.openxmlformats.org/officeDocument/2006/relationships/image" Target="../media/image208.png"/><Relationship Id="rId15" Type="http://schemas.openxmlformats.org/officeDocument/2006/relationships/image" Target="../media/image336.png"/><Relationship Id="rId10" Type="http://schemas.openxmlformats.org/officeDocument/2006/relationships/image" Target="../media/image260.png"/><Relationship Id="rId19" Type="http://schemas.openxmlformats.org/officeDocument/2006/relationships/image" Target="../media/image340.png"/><Relationship Id="rId4" Type="http://schemas.openxmlformats.org/officeDocument/2006/relationships/image" Target="../media/image255.png"/><Relationship Id="rId9" Type="http://schemas.openxmlformats.org/officeDocument/2006/relationships/image" Target="../media/image259.png"/><Relationship Id="rId14" Type="http://schemas.openxmlformats.org/officeDocument/2006/relationships/image" Target="../media/image326.png"/><Relationship Id="rId22" Type="http://schemas.openxmlformats.org/officeDocument/2006/relationships/image" Target="../media/image34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8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346.jpeg"/><Relationship Id="rId4" Type="http://schemas.openxmlformats.org/officeDocument/2006/relationships/image" Target="../media/image850.png"/></Relationships>
</file>

<file path=ppt/slides/_rels/slide19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900.png"/><Relationship Id="rId4" Type="http://schemas.openxmlformats.org/officeDocument/2006/relationships/image" Target="../media/image890.png"/></Relationships>
</file>

<file path=ppt/slides/_rels/slide193.xml.rels><?xml version="1.0" encoding="UTF-8" standalone="yes"?>
<Relationships xmlns="http://schemas.openxmlformats.org/package/2006/relationships"><Relationship Id="rId3" Type="http://schemas.openxmlformats.org/officeDocument/2006/relationships/image" Target="../media/image910.png"/><Relationship Id="rId7" Type="http://schemas.openxmlformats.org/officeDocument/2006/relationships/image" Target="../media/image950.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940.png"/><Relationship Id="rId5" Type="http://schemas.openxmlformats.org/officeDocument/2006/relationships/image" Target="../media/image930.png"/><Relationship Id="rId4" Type="http://schemas.openxmlformats.org/officeDocument/2006/relationships/image" Target="../media/image920.png"/></Relationships>
</file>

<file path=ppt/slides/_rels/slide194.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970.png"/></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870.png"/></Relationships>
</file>

<file path=ppt/slides/_rels/slide19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030.png"/></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2970.png"/><Relationship Id="rId5" Type="http://schemas.openxmlformats.org/officeDocument/2006/relationships/image" Target="../media/image2960.png"/><Relationship Id="rId4" Type="http://schemas.openxmlformats.org/officeDocument/2006/relationships/image" Target="../media/image1160.png"/></Relationships>
</file>

<file path=ppt/slides/_rels/slide20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3000.png"/><Relationship Id="rId4" Type="http://schemas.openxmlformats.org/officeDocument/2006/relationships/image" Target="../media/image1090.png"/></Relationships>
</file>

<file path=ppt/slides/_rels/slide207.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950.png"/></Relationships>
</file>

<file path=ppt/slides/_rels/slide209.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1170.png"/><Relationship Id="rId4" Type="http://schemas.openxmlformats.org/officeDocument/2006/relationships/image" Target="../media/image4.png"/></Relationships>
</file>

<file path=ppt/slides/_rels/slide21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image" Target="../media/image368.jpeg"/><Relationship Id="rId1" Type="http://schemas.openxmlformats.org/officeDocument/2006/relationships/slideLayout" Target="../slideLayouts/slideLayout2.xml"/><Relationship Id="rId5" Type="http://schemas.openxmlformats.org/officeDocument/2006/relationships/image" Target="../media/image371.jpeg"/><Relationship Id="rId4" Type="http://schemas.openxmlformats.org/officeDocument/2006/relationships/image" Target="../media/image370.jpeg"/></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3730.png"/></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375.png"/><Relationship Id="rId4" Type="http://schemas.openxmlformats.org/officeDocument/2006/relationships/image" Target="../media/image374.png"/></Relationships>
</file>

<file path=ppt/slides/_rels/slide229.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png"/><Relationship Id="rId7" Type="http://schemas.openxmlformats.org/officeDocument/2006/relationships/image" Target="../media/image379.png"/><Relationship Id="rId2" Type="http://schemas.openxmlformats.org/officeDocument/2006/relationships/notesSlide" Target="../notesSlides/notesSlide182.xml"/><Relationship Id="rId1" Type="http://schemas.openxmlformats.org/officeDocument/2006/relationships/slideLayout" Target="../slideLayouts/slideLayout2.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 Id="rId9" Type="http://schemas.openxmlformats.org/officeDocument/2006/relationships/image" Target="../media/image38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18" Type="http://schemas.openxmlformats.org/officeDocument/2006/relationships/image" Target="../media/image389.png"/><Relationship Id="rId3" Type="http://schemas.openxmlformats.org/officeDocument/2006/relationships/image" Target="../media/image383.png"/><Relationship Id="rId21" Type="http://schemas.openxmlformats.org/officeDocument/2006/relationships/image" Target="../media/image392.png"/><Relationship Id="rId7" Type="http://schemas.openxmlformats.org/officeDocument/2006/relationships/image" Target="../media/image257.png"/><Relationship Id="rId12" Type="http://schemas.openxmlformats.org/officeDocument/2006/relationships/image" Target="../media/image322.png"/><Relationship Id="rId17" Type="http://schemas.openxmlformats.org/officeDocument/2006/relationships/image" Target="../media/image388.png"/><Relationship Id="rId25" Type="http://schemas.openxmlformats.org/officeDocument/2006/relationships/image" Target="../media/image396.png"/><Relationship Id="rId2" Type="http://schemas.openxmlformats.org/officeDocument/2006/relationships/image" Target="../media/image373.png"/><Relationship Id="rId16" Type="http://schemas.openxmlformats.org/officeDocument/2006/relationships/image" Target="../media/image337.png"/><Relationship Id="rId20"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386.png"/><Relationship Id="rId11" Type="http://schemas.openxmlformats.org/officeDocument/2006/relationships/image" Target="../media/image321.png"/><Relationship Id="rId24" Type="http://schemas.openxmlformats.org/officeDocument/2006/relationships/image" Target="../media/image395.png"/><Relationship Id="rId5" Type="http://schemas.openxmlformats.org/officeDocument/2006/relationships/image" Target="../media/image385.png"/><Relationship Id="rId15" Type="http://schemas.openxmlformats.org/officeDocument/2006/relationships/image" Target="../media/image336.png"/><Relationship Id="rId23" Type="http://schemas.openxmlformats.org/officeDocument/2006/relationships/image" Target="../media/image394.png"/><Relationship Id="rId10" Type="http://schemas.openxmlformats.org/officeDocument/2006/relationships/image" Target="../media/image387.png"/><Relationship Id="rId19"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259.png"/><Relationship Id="rId14" Type="http://schemas.openxmlformats.org/officeDocument/2006/relationships/image" Target="../media/image326.png"/><Relationship Id="rId22" Type="http://schemas.openxmlformats.org/officeDocument/2006/relationships/image" Target="../media/image393.pn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350.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1371.png"/><Relationship Id="rId4" Type="http://schemas.openxmlformats.org/officeDocument/2006/relationships/image" Target="../media/image1361.png"/></Relationships>
</file>

<file path=ppt/slides/_rels/slide245.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18" Type="http://schemas.openxmlformats.org/officeDocument/2006/relationships/image" Target="../media/image389.png"/><Relationship Id="rId26" Type="http://schemas.openxmlformats.org/officeDocument/2006/relationships/image" Target="../media/image396.png"/><Relationship Id="rId3" Type="http://schemas.openxmlformats.org/officeDocument/2006/relationships/image" Target="../media/image383.png"/><Relationship Id="rId21" Type="http://schemas.openxmlformats.org/officeDocument/2006/relationships/image" Target="../media/image392.png"/><Relationship Id="rId7" Type="http://schemas.openxmlformats.org/officeDocument/2006/relationships/image" Target="../media/image257.png"/><Relationship Id="rId12" Type="http://schemas.openxmlformats.org/officeDocument/2006/relationships/image" Target="../media/image322.png"/><Relationship Id="rId17" Type="http://schemas.openxmlformats.org/officeDocument/2006/relationships/image" Target="../media/image388.png"/><Relationship Id="rId25" Type="http://schemas.openxmlformats.org/officeDocument/2006/relationships/image" Target="../media/image399.png"/><Relationship Id="rId2" Type="http://schemas.openxmlformats.org/officeDocument/2006/relationships/image" Target="../media/image373.png"/><Relationship Id="rId16" Type="http://schemas.openxmlformats.org/officeDocument/2006/relationships/image" Target="../media/image337.png"/><Relationship Id="rId20"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386.png"/><Relationship Id="rId11" Type="http://schemas.openxmlformats.org/officeDocument/2006/relationships/image" Target="../media/image321.png"/><Relationship Id="rId24" Type="http://schemas.openxmlformats.org/officeDocument/2006/relationships/image" Target="../media/image395.png"/><Relationship Id="rId5" Type="http://schemas.openxmlformats.org/officeDocument/2006/relationships/image" Target="../media/image385.png"/><Relationship Id="rId15" Type="http://schemas.openxmlformats.org/officeDocument/2006/relationships/image" Target="../media/image336.png"/><Relationship Id="rId23" Type="http://schemas.openxmlformats.org/officeDocument/2006/relationships/image" Target="../media/image394.png"/><Relationship Id="rId10" Type="http://schemas.openxmlformats.org/officeDocument/2006/relationships/image" Target="../media/image387.png"/><Relationship Id="rId19"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259.png"/><Relationship Id="rId14" Type="http://schemas.openxmlformats.org/officeDocument/2006/relationships/image" Target="../media/image326.png"/><Relationship Id="rId22" Type="http://schemas.openxmlformats.org/officeDocument/2006/relationships/image" Target="../media/image39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18" Type="http://schemas.openxmlformats.org/officeDocument/2006/relationships/image" Target="../media/image389.png"/><Relationship Id="rId26" Type="http://schemas.openxmlformats.org/officeDocument/2006/relationships/image" Target="../media/image400.png"/><Relationship Id="rId3" Type="http://schemas.openxmlformats.org/officeDocument/2006/relationships/image" Target="../media/image383.png"/><Relationship Id="rId21" Type="http://schemas.openxmlformats.org/officeDocument/2006/relationships/image" Target="../media/image392.png"/><Relationship Id="rId7" Type="http://schemas.openxmlformats.org/officeDocument/2006/relationships/image" Target="../media/image257.png"/><Relationship Id="rId12" Type="http://schemas.openxmlformats.org/officeDocument/2006/relationships/image" Target="../media/image322.png"/><Relationship Id="rId17" Type="http://schemas.openxmlformats.org/officeDocument/2006/relationships/image" Target="../media/image388.png"/><Relationship Id="rId25" Type="http://schemas.openxmlformats.org/officeDocument/2006/relationships/image" Target="../media/image399.png"/><Relationship Id="rId2" Type="http://schemas.openxmlformats.org/officeDocument/2006/relationships/image" Target="../media/image373.png"/><Relationship Id="rId16" Type="http://schemas.openxmlformats.org/officeDocument/2006/relationships/image" Target="../media/image337.png"/><Relationship Id="rId20"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386.png"/><Relationship Id="rId11" Type="http://schemas.openxmlformats.org/officeDocument/2006/relationships/image" Target="../media/image321.png"/><Relationship Id="rId24" Type="http://schemas.openxmlformats.org/officeDocument/2006/relationships/image" Target="../media/image395.png"/><Relationship Id="rId5" Type="http://schemas.openxmlformats.org/officeDocument/2006/relationships/image" Target="../media/image385.png"/><Relationship Id="rId15" Type="http://schemas.openxmlformats.org/officeDocument/2006/relationships/image" Target="../media/image336.png"/><Relationship Id="rId23" Type="http://schemas.openxmlformats.org/officeDocument/2006/relationships/image" Target="../media/image394.png"/><Relationship Id="rId10" Type="http://schemas.openxmlformats.org/officeDocument/2006/relationships/image" Target="../media/image387.png"/><Relationship Id="rId19"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259.png"/><Relationship Id="rId14" Type="http://schemas.openxmlformats.org/officeDocument/2006/relationships/image" Target="../media/image326.png"/><Relationship Id="rId22" Type="http://schemas.openxmlformats.org/officeDocument/2006/relationships/image" Target="../media/image393.png"/><Relationship Id="rId27" Type="http://schemas.openxmlformats.org/officeDocument/2006/relationships/image" Target="../media/image396.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202.xml"/><Relationship Id="rId1" Type="http://schemas.openxmlformats.org/officeDocument/2006/relationships/slideLayout" Target="../slideLayouts/slideLayout2.xml"/><Relationship Id="rId6" Type="http://schemas.openxmlformats.org/officeDocument/2006/relationships/image" Target="../media/image404.png"/><Relationship Id="rId5" Type="http://schemas.openxmlformats.org/officeDocument/2006/relationships/image" Target="../media/image403.png"/><Relationship Id="rId4" Type="http://schemas.openxmlformats.org/officeDocument/2006/relationships/image" Target="../media/image402.png"/></Relationships>
</file>

<file path=ppt/slides/_rels/slide257.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4.xml"/><Relationship Id="rId1" Type="http://schemas.openxmlformats.org/officeDocument/2006/relationships/slideLayout" Target="../slideLayouts/slideLayout2.xml"/><Relationship Id="rId6" Type="http://schemas.openxmlformats.org/officeDocument/2006/relationships/image" Target="../media/image408.png"/><Relationship Id="rId5" Type="http://schemas.openxmlformats.org/officeDocument/2006/relationships/image" Target="../media/image407.png"/><Relationship Id="rId4" Type="http://schemas.openxmlformats.org/officeDocument/2006/relationships/image" Target="../media/image406.png"/></Relationships>
</file>

<file path=ppt/slides/_rels/slide259.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18" Type="http://schemas.openxmlformats.org/officeDocument/2006/relationships/image" Target="../media/image389.png"/><Relationship Id="rId26" Type="http://schemas.openxmlformats.org/officeDocument/2006/relationships/image" Target="../media/image400.png"/><Relationship Id="rId3" Type="http://schemas.openxmlformats.org/officeDocument/2006/relationships/image" Target="../media/image383.png"/><Relationship Id="rId21" Type="http://schemas.openxmlformats.org/officeDocument/2006/relationships/image" Target="../media/image392.png"/><Relationship Id="rId7" Type="http://schemas.openxmlformats.org/officeDocument/2006/relationships/image" Target="../media/image257.png"/><Relationship Id="rId12" Type="http://schemas.openxmlformats.org/officeDocument/2006/relationships/image" Target="../media/image322.png"/><Relationship Id="rId17" Type="http://schemas.openxmlformats.org/officeDocument/2006/relationships/image" Target="../media/image388.png"/><Relationship Id="rId25" Type="http://schemas.openxmlformats.org/officeDocument/2006/relationships/image" Target="../media/image399.png"/><Relationship Id="rId2" Type="http://schemas.openxmlformats.org/officeDocument/2006/relationships/image" Target="../media/image373.png"/><Relationship Id="rId16" Type="http://schemas.openxmlformats.org/officeDocument/2006/relationships/image" Target="../media/image337.png"/><Relationship Id="rId20"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386.png"/><Relationship Id="rId11" Type="http://schemas.openxmlformats.org/officeDocument/2006/relationships/image" Target="../media/image321.png"/><Relationship Id="rId24" Type="http://schemas.openxmlformats.org/officeDocument/2006/relationships/image" Target="../media/image395.png"/><Relationship Id="rId5" Type="http://schemas.openxmlformats.org/officeDocument/2006/relationships/image" Target="../media/image385.png"/><Relationship Id="rId15" Type="http://schemas.openxmlformats.org/officeDocument/2006/relationships/image" Target="../media/image336.png"/><Relationship Id="rId23" Type="http://schemas.openxmlformats.org/officeDocument/2006/relationships/image" Target="../media/image394.png"/><Relationship Id="rId28" Type="http://schemas.openxmlformats.org/officeDocument/2006/relationships/image" Target="../media/image411.png"/><Relationship Id="rId10" Type="http://schemas.openxmlformats.org/officeDocument/2006/relationships/image" Target="../media/image387.png"/><Relationship Id="rId19"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259.png"/><Relationship Id="rId14" Type="http://schemas.openxmlformats.org/officeDocument/2006/relationships/image" Target="../media/image326.png"/><Relationship Id="rId22" Type="http://schemas.openxmlformats.org/officeDocument/2006/relationships/image" Target="../media/image393.png"/><Relationship Id="rId27" Type="http://schemas.openxmlformats.org/officeDocument/2006/relationships/image" Target="../media/image396.png"/></Relationships>
</file>

<file path=ppt/slides/_rels/slide262.xml.rels><?xml version="1.0" encoding="UTF-8" standalone="yes"?>
<Relationships xmlns="http://schemas.openxmlformats.org/package/2006/relationships"><Relationship Id="rId2" Type="http://schemas.openxmlformats.org/officeDocument/2006/relationships/image" Target="../media/image3960.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397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325.png"/><Relationship Id="rId18" Type="http://schemas.openxmlformats.org/officeDocument/2006/relationships/image" Target="../media/image389.png"/><Relationship Id="rId26" Type="http://schemas.openxmlformats.org/officeDocument/2006/relationships/image" Target="../media/image411.png"/><Relationship Id="rId3" Type="http://schemas.openxmlformats.org/officeDocument/2006/relationships/image" Target="../media/image383.png"/><Relationship Id="rId21" Type="http://schemas.openxmlformats.org/officeDocument/2006/relationships/image" Target="../media/image392.png"/><Relationship Id="rId7" Type="http://schemas.openxmlformats.org/officeDocument/2006/relationships/image" Target="../media/image257.png"/><Relationship Id="rId12" Type="http://schemas.openxmlformats.org/officeDocument/2006/relationships/image" Target="../media/image322.png"/><Relationship Id="rId17" Type="http://schemas.openxmlformats.org/officeDocument/2006/relationships/image" Target="../media/image388.png"/><Relationship Id="rId25" Type="http://schemas.openxmlformats.org/officeDocument/2006/relationships/image" Target="../media/image399.png"/><Relationship Id="rId2" Type="http://schemas.openxmlformats.org/officeDocument/2006/relationships/image" Target="../media/image373.png"/><Relationship Id="rId16" Type="http://schemas.openxmlformats.org/officeDocument/2006/relationships/image" Target="../media/image337.png"/><Relationship Id="rId20" Type="http://schemas.openxmlformats.org/officeDocument/2006/relationships/image" Target="../media/image391.png"/><Relationship Id="rId29"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386.png"/><Relationship Id="rId11" Type="http://schemas.openxmlformats.org/officeDocument/2006/relationships/image" Target="../media/image321.png"/><Relationship Id="rId24" Type="http://schemas.openxmlformats.org/officeDocument/2006/relationships/image" Target="../media/image395.png"/><Relationship Id="rId5" Type="http://schemas.openxmlformats.org/officeDocument/2006/relationships/image" Target="../media/image385.png"/><Relationship Id="rId15" Type="http://schemas.openxmlformats.org/officeDocument/2006/relationships/image" Target="../media/image336.png"/><Relationship Id="rId23" Type="http://schemas.openxmlformats.org/officeDocument/2006/relationships/image" Target="../media/image394.png"/><Relationship Id="rId28" Type="http://schemas.openxmlformats.org/officeDocument/2006/relationships/image" Target="../media/image396.png"/><Relationship Id="rId10" Type="http://schemas.openxmlformats.org/officeDocument/2006/relationships/image" Target="../media/image387.png"/><Relationship Id="rId19"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259.png"/><Relationship Id="rId14" Type="http://schemas.openxmlformats.org/officeDocument/2006/relationships/image" Target="../media/image326.png"/><Relationship Id="rId22" Type="http://schemas.openxmlformats.org/officeDocument/2006/relationships/image" Target="../media/image393.png"/><Relationship Id="rId27" Type="http://schemas.openxmlformats.org/officeDocument/2006/relationships/image" Target="../media/image400.png"/></Relationships>
</file>

<file path=ppt/slides/_rels/slide2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420.png"/><Relationship Id="rId4" Type="http://schemas.openxmlformats.org/officeDocument/2006/relationships/image" Target="../media/image1630.png"/></Relationships>
</file>

<file path=ppt/slides/_rels/slide274.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4140.png"/></Relationships>
</file>

<file path=ppt/slides/_rels/slide2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670.png"/></Relationships>
</file>

<file path=ppt/slides/_rels/slide2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168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8" Type="http://schemas.openxmlformats.org/officeDocument/2006/relationships/image" Target="../media/image1730.png"/><Relationship Id="rId13" Type="http://schemas.openxmlformats.org/officeDocument/2006/relationships/image" Target="../media/image1780.png"/><Relationship Id="rId3" Type="http://schemas.openxmlformats.org/officeDocument/2006/relationships/image" Target="../media/image4.png"/><Relationship Id="rId7" Type="http://schemas.openxmlformats.org/officeDocument/2006/relationships/image" Target="../media/image1720.png"/><Relationship Id="rId12" Type="http://schemas.openxmlformats.org/officeDocument/2006/relationships/image" Target="../media/image1770.pn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image" Target="../media/image1710.png"/><Relationship Id="rId11" Type="http://schemas.openxmlformats.org/officeDocument/2006/relationships/image" Target="../media/image4150.png"/><Relationship Id="rId5" Type="http://schemas.openxmlformats.org/officeDocument/2006/relationships/image" Target="../media/image1700.png"/><Relationship Id="rId10" Type="http://schemas.openxmlformats.org/officeDocument/2006/relationships/image" Target="../media/image1750.png"/><Relationship Id="rId4" Type="http://schemas.openxmlformats.org/officeDocument/2006/relationships/image" Target="../media/image1690.png"/><Relationship Id="rId9" Type="http://schemas.openxmlformats.org/officeDocument/2006/relationships/image" Target="../media/image1740.png"/></Relationships>
</file>

<file path=ppt/slides/_rels/slide281.xml.rels><?xml version="1.0" encoding="UTF-8" standalone="yes"?>
<Relationships xmlns="http://schemas.openxmlformats.org/package/2006/relationships"><Relationship Id="rId8" Type="http://schemas.openxmlformats.org/officeDocument/2006/relationships/image" Target="../media/image1830.png"/><Relationship Id="rId3" Type="http://schemas.openxmlformats.org/officeDocument/2006/relationships/image" Target="../media/image4.png"/><Relationship Id="rId7" Type="http://schemas.openxmlformats.org/officeDocument/2006/relationships/image" Target="../media/image1820.pn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1810.png"/><Relationship Id="rId5" Type="http://schemas.openxmlformats.org/officeDocument/2006/relationships/image" Target="../media/image1800.png"/><Relationship Id="rId4" Type="http://schemas.openxmlformats.org/officeDocument/2006/relationships/image" Target="../media/image1790.pn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8" Type="http://schemas.openxmlformats.org/officeDocument/2006/relationships/image" Target="../media/image1890.png"/><Relationship Id="rId3" Type="http://schemas.openxmlformats.org/officeDocument/2006/relationships/image" Target="../media/image1840.png"/><Relationship Id="rId7" Type="http://schemas.openxmlformats.org/officeDocument/2006/relationships/image" Target="../media/image1880.png"/><Relationship Id="rId2" Type="http://schemas.openxmlformats.org/officeDocument/2006/relationships/notesSlide" Target="../notesSlides/notesSlide223.xml"/><Relationship Id="rId1" Type="http://schemas.openxmlformats.org/officeDocument/2006/relationships/slideLayout" Target="../slideLayouts/slideLayout2.xml"/><Relationship Id="rId6" Type="http://schemas.openxmlformats.org/officeDocument/2006/relationships/image" Target="../media/image1870.png"/><Relationship Id="rId11" Type="http://schemas.openxmlformats.org/officeDocument/2006/relationships/image" Target="../media/image4.png"/><Relationship Id="rId5" Type="http://schemas.openxmlformats.org/officeDocument/2006/relationships/image" Target="../media/image1860.png"/><Relationship Id="rId10" Type="http://schemas.openxmlformats.org/officeDocument/2006/relationships/image" Target="../media/image1910.png"/><Relationship Id="rId4" Type="http://schemas.openxmlformats.org/officeDocument/2006/relationships/image" Target="../media/image1850.png"/><Relationship Id="rId9" Type="http://schemas.openxmlformats.org/officeDocument/2006/relationships/image" Target="../media/image1900.png"/></Relationships>
</file>

<file path=ppt/slides/_rels/slide284.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1.png"/><Relationship Id="rId5" Type="http://schemas.openxmlformats.org/officeDocument/2006/relationships/image" Target="../media/image7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5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56.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5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7.png"/><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6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6.png"/><Relationship Id="rId10" Type="http://schemas.openxmlformats.org/officeDocument/2006/relationships/image" Target="../media/image180.png"/><Relationship Id="rId4" Type="http://schemas.openxmlformats.org/officeDocument/2006/relationships/image" Target="../media/image175.png"/><Relationship Id="rId9" Type="http://schemas.openxmlformats.org/officeDocument/2006/relationships/image" Target="../media/image179.png"/></Relationships>
</file>

<file path=ppt/slides/_rels/slide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47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187.png"/><Relationship Id="rId4" Type="http://schemas.openxmlformats.org/officeDocument/2006/relationships/image" Target="../media/image186.png"/></Relationships>
</file>

<file path=ppt/slides/_rels/slide6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99.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0.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71.png"/><Relationship Id="rId7" Type="http://schemas.openxmlformats.org/officeDocument/2006/relationships/image" Target="../media/image208.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0.png"/><Relationship Id="rId4" Type="http://schemas.openxmlformats.org/officeDocument/2006/relationships/image" Target="../media/image172.png"/></Relationships>
</file>

<file path=ppt/slides/_rels/slide8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70.png"/><Relationship Id="rId7" Type="http://schemas.openxmlformats.org/officeDocument/2006/relationships/image" Target="../media/image198.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21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1238" y="274638"/>
            <a:ext cx="7622637" cy="798512"/>
          </a:xfrm>
        </p:spPr>
        <p:txBody>
          <a:bodyPr>
            <a:noAutofit/>
          </a:bodyPr>
          <a:lstStyle/>
          <a:p>
            <a:r>
              <a:rPr lang="ru-RU" sz="3000" b="1" dirty="0" smtClean="0">
                <a:ln w="17780" cmpd="sng">
                  <a:solidFill>
                    <a:schemeClr val="bg1"/>
                  </a:solidFill>
                  <a:prstDash val="solid"/>
                  <a:miter lim="800000"/>
                </a:ln>
                <a:solidFill>
                  <a:srgbClr val="245590"/>
                </a:solidFill>
                <a:effectLst>
                  <a:outerShdw blurRad="55000" dist="50800" dir="5400000" algn="tl">
                    <a:srgbClr val="000000">
                      <a:alpha val="33000"/>
                    </a:srgbClr>
                  </a:outerShdw>
                </a:effectLst>
              </a:rPr>
              <a:t>Кафедра  “Технология и оборудование</a:t>
            </a:r>
            <a:br>
              <a:rPr lang="ru-RU" sz="3000" b="1" dirty="0" smtClean="0">
                <a:ln w="17780" cmpd="sng">
                  <a:solidFill>
                    <a:schemeClr val="bg1"/>
                  </a:solidFill>
                  <a:prstDash val="solid"/>
                  <a:miter lim="800000"/>
                </a:ln>
                <a:solidFill>
                  <a:srgbClr val="245590"/>
                </a:solidFill>
                <a:effectLst>
                  <a:outerShdw blurRad="55000" dist="50800" dir="5400000" algn="tl">
                    <a:srgbClr val="000000">
                      <a:alpha val="33000"/>
                    </a:srgbClr>
                  </a:outerShdw>
                </a:effectLst>
              </a:rPr>
            </a:br>
            <a:r>
              <a:rPr lang="ru-RU" sz="3000" b="1" dirty="0" smtClean="0">
                <a:ln w="17780" cmpd="sng">
                  <a:solidFill>
                    <a:schemeClr val="bg1"/>
                  </a:solidFill>
                  <a:prstDash val="solid"/>
                  <a:miter lim="800000"/>
                </a:ln>
                <a:solidFill>
                  <a:srgbClr val="245590"/>
                </a:solidFill>
                <a:effectLst>
                  <a:outerShdw blurRad="55000" dist="50800" dir="5400000" algn="tl">
                    <a:srgbClr val="000000">
                      <a:alpha val="33000"/>
                    </a:srgbClr>
                  </a:outerShdw>
                </a:effectLst>
              </a:rPr>
              <a:t>машиностроительного производства”</a:t>
            </a:r>
            <a:endParaRPr lang="ru-RU" sz="3000" b="1" dirty="0">
              <a:ln w="17780" cmpd="sng">
                <a:solidFill>
                  <a:schemeClr val="bg1"/>
                </a:solidFill>
                <a:prstDash val="solid"/>
                <a:miter lim="800000"/>
              </a:ln>
              <a:solidFill>
                <a:srgbClr val="245590"/>
              </a:solidFill>
              <a:effectLst>
                <a:outerShdw blurRad="55000" dist="50800" dir="5400000" algn="tl">
                  <a:srgbClr val="000000">
                    <a:alpha val="33000"/>
                  </a:srgbClr>
                </a:outerShdw>
              </a:effectLst>
            </a:endParaRPr>
          </a:p>
        </p:txBody>
      </p:sp>
      <p:sp>
        <p:nvSpPr>
          <p:cNvPr id="3" name="Содержимое 2"/>
          <p:cNvSpPr>
            <a:spLocks noGrp="1"/>
          </p:cNvSpPr>
          <p:nvPr>
            <p:ph idx="1"/>
          </p:nvPr>
        </p:nvSpPr>
        <p:spPr>
          <a:xfrm>
            <a:off x="110359" y="4555958"/>
            <a:ext cx="2806262" cy="1909010"/>
          </a:xfrm>
        </p:spPr>
        <p:txBody>
          <a:bodyPr>
            <a:noAutofit/>
          </a:bodyPr>
          <a:lstStyle/>
          <a:p>
            <a:pPr marL="0" indent="0" algn="just">
              <a:buNone/>
            </a:pPr>
            <a:r>
              <a:rPr lang="ru-RU" sz="1600" dirty="0" smtClean="0">
                <a:latin typeface="GOST Type BU" pitchFamily="2" charset="2"/>
              </a:rPr>
              <a:t>ул. Блохина 29, 211440,</a:t>
            </a:r>
          </a:p>
          <a:p>
            <a:pPr marL="0" indent="0" algn="just">
              <a:buNone/>
            </a:pPr>
            <a:r>
              <a:rPr lang="ru-RU" sz="1600" dirty="0" smtClean="0">
                <a:latin typeface="GOST Type BU" pitchFamily="2" charset="2"/>
              </a:rPr>
              <a:t>г. Новополоцк, Витебская обл., Республика Беларусь</a:t>
            </a:r>
          </a:p>
          <a:p>
            <a:pPr marL="0" indent="0" algn="just">
              <a:buNone/>
            </a:pPr>
            <a:r>
              <a:rPr lang="ru-RU" sz="1600" dirty="0" smtClean="0">
                <a:latin typeface="GOST Type BU" pitchFamily="2" charset="2"/>
              </a:rPr>
              <a:t>Тел./факс:+375-0214-591885,</a:t>
            </a:r>
          </a:p>
          <a:p>
            <a:pPr marL="0" indent="0" algn="just">
              <a:buNone/>
            </a:pPr>
            <a:r>
              <a:rPr lang="ru-RU" sz="1600" dirty="0" smtClean="0">
                <a:latin typeface="GOST Type BU" pitchFamily="2" charset="2"/>
              </a:rPr>
              <a:t> Е-</a:t>
            </a:r>
            <a:r>
              <a:rPr lang="ru-RU" sz="1600" dirty="0" err="1" smtClean="0">
                <a:latin typeface="GOST Type BU" pitchFamily="2" charset="2"/>
              </a:rPr>
              <a:t>mail</a:t>
            </a:r>
            <a:r>
              <a:rPr lang="ru-RU" sz="1600" dirty="0" smtClean="0">
                <a:latin typeface="GOST Type BU" pitchFamily="2" charset="2"/>
              </a:rPr>
              <a:t>: </a:t>
            </a:r>
            <a:r>
              <a:rPr lang="ru-RU" sz="1600" dirty="0" smtClean="0">
                <a:solidFill>
                  <a:srgbClr val="C00000"/>
                </a:solidFill>
                <a:latin typeface="GOST Type BU" pitchFamily="2" charset="2"/>
              </a:rPr>
              <a:t>RORCTT@</a:t>
            </a:r>
            <a:r>
              <a:rPr lang="en-US" sz="1600" dirty="0" smtClean="0">
                <a:solidFill>
                  <a:srgbClr val="C00000"/>
                </a:solidFill>
                <a:latin typeface="GOST Type BU" pitchFamily="2" charset="2"/>
              </a:rPr>
              <a:t>mail.ru</a:t>
            </a:r>
            <a:endParaRPr lang="ru-RU" sz="1600" dirty="0" smtClean="0">
              <a:solidFill>
                <a:srgbClr val="C00000"/>
              </a:solidFill>
              <a:latin typeface="GOST Type BU" pitchFamily="2" charset="2"/>
            </a:endParaRPr>
          </a:p>
          <a:p>
            <a:pPr>
              <a:buNone/>
            </a:pPr>
            <a:endParaRPr lang="ru-RU" sz="1400" dirty="0"/>
          </a:p>
        </p:txBody>
      </p:sp>
      <p:pic>
        <p:nvPicPr>
          <p:cNvPr id="1026" name="Picture 2" descr="F:\Amigo\Work\PSU\Презентация лекций ТР и ТП\~Pic\Pic.png"/>
          <p:cNvPicPr>
            <a:picLocks noChangeAspect="1" noChangeArrowheads="1"/>
          </p:cNvPicPr>
          <p:nvPr/>
        </p:nvPicPr>
        <p:blipFill>
          <a:blip r:embed="rId2" cstate="print"/>
          <a:srcRect/>
          <a:stretch>
            <a:fillRect/>
          </a:stretch>
        </p:blipFill>
        <p:spPr bwMode="auto">
          <a:xfrm>
            <a:off x="233363" y="166251"/>
            <a:ext cx="890587" cy="1103312"/>
          </a:xfrm>
          <a:prstGeom prst="rect">
            <a:avLst/>
          </a:prstGeom>
          <a:noFill/>
        </p:spPr>
      </p:pic>
      <p:pic>
        <p:nvPicPr>
          <p:cNvPr id="1027" name="Picture 3" descr="F:\Amigo\Work\PSU\Презентация лекций ТР и ТП\~Pic\Рисунок1.jpg"/>
          <p:cNvPicPr>
            <a:picLocks noChangeAspect="1" noChangeArrowheads="1"/>
          </p:cNvPicPr>
          <p:nvPr/>
        </p:nvPicPr>
        <p:blipFill>
          <a:blip r:embed="rId3" cstate="print"/>
          <a:srcRect/>
          <a:stretch>
            <a:fillRect/>
          </a:stretch>
        </p:blipFill>
        <p:spPr bwMode="auto">
          <a:xfrm>
            <a:off x="168777" y="1700714"/>
            <a:ext cx="2557463" cy="27432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7" name="Содержимое 2"/>
          <p:cNvSpPr txBox="1">
            <a:spLocks/>
          </p:cNvSpPr>
          <p:nvPr/>
        </p:nvSpPr>
        <p:spPr>
          <a:xfrm>
            <a:off x="2906525" y="2088931"/>
            <a:ext cx="5882751" cy="4540468"/>
          </a:xfrm>
          <a:prstGeom prst="rect">
            <a:avLst/>
          </a:prstGeom>
        </p:spPr>
        <p:txBody>
          <a:bodyPr vert="horz" lIns="91440" tIns="45720" rIns="91440" bIns="45720" rtlCol="0">
            <a:noAutofit/>
          </a:bodyPr>
          <a:lstStyle/>
          <a:p>
            <a:pPr algn="just">
              <a:lnSpc>
                <a:spcPct val="80000"/>
              </a:lnSpc>
              <a:defRPr/>
            </a:pPr>
            <a:r>
              <a:rPr lang="ru-RU" sz="2100" dirty="0" smtClean="0">
                <a:latin typeface="GOST Type BU" pitchFamily="2" charset="2"/>
              </a:rPr>
              <a:t>Доктор технических наук, профессор,  заведующий кафедрой </a:t>
            </a:r>
            <a:r>
              <a:rPr lang="en-US" sz="2100" dirty="0" smtClean="0">
                <a:latin typeface="GOST Type BU" pitchFamily="2" charset="2"/>
              </a:rPr>
              <a:t>“</a:t>
            </a:r>
            <a:r>
              <a:rPr lang="ru-RU" sz="2100" dirty="0" smtClean="0">
                <a:latin typeface="GOST Type BU" pitchFamily="2" charset="2"/>
              </a:rPr>
              <a:t>Технология и оборудование машиностроительного производства</a:t>
            </a:r>
            <a:r>
              <a:rPr lang="en-US" sz="2100" dirty="0" smtClean="0">
                <a:latin typeface="GOST Type BU" pitchFamily="2" charset="2"/>
              </a:rPr>
              <a:t>”</a:t>
            </a:r>
            <a:r>
              <a:rPr lang="ru-RU" sz="2100" dirty="0" smtClean="0">
                <a:latin typeface="GOST Type BU" pitchFamily="2" charset="2"/>
              </a:rPr>
              <a:t>, проректор по инновационной деятельности, научный руководитель регионального отделения Республиканского центра </a:t>
            </a:r>
            <a:r>
              <a:rPr lang="ru-RU" sz="2100" dirty="0" err="1" smtClean="0">
                <a:latin typeface="GOST Type BU" pitchFamily="2" charset="2"/>
              </a:rPr>
              <a:t>трансфера</a:t>
            </a:r>
            <a:r>
              <a:rPr lang="ru-RU" sz="2100" dirty="0" smtClean="0">
                <a:latin typeface="GOST Type BU" pitchFamily="2" charset="2"/>
              </a:rPr>
              <a:t> технологий и технопарка Полоцкого государственного университета.</a:t>
            </a:r>
          </a:p>
          <a:p>
            <a:pPr algn="just">
              <a:lnSpc>
                <a:spcPct val="80000"/>
              </a:lnSpc>
              <a:defRPr/>
            </a:pPr>
            <a:r>
              <a:rPr lang="ru-RU" sz="2100" dirty="0" smtClean="0">
                <a:latin typeface="GOST Type BU" pitchFamily="2" charset="2"/>
              </a:rPr>
              <a:t>     Круг научных и практических интересов распространяется на область мобильной реорганизации и развития машиностроительного производства с учетом современных экономических условий, автоматизации проектирования модульных режущих инструментов и интенсификации механической обработки поверхностей деталей из труднообрабатываемых материалов.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400" b="1" i="0" u="none" strike="noStrike" kern="1200" cap="none" spc="0" normalizeH="0" baseline="0" noProof="0" dirty="0">
              <a:ln>
                <a:noFill/>
              </a:ln>
              <a:solidFill>
                <a:schemeClr val="tx1"/>
              </a:solidFill>
              <a:effectLst/>
              <a:uLnTx/>
              <a:uFillTx/>
              <a:latin typeface="GOST Type BU" pitchFamily="2" charset="2"/>
            </a:endParaRPr>
          </a:p>
        </p:txBody>
      </p:sp>
      <p:sp>
        <p:nvSpPr>
          <p:cNvPr id="8" name="Заголовок 1"/>
          <p:cNvSpPr txBox="1">
            <a:spLocks/>
          </p:cNvSpPr>
          <p:nvPr/>
        </p:nvSpPr>
        <p:spPr>
          <a:xfrm>
            <a:off x="3003331" y="1325673"/>
            <a:ext cx="5659822" cy="798512"/>
          </a:xfrm>
          <a:prstGeom prst="rect">
            <a:avLst/>
          </a:prstGeom>
        </p:spPr>
        <p:txBody>
          <a:bodyPr vert="horz" lIns="91440" tIns="45720" rIns="91440" bIns="45720" rtlCol="0" anchor="ctr">
            <a:noAutofit/>
          </a:bodyPr>
          <a:lstStyle/>
          <a:p>
            <a:pPr algn="ctr">
              <a:spcBef>
                <a:spcPct val="0"/>
              </a:spcBef>
            </a:pPr>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latin typeface="+mj-lt"/>
                <a:ea typeface="+mj-ea"/>
                <a:cs typeface="+mj-cs"/>
              </a:rPr>
              <a:t>Попок Николай Николаевич</a:t>
            </a:r>
            <a:endParaRPr kumimoji="0" lang="ru-RU" sz="3000" b="1" i="0" u="none" strike="noStrike" kern="1200" cap="none" spc="0" normalizeH="0" baseline="0" noProof="0"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uLnTx/>
              <a:uFillTx/>
              <a:latin typeface="+mj-lt"/>
              <a:ea typeface="+mj-ea"/>
              <a:cs typeface="+mj-cs"/>
            </a:endParaRPr>
          </a:p>
        </p:txBody>
      </p:sp>
      <p:grpSp>
        <p:nvGrpSpPr>
          <p:cNvPr id="6" name="Группа 5"/>
          <p:cNvGrpSpPr/>
          <p:nvPr/>
        </p:nvGrpSpPr>
        <p:grpSpPr>
          <a:xfrm>
            <a:off x="8498722" y="6450136"/>
            <a:ext cx="328862" cy="369332"/>
            <a:chOff x="8498722" y="6450136"/>
            <a:chExt cx="328862"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534456" y="6450136"/>
              <a:ext cx="251992"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1</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Методические  указания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701738"/>
            <a:ext cx="8765628" cy="6037729"/>
          </a:xfrm>
          <a:prstGeom prst="rect">
            <a:avLst/>
          </a:prstGeom>
        </p:spPr>
        <p:txBody>
          <a:bodyPr vert="horz" lIns="91440" tIns="45720" rIns="91440" bIns="45720" rtlCol="0">
            <a:noAutofit/>
          </a:bodyPr>
          <a:lstStyle/>
          <a:p>
            <a:pPr marL="3175" indent="360363" algn="just">
              <a:lnSpc>
                <a:spcPct val="80000"/>
              </a:lnSpc>
              <a:buBlip>
                <a:blip r:embed="rId2"/>
              </a:buBlip>
            </a:pPr>
            <a:endParaRPr kumimoji="0" lang="ru-RU" sz="16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83180" y="6450136"/>
            <a:ext cx="352982" cy="369332"/>
            <a:chOff x="8483180" y="6450136"/>
            <a:chExt cx="35298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endParaRPr lang="ru-RU" dirty="0">
                <a:solidFill>
                  <a:srgbClr val="C00000"/>
                </a:solidFill>
                <a:latin typeface="GOST type A" panose="020B0500000000000000" pitchFamily="34" charset="0"/>
              </a:endParaRPr>
            </a:p>
          </p:txBody>
        </p:sp>
      </p:grpSp>
      <p:sp>
        <p:nvSpPr>
          <p:cNvPr id="3" name="Прямоугольник 2"/>
          <p:cNvSpPr/>
          <p:nvPr/>
        </p:nvSpPr>
        <p:spPr>
          <a:xfrm>
            <a:off x="189185" y="1373611"/>
            <a:ext cx="8765628" cy="3859518"/>
          </a:xfrm>
          <a:prstGeom prst="rect">
            <a:avLst/>
          </a:prstGeom>
        </p:spPr>
        <p:txBody>
          <a:bodyPr wrap="square">
            <a:spAutoFit/>
          </a:bodyPr>
          <a:lstStyle/>
          <a:p>
            <a:pPr marL="3175" algn="just">
              <a:lnSpc>
                <a:spcPct val="80000"/>
              </a:lnSpc>
            </a:pPr>
            <a:endParaRPr lang="ru-RU" dirty="0">
              <a:latin typeface="GOST Type BU" pitchFamily="2" charset="2"/>
            </a:endParaRPr>
          </a:p>
          <a:p>
            <a:pPr marL="3175" indent="177800" algn="just">
              <a:lnSpc>
                <a:spcPct val="80000"/>
              </a:lnSpc>
              <a:buBlip>
                <a:blip r:embed="rId2"/>
              </a:buBlip>
            </a:pPr>
            <a:r>
              <a:rPr lang="ru-RU" dirty="0">
                <a:latin typeface="GOST Type BU" pitchFamily="2" charset="2"/>
              </a:rPr>
              <a:t>Виды обработки резанием / Составитель Попок Н.Н., </a:t>
            </a:r>
            <a:r>
              <a:rPr lang="ru-RU" dirty="0" err="1">
                <a:latin typeface="GOST Type BU" pitchFamily="2" charset="2"/>
              </a:rPr>
              <a:t>Сидикевич</a:t>
            </a:r>
            <a:r>
              <a:rPr lang="ru-RU" dirty="0">
                <a:latin typeface="GOST Type BU" pitchFamily="2" charset="2"/>
              </a:rPr>
              <a:t> А. В. Методические указания к учебно-исследовательской работе. – Новополоцк: ПГУ, 2006. – 37 с</a:t>
            </a:r>
            <a:r>
              <a:rPr lang="ru-RU" dirty="0" smtClean="0">
                <a:latin typeface="GOST Type BU" pitchFamily="2" charset="2"/>
              </a:rPr>
              <a:t>.</a:t>
            </a:r>
          </a:p>
          <a:p>
            <a:pPr marL="3175" algn="just">
              <a:lnSpc>
                <a:spcPct val="80000"/>
              </a:lnSpc>
            </a:pPr>
            <a:endParaRPr lang="ru-RU" dirty="0">
              <a:latin typeface="GOST Type BU" pitchFamily="2" charset="2"/>
            </a:endParaRPr>
          </a:p>
          <a:p>
            <a:pPr marL="3175" indent="177800" algn="just">
              <a:lnSpc>
                <a:spcPct val="80000"/>
              </a:lnSpc>
              <a:buBlip>
                <a:blip r:embed="rId2"/>
              </a:buBlip>
            </a:pPr>
            <a:r>
              <a:rPr lang="ru-RU" dirty="0">
                <a:latin typeface="GOST Type BU" pitchFamily="2" charset="2"/>
              </a:rPr>
              <a:t>Основные элементы и геометрические параметры режущих инструментов / Составитель Попок Н.Н. Методические указания к учебно-исследовательской работе. – Новополоцк, НПИ, 1991. – 21 с</a:t>
            </a:r>
            <a:r>
              <a:rPr lang="ru-RU" dirty="0" smtClean="0">
                <a:latin typeface="GOST Type BU" pitchFamily="2" charset="2"/>
              </a:rPr>
              <a:t>.</a:t>
            </a:r>
          </a:p>
          <a:p>
            <a:pPr marL="3175" algn="just">
              <a:lnSpc>
                <a:spcPct val="80000"/>
              </a:lnSpc>
            </a:pPr>
            <a:endParaRPr lang="ru-RU" dirty="0">
              <a:latin typeface="GOST Type BU" pitchFamily="2" charset="2"/>
            </a:endParaRPr>
          </a:p>
          <a:p>
            <a:pPr marL="3175" indent="177800" algn="just">
              <a:lnSpc>
                <a:spcPct val="80000"/>
              </a:lnSpc>
              <a:buBlip>
                <a:blip r:embed="rId2"/>
              </a:buBlip>
            </a:pPr>
            <a:r>
              <a:rPr lang="ru-RU" dirty="0">
                <a:latin typeface="GOST Type BU" pitchFamily="2" charset="2"/>
              </a:rPr>
              <a:t>Деформация срезаемого слоя / Составитель Попок Н.Н. Методические указания к учебно-исследовательской работе, Новополоцк, НПИ, 1992. – 8 с</a:t>
            </a:r>
            <a:r>
              <a:rPr lang="ru-RU" dirty="0" smtClean="0">
                <a:latin typeface="GOST Type BU" pitchFamily="2" charset="2"/>
              </a:rPr>
              <a:t>.</a:t>
            </a:r>
          </a:p>
          <a:p>
            <a:pPr marL="3175" algn="just">
              <a:lnSpc>
                <a:spcPct val="80000"/>
              </a:lnSpc>
            </a:pPr>
            <a:endParaRPr lang="ru-RU" dirty="0" smtClean="0">
              <a:latin typeface="GOST Type BU" pitchFamily="2" charset="2"/>
            </a:endParaRPr>
          </a:p>
          <a:p>
            <a:pPr marL="3175" indent="177800" algn="just">
              <a:lnSpc>
                <a:spcPct val="80000"/>
              </a:lnSpc>
              <a:buBlip>
                <a:blip r:embed="rId2"/>
              </a:buBlip>
            </a:pPr>
            <a:r>
              <a:rPr lang="ru-RU" dirty="0">
                <a:latin typeface="GOST Type BU" pitchFamily="2" charset="2"/>
              </a:rPr>
              <a:t> </a:t>
            </a:r>
            <a:r>
              <a:rPr lang="ru-RU" dirty="0" smtClean="0">
                <a:latin typeface="GOST Type BU" pitchFamily="2" charset="2"/>
              </a:rPr>
              <a:t>Стружкообразование </a:t>
            </a:r>
            <a:r>
              <a:rPr lang="ru-RU" dirty="0">
                <a:latin typeface="GOST Type BU" pitchFamily="2" charset="2"/>
              </a:rPr>
              <a:t>и </a:t>
            </a:r>
            <a:r>
              <a:rPr lang="ru-RU" dirty="0" err="1">
                <a:latin typeface="GOST Type BU" pitchFamily="2" charset="2"/>
              </a:rPr>
              <a:t>стружкодробление</a:t>
            </a:r>
            <a:r>
              <a:rPr lang="ru-RU" dirty="0">
                <a:latin typeface="GOST Type BU" pitchFamily="2" charset="2"/>
              </a:rPr>
              <a:t> при обработке ротационным инструментом / Составитель Данилов В.А., Попок Н.Н. Методические указания к учебно-исследовательской работе. – Новополоцк: НПИ, 1984. – 16 с.</a:t>
            </a:r>
            <a:endParaRPr lang="en-US" dirty="0">
              <a:latin typeface="GOST Type BU" pitchFamily="2" charset="2"/>
            </a:endParaRPr>
          </a:p>
          <a:p>
            <a:pPr marL="3175" algn="just">
              <a:lnSpc>
                <a:spcPct val="80000"/>
              </a:lnSpc>
            </a:pPr>
            <a:endParaRPr lang="ru-RU" dirty="0" smtClean="0">
              <a:latin typeface="GOST Type BU" pitchFamily="2" charset="2"/>
            </a:endParaRPr>
          </a:p>
          <a:p>
            <a:pPr marL="3175" indent="177800" algn="just">
              <a:lnSpc>
                <a:spcPct val="80000"/>
              </a:lnSpc>
              <a:buBlip>
                <a:blip r:embed="rId2"/>
              </a:buBlip>
            </a:pPr>
            <a:endParaRPr lang="ru-RU" dirty="0">
              <a:latin typeface="GOST Type BU" pitchFamily="2" charset="2"/>
            </a:endParaRPr>
          </a:p>
        </p:txBody>
      </p:sp>
    </p:spTree>
    <p:extLst>
      <p:ext uri="{BB962C8B-B14F-4D97-AF65-F5344CB8AC3E}">
        <p14:creationId xmlns:p14="http://schemas.microsoft.com/office/powerpoint/2010/main" val="25678799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8572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СПОСОБЫ ПОДАЧИ СОЖ В ЗОНУ РЕЗАНИЯ</a:t>
            </a:r>
          </a:p>
        </p:txBody>
      </p:sp>
      <p:sp>
        <p:nvSpPr>
          <p:cNvPr id="6" name="Содержимое 2"/>
          <p:cNvSpPr txBox="1">
            <a:spLocks/>
          </p:cNvSpPr>
          <p:nvPr/>
        </p:nvSpPr>
        <p:spPr>
          <a:xfrm>
            <a:off x="-1" y="5562600"/>
            <a:ext cx="9144000" cy="1238250"/>
          </a:xfrm>
          <a:prstGeom prst="rect">
            <a:avLst/>
          </a:prstGeom>
        </p:spPr>
        <p:txBody>
          <a:bodyPr vert="horz" lIns="91440" tIns="45720" rIns="91440" bIns="45720" rtlCol="0">
            <a:noAutofit/>
          </a:bodyPr>
          <a:lstStyle/>
          <a:p>
            <a:pPr marL="266700" algn="ctr">
              <a:lnSpc>
                <a:spcPct val="80000"/>
              </a:lnSpc>
              <a:defRPr/>
            </a:pPr>
            <a:r>
              <a:rPr lang="ru-RU" sz="2000" dirty="0" smtClean="0">
                <a:solidFill>
                  <a:srgbClr val="C00000"/>
                </a:solidFill>
                <a:latin typeface="GOST Type BU" pitchFamily="2" charset="2"/>
              </a:rPr>
              <a:t>а</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при точении поливом из сопла </a:t>
            </a: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под давлением из сопла </a:t>
            </a: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через внутренний канал </a:t>
            </a:r>
            <a:r>
              <a:rPr lang="ru-RU" sz="2000" dirty="0">
                <a:solidFill>
                  <a:srgbClr val="C00000"/>
                </a:solidFill>
                <a:latin typeface="GOST Type BU" pitchFamily="2" charset="2"/>
              </a:rPr>
              <a:t>3</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 – при сверлении через внутренние каналы </a:t>
            </a: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 при точении резцом </a:t>
            </a: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с тепловой трубой и пористым наполнителем </a:t>
            </a: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теплообменной </a:t>
            </a:r>
            <a:r>
              <a:rPr lang="ru-RU" sz="2000" dirty="0">
                <a:solidFill>
                  <a:srgbClr val="C00000"/>
                </a:solidFill>
                <a:latin typeface="GOST Type BU" pitchFamily="2" charset="2"/>
              </a:rPr>
              <a:t>3</a:t>
            </a:r>
            <a:r>
              <a:rPr lang="ru-RU" sz="2000" dirty="0">
                <a:solidFill>
                  <a:schemeClr val="tx2">
                    <a:lumMod val="75000"/>
                  </a:schemeClr>
                </a:solidFill>
                <a:latin typeface="GOST Type BU" pitchFamily="2" charset="2"/>
              </a:rPr>
              <a:t> и теплопередающей </a:t>
            </a:r>
            <a:r>
              <a:rPr lang="ru-RU" sz="2000" dirty="0">
                <a:solidFill>
                  <a:srgbClr val="C00000"/>
                </a:solidFill>
                <a:latin typeface="GOST Type BU" pitchFamily="2" charset="2"/>
              </a:rPr>
              <a:t>4</a:t>
            </a:r>
            <a:r>
              <a:rPr lang="ru-RU" sz="2000" dirty="0">
                <a:solidFill>
                  <a:schemeClr val="tx2">
                    <a:lumMod val="75000"/>
                  </a:schemeClr>
                </a:solidFill>
                <a:latin typeface="GOST Type BU" pitchFamily="2" charset="2"/>
              </a:rPr>
              <a:t> зонами</a:t>
            </a: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475" y="841642"/>
            <a:ext cx="8401050" cy="4754269"/>
          </a:xfrm>
          <a:prstGeom prst="rect">
            <a:avLst/>
          </a:prstGeom>
        </p:spPr>
      </p:pic>
      <p:grpSp>
        <p:nvGrpSpPr>
          <p:cNvPr id="5" name="Группа 4"/>
          <p:cNvGrpSpPr/>
          <p:nvPr/>
        </p:nvGrpSpPr>
        <p:grpSpPr>
          <a:xfrm>
            <a:off x="8432685" y="6450136"/>
            <a:ext cx="453970" cy="369332"/>
            <a:chOff x="8432685"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939473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 стрелкой 23"/>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Группа 31"/>
          <p:cNvGrpSpPr/>
          <p:nvPr/>
        </p:nvGrpSpPr>
        <p:grpSpPr>
          <a:xfrm>
            <a:off x="155618" y="1781473"/>
            <a:ext cx="4257506" cy="3592959"/>
            <a:chOff x="155618" y="1781473"/>
            <a:chExt cx="4257506" cy="3592959"/>
          </a:xfrm>
        </p:grpSpPr>
        <p:grpSp>
          <p:nvGrpSpPr>
            <p:cNvPr id="22" name="Группа 21"/>
            <p:cNvGrpSpPr/>
            <p:nvPr/>
          </p:nvGrpSpPr>
          <p:grpSpPr>
            <a:xfrm>
              <a:off x="221692" y="1928658"/>
              <a:ext cx="4061626" cy="3303309"/>
              <a:chOff x="221692" y="1928658"/>
              <a:chExt cx="4061626" cy="3303309"/>
            </a:xfrm>
          </p:grpSpPr>
          <p:grpSp>
            <p:nvGrpSpPr>
              <p:cNvPr id="4" name="Группа 3"/>
              <p:cNvGrpSpPr/>
              <p:nvPr/>
            </p:nvGrpSpPr>
            <p:grpSpPr>
              <a:xfrm>
                <a:off x="221692" y="1928658"/>
                <a:ext cx="4061626" cy="3303309"/>
                <a:chOff x="4760741" y="1879231"/>
                <a:chExt cx="4061626" cy="3303309"/>
              </a:xfrm>
            </p:grpSpPr>
            <p:cxnSp>
              <p:nvCxnSpPr>
                <p:cNvPr id="5" name="Прямая со стрелкой 4"/>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11" name="Прямая со стрелкой 10"/>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13" name="Прямая со стрелкой 12"/>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15" name="Рисунок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16" name="Прямая со стрелкой 15"/>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7" name="Прямая со стрелкой 16"/>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9" name="Прямая со стрелкой 18"/>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21" name="Прямая со стрелкой 20"/>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26" name="Прямоугольник 25"/>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2935966"/>
            <a:ext cx="3054890" cy="1295930"/>
          </a:xfrm>
          <a:prstGeom prst="rect">
            <a:avLst/>
          </a:prstGeom>
        </p:spPr>
      </p:pic>
      <p:sp>
        <p:nvSpPr>
          <p:cNvPr id="28"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29" name="Группа 28"/>
          <p:cNvGrpSpPr/>
          <p:nvPr/>
        </p:nvGrpSpPr>
        <p:grpSpPr>
          <a:xfrm>
            <a:off x="8449516" y="6450136"/>
            <a:ext cx="420308" cy="369332"/>
            <a:chOff x="8449516" y="6450136"/>
            <a:chExt cx="420308" cy="369332"/>
          </a:xfrm>
        </p:grpSpPr>
        <p:sp>
          <p:nvSpPr>
            <p:cNvPr id="30" name="Овал 2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31" name="TextBox 30"/>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9722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fltVal val="0"/>
                                          </p:val>
                                        </p:tav>
                                        <p:tav tm="100000">
                                          <p:val>
                                            <p:strVal val="#ppt_w"/>
                                          </p:val>
                                        </p:tav>
                                      </p:tavLst>
                                    </p:anim>
                                    <p:anim calcmode="lin" valueType="num">
                                      <p:cBhvr>
                                        <p:cTn id="8" dur="2000" fill="hold"/>
                                        <p:tgtEl>
                                          <p:spTgt spid="27"/>
                                        </p:tgtEl>
                                        <p:attrNameLst>
                                          <p:attrName>ppt_h</p:attrName>
                                        </p:attrNameLst>
                                      </p:cBhvr>
                                      <p:tavLst>
                                        <p:tav tm="0">
                                          <p:val>
                                            <p:fltVal val="0"/>
                                          </p:val>
                                        </p:tav>
                                        <p:tav tm="100000">
                                          <p:val>
                                            <p:strVal val="#ppt_h"/>
                                          </p:val>
                                        </p:tav>
                                      </p:tavLst>
                                    </p:anim>
                                    <p:animEffect transition="in" filter="fade">
                                      <p:cBhvr>
                                        <p:cTn id="9" dur="2000"/>
                                        <p:tgtEl>
                                          <p:spTgt spid="27"/>
                                        </p:tgtEl>
                                      </p:cBhvr>
                                    </p:animEffect>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anim calcmode="lin" valueType="num">
                                      <p:cBhvr>
                                        <p:cTn id="13" dur="2000" fill="hold"/>
                                        <p:tgtEl>
                                          <p:spTgt spid="24"/>
                                        </p:tgtEl>
                                        <p:attrNameLst>
                                          <p:attrName>ppt_x</p:attrName>
                                        </p:attrNameLst>
                                      </p:cBhvr>
                                      <p:tavLst>
                                        <p:tav tm="0">
                                          <p:val>
                                            <p:strVal val="#ppt_x"/>
                                          </p:val>
                                        </p:tav>
                                        <p:tav tm="100000">
                                          <p:val>
                                            <p:strVal val="#ppt_x"/>
                                          </p:val>
                                        </p:tav>
                                      </p:tavLst>
                                    </p:anim>
                                    <p:anim calcmode="lin" valueType="num">
                                      <p:cBhvr>
                                        <p:cTn id="14"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РАЦИОНАЛЬНОГО РЕЖИМА РЕЗАНИЯ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87406" y="1936376"/>
            <a:ext cx="8969189" cy="4731124"/>
          </a:xfrm>
          <a:prstGeom prst="rect">
            <a:avLst/>
          </a:prstGeom>
        </p:spPr>
        <p:txBody>
          <a:bodyPr vert="horz" lIns="91440" tIns="45720" rIns="91440" bIns="45720" rtlCol="0">
            <a:noAutofit/>
          </a:bodyPr>
          <a:lstStyle/>
          <a:p>
            <a:pPr indent="712788" algn="just">
              <a:lnSpc>
                <a:spcPct val="80000"/>
              </a:lnSpc>
              <a:buBlip>
                <a:blip r:embed="rId3"/>
              </a:buBlip>
              <a:defRPr/>
            </a:pPr>
            <a:r>
              <a:rPr lang="ru-RU" sz="3200" dirty="0" smtClean="0">
                <a:solidFill>
                  <a:schemeClr val="tx2">
                    <a:lumMod val="75000"/>
                  </a:schemeClr>
                </a:solidFill>
                <a:latin typeface="GOST Type BU" pitchFamily="2" charset="2"/>
              </a:rPr>
              <a:t>выбор </a:t>
            </a:r>
            <a:r>
              <a:rPr lang="ru-RU" sz="3200" dirty="0">
                <a:solidFill>
                  <a:schemeClr val="tx2">
                    <a:lumMod val="75000"/>
                  </a:schemeClr>
                </a:solidFill>
                <a:latin typeface="GOST Type BU" pitchFamily="2" charset="2"/>
              </a:rPr>
              <a:t>марки инструментального материала и геометрии лезвия режущего инструмента; </a:t>
            </a:r>
            <a:endParaRPr lang="ru-RU" sz="3200" dirty="0" smtClean="0">
              <a:solidFill>
                <a:schemeClr val="tx2">
                  <a:lumMod val="75000"/>
                </a:schemeClr>
              </a:solidFill>
              <a:latin typeface="GOST Type BU" pitchFamily="2" charset="2"/>
            </a:endParaRPr>
          </a:p>
          <a:p>
            <a:pPr indent="712788" algn="just">
              <a:lnSpc>
                <a:spcPct val="80000"/>
              </a:lnSpc>
              <a:buBlip>
                <a:blip r:embed="rId3"/>
              </a:buBlip>
              <a:defRPr/>
            </a:pPr>
            <a:endParaRPr lang="ru-RU" sz="3200" dirty="0" smtClean="0">
              <a:solidFill>
                <a:schemeClr val="tx2">
                  <a:lumMod val="75000"/>
                </a:schemeClr>
              </a:solidFill>
              <a:latin typeface="GOST Type BU" pitchFamily="2" charset="2"/>
            </a:endParaRPr>
          </a:p>
          <a:p>
            <a:pPr indent="712788" algn="just">
              <a:lnSpc>
                <a:spcPct val="80000"/>
              </a:lnSpc>
              <a:buBlip>
                <a:blip r:embed="rId3"/>
              </a:buBlip>
              <a:defRPr/>
            </a:pPr>
            <a:r>
              <a:rPr lang="ru-RU" sz="3200" dirty="0" smtClean="0">
                <a:solidFill>
                  <a:schemeClr val="tx2">
                    <a:lumMod val="75000"/>
                  </a:schemeClr>
                </a:solidFill>
                <a:latin typeface="GOST Type BU" pitchFamily="2" charset="2"/>
              </a:rPr>
              <a:t>определение </a:t>
            </a:r>
            <a:r>
              <a:rPr lang="ru-RU" sz="3200" dirty="0">
                <a:solidFill>
                  <a:schemeClr val="tx2">
                    <a:lumMod val="75000"/>
                  </a:schemeClr>
                </a:solidFill>
                <a:latin typeface="GOST Type BU" pitchFamily="2" charset="2"/>
              </a:rPr>
              <a:t>глубины резания; </a:t>
            </a:r>
            <a:endParaRPr lang="ru-RU" sz="3200" dirty="0" smtClean="0">
              <a:solidFill>
                <a:schemeClr val="tx2">
                  <a:lumMod val="75000"/>
                </a:schemeClr>
              </a:solidFill>
              <a:latin typeface="GOST Type BU" pitchFamily="2" charset="2"/>
            </a:endParaRPr>
          </a:p>
          <a:p>
            <a:pPr indent="712788" algn="just">
              <a:lnSpc>
                <a:spcPct val="80000"/>
              </a:lnSpc>
              <a:buBlip>
                <a:blip r:embed="rId3"/>
              </a:buBlip>
              <a:defRPr/>
            </a:pPr>
            <a:endParaRPr lang="ru-RU" sz="3200" dirty="0" smtClean="0">
              <a:solidFill>
                <a:schemeClr val="tx2">
                  <a:lumMod val="75000"/>
                </a:schemeClr>
              </a:solidFill>
              <a:latin typeface="GOST Type BU" pitchFamily="2" charset="2"/>
            </a:endParaRPr>
          </a:p>
          <a:p>
            <a:pPr indent="712788" algn="just">
              <a:lnSpc>
                <a:spcPct val="80000"/>
              </a:lnSpc>
              <a:buBlip>
                <a:blip r:embed="rId3"/>
              </a:buBlip>
              <a:defRPr/>
            </a:pPr>
            <a:r>
              <a:rPr lang="ru-RU" sz="3200" dirty="0" smtClean="0">
                <a:solidFill>
                  <a:schemeClr val="tx2">
                    <a:lumMod val="75000"/>
                  </a:schemeClr>
                </a:solidFill>
                <a:latin typeface="GOST Type BU" pitchFamily="2" charset="2"/>
              </a:rPr>
              <a:t>определение </a:t>
            </a:r>
            <a:r>
              <a:rPr lang="ru-RU" sz="3200" dirty="0">
                <a:solidFill>
                  <a:schemeClr val="tx2">
                    <a:lumMod val="75000"/>
                  </a:schemeClr>
                </a:solidFill>
                <a:latin typeface="GOST Type BU" pitchFamily="2" charset="2"/>
              </a:rPr>
              <a:t>допускаемой подачи; </a:t>
            </a:r>
            <a:endParaRPr lang="ru-RU" sz="3200" dirty="0" smtClean="0">
              <a:solidFill>
                <a:schemeClr val="tx2">
                  <a:lumMod val="75000"/>
                </a:schemeClr>
              </a:solidFill>
              <a:latin typeface="GOST Type BU" pitchFamily="2" charset="2"/>
            </a:endParaRPr>
          </a:p>
          <a:p>
            <a:pPr indent="712788" algn="just">
              <a:lnSpc>
                <a:spcPct val="80000"/>
              </a:lnSpc>
              <a:buBlip>
                <a:blip r:embed="rId3"/>
              </a:buBlip>
              <a:defRPr/>
            </a:pPr>
            <a:endParaRPr lang="ru-RU" sz="3200" dirty="0" smtClean="0">
              <a:solidFill>
                <a:schemeClr val="tx2">
                  <a:lumMod val="75000"/>
                </a:schemeClr>
              </a:solidFill>
              <a:latin typeface="GOST Type BU" pitchFamily="2" charset="2"/>
            </a:endParaRPr>
          </a:p>
          <a:p>
            <a:pPr indent="712788" algn="just">
              <a:lnSpc>
                <a:spcPct val="80000"/>
              </a:lnSpc>
              <a:buBlip>
                <a:blip r:embed="rId3"/>
              </a:buBlip>
              <a:defRPr/>
            </a:pPr>
            <a:r>
              <a:rPr lang="ru-RU" sz="3200" dirty="0" smtClean="0">
                <a:solidFill>
                  <a:schemeClr val="tx2">
                    <a:lumMod val="75000"/>
                  </a:schemeClr>
                </a:solidFill>
                <a:latin typeface="GOST Type BU" pitchFamily="2" charset="2"/>
              </a:rPr>
              <a:t>определение </a:t>
            </a:r>
            <a:r>
              <a:rPr lang="ru-RU" sz="3200" dirty="0">
                <a:solidFill>
                  <a:schemeClr val="tx2">
                    <a:lumMod val="75000"/>
                  </a:schemeClr>
                </a:solidFill>
                <a:latin typeface="GOST Type BU" pitchFamily="2" charset="2"/>
              </a:rPr>
              <a:t>скорости резания</a:t>
            </a:r>
          </a:p>
        </p:txBody>
      </p:sp>
      <p:grpSp>
        <p:nvGrpSpPr>
          <p:cNvPr id="4" name="Группа 3"/>
          <p:cNvGrpSpPr/>
          <p:nvPr/>
        </p:nvGrpSpPr>
        <p:grpSpPr>
          <a:xfrm>
            <a:off x="8432685" y="6450136"/>
            <a:ext cx="453970" cy="369332"/>
            <a:chOff x="8432685"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736196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ДОПУСКАЕМОЙ ПОДАЧИ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5" name="TextBox 4"/>
              <p:cNvSpPr txBox="1"/>
              <p:nvPr/>
            </p:nvSpPr>
            <p:spPr>
              <a:xfrm>
                <a:off x="2084300" y="2984441"/>
                <a:ext cx="4975401"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𝑥</m:t>
                          </m:r>
                        </m:sub>
                      </m:sSub>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rPr>
                            <m:t>𝐶</m:t>
                          </m:r>
                        </m:e>
                        <m:sub>
                          <m:r>
                            <a:rPr lang="en-US" sz="2800" b="0" i="1" smtClean="0">
                              <a:solidFill>
                                <a:srgbClr val="C00000"/>
                              </a:solidFill>
                              <a:latin typeface="Cambria Math"/>
                            </a:rPr>
                            <m:t>𝑝𝑥</m:t>
                          </m:r>
                        </m:sub>
                      </m:sSub>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𝑡</m:t>
                          </m:r>
                        </m:e>
                        <m:sup>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𝑥</m:t>
                              </m:r>
                            </m:e>
                            <m:sub>
                              <m:r>
                                <a:rPr lang="en-US" sz="2800" b="0" i="1" smtClean="0">
                                  <a:solidFill>
                                    <a:srgbClr val="C00000"/>
                                  </a:solidFill>
                                  <a:latin typeface="Cambria Math"/>
                                  <a:ea typeface="Cambria Math"/>
                                </a:rPr>
                                <m:t>𝑝𝑥</m:t>
                              </m:r>
                            </m:sub>
                          </m:sSub>
                        </m:sup>
                      </m:sSup>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𝑆</m:t>
                          </m:r>
                        </m:e>
                        <m:sup>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𝑦</m:t>
                              </m:r>
                            </m:e>
                            <m:sub>
                              <m:r>
                                <a:rPr lang="en-US" sz="2800" b="0" i="1" smtClean="0">
                                  <a:solidFill>
                                    <a:srgbClr val="C00000"/>
                                  </a:solidFill>
                                  <a:latin typeface="Cambria Math"/>
                                  <a:ea typeface="Cambria Math"/>
                                </a:rPr>
                                <m:t>𝑝𝑥</m:t>
                              </m:r>
                            </m:sub>
                          </m:sSub>
                        </m:sup>
                      </m:sSup>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𝑘</m:t>
                          </m:r>
                        </m:e>
                        <m:sub>
                          <m:r>
                            <a:rPr lang="en-US" sz="2800" b="0" i="1" smtClean="0">
                              <a:solidFill>
                                <a:srgbClr val="C00000"/>
                              </a:solidFill>
                              <a:latin typeface="Cambria Math"/>
                              <a:ea typeface="Cambria Math"/>
                            </a:rPr>
                            <m:t>𝑝𝑥</m:t>
                          </m:r>
                        </m:sub>
                      </m:sSub>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𝑘</m:t>
                          </m:r>
                        </m:e>
                        <m:sub>
                          <m:r>
                            <m:rPr>
                              <m:sty m:val="p"/>
                            </m:rPr>
                            <a:rPr lang="el-GR" sz="2800" b="0" i="1" smtClean="0">
                              <a:solidFill>
                                <a:srgbClr val="C00000"/>
                              </a:solidFill>
                              <a:latin typeface="Cambria Math"/>
                              <a:ea typeface="Cambria Math"/>
                            </a:rPr>
                            <m:t>υ</m:t>
                          </m:r>
                          <m:r>
                            <a:rPr lang="en-US" sz="2800" b="0" i="1" smtClean="0">
                              <a:solidFill>
                                <a:srgbClr val="C00000"/>
                              </a:solidFill>
                              <a:latin typeface="Cambria Math"/>
                              <a:ea typeface="Cambria Math"/>
                            </a:rPr>
                            <m:t>𝑥</m:t>
                          </m:r>
                        </m:sub>
                      </m:sSub>
                    </m:oMath>
                  </m:oMathPara>
                </a14:m>
                <a:endParaRPr lang="ru-RU"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2084300" y="2984441"/>
                <a:ext cx="4975401" cy="556434"/>
              </a:xfrm>
              <a:prstGeom prst="rect">
                <a:avLst/>
              </a:prstGeom>
              <a:blipFill rotWithShape="0">
                <a:blip r:embed="rId3"/>
                <a:stretch>
                  <a:fillRect/>
                </a:stretch>
              </a:blipFill>
            </p:spPr>
            <p:txBody>
              <a:bodyPr/>
              <a:lstStyle/>
              <a:p>
                <a:r>
                  <a:rPr lang="ru-RU">
                    <a:noFill/>
                  </a:rPr>
                  <a:t> </a:t>
                </a:r>
              </a:p>
            </p:txBody>
          </p:sp>
        </mc:Fallback>
      </mc:AlternateContent>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9" name="TextBox 8"/>
              <p:cNvSpPr txBox="1"/>
              <p:nvPr/>
            </p:nvSpPr>
            <p:spPr>
              <a:xfrm>
                <a:off x="3346697" y="1912312"/>
                <a:ext cx="2450607" cy="5484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𝑥</m:t>
                          </m:r>
                        </m:sub>
                      </m:sSub>
                      <m:r>
                        <a:rPr lang="ru-RU" sz="2800" i="1" smtClean="0">
                          <a:solidFill>
                            <a:srgbClr val="C00000"/>
                          </a:solidFill>
                          <a:latin typeface="Cambria Math"/>
                          <a:ea typeface="Cambria Math"/>
                        </a:rPr>
                        <m:t>≤</m:t>
                      </m:r>
                      <m:sSub>
                        <m:sSubPr>
                          <m:ctrlPr>
                            <a:rPr lang="ru-RU" sz="2800" i="1" smtClean="0">
                              <a:solidFill>
                                <a:srgbClr val="C00000"/>
                              </a:solidFill>
                              <a:latin typeface="Cambria Math"/>
                              <a:ea typeface="Cambria Math"/>
                            </a:rPr>
                          </m:ctrlPr>
                        </m:sSubPr>
                        <m:e>
                          <m:r>
                            <a:rPr lang="en-US" sz="2800" b="0" i="1" smtClean="0">
                              <a:solidFill>
                                <a:srgbClr val="C00000"/>
                              </a:solidFill>
                              <a:latin typeface="Cambria Math"/>
                              <a:ea typeface="Cambria Math"/>
                            </a:rPr>
                            <m:t>𝑄</m:t>
                          </m:r>
                        </m:e>
                        <m:sub>
                          <m:r>
                            <a:rPr lang="ru-RU" sz="2800" b="0" i="1" smtClean="0">
                              <a:solidFill>
                                <a:srgbClr val="C00000"/>
                              </a:solidFill>
                              <a:latin typeface="Cambria Math"/>
                              <a:ea typeface="Cambria Math"/>
                            </a:rPr>
                            <m:t>доп.шест.</m:t>
                          </m:r>
                        </m:sub>
                      </m:sSub>
                    </m:oMath>
                  </m:oMathPara>
                </a14:m>
                <a:endParaRPr lang="ru-RU"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3346697" y="1912312"/>
                <a:ext cx="2450607" cy="548420"/>
              </a:xfrm>
              <a:prstGeom prst="rect">
                <a:avLst/>
              </a:prstGeom>
              <a:blipFill rotWithShape="0">
                <a:blip r:embed="rId4"/>
                <a:stretch>
                  <a:fillRect/>
                </a:stretch>
              </a:blipFill>
            </p:spPr>
            <p:txBody>
              <a:bodyPr/>
              <a:lstStyle/>
              <a:p>
                <a:r>
                  <a:rPr lang="ru-RU">
                    <a:noFill/>
                  </a:rPr>
                  <a:t> </a:t>
                </a:r>
              </a:p>
            </p:txBody>
          </p:sp>
        </mc:Fallback>
      </mc:AlternateContent>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12" name="TextBox 11"/>
              <p:cNvSpPr txBox="1"/>
              <p:nvPr/>
            </p:nvSpPr>
            <p:spPr>
              <a:xfrm>
                <a:off x="1768701" y="4195384"/>
                <a:ext cx="5606599" cy="13653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𝑆</m:t>
                          </m:r>
                        </m:e>
                        <m:sub>
                          <m:r>
                            <a:rPr lang="en-US" sz="2800" b="0" i="1" smtClean="0">
                              <a:solidFill>
                                <a:srgbClr val="C00000"/>
                              </a:solidFill>
                              <a:latin typeface="Cambria Math"/>
                            </a:rPr>
                            <m:t>1</m:t>
                          </m:r>
                        </m:sub>
                      </m:sSub>
                      <m:r>
                        <a:rPr lang="ru-RU" sz="2800" i="1" smtClean="0">
                          <a:solidFill>
                            <a:srgbClr val="C00000"/>
                          </a:solidFill>
                          <a:latin typeface="Cambria Math"/>
                          <a:ea typeface="Cambria Math"/>
                        </a:rPr>
                        <m:t>≤</m:t>
                      </m:r>
                      <m:rad>
                        <m:radPr>
                          <m:ctrlPr>
                            <a:rPr lang="ru-RU" sz="2800" i="1" smtClean="0">
                              <a:solidFill>
                                <a:srgbClr val="C00000"/>
                              </a:solidFill>
                              <a:latin typeface="Cambria Math"/>
                              <a:ea typeface="Cambria Math"/>
                            </a:rPr>
                          </m:ctrlPr>
                        </m:radPr>
                        <m:deg>
                          <m:sSub>
                            <m:sSubPr>
                              <m:ctrlPr>
                                <a:rPr lang="ru-RU" sz="2800" i="1" smtClean="0">
                                  <a:solidFill>
                                    <a:srgbClr val="C00000"/>
                                  </a:solidFill>
                                  <a:latin typeface="Cambria Math"/>
                                  <a:ea typeface="Cambria Math"/>
                                </a:rPr>
                              </m:ctrlPr>
                            </m:sSubPr>
                            <m:e>
                              <m:r>
                                <a:rPr lang="en-US" sz="2800" b="0" i="1" smtClean="0">
                                  <a:solidFill>
                                    <a:srgbClr val="C00000"/>
                                  </a:solidFill>
                                  <a:latin typeface="Cambria Math"/>
                                  <a:ea typeface="Cambria Math"/>
                                </a:rPr>
                                <m:t>𝑦</m:t>
                              </m:r>
                            </m:e>
                            <m:sub>
                              <m:r>
                                <a:rPr lang="en-US" sz="2800" b="0" i="1" smtClean="0">
                                  <a:solidFill>
                                    <a:srgbClr val="C00000"/>
                                  </a:solidFill>
                                  <a:latin typeface="Cambria Math"/>
                                  <a:ea typeface="Cambria Math"/>
                                </a:rPr>
                                <m:t>𝑝𝑥</m:t>
                              </m:r>
                            </m:sub>
                          </m:sSub>
                        </m:deg>
                        <m:e>
                          <m:f>
                            <m:fPr>
                              <m:ctrlPr>
                                <a:rPr lang="ru-RU" sz="2800" i="1" smtClean="0">
                                  <a:solidFill>
                                    <a:srgbClr val="C00000"/>
                                  </a:solidFill>
                                  <a:latin typeface="Cambria Math"/>
                                  <a:ea typeface="Cambria Math"/>
                                </a:rPr>
                              </m:ctrlPr>
                            </m:fPr>
                            <m:num>
                              <m:sSub>
                                <m:sSubPr>
                                  <m:ctrlPr>
                                    <a:rPr lang="ru-RU" sz="2800" i="1" smtClean="0">
                                      <a:solidFill>
                                        <a:srgbClr val="C00000"/>
                                      </a:solidFill>
                                      <a:latin typeface="Cambria Math"/>
                                      <a:ea typeface="Cambria Math"/>
                                    </a:rPr>
                                  </m:ctrlPr>
                                </m:sSubPr>
                                <m:e>
                                  <m:r>
                                    <a:rPr lang="en-US" sz="2800" b="0" i="1" smtClean="0">
                                      <a:solidFill>
                                        <a:srgbClr val="C00000"/>
                                      </a:solidFill>
                                      <a:latin typeface="Cambria Math"/>
                                      <a:ea typeface="Cambria Math"/>
                                    </a:rPr>
                                    <m:t>𝑄</m:t>
                                  </m:r>
                                </m:e>
                                <m:sub>
                                  <m:r>
                                    <a:rPr lang="ru-RU" sz="2800" b="0" i="1" smtClean="0">
                                      <a:solidFill>
                                        <a:srgbClr val="C00000"/>
                                      </a:solidFill>
                                      <a:latin typeface="Cambria Math"/>
                                      <a:ea typeface="Cambria Math"/>
                                    </a:rPr>
                                    <m:t>доп.шест.</m:t>
                                  </m:r>
                                </m:sub>
                              </m:sSub>
                            </m:num>
                            <m:den>
                              <m:sSub>
                                <m:sSubPr>
                                  <m:ctrlPr>
                                    <a:rPr lang="en-US" sz="2800" i="1">
                                      <a:solidFill>
                                        <a:srgbClr val="C00000"/>
                                      </a:solidFill>
                                      <a:latin typeface="Cambria Math"/>
                                    </a:rPr>
                                  </m:ctrlPr>
                                </m:sSubPr>
                                <m:e>
                                  <m:r>
                                    <a:rPr lang="en-US" sz="2800" i="1">
                                      <a:solidFill>
                                        <a:srgbClr val="C00000"/>
                                      </a:solidFill>
                                      <a:latin typeface="Cambria Math"/>
                                    </a:rPr>
                                    <m:t>𝐶</m:t>
                                  </m:r>
                                </m:e>
                                <m:sub>
                                  <m:r>
                                    <a:rPr lang="en-US" sz="2800" i="1">
                                      <a:solidFill>
                                        <a:srgbClr val="C00000"/>
                                      </a:solidFill>
                                      <a:latin typeface="Cambria Math"/>
                                    </a:rPr>
                                    <m:t>𝑝𝑥</m:t>
                                  </m:r>
                                </m:sub>
                              </m:sSub>
                              <m:r>
                                <a:rPr lang="en-US" sz="2800" i="1">
                                  <a:solidFill>
                                    <a:srgbClr val="C00000"/>
                                  </a:solidFill>
                                  <a:latin typeface="Cambria Math"/>
                                  <a:ea typeface="Cambria Math"/>
                                </a:rPr>
                                <m:t>∙</m:t>
                              </m:r>
                              <m:sSup>
                                <m:sSupPr>
                                  <m:ctrlPr>
                                    <a:rPr lang="en-US" sz="2800" i="1">
                                      <a:solidFill>
                                        <a:srgbClr val="C00000"/>
                                      </a:solidFill>
                                      <a:latin typeface="Cambria Math"/>
                                      <a:ea typeface="Cambria Math"/>
                                    </a:rPr>
                                  </m:ctrlPr>
                                </m:sSupPr>
                                <m:e>
                                  <m:r>
                                    <a:rPr lang="en-US" sz="2800" i="1">
                                      <a:solidFill>
                                        <a:srgbClr val="C00000"/>
                                      </a:solidFill>
                                      <a:latin typeface="Cambria Math"/>
                                      <a:ea typeface="Cambria Math"/>
                                    </a:rPr>
                                    <m:t>𝑡</m:t>
                                  </m:r>
                                </m:e>
                                <m:sup>
                                  <m:sSub>
                                    <m:sSubPr>
                                      <m:ctrlPr>
                                        <a:rPr lang="en-US" sz="2800" i="1">
                                          <a:solidFill>
                                            <a:srgbClr val="C00000"/>
                                          </a:solidFill>
                                          <a:latin typeface="Cambria Math"/>
                                          <a:ea typeface="Cambria Math"/>
                                        </a:rPr>
                                      </m:ctrlPr>
                                    </m:sSubPr>
                                    <m:e>
                                      <m:r>
                                        <a:rPr lang="en-US" sz="2800" i="1">
                                          <a:solidFill>
                                            <a:srgbClr val="C00000"/>
                                          </a:solidFill>
                                          <a:latin typeface="Cambria Math"/>
                                          <a:ea typeface="Cambria Math"/>
                                        </a:rPr>
                                        <m:t>𝑥</m:t>
                                      </m:r>
                                    </m:e>
                                    <m:sub>
                                      <m:r>
                                        <a:rPr lang="en-US" sz="2800" i="1">
                                          <a:solidFill>
                                            <a:srgbClr val="C00000"/>
                                          </a:solidFill>
                                          <a:latin typeface="Cambria Math"/>
                                          <a:ea typeface="Cambria Math"/>
                                        </a:rPr>
                                        <m:t>𝑝𝑥</m:t>
                                      </m:r>
                                    </m:sub>
                                  </m:sSub>
                                </m:sup>
                              </m:sSup>
                              <m:r>
                                <a:rPr lang="en-US" sz="2800" i="1">
                                  <a:solidFill>
                                    <a:srgbClr val="C00000"/>
                                  </a:solidFill>
                                  <a:latin typeface="Cambria Math"/>
                                  <a:ea typeface="Cambria Math"/>
                                </a:rPr>
                                <m:t>∙</m:t>
                              </m:r>
                              <m:sSup>
                                <m:sSupPr>
                                  <m:ctrlPr>
                                    <a:rPr lang="en-US" sz="2800" i="1">
                                      <a:solidFill>
                                        <a:srgbClr val="C00000"/>
                                      </a:solidFill>
                                      <a:latin typeface="Cambria Math"/>
                                      <a:ea typeface="Cambria Math"/>
                                    </a:rPr>
                                  </m:ctrlPr>
                                </m:sSupPr>
                                <m:e>
                                  <m:r>
                                    <a:rPr lang="en-US" sz="2800" i="1">
                                      <a:solidFill>
                                        <a:srgbClr val="C00000"/>
                                      </a:solidFill>
                                      <a:latin typeface="Cambria Math"/>
                                      <a:ea typeface="Cambria Math"/>
                                    </a:rPr>
                                    <m:t>𝑆</m:t>
                                  </m:r>
                                </m:e>
                                <m:sup>
                                  <m:sSub>
                                    <m:sSubPr>
                                      <m:ctrlPr>
                                        <a:rPr lang="en-US" sz="2800" i="1">
                                          <a:solidFill>
                                            <a:srgbClr val="C00000"/>
                                          </a:solidFill>
                                          <a:latin typeface="Cambria Math"/>
                                          <a:ea typeface="Cambria Math"/>
                                        </a:rPr>
                                      </m:ctrlPr>
                                    </m:sSubPr>
                                    <m:e>
                                      <m:r>
                                        <a:rPr lang="en-US" sz="2800" i="1">
                                          <a:solidFill>
                                            <a:srgbClr val="C00000"/>
                                          </a:solidFill>
                                          <a:latin typeface="Cambria Math"/>
                                          <a:ea typeface="Cambria Math"/>
                                        </a:rPr>
                                        <m:t>𝑦</m:t>
                                      </m:r>
                                    </m:e>
                                    <m:sub>
                                      <m:r>
                                        <a:rPr lang="en-US" sz="2800" i="1">
                                          <a:solidFill>
                                            <a:srgbClr val="C00000"/>
                                          </a:solidFill>
                                          <a:latin typeface="Cambria Math"/>
                                          <a:ea typeface="Cambria Math"/>
                                        </a:rPr>
                                        <m:t>𝑝𝑥</m:t>
                                      </m:r>
                                    </m:sub>
                                  </m:sSub>
                                </m:sup>
                              </m:sSup>
                              <m:r>
                                <a:rPr lang="en-US" sz="2800" i="1">
                                  <a:solidFill>
                                    <a:srgbClr val="C00000"/>
                                  </a:solidFill>
                                  <a:latin typeface="Cambria Math"/>
                                  <a:ea typeface="Cambria Math"/>
                                </a:rPr>
                                <m:t>∙</m:t>
                              </m:r>
                              <m:sSub>
                                <m:sSubPr>
                                  <m:ctrlPr>
                                    <a:rPr lang="en-US" sz="2800" i="1">
                                      <a:solidFill>
                                        <a:srgbClr val="C00000"/>
                                      </a:solidFill>
                                      <a:latin typeface="Cambria Math"/>
                                      <a:ea typeface="Cambria Math"/>
                                    </a:rPr>
                                  </m:ctrlPr>
                                </m:sSubPr>
                                <m:e>
                                  <m:r>
                                    <a:rPr lang="en-US" sz="2800" i="1">
                                      <a:solidFill>
                                        <a:srgbClr val="C00000"/>
                                      </a:solidFill>
                                      <a:latin typeface="Cambria Math"/>
                                      <a:ea typeface="Cambria Math"/>
                                    </a:rPr>
                                    <m:t>𝑘</m:t>
                                  </m:r>
                                </m:e>
                                <m:sub>
                                  <m:r>
                                    <a:rPr lang="en-US" sz="2800" i="1">
                                      <a:solidFill>
                                        <a:srgbClr val="C00000"/>
                                      </a:solidFill>
                                      <a:latin typeface="Cambria Math"/>
                                      <a:ea typeface="Cambria Math"/>
                                    </a:rPr>
                                    <m:t>𝑝𝑥</m:t>
                                  </m:r>
                                </m:sub>
                              </m:sSub>
                              <m:r>
                                <a:rPr lang="en-US" sz="2800" i="1">
                                  <a:solidFill>
                                    <a:srgbClr val="C00000"/>
                                  </a:solidFill>
                                  <a:latin typeface="Cambria Math"/>
                                  <a:ea typeface="Cambria Math"/>
                                </a:rPr>
                                <m:t>∙</m:t>
                              </m:r>
                              <m:sSub>
                                <m:sSubPr>
                                  <m:ctrlPr>
                                    <a:rPr lang="en-US" sz="2800" i="1">
                                      <a:solidFill>
                                        <a:srgbClr val="C00000"/>
                                      </a:solidFill>
                                      <a:latin typeface="Cambria Math"/>
                                      <a:ea typeface="Cambria Math"/>
                                    </a:rPr>
                                  </m:ctrlPr>
                                </m:sSubPr>
                                <m:e>
                                  <m:r>
                                    <a:rPr lang="en-US" sz="2800" i="1">
                                      <a:solidFill>
                                        <a:srgbClr val="C00000"/>
                                      </a:solidFill>
                                      <a:latin typeface="Cambria Math"/>
                                      <a:ea typeface="Cambria Math"/>
                                    </a:rPr>
                                    <m:t>𝑘</m:t>
                                  </m:r>
                                </m:e>
                                <m:sub>
                                  <m:r>
                                    <m:rPr>
                                      <m:sty m:val="p"/>
                                    </m:rPr>
                                    <a:rPr lang="el-GR" sz="2800" i="1">
                                      <a:solidFill>
                                        <a:srgbClr val="C00000"/>
                                      </a:solidFill>
                                      <a:latin typeface="Cambria Math"/>
                                      <a:ea typeface="Cambria Math"/>
                                    </a:rPr>
                                    <m:t>υ</m:t>
                                  </m:r>
                                  <m:r>
                                    <a:rPr lang="en-US" sz="2800" i="1">
                                      <a:solidFill>
                                        <a:srgbClr val="C00000"/>
                                      </a:solidFill>
                                      <a:latin typeface="Cambria Math"/>
                                      <a:ea typeface="Cambria Math"/>
                                    </a:rPr>
                                    <m:t>𝑥</m:t>
                                  </m:r>
                                </m:sub>
                              </m:sSub>
                            </m:den>
                          </m:f>
                        </m:e>
                      </m:rad>
                    </m:oMath>
                  </m:oMathPara>
                </a14:m>
                <a:endParaRPr lang="ru-RU"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768701" y="4195384"/>
                <a:ext cx="5606599" cy="1365374"/>
              </a:xfrm>
              <a:prstGeom prst="rect">
                <a:avLst/>
              </a:prstGeom>
              <a:blipFill rotWithShape="0">
                <a:blip r:embed="rId5"/>
                <a:stretch>
                  <a:fillRect/>
                </a:stretch>
              </a:blipFill>
            </p:spPr>
            <p:txBody>
              <a:bodyPr/>
              <a:lstStyle/>
              <a:p>
                <a:r>
                  <a:rPr lang="ru-RU">
                    <a:noFill/>
                  </a:rPr>
                  <a:t> </a:t>
                </a:r>
              </a:p>
            </p:txBody>
          </p:sp>
        </mc:Fallback>
      </mc:AlternateContent>
      <p:sp>
        <p:nvSpPr>
          <p:cNvPr id="13" name="Прямоугольник 12"/>
          <p:cNvSpPr/>
          <p:nvPr/>
        </p:nvSpPr>
        <p:spPr>
          <a:xfrm>
            <a:off x="232172" y="1119873"/>
            <a:ext cx="8679657" cy="461665"/>
          </a:xfrm>
          <a:prstGeom prst="rect">
            <a:avLst/>
          </a:prstGeom>
        </p:spPr>
        <p:txBody>
          <a:bodyPr wrap="square">
            <a:spAutoFit/>
          </a:bodyPr>
          <a:lstStyle/>
          <a:p>
            <a:pPr indent="542925">
              <a:buBlip>
                <a:blip r:embed="rId6"/>
              </a:buBlip>
            </a:pPr>
            <a:r>
              <a:rPr lang="ru-RU" sz="2400" dirty="0" smtClean="0">
                <a:latin typeface="GOST Type BU" pitchFamily="2" charset="2"/>
              </a:rPr>
              <a:t>подача, допускаемая прочностью механизма подачи станка:</a:t>
            </a:r>
            <a:endParaRPr lang="ru-RU" sz="2400" dirty="0">
              <a:latin typeface="GOST Type BU" pitchFamily="2" charset="2"/>
            </a:endParaRPr>
          </a:p>
        </p:txBody>
      </p:sp>
      <p:sp>
        <p:nvSpPr>
          <p:cNvPr id="11" name="Содержимое 2"/>
          <p:cNvSpPr txBox="1">
            <a:spLocks/>
          </p:cNvSpPr>
          <p:nvPr/>
        </p:nvSpPr>
        <p:spPr>
          <a:xfrm>
            <a:off x="5675350" y="204686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4" name="Содержимое 2"/>
          <p:cNvSpPr txBox="1">
            <a:spLocks/>
          </p:cNvSpPr>
          <p:nvPr/>
        </p:nvSpPr>
        <p:spPr>
          <a:xfrm>
            <a:off x="6937747" y="305422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5" name="Группа 14"/>
          <p:cNvGrpSpPr/>
          <p:nvPr/>
        </p:nvGrpSpPr>
        <p:grpSpPr>
          <a:xfrm>
            <a:off x="8438295" y="6450136"/>
            <a:ext cx="442750" cy="369332"/>
            <a:chOff x="8438295" y="6450136"/>
            <a:chExt cx="442750" cy="369332"/>
          </a:xfrm>
        </p:grpSpPr>
        <p:sp>
          <p:nvSpPr>
            <p:cNvPr id="16" name="Овал 1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7" name="TextBox 16"/>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06191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ДОПУСКАЕМОЙ ПОДАЧИ</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Прямоугольник 12"/>
          <p:cNvSpPr/>
          <p:nvPr/>
        </p:nvSpPr>
        <p:spPr>
          <a:xfrm>
            <a:off x="232172" y="658208"/>
            <a:ext cx="8679657" cy="461665"/>
          </a:xfrm>
          <a:prstGeom prst="rect">
            <a:avLst/>
          </a:prstGeom>
        </p:spPr>
        <p:txBody>
          <a:bodyPr wrap="square">
            <a:spAutoFit/>
          </a:bodyPr>
          <a:lstStyle/>
          <a:p>
            <a:pPr indent="542925">
              <a:buBlip>
                <a:blip r:embed="rId3"/>
              </a:buBlip>
            </a:pPr>
            <a:r>
              <a:rPr lang="ru-RU" sz="2400" dirty="0" smtClean="0">
                <a:latin typeface="GOST Type BU" pitchFamily="2" charset="2"/>
              </a:rPr>
              <a:t>подача, </a:t>
            </a:r>
            <a:r>
              <a:rPr lang="ru-RU" sz="2400" dirty="0">
                <a:latin typeface="GOST Type BU" pitchFamily="2" charset="2"/>
              </a:rPr>
              <a:t>допускаемая прочностью </a:t>
            </a:r>
            <a:r>
              <a:rPr lang="ru-RU" sz="2400" dirty="0" smtClean="0">
                <a:latin typeface="GOST Type BU" pitchFamily="2" charset="2"/>
              </a:rPr>
              <a:t>резца:</a:t>
            </a:r>
            <a:endParaRPr lang="ru-RU" sz="2400" dirty="0">
              <a:latin typeface="GOST Type BU" pitchFamily="2" charset="2"/>
            </a:endParaRPr>
          </a:p>
        </p:txBody>
      </p:sp>
      <p:pic>
        <p:nvPicPr>
          <p:cNvPr id="4" name="Рисунок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5052" y="1603597"/>
            <a:ext cx="4508948" cy="4237940"/>
          </a:xfrm>
          <a:prstGeom prst="rect">
            <a:avLst/>
          </a:prstGeom>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19" name="TextBox 18"/>
              <p:cNvSpPr txBox="1"/>
              <p:nvPr/>
            </p:nvSpPr>
            <p:spPr>
              <a:xfrm>
                <a:off x="1220610" y="1771785"/>
                <a:ext cx="2262029" cy="4832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ru-RU" sz="2400" b="0" i="1" smtClean="0">
                              <a:solidFill>
                                <a:srgbClr val="C00000"/>
                              </a:solidFill>
                              <a:latin typeface="Cambria Math"/>
                            </a:rPr>
                            <m:t>М</m:t>
                          </m:r>
                        </m:e>
                        <m:sub>
                          <m:r>
                            <a:rPr lang="ru-RU" sz="2400" b="0" i="1" smtClean="0">
                              <a:solidFill>
                                <a:srgbClr val="C00000"/>
                              </a:solidFill>
                              <a:latin typeface="Cambria Math"/>
                            </a:rPr>
                            <m:t>из</m:t>
                          </m:r>
                        </m:sub>
                      </m:sSub>
                      <m:r>
                        <a:rPr lang="ru-RU" sz="2400" i="1" smtClean="0">
                          <a:solidFill>
                            <a:srgbClr val="C00000"/>
                          </a:solidFill>
                          <a:latin typeface="Cambria Math"/>
                          <a:ea typeface="Cambria Math"/>
                        </a:rPr>
                        <m:t>≤</m:t>
                      </m:r>
                      <m:sSub>
                        <m:sSubPr>
                          <m:ctrlPr>
                            <a:rPr lang="ru-RU" sz="2400" i="1" smtClean="0">
                              <a:solidFill>
                                <a:srgbClr val="C00000"/>
                              </a:solidFill>
                              <a:latin typeface="Cambria Math"/>
                              <a:ea typeface="Cambria Math"/>
                            </a:rPr>
                          </m:ctrlPr>
                        </m:sSubPr>
                        <m:e>
                          <m:d>
                            <m:dPr>
                              <m:begChr m:val="["/>
                              <m:endChr m:val="]"/>
                              <m:ctrlPr>
                                <a:rPr lang="ru-RU" sz="2400" i="1" smtClean="0">
                                  <a:solidFill>
                                    <a:srgbClr val="C00000"/>
                                  </a:solidFill>
                                  <a:latin typeface="Cambria Math"/>
                                  <a:ea typeface="Cambria Math"/>
                                </a:rPr>
                              </m:ctrlPr>
                            </m:dPr>
                            <m:e>
                              <m:sSub>
                                <m:sSubPr>
                                  <m:ctrlPr>
                                    <a:rPr lang="ru-RU" sz="2400" i="1" smtClean="0">
                                      <a:solidFill>
                                        <a:srgbClr val="C00000"/>
                                      </a:solidFill>
                                      <a:latin typeface="Cambria Math"/>
                                      <a:ea typeface="Cambria Math"/>
                                    </a:rPr>
                                  </m:ctrlPr>
                                </m:sSubPr>
                                <m:e>
                                  <m:r>
                                    <a:rPr lang="ru-RU" sz="2400" b="0" i="1" smtClean="0">
                                      <a:solidFill>
                                        <a:srgbClr val="C00000"/>
                                      </a:solidFill>
                                      <a:latin typeface="Cambria Math"/>
                                      <a:ea typeface="Cambria Math"/>
                                    </a:rPr>
                                    <m:t>М</m:t>
                                  </m:r>
                                </m:e>
                                <m:sub>
                                  <m:r>
                                    <a:rPr lang="ru-RU" sz="2400" b="0" i="1" smtClean="0">
                                      <a:solidFill>
                                        <a:srgbClr val="C00000"/>
                                      </a:solidFill>
                                      <a:latin typeface="Cambria Math"/>
                                      <a:ea typeface="Cambria Math"/>
                                    </a:rPr>
                                    <m:t>из</m:t>
                                  </m:r>
                                </m:sub>
                              </m:sSub>
                            </m:e>
                          </m:d>
                        </m:e>
                        <m:sub>
                          <m:r>
                            <a:rPr lang="ru-RU" sz="2400" b="0" i="1" smtClean="0">
                              <a:solidFill>
                                <a:srgbClr val="C00000"/>
                              </a:solidFill>
                              <a:latin typeface="Cambria Math"/>
                              <a:ea typeface="Cambria Math"/>
                            </a:rPr>
                            <m:t>доп</m:t>
                          </m:r>
                        </m:sub>
                      </m:sSub>
                    </m:oMath>
                  </m:oMathPara>
                </a14:m>
                <a:endParaRPr lang="ru-RU" sz="2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1220610" y="1771785"/>
                <a:ext cx="2262029" cy="483274"/>
              </a:xfrm>
              <a:prstGeom prst="rect">
                <a:avLst/>
              </a:prstGeom>
              <a:blipFill rotWithShape="0">
                <a:blip r:embed="rId5"/>
                <a:stretch>
                  <a:fillRect b="-632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220610" y="2814698"/>
                <a:ext cx="23143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𝑧</m:t>
                          </m:r>
                        </m:sub>
                      </m:sSub>
                      <m:r>
                        <a:rPr lang="ru-RU" sz="2400" i="1" smtClean="0">
                          <a:solidFill>
                            <a:srgbClr val="C00000"/>
                          </a:solidFill>
                          <a:latin typeface="Cambria Math"/>
                          <a:ea typeface="Cambria Math"/>
                        </a:rPr>
                        <m:t>∙</m:t>
                      </m:r>
                      <m:r>
                        <a:rPr lang="en-US" sz="2400" b="0" i="1" smtClean="0">
                          <a:solidFill>
                            <a:srgbClr val="C00000"/>
                          </a:solidFill>
                          <a:latin typeface="Cambria Math"/>
                          <a:ea typeface="Cambria Math"/>
                        </a:rPr>
                        <m:t>𝑙</m:t>
                      </m:r>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d>
                            <m:dPr>
                              <m:begChr m:val="["/>
                              <m:endChr m:val="]"/>
                              <m:ctrlPr>
                                <a:rPr lang="en-US" sz="2400" b="0" i="1" smtClean="0">
                                  <a:solidFill>
                                    <a:srgbClr val="C00000"/>
                                  </a:solidFill>
                                  <a:latin typeface="Cambria Math"/>
                                  <a:ea typeface="Cambria Math"/>
                                </a:rPr>
                              </m:ctrlPr>
                            </m:dPr>
                            <m:e>
                              <m:r>
                                <a:rPr lang="en-US" sz="2400" b="0" i="1" smtClean="0">
                                  <a:solidFill>
                                    <a:srgbClr val="C00000"/>
                                  </a:solidFill>
                                  <a:latin typeface="Cambria Math"/>
                                  <a:ea typeface="Cambria Math"/>
                                </a:rPr>
                                <m:t>𝜎</m:t>
                              </m:r>
                            </m:e>
                          </m:d>
                        </m:e>
                        <m:sub>
                          <m:r>
                            <a:rPr lang="ru-RU" sz="2400" b="0" i="1" smtClean="0">
                              <a:solidFill>
                                <a:srgbClr val="C00000"/>
                              </a:solidFill>
                              <a:latin typeface="Cambria Math"/>
                              <a:ea typeface="Cambria Math"/>
                            </a:rPr>
                            <m:t>и</m:t>
                          </m:r>
                        </m:sub>
                      </m:sSub>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𝑊</m:t>
                      </m:r>
                    </m:oMath>
                  </m:oMathPara>
                </a14:m>
                <a:endParaRPr lang="ru-RU"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220610" y="2814698"/>
                <a:ext cx="2314352" cy="461665"/>
              </a:xfrm>
              <a:prstGeom prst="rect">
                <a:avLst/>
              </a:prstGeom>
              <a:blipFill rotWithShape="0">
                <a:blip r:embed="rId6"/>
                <a:stretch>
                  <a:fillRect b="-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0" y="3730900"/>
                <a:ext cx="4763227" cy="7351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𝑝𝑧</m:t>
                          </m:r>
                        </m:sub>
                      </m:sSub>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𝑡</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𝑥</m:t>
                              </m:r>
                            </m:e>
                            <m:sub>
                              <m:r>
                                <a:rPr lang="en-US" sz="2000" b="0" i="1" smtClean="0">
                                  <a:solidFill>
                                    <a:srgbClr val="C00000"/>
                                  </a:solidFill>
                                  <a:latin typeface="Cambria Math"/>
                                  <a:ea typeface="Cambria Math"/>
                                </a:rPr>
                                <m:t>𝑝𝑧</m:t>
                              </m:r>
                            </m:sub>
                          </m:sSub>
                        </m:sup>
                      </m:sSup>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𝑆</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𝑦</m:t>
                              </m:r>
                            </m:e>
                            <m:sub>
                              <m:r>
                                <a:rPr lang="en-US" sz="2000" b="0" i="1" smtClean="0">
                                  <a:solidFill>
                                    <a:srgbClr val="C00000"/>
                                  </a:solidFill>
                                  <a:latin typeface="Cambria Math"/>
                                  <a:ea typeface="Cambria Math"/>
                                </a:rPr>
                                <m:t>𝑝𝑧</m:t>
                              </m:r>
                            </m:sub>
                          </m:sSub>
                        </m:sup>
                      </m:sSup>
                      <m:r>
                        <a:rPr lang="en-US" sz="2000" b="0" i="1" smtClean="0">
                          <a:solidFill>
                            <a:srgbClr val="C00000"/>
                          </a:solidFill>
                          <a:latin typeface="Cambria Math"/>
                          <a:ea typeface="Cambria Math"/>
                        </a:rPr>
                        <m:t>∙</m:t>
                      </m:r>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𝑘</m:t>
                          </m:r>
                        </m:e>
                        <m:sub>
                          <m:r>
                            <a:rPr lang="en-US" sz="2000" b="0" i="1" smtClean="0">
                              <a:solidFill>
                                <a:srgbClr val="C00000"/>
                              </a:solidFill>
                              <a:latin typeface="Cambria Math"/>
                              <a:ea typeface="Cambria Math"/>
                            </a:rPr>
                            <m:t>𝑝𝑧</m:t>
                          </m:r>
                        </m:sub>
                      </m:sSub>
                      <m:r>
                        <a:rPr lang="en-US" sz="2000" b="0" i="1" smtClean="0">
                          <a:solidFill>
                            <a:srgbClr val="C00000"/>
                          </a:solidFill>
                          <a:latin typeface="Cambria Math"/>
                          <a:ea typeface="Cambria Math"/>
                        </a:rPr>
                        <m:t>∙</m:t>
                      </m:r>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𝑘</m:t>
                          </m:r>
                        </m:e>
                        <m:sub>
                          <m:r>
                            <m:rPr>
                              <m:sty m:val="p"/>
                            </m:rPr>
                            <a:rPr lang="el-GR" sz="2000" b="0" i="1" smtClean="0">
                              <a:solidFill>
                                <a:srgbClr val="C00000"/>
                              </a:solidFill>
                              <a:latin typeface="Cambria Math"/>
                              <a:ea typeface="Cambria Math"/>
                            </a:rPr>
                            <m:t>υ</m:t>
                          </m:r>
                          <m:r>
                            <a:rPr lang="en-US" sz="2000" b="0" i="1" smtClean="0">
                              <a:solidFill>
                                <a:srgbClr val="C00000"/>
                              </a:solidFill>
                              <a:latin typeface="Cambria Math"/>
                              <a:ea typeface="Cambria Math"/>
                            </a:rPr>
                            <m:t>𝑧</m:t>
                          </m:r>
                        </m:sub>
                      </m:sSub>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𝑙</m:t>
                      </m:r>
                      <m:r>
                        <a:rPr lang="en-US" sz="2000" b="0" i="1" smtClean="0">
                          <a:solidFill>
                            <a:srgbClr val="C00000"/>
                          </a:solidFill>
                          <a:latin typeface="Cambria Math"/>
                          <a:ea typeface="Cambria Math"/>
                        </a:rPr>
                        <m:t>≤</m:t>
                      </m:r>
                      <m:sSub>
                        <m:sSubPr>
                          <m:ctrlPr>
                            <a:rPr lang="en-US" sz="2000" b="0" i="1" smtClean="0">
                              <a:solidFill>
                                <a:srgbClr val="C00000"/>
                              </a:solidFill>
                              <a:latin typeface="Cambria Math"/>
                              <a:ea typeface="Cambria Math"/>
                            </a:rPr>
                          </m:ctrlPr>
                        </m:sSubPr>
                        <m:e>
                          <m:d>
                            <m:dPr>
                              <m:begChr m:val="["/>
                              <m:endChr m:val="]"/>
                              <m:ctrlPr>
                                <a:rPr lang="en-US" sz="2000" b="0" i="1" smtClean="0">
                                  <a:solidFill>
                                    <a:srgbClr val="C00000"/>
                                  </a:solidFill>
                                  <a:latin typeface="Cambria Math"/>
                                  <a:ea typeface="Cambria Math"/>
                                </a:rPr>
                              </m:ctrlPr>
                            </m:dPr>
                            <m:e>
                              <m:r>
                                <a:rPr lang="en-US" sz="2000" b="0" i="1" smtClean="0">
                                  <a:solidFill>
                                    <a:srgbClr val="C00000"/>
                                  </a:solidFill>
                                  <a:latin typeface="Cambria Math"/>
                                  <a:ea typeface="Cambria Math"/>
                                </a:rPr>
                                <m:t>𝜎</m:t>
                              </m:r>
                            </m:e>
                          </m:d>
                        </m:e>
                        <m:sub>
                          <m:r>
                            <a:rPr lang="ru-RU" sz="2000" b="0" i="1" smtClean="0">
                              <a:solidFill>
                                <a:srgbClr val="C00000"/>
                              </a:solidFill>
                              <a:latin typeface="Cambria Math"/>
                              <a:ea typeface="Cambria Math"/>
                            </a:rPr>
                            <m:t>и</m:t>
                          </m:r>
                        </m:sub>
                      </m:sSub>
                      <m:r>
                        <a:rPr lang="en-US" sz="2000" b="0" i="1" smtClean="0">
                          <a:solidFill>
                            <a:srgbClr val="C00000"/>
                          </a:solidFill>
                          <a:latin typeface="Cambria Math"/>
                          <a:ea typeface="Cambria Math"/>
                        </a:rPr>
                        <m:t>∙</m:t>
                      </m:r>
                      <m:f>
                        <m:fPr>
                          <m:ctrlPr>
                            <a:rPr lang="en-US" sz="2000" b="0" i="1" smtClean="0">
                              <a:solidFill>
                                <a:srgbClr val="C00000"/>
                              </a:solidFill>
                              <a:latin typeface="Cambria Math"/>
                              <a:ea typeface="Cambria Math"/>
                            </a:rPr>
                          </m:ctrlPr>
                        </m:fPr>
                        <m:num>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𝐵𝐻</m:t>
                              </m:r>
                            </m:e>
                            <m:sup>
                              <m:r>
                                <a:rPr lang="en-US" sz="2000" b="0" i="1" smtClean="0">
                                  <a:solidFill>
                                    <a:srgbClr val="C00000"/>
                                  </a:solidFill>
                                  <a:latin typeface="Cambria Math"/>
                                  <a:ea typeface="Cambria Math"/>
                                </a:rPr>
                                <m:t>2</m:t>
                              </m:r>
                            </m:sup>
                          </m:sSup>
                        </m:num>
                        <m:den>
                          <m:r>
                            <a:rPr lang="en-US" sz="2000" b="0" i="1" smtClean="0">
                              <a:solidFill>
                                <a:srgbClr val="C00000"/>
                              </a:solidFill>
                              <a:latin typeface="Cambria Math"/>
                              <a:ea typeface="Cambria Math"/>
                            </a:rPr>
                            <m:t>6</m:t>
                          </m:r>
                        </m:den>
                      </m:f>
                    </m:oMath>
                  </m:oMathPara>
                </a14:m>
                <a:endParaRPr lang="ru-RU"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0" y="3730900"/>
                <a:ext cx="4763227" cy="735138"/>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42046" y="5048271"/>
                <a:ext cx="4419158" cy="10016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𝑆</m:t>
                          </m:r>
                        </m:e>
                        <m:sub>
                          <m:r>
                            <a:rPr lang="en-US" sz="2000" b="0" i="1" smtClean="0">
                              <a:solidFill>
                                <a:srgbClr val="C00000"/>
                              </a:solidFill>
                              <a:latin typeface="Cambria Math"/>
                            </a:rPr>
                            <m:t>2</m:t>
                          </m:r>
                        </m:sub>
                      </m:sSub>
                      <m:r>
                        <a:rPr lang="ru-RU" sz="2000" i="1" smtClean="0">
                          <a:solidFill>
                            <a:srgbClr val="C00000"/>
                          </a:solidFill>
                          <a:latin typeface="Cambria Math"/>
                          <a:ea typeface="Cambria Math"/>
                        </a:rPr>
                        <m:t>≤</m:t>
                      </m:r>
                      <m:rad>
                        <m:radPr>
                          <m:ctrlPr>
                            <a:rPr lang="ru-RU" sz="2000" i="1" smtClean="0">
                              <a:solidFill>
                                <a:srgbClr val="C00000"/>
                              </a:solidFill>
                              <a:latin typeface="Cambria Math"/>
                              <a:ea typeface="Cambria Math"/>
                            </a:rPr>
                          </m:ctrlPr>
                        </m:radPr>
                        <m:deg>
                          <m:sSub>
                            <m:sSubPr>
                              <m:ctrlPr>
                                <a:rPr lang="ru-RU" sz="2000" i="1" smtClean="0">
                                  <a:solidFill>
                                    <a:srgbClr val="C00000"/>
                                  </a:solidFill>
                                  <a:latin typeface="Cambria Math"/>
                                  <a:ea typeface="Cambria Math"/>
                                </a:rPr>
                              </m:ctrlPr>
                            </m:sSubPr>
                            <m:e>
                              <m:r>
                                <a:rPr lang="en-US" sz="2000" b="0" i="1" smtClean="0">
                                  <a:solidFill>
                                    <a:srgbClr val="C00000"/>
                                  </a:solidFill>
                                  <a:latin typeface="Cambria Math"/>
                                  <a:ea typeface="Cambria Math"/>
                                </a:rPr>
                                <m:t>𝑦</m:t>
                              </m:r>
                            </m:e>
                            <m:sub>
                              <m:r>
                                <a:rPr lang="en-US" sz="2000" b="0" i="1" smtClean="0">
                                  <a:solidFill>
                                    <a:srgbClr val="C00000"/>
                                  </a:solidFill>
                                  <a:latin typeface="Cambria Math"/>
                                  <a:ea typeface="Cambria Math"/>
                                </a:rPr>
                                <m:t>𝑝𝑥</m:t>
                              </m:r>
                            </m:sub>
                          </m:sSub>
                        </m:deg>
                        <m:e>
                          <m:f>
                            <m:fPr>
                              <m:ctrlPr>
                                <a:rPr lang="ru-RU" sz="2000" i="1" smtClean="0">
                                  <a:solidFill>
                                    <a:srgbClr val="C00000"/>
                                  </a:solidFill>
                                  <a:latin typeface="Cambria Math"/>
                                  <a:ea typeface="Cambria Math"/>
                                </a:rPr>
                              </m:ctrlPr>
                            </m:fPr>
                            <m:num>
                              <m:sSub>
                                <m:sSubPr>
                                  <m:ctrlPr>
                                    <a:rPr lang="en-US" sz="2000" i="1">
                                      <a:solidFill>
                                        <a:srgbClr val="C00000"/>
                                      </a:solidFill>
                                      <a:latin typeface="Cambria Math"/>
                                      <a:ea typeface="Cambria Math"/>
                                    </a:rPr>
                                  </m:ctrlPr>
                                </m:sSubPr>
                                <m:e>
                                  <m:d>
                                    <m:dPr>
                                      <m:begChr m:val="["/>
                                      <m:endChr m:val="]"/>
                                      <m:ctrlPr>
                                        <a:rPr lang="en-US" sz="2000" i="1">
                                          <a:solidFill>
                                            <a:srgbClr val="C00000"/>
                                          </a:solidFill>
                                          <a:latin typeface="Cambria Math"/>
                                          <a:ea typeface="Cambria Math"/>
                                        </a:rPr>
                                      </m:ctrlPr>
                                    </m:dPr>
                                    <m:e>
                                      <m:r>
                                        <a:rPr lang="en-US" sz="2000" i="1">
                                          <a:solidFill>
                                            <a:srgbClr val="C00000"/>
                                          </a:solidFill>
                                          <a:latin typeface="Cambria Math"/>
                                          <a:ea typeface="Cambria Math"/>
                                        </a:rPr>
                                        <m:t>𝜎</m:t>
                                      </m:r>
                                    </m:e>
                                  </m:d>
                                </m:e>
                                <m:sub>
                                  <m:r>
                                    <a:rPr lang="ru-RU" sz="2000" i="1">
                                      <a:solidFill>
                                        <a:srgbClr val="C00000"/>
                                      </a:solidFill>
                                      <a:latin typeface="Cambria Math"/>
                                      <a:ea typeface="Cambria Math"/>
                                    </a:rPr>
                                    <m:t>и</m:t>
                                  </m:r>
                                </m:sub>
                              </m:sSub>
                              <m:r>
                                <a:rPr lang="en-US" sz="2000" i="1">
                                  <a:solidFill>
                                    <a:srgbClr val="C00000"/>
                                  </a:solidFill>
                                  <a:latin typeface="Cambria Math"/>
                                  <a:ea typeface="Cambria Math"/>
                                </a:rPr>
                                <m:t>∙</m:t>
                              </m:r>
                              <m:sSup>
                                <m:sSupPr>
                                  <m:ctrlPr>
                                    <a:rPr lang="en-US" sz="2000" i="1" smtClean="0">
                                      <a:solidFill>
                                        <a:srgbClr val="C00000"/>
                                      </a:solidFill>
                                      <a:latin typeface="Cambria Math"/>
                                      <a:ea typeface="Cambria Math"/>
                                    </a:rPr>
                                  </m:ctrlPr>
                                </m:sSupPr>
                                <m:e>
                                  <m:r>
                                    <a:rPr lang="en-US" sz="2000" b="0" i="1" smtClean="0">
                                      <a:solidFill>
                                        <a:srgbClr val="C00000"/>
                                      </a:solidFill>
                                      <a:latin typeface="Cambria Math"/>
                                      <a:ea typeface="Cambria Math"/>
                                    </a:rPr>
                                    <m:t>𝐵𝐻</m:t>
                                  </m:r>
                                </m:e>
                                <m:sup>
                                  <m:r>
                                    <a:rPr lang="en-US" sz="2000" b="0" i="1" smtClean="0">
                                      <a:solidFill>
                                        <a:srgbClr val="C00000"/>
                                      </a:solidFill>
                                      <a:latin typeface="Cambria Math"/>
                                      <a:ea typeface="Cambria Math"/>
                                    </a:rPr>
                                    <m:t>2</m:t>
                                  </m:r>
                                </m:sup>
                              </m:sSup>
                            </m:num>
                            <m:den>
                              <m:r>
                                <a:rPr lang="en-US" sz="2000" b="0" i="1" smtClean="0">
                                  <a:solidFill>
                                    <a:srgbClr val="C00000"/>
                                  </a:solidFill>
                                  <a:latin typeface="Cambria Math"/>
                                  <a:ea typeface="Cambria Math"/>
                                </a:rPr>
                                <m:t>6</m:t>
                              </m:r>
                              <m:sSub>
                                <m:sSubPr>
                                  <m:ctrlPr>
                                    <a:rPr lang="en-US" sz="2000" i="1">
                                      <a:solidFill>
                                        <a:srgbClr val="C00000"/>
                                      </a:solidFill>
                                      <a:latin typeface="Cambria Math"/>
                                    </a:rPr>
                                  </m:ctrlPr>
                                </m:sSubPr>
                                <m:e>
                                  <m:r>
                                    <a:rPr lang="en-US" sz="2000" i="1">
                                      <a:solidFill>
                                        <a:srgbClr val="C00000"/>
                                      </a:solidFill>
                                      <a:latin typeface="Cambria Math"/>
                                    </a:rPr>
                                    <m:t>𝐶</m:t>
                                  </m:r>
                                </m:e>
                                <m:sub>
                                  <m:r>
                                    <a:rPr lang="en-US" sz="2000" i="1">
                                      <a:solidFill>
                                        <a:srgbClr val="C00000"/>
                                      </a:solidFill>
                                      <a:latin typeface="Cambria Math"/>
                                    </a:rPr>
                                    <m:t>𝑝𝑧</m:t>
                                  </m:r>
                                </m:sub>
                              </m:sSub>
                              <m:r>
                                <a:rPr lang="en-US" sz="2000" i="1">
                                  <a:solidFill>
                                    <a:srgbClr val="C00000"/>
                                  </a:solidFill>
                                  <a:latin typeface="Cambria Math"/>
                                  <a:ea typeface="Cambria Math"/>
                                </a:rPr>
                                <m:t>∙</m:t>
                              </m:r>
                              <m:sSup>
                                <m:sSupPr>
                                  <m:ctrlPr>
                                    <a:rPr lang="en-US" sz="2000" i="1">
                                      <a:solidFill>
                                        <a:srgbClr val="C00000"/>
                                      </a:solidFill>
                                      <a:latin typeface="Cambria Math"/>
                                      <a:ea typeface="Cambria Math"/>
                                    </a:rPr>
                                  </m:ctrlPr>
                                </m:sSupPr>
                                <m:e>
                                  <m:r>
                                    <a:rPr lang="en-US" sz="2000" i="1">
                                      <a:solidFill>
                                        <a:srgbClr val="C00000"/>
                                      </a:solidFill>
                                      <a:latin typeface="Cambria Math"/>
                                      <a:ea typeface="Cambria Math"/>
                                    </a:rPr>
                                    <m:t>𝑡</m:t>
                                  </m:r>
                                </m:e>
                                <m:sup>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𝑥</m:t>
                                      </m:r>
                                    </m:e>
                                    <m:sub>
                                      <m:r>
                                        <a:rPr lang="en-US" sz="2000" i="1">
                                          <a:solidFill>
                                            <a:srgbClr val="C00000"/>
                                          </a:solidFill>
                                          <a:latin typeface="Cambria Math"/>
                                          <a:ea typeface="Cambria Math"/>
                                        </a:rPr>
                                        <m:t>𝑝𝑧</m:t>
                                      </m:r>
                                    </m:sub>
                                  </m:sSub>
                                </m:sup>
                              </m:sSup>
                              <m:r>
                                <a:rPr lang="en-US" sz="2000" i="1">
                                  <a:solidFill>
                                    <a:srgbClr val="C00000"/>
                                  </a:solidFill>
                                  <a:latin typeface="Cambria Math"/>
                                  <a:ea typeface="Cambria Math"/>
                                </a:rPr>
                                <m:t>∙</m:t>
                              </m:r>
                              <m:sSup>
                                <m:sSupPr>
                                  <m:ctrlPr>
                                    <a:rPr lang="en-US" sz="2000" i="1">
                                      <a:solidFill>
                                        <a:srgbClr val="C00000"/>
                                      </a:solidFill>
                                      <a:latin typeface="Cambria Math"/>
                                      <a:ea typeface="Cambria Math"/>
                                    </a:rPr>
                                  </m:ctrlPr>
                                </m:sSupPr>
                                <m:e>
                                  <m:r>
                                    <a:rPr lang="en-US" sz="2000" i="1">
                                      <a:solidFill>
                                        <a:srgbClr val="C00000"/>
                                      </a:solidFill>
                                      <a:latin typeface="Cambria Math"/>
                                      <a:ea typeface="Cambria Math"/>
                                    </a:rPr>
                                    <m:t>𝑆</m:t>
                                  </m:r>
                                </m:e>
                                <m:sup>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𝑦</m:t>
                                      </m:r>
                                    </m:e>
                                    <m:sub>
                                      <m:r>
                                        <a:rPr lang="en-US" sz="2000" i="1">
                                          <a:solidFill>
                                            <a:srgbClr val="C00000"/>
                                          </a:solidFill>
                                          <a:latin typeface="Cambria Math"/>
                                          <a:ea typeface="Cambria Math"/>
                                        </a:rPr>
                                        <m:t>𝑝𝑧</m:t>
                                      </m:r>
                                    </m:sub>
                                  </m:sSub>
                                </m:sup>
                              </m:sSup>
                              <m:r>
                                <a:rPr lang="en-US" sz="2000" i="1">
                                  <a:solidFill>
                                    <a:srgbClr val="C00000"/>
                                  </a:solidFill>
                                  <a:latin typeface="Cambria Math"/>
                                  <a:ea typeface="Cambria Math"/>
                                </a:rPr>
                                <m:t>∙</m:t>
                              </m:r>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𝑘</m:t>
                                  </m:r>
                                </m:e>
                                <m:sub>
                                  <m:r>
                                    <a:rPr lang="en-US" sz="2000" i="1">
                                      <a:solidFill>
                                        <a:srgbClr val="C00000"/>
                                      </a:solidFill>
                                      <a:latin typeface="Cambria Math"/>
                                      <a:ea typeface="Cambria Math"/>
                                    </a:rPr>
                                    <m:t>𝑝𝑧</m:t>
                                  </m:r>
                                </m:sub>
                              </m:sSub>
                              <m:r>
                                <a:rPr lang="en-US" sz="2000" i="1">
                                  <a:solidFill>
                                    <a:srgbClr val="C00000"/>
                                  </a:solidFill>
                                  <a:latin typeface="Cambria Math"/>
                                  <a:ea typeface="Cambria Math"/>
                                </a:rPr>
                                <m:t>∙</m:t>
                              </m:r>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𝑘</m:t>
                                  </m:r>
                                </m:e>
                                <m:sub>
                                  <m:r>
                                    <m:rPr>
                                      <m:sty m:val="p"/>
                                    </m:rPr>
                                    <a:rPr lang="el-GR" sz="2000" i="1">
                                      <a:solidFill>
                                        <a:srgbClr val="C00000"/>
                                      </a:solidFill>
                                      <a:latin typeface="Cambria Math"/>
                                      <a:ea typeface="Cambria Math"/>
                                    </a:rPr>
                                    <m:t>υ</m:t>
                                  </m:r>
                                  <m:r>
                                    <a:rPr lang="en-US" sz="2000" i="1">
                                      <a:solidFill>
                                        <a:srgbClr val="C00000"/>
                                      </a:solidFill>
                                      <a:latin typeface="Cambria Math"/>
                                      <a:ea typeface="Cambria Math"/>
                                    </a:rPr>
                                    <m:t>𝑧</m:t>
                                  </m:r>
                                </m:sub>
                              </m:sSub>
                              <m:r>
                                <a:rPr lang="en-US" sz="2000" i="1">
                                  <a:solidFill>
                                    <a:srgbClr val="C00000"/>
                                  </a:solidFill>
                                  <a:latin typeface="Cambria Math"/>
                                  <a:ea typeface="Cambria Math"/>
                                </a:rPr>
                                <m:t>∙</m:t>
                              </m:r>
                              <m:r>
                                <a:rPr lang="en-US" sz="2000" i="1">
                                  <a:solidFill>
                                    <a:srgbClr val="C00000"/>
                                  </a:solidFill>
                                  <a:latin typeface="Cambria Math"/>
                                  <a:ea typeface="Cambria Math"/>
                                </a:rPr>
                                <m:t>𝑙</m:t>
                              </m:r>
                            </m:den>
                          </m:f>
                        </m:e>
                      </m:rad>
                    </m:oMath>
                  </m:oMathPara>
                </a14:m>
                <a:endParaRPr lang="ru-RU" sz="1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42046" y="5048271"/>
                <a:ext cx="4419158" cy="1001684"/>
              </a:xfrm>
              <a:prstGeom prst="rect">
                <a:avLst/>
              </a:prstGeom>
              <a:blipFill rotWithShape="0">
                <a:blip r:embed="rId8"/>
                <a:stretch>
                  <a:fillRect/>
                </a:stretch>
              </a:blipFill>
            </p:spPr>
            <p:txBody>
              <a:bodyPr/>
              <a:lstStyle/>
              <a:p>
                <a:r>
                  <a:rPr lang="ru-RU">
                    <a:noFill/>
                  </a:rPr>
                  <a:t> </a:t>
                </a:r>
              </a:p>
            </p:txBody>
          </p:sp>
        </mc:Fallback>
      </mc:AlternateContent>
      <p:sp>
        <p:nvSpPr>
          <p:cNvPr id="16" name="Содержимое 2"/>
          <p:cNvSpPr txBox="1">
            <a:spLocks/>
          </p:cNvSpPr>
          <p:nvPr/>
        </p:nvSpPr>
        <p:spPr>
          <a:xfrm>
            <a:off x="3345773" y="182152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8" name="Содержимое 2"/>
          <p:cNvSpPr txBox="1">
            <a:spLocks/>
          </p:cNvSpPr>
          <p:nvPr/>
        </p:nvSpPr>
        <p:spPr>
          <a:xfrm>
            <a:off x="3362592" y="281916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3" name="Содержимое 2"/>
          <p:cNvSpPr txBox="1">
            <a:spLocks/>
          </p:cNvSpPr>
          <p:nvPr/>
        </p:nvSpPr>
        <p:spPr>
          <a:xfrm>
            <a:off x="4537682" y="387659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24" name="Группа 23"/>
          <p:cNvGrpSpPr/>
          <p:nvPr/>
        </p:nvGrpSpPr>
        <p:grpSpPr>
          <a:xfrm>
            <a:off x="8432685" y="6450136"/>
            <a:ext cx="453970" cy="369332"/>
            <a:chOff x="8432685" y="6450136"/>
            <a:chExt cx="453970" cy="369332"/>
          </a:xfrm>
        </p:grpSpPr>
        <p:sp>
          <p:nvSpPr>
            <p:cNvPr id="25" name="Овал 2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6" name="TextBox 25"/>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1464303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ДОПУСКАЕМОЙ ПОДАЧИ</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3" name="Прямоугольник 12"/>
          <p:cNvSpPr/>
          <p:nvPr/>
        </p:nvSpPr>
        <p:spPr>
          <a:xfrm>
            <a:off x="232172" y="658208"/>
            <a:ext cx="8679657" cy="461665"/>
          </a:xfrm>
          <a:prstGeom prst="rect">
            <a:avLst/>
          </a:prstGeom>
        </p:spPr>
        <p:txBody>
          <a:bodyPr wrap="square">
            <a:spAutoFit/>
          </a:bodyPr>
          <a:lstStyle/>
          <a:p>
            <a:pPr indent="542925">
              <a:buBlip>
                <a:blip r:embed="rId3"/>
              </a:buBlip>
            </a:pPr>
            <a:r>
              <a:rPr lang="ru-RU" sz="2400" dirty="0" smtClean="0">
                <a:latin typeface="GOST Type BU" pitchFamily="2" charset="2"/>
              </a:rPr>
              <a:t>подача</a:t>
            </a:r>
            <a:r>
              <a:rPr lang="ru-RU" sz="2400" dirty="0">
                <a:latin typeface="GOST Type BU" pitchFamily="2" charset="2"/>
              </a:rPr>
              <a:t>, допускаемая жесткостью резца:</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6" name="Содержимое 2"/>
          <p:cNvSpPr txBox="1">
            <a:spLocks/>
          </p:cNvSpPr>
          <p:nvPr/>
        </p:nvSpPr>
        <p:spPr>
          <a:xfrm>
            <a:off x="5107383" y="155187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8" name="Содержимое 2"/>
          <p:cNvSpPr txBox="1">
            <a:spLocks/>
          </p:cNvSpPr>
          <p:nvPr/>
        </p:nvSpPr>
        <p:spPr>
          <a:xfrm>
            <a:off x="6669860" y="251039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mc:AlternateContent xmlns:mc="http://schemas.openxmlformats.org/markup-compatibility/2006" xmlns:a14="http://schemas.microsoft.com/office/drawing/2010/main">
        <mc:Choice Requires="a14">
          <p:sp>
            <p:nvSpPr>
              <p:cNvPr id="29" name="TextBox 28"/>
              <p:cNvSpPr txBox="1"/>
              <p:nvPr/>
            </p:nvSpPr>
            <p:spPr>
              <a:xfrm>
                <a:off x="3813491" y="1535260"/>
                <a:ext cx="15170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𝑓</m:t>
                          </m:r>
                        </m:e>
                        <m:sub>
                          <m:r>
                            <a:rPr lang="ru-RU" sz="2400" b="0" i="1" smtClean="0">
                              <a:solidFill>
                                <a:srgbClr val="C00000"/>
                              </a:solidFill>
                              <a:latin typeface="Cambria Math"/>
                            </a:rPr>
                            <m:t>изг</m:t>
                          </m:r>
                        </m:sub>
                      </m:sSub>
                      <m:r>
                        <a:rPr lang="ru-RU" sz="2400" i="1" smtClean="0">
                          <a:solidFill>
                            <a:srgbClr val="C00000"/>
                          </a:solidFill>
                          <a:latin typeface="Cambria Math"/>
                          <a:ea typeface="Cambria Math"/>
                        </a:rPr>
                        <m:t>≤</m:t>
                      </m:r>
                      <m:d>
                        <m:dPr>
                          <m:begChr m:val="["/>
                          <m:endChr m:val="]"/>
                          <m:ctrlPr>
                            <a:rPr lang="ru-RU" sz="2400" i="1" smtClean="0">
                              <a:solidFill>
                                <a:srgbClr val="C00000"/>
                              </a:solidFill>
                              <a:latin typeface="Cambria Math"/>
                              <a:ea typeface="Cambria Math"/>
                            </a:rPr>
                          </m:ctrlPr>
                        </m:dPr>
                        <m:e>
                          <m:r>
                            <a:rPr lang="en-US" sz="2400" b="0" i="1" smtClean="0">
                              <a:solidFill>
                                <a:srgbClr val="C00000"/>
                              </a:solidFill>
                              <a:latin typeface="Cambria Math"/>
                              <a:ea typeface="Cambria Math"/>
                            </a:rPr>
                            <m:t>𝑓</m:t>
                          </m:r>
                        </m:e>
                      </m:d>
                    </m:oMath>
                  </m:oMathPara>
                </a14:m>
                <a:endParaRPr lang="ru-RU"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813491" y="1535260"/>
                <a:ext cx="1517018" cy="461665"/>
              </a:xfrm>
              <a:prstGeom prst="rect">
                <a:avLst/>
              </a:prstGeom>
              <a:blipFill rotWithShape="0">
                <a:blip r:embed="rId4"/>
                <a:stretch>
                  <a:fillRect l="-806" b="-1842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247710" y="2307515"/>
                <a:ext cx="4648580" cy="8200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solidFill>
                                <a:srgbClr val="C00000"/>
                              </a:solidFill>
                              <a:latin typeface="Cambria Math"/>
                            </a:rPr>
                          </m:ctrlPr>
                        </m:fPr>
                        <m:num>
                          <m:sSub>
                            <m:sSubPr>
                              <m:ctrlPr>
                                <a:rPr lang="en-US" sz="2400" i="1">
                                  <a:solidFill>
                                    <a:srgbClr val="C00000"/>
                                  </a:solidFill>
                                  <a:latin typeface="Cambria Math"/>
                                </a:rPr>
                              </m:ctrlPr>
                            </m:sSubPr>
                            <m:e>
                              <m:r>
                                <a:rPr lang="en-US" sz="2400" i="1">
                                  <a:solidFill>
                                    <a:srgbClr val="C00000"/>
                                  </a:solidFill>
                                  <a:latin typeface="Cambria Math"/>
                                </a:rPr>
                                <m:t>𝐶</m:t>
                              </m:r>
                            </m:e>
                            <m:sub>
                              <m:r>
                                <a:rPr lang="en-US" sz="2400" i="1">
                                  <a:solidFill>
                                    <a:srgbClr val="C00000"/>
                                  </a:solidFill>
                                  <a:latin typeface="Cambria Math"/>
                                </a:rPr>
                                <m:t>𝑝</m:t>
                              </m:r>
                              <m:r>
                                <a:rPr lang="en-US" sz="2400" b="0" i="1" smtClean="0">
                                  <a:solidFill>
                                    <a:srgbClr val="C00000"/>
                                  </a:solidFill>
                                  <a:latin typeface="Cambria Math"/>
                                </a:rPr>
                                <m:t>𝑧</m:t>
                              </m:r>
                            </m:sub>
                          </m:sSub>
                          <m:r>
                            <a:rPr lang="en-US" sz="2400" i="1">
                              <a:solidFill>
                                <a:srgbClr val="C00000"/>
                              </a:solidFill>
                              <a:latin typeface="Cambria Math"/>
                              <a:ea typeface="Cambria Math"/>
                            </a:rPr>
                            <m:t>∙</m:t>
                          </m:r>
                          <m:sSup>
                            <m:sSupPr>
                              <m:ctrlPr>
                                <a:rPr lang="en-US" sz="2400" i="1">
                                  <a:solidFill>
                                    <a:srgbClr val="C00000"/>
                                  </a:solidFill>
                                  <a:latin typeface="Cambria Math"/>
                                  <a:ea typeface="Cambria Math"/>
                                </a:rPr>
                              </m:ctrlPr>
                            </m:sSupPr>
                            <m:e>
                              <m:r>
                                <a:rPr lang="en-US" sz="2400" i="1">
                                  <a:solidFill>
                                    <a:srgbClr val="C00000"/>
                                  </a:solidFill>
                                  <a:latin typeface="Cambria Math"/>
                                  <a:ea typeface="Cambria Math"/>
                                </a:rPr>
                                <m:t>𝑡</m:t>
                              </m:r>
                            </m:e>
                            <m:sup>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𝑧</m:t>
                                  </m:r>
                                </m:sub>
                              </m:sSub>
                            </m:sup>
                          </m:sSup>
                          <m:r>
                            <a:rPr lang="en-US" sz="2400" i="1">
                              <a:solidFill>
                                <a:srgbClr val="C00000"/>
                              </a:solidFill>
                              <a:latin typeface="Cambria Math"/>
                              <a:ea typeface="Cambria Math"/>
                            </a:rPr>
                            <m:t>∙</m:t>
                          </m:r>
                          <m:sSup>
                            <m:sSupPr>
                              <m:ctrlPr>
                                <a:rPr lang="en-US" sz="2400" i="1" smtClean="0">
                                  <a:solidFill>
                                    <a:srgbClr val="C00000"/>
                                  </a:solidFill>
                                  <a:latin typeface="Cambria Math"/>
                                  <a:ea typeface="Cambria Math"/>
                                </a:rPr>
                              </m:ctrlPr>
                            </m:sSupPr>
                            <m:e>
                              <m:r>
                                <a:rPr lang="en-US" sz="2400" b="0" i="1" smtClean="0">
                                  <a:solidFill>
                                    <a:srgbClr val="C00000"/>
                                  </a:solidFill>
                                  <a:latin typeface="Cambria Math"/>
                                  <a:ea typeface="Cambria Math"/>
                                </a:rPr>
                                <m:t>𝑆</m:t>
                              </m:r>
                            </m:e>
                            <m:sup>
                              <m:sSub>
                                <m:sSubPr>
                                  <m:ctrlPr>
                                    <a:rPr lang="en-US"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𝑝𝑧</m:t>
                                  </m:r>
                                </m:sub>
                              </m:sSub>
                            </m:sup>
                          </m:sSup>
                          <m:r>
                            <a:rPr lang="en-US" sz="2400" i="1" smtClean="0">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𝑧</m:t>
                              </m:r>
                            </m:sub>
                          </m:sSub>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m:rPr>
                                  <m:sty m:val="p"/>
                                </m:rPr>
                                <a:rPr lang="el-GR" sz="2400" i="1">
                                  <a:solidFill>
                                    <a:srgbClr val="C00000"/>
                                  </a:solidFill>
                                  <a:latin typeface="Cambria Math"/>
                                  <a:ea typeface="Cambria Math"/>
                                </a:rPr>
                                <m:t>υ</m:t>
                              </m:r>
                              <m:r>
                                <a:rPr lang="en-US" sz="2400" b="0" i="1" smtClean="0">
                                  <a:solidFill>
                                    <a:srgbClr val="C00000"/>
                                  </a:solidFill>
                                  <a:latin typeface="Cambria Math"/>
                                  <a:ea typeface="Cambria Math"/>
                                </a:rPr>
                                <m:t>𝑧</m:t>
                              </m:r>
                            </m:sub>
                          </m:sSub>
                          <m:r>
                            <a:rPr lang="en-US" sz="2400" i="1">
                              <a:solidFill>
                                <a:srgbClr val="C00000"/>
                              </a:solidFill>
                              <a:latin typeface="Cambria Math"/>
                              <a:ea typeface="Cambria Math"/>
                            </a:rPr>
                            <m:t>∙</m:t>
                          </m:r>
                          <m:r>
                            <a:rPr lang="en-US" sz="2400" i="1">
                              <a:solidFill>
                                <a:srgbClr val="C00000"/>
                              </a:solidFill>
                              <a:latin typeface="Cambria Math"/>
                              <a:ea typeface="Cambria Math"/>
                            </a:rPr>
                            <m:t>𝑙</m:t>
                          </m:r>
                        </m:num>
                        <m:den>
                          <m:r>
                            <a:rPr lang="en-US" sz="2400" b="0" i="1" smtClean="0">
                              <a:solidFill>
                                <a:srgbClr val="C00000"/>
                              </a:solidFill>
                              <a:latin typeface="Cambria Math"/>
                            </a:rPr>
                            <m:t>3</m:t>
                          </m:r>
                          <m:r>
                            <a:rPr lang="en-US" sz="2400" b="0" i="1" smtClean="0">
                              <a:solidFill>
                                <a:srgbClr val="C00000"/>
                              </a:solidFill>
                              <a:latin typeface="Cambria Math"/>
                            </a:rPr>
                            <m:t>𝐸𝐼</m:t>
                          </m:r>
                        </m:den>
                      </m:f>
                      <m:r>
                        <a:rPr lang="ru-RU" sz="2400" i="1" smtClean="0">
                          <a:solidFill>
                            <a:srgbClr val="C00000"/>
                          </a:solidFill>
                          <a:latin typeface="Cambria Math"/>
                          <a:ea typeface="Cambria Math"/>
                        </a:rPr>
                        <m:t>≤</m:t>
                      </m:r>
                      <m:d>
                        <m:dPr>
                          <m:begChr m:val="["/>
                          <m:endChr m:val="]"/>
                          <m:ctrlPr>
                            <a:rPr lang="ru-RU" sz="2400" i="1" smtClean="0">
                              <a:solidFill>
                                <a:srgbClr val="C00000"/>
                              </a:solidFill>
                              <a:latin typeface="Cambria Math"/>
                              <a:ea typeface="Cambria Math"/>
                            </a:rPr>
                          </m:ctrlPr>
                        </m:dPr>
                        <m:e>
                          <m:r>
                            <a:rPr lang="en-US" sz="2400" b="0" i="1" smtClean="0">
                              <a:solidFill>
                                <a:srgbClr val="C00000"/>
                              </a:solidFill>
                              <a:latin typeface="Cambria Math"/>
                              <a:ea typeface="Cambria Math"/>
                            </a:rPr>
                            <m:t>𝑓</m:t>
                          </m:r>
                        </m:e>
                      </m:d>
                    </m:oMath>
                  </m:oMathPara>
                </a14:m>
                <a:endParaRPr lang="ru-RU"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2247710" y="2307515"/>
                <a:ext cx="4648580" cy="820096"/>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806218" y="3262603"/>
                <a:ext cx="1374864" cy="8310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𝐼</m:t>
                      </m:r>
                      <m:r>
                        <a:rPr lang="en-US" sz="2400" b="0" i="1" smtClean="0">
                          <a:solidFill>
                            <a:srgbClr val="C00000"/>
                          </a:solidFill>
                          <a:latin typeface="Cambria Math"/>
                        </a:rPr>
                        <m:t>=</m:t>
                      </m:r>
                      <m:f>
                        <m:fPr>
                          <m:ctrlPr>
                            <a:rPr lang="en-US" sz="2400" b="0" i="1" smtClean="0">
                              <a:solidFill>
                                <a:srgbClr val="C00000"/>
                              </a:solidFill>
                              <a:latin typeface="Cambria Math"/>
                            </a:rPr>
                          </m:ctrlPr>
                        </m:fPr>
                        <m:num>
                          <m:r>
                            <a:rPr lang="en-US" sz="2400" b="0" i="1" smtClean="0">
                              <a:solidFill>
                                <a:srgbClr val="C00000"/>
                              </a:solidFill>
                              <a:latin typeface="Cambria Math"/>
                            </a:rPr>
                            <m:t>𝐵</m:t>
                          </m:r>
                          <m:sSup>
                            <m:sSupPr>
                              <m:ctrlPr>
                                <a:rPr lang="en-US" sz="2400" b="0" i="1" smtClean="0">
                                  <a:solidFill>
                                    <a:srgbClr val="C00000"/>
                                  </a:solidFill>
                                  <a:latin typeface="Cambria Math"/>
                                </a:rPr>
                              </m:ctrlPr>
                            </m:sSupPr>
                            <m:e>
                              <m:r>
                                <a:rPr lang="en-US" sz="2400" b="0" i="1" smtClean="0">
                                  <a:solidFill>
                                    <a:srgbClr val="C00000"/>
                                  </a:solidFill>
                                  <a:latin typeface="Cambria Math"/>
                                </a:rPr>
                                <m:t>𝐻</m:t>
                              </m:r>
                            </m:e>
                            <m:sup>
                              <m:r>
                                <a:rPr lang="en-US" sz="2400" b="0" i="1" smtClean="0">
                                  <a:solidFill>
                                    <a:srgbClr val="C00000"/>
                                  </a:solidFill>
                                  <a:latin typeface="Cambria Math"/>
                                </a:rPr>
                                <m:t>3</m:t>
                              </m:r>
                            </m:sup>
                          </m:sSup>
                        </m:num>
                        <m:den>
                          <m:r>
                            <a:rPr lang="en-US" sz="2400" b="0" i="1" smtClean="0">
                              <a:solidFill>
                                <a:srgbClr val="C00000"/>
                              </a:solidFill>
                              <a:latin typeface="Cambria Math"/>
                            </a:rPr>
                            <m:t>12</m:t>
                          </m:r>
                        </m:den>
                      </m:f>
                    </m:oMath>
                  </m:oMathPara>
                </a14:m>
                <a:endParaRPr lang="ru-RU"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806218" y="3262603"/>
                <a:ext cx="1374864" cy="831061"/>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257008" y="5227179"/>
                <a:ext cx="4629985"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𝑆</m:t>
                          </m:r>
                        </m:e>
                        <m:sub>
                          <m:r>
                            <a:rPr lang="en-US" sz="2400" b="0" i="1" smtClean="0">
                              <a:solidFill>
                                <a:srgbClr val="C00000"/>
                              </a:solidFill>
                              <a:latin typeface="Cambria Math"/>
                            </a:rPr>
                            <m:t>3</m:t>
                          </m:r>
                        </m:sub>
                      </m:sSub>
                      <m:r>
                        <a:rPr lang="ru-RU" sz="2400" i="1" smtClean="0">
                          <a:solidFill>
                            <a:srgbClr val="C00000"/>
                          </a:solidFill>
                          <a:latin typeface="Cambria Math"/>
                          <a:ea typeface="Cambria Math"/>
                        </a:rPr>
                        <m:t>≤</m:t>
                      </m:r>
                      <m:rad>
                        <m:radPr>
                          <m:ctrlPr>
                            <a:rPr lang="ru-RU" sz="2400" i="1" smtClean="0">
                              <a:solidFill>
                                <a:srgbClr val="C00000"/>
                              </a:solidFill>
                              <a:latin typeface="Cambria Math"/>
                              <a:ea typeface="Cambria Math"/>
                            </a:rPr>
                          </m:ctrlPr>
                        </m:radPr>
                        <m:deg>
                          <m:sSub>
                            <m:sSubPr>
                              <m:ctrlPr>
                                <a:rPr lang="ru-RU"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𝑝𝑧</m:t>
                              </m:r>
                            </m:sub>
                          </m:sSub>
                        </m:deg>
                        <m:e>
                          <m:f>
                            <m:fPr>
                              <m:ctrlPr>
                                <a:rPr lang="ru-RU" sz="2400" i="1" smtClean="0">
                                  <a:solidFill>
                                    <a:srgbClr val="C00000"/>
                                  </a:solidFill>
                                  <a:latin typeface="Cambria Math"/>
                                  <a:ea typeface="Cambria Math"/>
                                </a:rPr>
                              </m:ctrlPr>
                            </m:fPr>
                            <m:num>
                              <m:sSub>
                                <m:sSubPr>
                                  <m:ctrlPr>
                                    <a:rPr lang="en-US" sz="2400" i="1">
                                      <a:solidFill>
                                        <a:srgbClr val="C00000"/>
                                      </a:solidFill>
                                      <a:latin typeface="Cambria Math"/>
                                      <a:ea typeface="Cambria Math"/>
                                    </a:rPr>
                                  </m:ctrlPr>
                                </m:sSubPr>
                                <m:e>
                                  <m:d>
                                    <m:dPr>
                                      <m:begChr m:val="["/>
                                      <m:endChr m:val="]"/>
                                      <m:ctrlPr>
                                        <a:rPr lang="en-US" sz="2400" i="1">
                                          <a:solidFill>
                                            <a:srgbClr val="C00000"/>
                                          </a:solidFill>
                                          <a:latin typeface="Cambria Math"/>
                                          <a:ea typeface="Cambria Math"/>
                                        </a:rPr>
                                      </m:ctrlPr>
                                    </m:dPr>
                                    <m:e>
                                      <m:r>
                                        <a:rPr lang="en-US" sz="2400" b="0" i="1" smtClean="0">
                                          <a:solidFill>
                                            <a:srgbClr val="C00000"/>
                                          </a:solidFill>
                                          <a:latin typeface="Cambria Math"/>
                                          <a:ea typeface="Cambria Math"/>
                                        </a:rPr>
                                        <m:t>𝑓</m:t>
                                      </m:r>
                                    </m:e>
                                  </m:d>
                                </m:e>
                                <m:sub>
                                  <m:r>
                                    <a:rPr lang="ru-RU" sz="2400" i="1">
                                      <a:solidFill>
                                        <a:srgbClr val="C00000"/>
                                      </a:solidFill>
                                      <a:latin typeface="Cambria Math"/>
                                      <a:ea typeface="Cambria Math"/>
                                    </a:rPr>
                                    <m:t>и</m:t>
                                  </m:r>
                                </m:sub>
                              </m:sSub>
                              <m:r>
                                <a:rPr lang="en-US" sz="2400" i="1">
                                  <a:solidFill>
                                    <a:srgbClr val="C00000"/>
                                  </a:solidFill>
                                  <a:latin typeface="Cambria Math"/>
                                  <a:ea typeface="Cambria Math"/>
                                </a:rPr>
                                <m:t>∙</m:t>
                              </m:r>
                              <m:r>
                                <a:rPr lang="en-US" sz="2400" b="0" i="1" smtClean="0">
                                  <a:solidFill>
                                    <a:srgbClr val="C00000"/>
                                  </a:solidFill>
                                  <a:latin typeface="Cambria Math"/>
                                  <a:ea typeface="Cambria Math"/>
                                </a:rPr>
                                <m:t>𝐸</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𝐵</m:t>
                              </m:r>
                              <m:sSup>
                                <m:sSupPr>
                                  <m:ctrlPr>
                                    <a:rPr lang="en-US" sz="2400" i="1" smtClean="0">
                                      <a:solidFill>
                                        <a:srgbClr val="C00000"/>
                                      </a:solidFill>
                                      <a:latin typeface="Cambria Math"/>
                                      <a:ea typeface="Cambria Math"/>
                                    </a:rPr>
                                  </m:ctrlPr>
                                </m:sSupPr>
                                <m:e>
                                  <m:r>
                                    <a:rPr lang="en-US" sz="2400" b="0" i="1" smtClean="0">
                                      <a:solidFill>
                                        <a:srgbClr val="C00000"/>
                                      </a:solidFill>
                                      <a:latin typeface="Cambria Math"/>
                                      <a:ea typeface="Cambria Math"/>
                                    </a:rPr>
                                    <m:t>𝐻</m:t>
                                  </m:r>
                                </m:e>
                                <m:sup>
                                  <m:r>
                                    <a:rPr lang="en-US" sz="2400" b="0" i="1" smtClean="0">
                                      <a:solidFill>
                                        <a:srgbClr val="C00000"/>
                                      </a:solidFill>
                                      <a:latin typeface="Cambria Math"/>
                                      <a:ea typeface="Cambria Math"/>
                                    </a:rPr>
                                    <m:t>3</m:t>
                                  </m:r>
                                </m:sup>
                              </m:sSup>
                            </m:num>
                            <m:den>
                              <m:sSub>
                                <m:sSubPr>
                                  <m:ctrlPr>
                                    <a:rPr lang="en-US" sz="2400" i="1">
                                      <a:solidFill>
                                        <a:srgbClr val="C00000"/>
                                      </a:solidFill>
                                      <a:latin typeface="Cambria Math"/>
                                    </a:rPr>
                                  </m:ctrlPr>
                                </m:sSubPr>
                                <m:e>
                                  <m:r>
                                    <a:rPr lang="en-US" sz="2400" b="0" i="1" smtClean="0">
                                      <a:solidFill>
                                        <a:srgbClr val="C00000"/>
                                      </a:solidFill>
                                      <a:latin typeface="Cambria Math"/>
                                    </a:rPr>
                                    <m:t>4</m:t>
                                  </m:r>
                                  <m:r>
                                    <a:rPr lang="en-US" sz="2400" i="1">
                                      <a:solidFill>
                                        <a:srgbClr val="C00000"/>
                                      </a:solidFill>
                                      <a:latin typeface="Cambria Math"/>
                                    </a:rPr>
                                    <m:t>𝐶</m:t>
                                  </m:r>
                                </m:e>
                                <m:sub>
                                  <m:r>
                                    <a:rPr lang="en-US" sz="2400" i="1">
                                      <a:solidFill>
                                        <a:srgbClr val="C00000"/>
                                      </a:solidFill>
                                      <a:latin typeface="Cambria Math"/>
                                    </a:rPr>
                                    <m:t>𝑝</m:t>
                                  </m:r>
                                  <m:r>
                                    <a:rPr lang="en-US" sz="2400" b="0" i="1" smtClean="0">
                                      <a:solidFill>
                                        <a:srgbClr val="C00000"/>
                                      </a:solidFill>
                                      <a:latin typeface="Cambria Math"/>
                                    </a:rPr>
                                    <m:t>𝑧</m:t>
                                  </m:r>
                                </m:sub>
                              </m:sSub>
                              <m:r>
                                <a:rPr lang="en-US" sz="2400" i="1">
                                  <a:solidFill>
                                    <a:srgbClr val="C00000"/>
                                  </a:solidFill>
                                  <a:latin typeface="Cambria Math"/>
                                  <a:ea typeface="Cambria Math"/>
                                </a:rPr>
                                <m:t>∙</m:t>
                              </m:r>
                              <m:sSup>
                                <m:sSupPr>
                                  <m:ctrlPr>
                                    <a:rPr lang="en-US" sz="2400" i="1">
                                      <a:solidFill>
                                        <a:srgbClr val="C00000"/>
                                      </a:solidFill>
                                      <a:latin typeface="Cambria Math"/>
                                      <a:ea typeface="Cambria Math"/>
                                    </a:rPr>
                                  </m:ctrlPr>
                                </m:sSupPr>
                                <m:e>
                                  <m:r>
                                    <a:rPr lang="en-US" sz="2400" i="1">
                                      <a:solidFill>
                                        <a:srgbClr val="C00000"/>
                                      </a:solidFill>
                                      <a:latin typeface="Cambria Math"/>
                                      <a:ea typeface="Cambria Math"/>
                                    </a:rPr>
                                    <m:t>𝑡</m:t>
                                  </m:r>
                                </m:e>
                                <m:sup>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𝑧</m:t>
                                      </m:r>
                                    </m:sub>
                                  </m:sSub>
                                </m:sup>
                              </m:sSup>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𝑧</m:t>
                                  </m:r>
                                </m:sub>
                              </m:sSub>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m:rPr>
                                      <m:sty m:val="p"/>
                                    </m:rPr>
                                    <a:rPr lang="el-GR" sz="2400" i="1">
                                      <a:solidFill>
                                        <a:srgbClr val="C00000"/>
                                      </a:solidFill>
                                      <a:latin typeface="Cambria Math"/>
                                      <a:ea typeface="Cambria Math"/>
                                    </a:rPr>
                                    <m:t>υ</m:t>
                                  </m:r>
                                  <m:r>
                                    <a:rPr lang="en-US" sz="2400" b="0" i="1" smtClean="0">
                                      <a:solidFill>
                                        <a:srgbClr val="C00000"/>
                                      </a:solidFill>
                                      <a:latin typeface="Cambria Math"/>
                                      <a:ea typeface="Cambria Math"/>
                                    </a:rPr>
                                    <m:t>𝑧</m:t>
                                  </m:r>
                                </m:sub>
                              </m:sSub>
                              <m:r>
                                <a:rPr lang="en-US" sz="2400" i="1">
                                  <a:solidFill>
                                    <a:srgbClr val="C00000"/>
                                  </a:solidFill>
                                  <a:latin typeface="Cambria Math"/>
                                  <a:ea typeface="Cambria Math"/>
                                </a:rPr>
                                <m:t>∙</m:t>
                              </m:r>
                              <m:sSup>
                                <m:sSupPr>
                                  <m:ctrlPr>
                                    <a:rPr lang="en-US" sz="2400" i="1" smtClean="0">
                                      <a:solidFill>
                                        <a:srgbClr val="C00000"/>
                                      </a:solidFill>
                                      <a:latin typeface="Cambria Math"/>
                                      <a:ea typeface="Cambria Math"/>
                                    </a:rPr>
                                  </m:ctrlPr>
                                </m:sSupPr>
                                <m:e>
                                  <m:r>
                                    <a:rPr lang="en-US" sz="2400" b="0" i="1" smtClean="0">
                                      <a:solidFill>
                                        <a:srgbClr val="C00000"/>
                                      </a:solidFill>
                                      <a:latin typeface="Cambria Math"/>
                                      <a:ea typeface="Cambria Math"/>
                                    </a:rPr>
                                    <m:t>𝑙</m:t>
                                  </m:r>
                                </m:e>
                                <m:sup>
                                  <m:r>
                                    <a:rPr lang="en-US" sz="2400" b="0" i="1" smtClean="0">
                                      <a:solidFill>
                                        <a:srgbClr val="C00000"/>
                                      </a:solidFill>
                                      <a:latin typeface="Cambria Math"/>
                                      <a:ea typeface="Cambria Math"/>
                                    </a:rPr>
                                    <m:t>3</m:t>
                                  </m:r>
                                </m:sup>
                              </m:sSup>
                            </m:den>
                          </m:f>
                        </m:e>
                      </m:rad>
                    </m:oMath>
                  </m:oMathPara>
                </a14:m>
                <a:endParaRPr lang="ru-RU" dirty="0"/>
              </a:p>
            </p:txBody>
          </p:sp>
        </mc:Choice>
        <mc:Fallback xmlns="">
          <p:sp>
            <p:nvSpPr>
              <p:cNvPr id="32" name="TextBox 31"/>
              <p:cNvSpPr txBox="1">
                <a:spLocks noRot="1" noChangeAspect="1" noMove="1" noResize="1" noEditPoints="1" noAdjustHandles="1" noChangeArrowheads="1" noChangeShapeType="1" noTextEdit="1"/>
              </p:cNvSpPr>
              <p:nvPr/>
            </p:nvSpPr>
            <p:spPr>
              <a:xfrm>
                <a:off x="2257008" y="5227179"/>
                <a:ext cx="4629985" cy="1183529"/>
              </a:xfrm>
              <a:prstGeom prst="rect">
                <a:avLst/>
              </a:prstGeom>
              <a:blipFill rotWithShape="0">
                <a:blip r:embed="rId7"/>
                <a:stretch>
                  <a:fillRect/>
                </a:stretch>
              </a:blipFill>
            </p:spPr>
            <p:txBody>
              <a:bodyPr/>
              <a:lstStyle/>
              <a:p>
                <a:r>
                  <a:rPr lang="ru-RU">
                    <a:noFill/>
                  </a:rPr>
                  <a:t> </a:t>
                </a:r>
              </a:p>
            </p:txBody>
          </p:sp>
        </mc:Fallback>
      </mc:AlternateContent>
      <p:sp>
        <p:nvSpPr>
          <p:cNvPr id="33" name="Прямоугольник 32"/>
          <p:cNvSpPr/>
          <p:nvPr/>
        </p:nvSpPr>
        <p:spPr>
          <a:xfrm>
            <a:off x="87355" y="3407020"/>
            <a:ext cx="8679657" cy="1938992"/>
          </a:xfrm>
          <a:prstGeom prst="rect">
            <a:avLst/>
          </a:prstGeom>
        </p:spPr>
        <p:txBody>
          <a:bodyPr wrap="square">
            <a:spAutoFit/>
          </a:bodyPr>
          <a:lstStyle/>
          <a:p>
            <a:r>
              <a:rPr lang="ru-RU" sz="2400" dirty="0" smtClean="0">
                <a:latin typeface="GOST Type BU" pitchFamily="2" charset="2"/>
              </a:rPr>
              <a:t>где	</a:t>
            </a:r>
            <a:r>
              <a:rPr lang="en-US" sz="2400" dirty="0" smtClean="0">
                <a:latin typeface="GOST Type BU" pitchFamily="2" charset="2"/>
              </a:rPr>
              <a:t>         </a:t>
            </a:r>
            <a:r>
              <a:rPr lang="ru-RU" sz="2400" dirty="0">
                <a:latin typeface="GOST Type BU" pitchFamily="2" charset="2"/>
              </a:rPr>
              <a:t>– момент инерции</a:t>
            </a:r>
            <a:r>
              <a:rPr lang="ru-RU" sz="2400" dirty="0" smtClean="0">
                <a:latin typeface="GOST Type BU" pitchFamily="2" charset="2"/>
              </a:rPr>
              <a:t>;</a:t>
            </a:r>
            <a:endParaRPr lang="en-US" sz="2400" dirty="0" smtClean="0">
              <a:latin typeface="GOST Type BU" pitchFamily="2" charset="2"/>
            </a:endParaRPr>
          </a:p>
          <a:p>
            <a:endParaRPr lang="ru-RU" sz="2400" dirty="0">
              <a:latin typeface="GOST Type BU" pitchFamily="2" charset="2"/>
            </a:endParaRPr>
          </a:p>
          <a:p>
            <a:r>
              <a:rPr lang="ru-RU" sz="2400" dirty="0">
                <a:latin typeface="GOST Type BU" pitchFamily="2" charset="2"/>
              </a:rPr>
              <a:t>[f] = 0,1 мм – при черновом точении;</a:t>
            </a:r>
          </a:p>
          <a:p>
            <a:r>
              <a:rPr lang="ru-RU" sz="2400" dirty="0">
                <a:latin typeface="GOST Type BU" pitchFamily="2" charset="2"/>
              </a:rPr>
              <a:t>[f] = 0,05 мм – при чистовом точении.</a:t>
            </a:r>
          </a:p>
          <a:p>
            <a:endParaRPr lang="ru-RU" sz="2400" dirty="0">
              <a:latin typeface="GOST Type BU" pitchFamily="2" charset="2"/>
            </a:endParaRPr>
          </a:p>
        </p:txBody>
      </p:sp>
      <p:grpSp>
        <p:nvGrpSpPr>
          <p:cNvPr id="23" name="Группа 22"/>
          <p:cNvGrpSpPr/>
          <p:nvPr/>
        </p:nvGrpSpPr>
        <p:grpSpPr>
          <a:xfrm>
            <a:off x="8438295" y="6450136"/>
            <a:ext cx="442750" cy="369332"/>
            <a:chOff x="8438295" y="6450136"/>
            <a:chExt cx="442750" cy="369332"/>
          </a:xfrm>
        </p:grpSpPr>
        <p:sp>
          <p:nvSpPr>
            <p:cNvPr id="24" name="Овал 2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6" name="TextBox 25"/>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7183258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ДОПУСКАЕМОЙ ПОДАЧИ</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3" name="Прямоугольник 12"/>
          <p:cNvSpPr/>
          <p:nvPr/>
        </p:nvSpPr>
        <p:spPr>
          <a:xfrm>
            <a:off x="232172" y="658208"/>
            <a:ext cx="8679657" cy="461665"/>
          </a:xfrm>
          <a:prstGeom prst="rect">
            <a:avLst/>
          </a:prstGeom>
        </p:spPr>
        <p:txBody>
          <a:bodyPr wrap="square">
            <a:spAutoFit/>
          </a:bodyPr>
          <a:lstStyle/>
          <a:p>
            <a:pPr indent="542925">
              <a:buBlip>
                <a:blip r:embed="rId3"/>
              </a:buBlip>
            </a:pPr>
            <a:r>
              <a:rPr lang="ru-RU" sz="2400" dirty="0" smtClean="0">
                <a:latin typeface="GOST Type BU" pitchFamily="2" charset="2"/>
              </a:rPr>
              <a:t>подача, </a:t>
            </a:r>
            <a:r>
              <a:rPr lang="ru-RU" sz="2400" dirty="0">
                <a:latin typeface="GOST Type BU" pitchFamily="2" charset="2"/>
              </a:rPr>
              <a:t>допускаемая прочностью </a:t>
            </a:r>
            <a:r>
              <a:rPr lang="ru-RU" sz="2400" dirty="0" smtClean="0">
                <a:latin typeface="GOST Type BU" pitchFamily="2" charset="2"/>
              </a:rPr>
              <a:t>заготовки:</a:t>
            </a:r>
            <a:endParaRPr lang="ru-RU" sz="2400" dirty="0">
              <a:latin typeface="GOST Type BU" pitchFamily="2" charset="2"/>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pic>
        <p:nvPicPr>
          <p:cNvPr id="5" name="Рисунок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8426" y="1591740"/>
            <a:ext cx="4780999" cy="4338422"/>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224695" y="1771785"/>
                <a:ext cx="18789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ru-RU" sz="2400" b="0" i="1" smtClean="0">
                              <a:solidFill>
                                <a:srgbClr val="C00000"/>
                              </a:solidFill>
                              <a:latin typeface="Cambria Math"/>
                            </a:rPr>
                            <m:t>М</m:t>
                          </m:r>
                        </m:e>
                        <m:sub>
                          <m:r>
                            <a:rPr lang="ru-RU" sz="2400" b="0" i="1" smtClean="0">
                              <a:solidFill>
                                <a:srgbClr val="C00000"/>
                              </a:solidFill>
                              <a:latin typeface="Cambria Math"/>
                            </a:rPr>
                            <m:t>из</m:t>
                          </m:r>
                        </m:sub>
                      </m:sSub>
                      <m:r>
                        <a:rPr lang="ru-RU" sz="2400" i="1" smtClean="0">
                          <a:solidFill>
                            <a:srgbClr val="C00000"/>
                          </a:solidFill>
                          <a:latin typeface="Cambria Math"/>
                          <a:ea typeface="Cambria Math"/>
                        </a:rPr>
                        <m:t>≤</m:t>
                      </m:r>
                      <m:d>
                        <m:dPr>
                          <m:begChr m:val="["/>
                          <m:endChr m:val="]"/>
                          <m:ctrlPr>
                            <a:rPr lang="ru-RU" sz="2400" i="1">
                              <a:solidFill>
                                <a:srgbClr val="C00000"/>
                              </a:solidFill>
                              <a:latin typeface="Cambria Math"/>
                              <a:ea typeface="Cambria Math"/>
                            </a:rPr>
                          </m:ctrlPr>
                        </m:dPr>
                        <m:e>
                          <m:sSub>
                            <m:sSubPr>
                              <m:ctrlPr>
                                <a:rPr lang="ru-RU" sz="2400" i="1">
                                  <a:solidFill>
                                    <a:srgbClr val="C00000"/>
                                  </a:solidFill>
                                  <a:latin typeface="Cambria Math"/>
                                  <a:ea typeface="Cambria Math"/>
                                </a:rPr>
                              </m:ctrlPr>
                            </m:sSubPr>
                            <m:e>
                              <m:r>
                                <a:rPr lang="ru-RU" sz="2400" i="1">
                                  <a:solidFill>
                                    <a:srgbClr val="C00000"/>
                                  </a:solidFill>
                                  <a:latin typeface="Cambria Math"/>
                                  <a:ea typeface="Cambria Math"/>
                                </a:rPr>
                                <m:t>М</m:t>
                              </m:r>
                            </m:e>
                            <m:sub>
                              <m:r>
                                <a:rPr lang="ru-RU" sz="2400" i="1">
                                  <a:solidFill>
                                    <a:srgbClr val="C00000"/>
                                  </a:solidFill>
                                  <a:latin typeface="Cambria Math"/>
                                  <a:ea typeface="Cambria Math"/>
                                </a:rPr>
                                <m:t>из</m:t>
                              </m:r>
                            </m:sub>
                          </m:sSub>
                        </m:e>
                      </m:d>
                    </m:oMath>
                  </m:oMathPara>
                </a14:m>
                <a:endParaRPr lang="ru-RU"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1224695" y="1771785"/>
                <a:ext cx="1878976" cy="461665"/>
              </a:xfrm>
              <a:prstGeom prst="rect">
                <a:avLst/>
              </a:prstGeom>
              <a:blipFill rotWithShape="0">
                <a:blip r:embed="rId5"/>
                <a:stretch>
                  <a:fillRect b="-1333"/>
                </a:stretch>
              </a:blipFill>
            </p:spPr>
            <p:txBody>
              <a:bodyPr/>
              <a:lstStyle/>
              <a:p>
                <a:r>
                  <a:rPr lang="ru-RU">
                    <a:noFill/>
                  </a:rPr>
                  <a:t> </a:t>
                </a:r>
              </a:p>
            </p:txBody>
          </p:sp>
        </mc:Fallback>
      </mc:AlternateContent>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mc:AlternateContent xmlns:mc="http://schemas.openxmlformats.org/markup-compatibility/2006" xmlns:a14="http://schemas.microsoft.com/office/drawing/2010/main">
        <mc:Choice Requires="a14">
          <p:sp>
            <p:nvSpPr>
              <p:cNvPr id="26" name="TextBox 25"/>
              <p:cNvSpPr txBox="1"/>
              <p:nvPr/>
            </p:nvSpPr>
            <p:spPr>
              <a:xfrm>
                <a:off x="1281312" y="2763027"/>
                <a:ext cx="1739900" cy="490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ru-RU" sz="2400" b="0" i="1" smtClean="0">
                              <a:solidFill>
                                <a:srgbClr val="C00000"/>
                              </a:solidFill>
                              <a:latin typeface="Cambria Math"/>
                            </a:rPr>
                            <m:t>М</m:t>
                          </m:r>
                        </m:e>
                        <m:sub>
                          <m:r>
                            <a:rPr lang="ru-RU" sz="2400" b="0" i="1" smtClean="0">
                              <a:solidFill>
                                <a:srgbClr val="C00000"/>
                              </a:solidFill>
                              <a:latin typeface="Cambria Math"/>
                            </a:rPr>
                            <m:t>из</m:t>
                          </m:r>
                        </m:sub>
                      </m:sSub>
                      <m:r>
                        <a:rPr lang="ru-RU" sz="2400" b="0" i="1" smtClean="0">
                          <a:solidFill>
                            <a:srgbClr val="C00000"/>
                          </a:solidFill>
                          <a:latin typeface="Cambria Math"/>
                          <a:ea typeface="Cambria Math"/>
                        </a:rPr>
                        <m:t>=</m:t>
                      </m:r>
                      <m:r>
                        <a:rPr lang="en-US" sz="2400" b="0" i="1" smtClean="0">
                          <a:solidFill>
                            <a:srgbClr val="C00000"/>
                          </a:solidFill>
                          <a:latin typeface="Cambria Math"/>
                          <a:ea typeface="Cambria Math"/>
                        </a:rPr>
                        <m:t>𝑘</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𝑃</m:t>
                          </m:r>
                        </m:e>
                        <m:sub>
                          <m:r>
                            <a:rPr lang="en-US" sz="2400" b="0" i="1" smtClean="0">
                              <a:solidFill>
                                <a:srgbClr val="C00000"/>
                              </a:solidFill>
                              <a:latin typeface="Cambria Math"/>
                              <a:ea typeface="Cambria Math"/>
                            </a:rPr>
                            <m:t>𝑦</m:t>
                          </m:r>
                        </m:sub>
                      </m:sSub>
                      <m:r>
                        <a:rPr lang="en-US" sz="2400" b="0" i="1" smtClean="0">
                          <a:solidFill>
                            <a:srgbClr val="C00000"/>
                          </a:solidFill>
                          <a:latin typeface="Cambria Math"/>
                          <a:ea typeface="Cambria Math"/>
                        </a:rPr>
                        <m:t>𝑙</m:t>
                      </m:r>
                    </m:oMath>
                  </m:oMathPara>
                </a14:m>
                <a:endParaRPr lang="ru-RU" sz="24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281312" y="2763027"/>
                <a:ext cx="1739900" cy="490840"/>
              </a:xfrm>
              <a:prstGeom prst="rect">
                <a:avLst/>
              </a:prstGeom>
              <a:blipFill rotWithShape="0">
                <a:blip r:embed="rId6"/>
                <a:stretch>
                  <a:fillRect b="-617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0" y="4746632"/>
                <a:ext cx="4804713"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𝑆</m:t>
                          </m:r>
                        </m:e>
                        <m:sub>
                          <m:r>
                            <a:rPr lang="en-US" sz="2400" b="0" i="1" smtClean="0">
                              <a:solidFill>
                                <a:srgbClr val="C00000"/>
                              </a:solidFill>
                              <a:latin typeface="Cambria Math"/>
                            </a:rPr>
                            <m:t>4</m:t>
                          </m:r>
                        </m:sub>
                      </m:sSub>
                      <m:r>
                        <a:rPr lang="ru-RU" sz="2400" i="1" smtClean="0">
                          <a:solidFill>
                            <a:srgbClr val="C00000"/>
                          </a:solidFill>
                          <a:latin typeface="Cambria Math"/>
                          <a:ea typeface="Cambria Math"/>
                        </a:rPr>
                        <m:t>≤</m:t>
                      </m:r>
                      <m:rad>
                        <m:radPr>
                          <m:ctrlPr>
                            <a:rPr lang="ru-RU" sz="2400" i="1" smtClean="0">
                              <a:solidFill>
                                <a:srgbClr val="C00000"/>
                              </a:solidFill>
                              <a:latin typeface="Cambria Math"/>
                              <a:ea typeface="Cambria Math"/>
                            </a:rPr>
                          </m:ctrlPr>
                        </m:radPr>
                        <m:deg>
                          <m:sSub>
                            <m:sSubPr>
                              <m:ctrlPr>
                                <a:rPr lang="ru-RU"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𝑝𝑦</m:t>
                              </m:r>
                            </m:sub>
                          </m:sSub>
                        </m:deg>
                        <m:e>
                          <m:f>
                            <m:fPr>
                              <m:ctrlPr>
                                <a:rPr lang="ru-RU" sz="2400" i="1" smtClean="0">
                                  <a:solidFill>
                                    <a:srgbClr val="C00000"/>
                                  </a:solidFill>
                                  <a:latin typeface="Cambria Math"/>
                                  <a:ea typeface="Cambria Math"/>
                                </a:rPr>
                              </m:ctrlPr>
                            </m:fPr>
                            <m:num>
                              <m:sSub>
                                <m:sSubPr>
                                  <m:ctrlPr>
                                    <a:rPr lang="en-US" sz="2400" i="1">
                                      <a:solidFill>
                                        <a:srgbClr val="C00000"/>
                                      </a:solidFill>
                                      <a:latin typeface="Cambria Math"/>
                                      <a:ea typeface="Cambria Math"/>
                                    </a:rPr>
                                  </m:ctrlPr>
                                </m:sSubPr>
                                <m:e>
                                  <m:d>
                                    <m:dPr>
                                      <m:begChr m:val="["/>
                                      <m:endChr m:val="]"/>
                                      <m:ctrlPr>
                                        <a:rPr lang="en-US" sz="2400" i="1">
                                          <a:solidFill>
                                            <a:srgbClr val="C00000"/>
                                          </a:solidFill>
                                          <a:latin typeface="Cambria Math"/>
                                          <a:ea typeface="Cambria Math"/>
                                        </a:rPr>
                                      </m:ctrlPr>
                                    </m:dPr>
                                    <m:e>
                                      <m:r>
                                        <a:rPr lang="en-US" sz="2400" i="1">
                                          <a:solidFill>
                                            <a:srgbClr val="C00000"/>
                                          </a:solidFill>
                                          <a:latin typeface="Cambria Math"/>
                                          <a:ea typeface="Cambria Math"/>
                                        </a:rPr>
                                        <m:t>𝜎</m:t>
                                      </m:r>
                                    </m:e>
                                  </m:d>
                                </m:e>
                                <m:sub>
                                  <m:r>
                                    <a:rPr lang="ru-RU" sz="2400" i="1">
                                      <a:solidFill>
                                        <a:srgbClr val="C00000"/>
                                      </a:solidFill>
                                      <a:latin typeface="Cambria Math"/>
                                      <a:ea typeface="Cambria Math"/>
                                    </a:rPr>
                                    <m:t>и</m:t>
                                  </m:r>
                                </m:sub>
                              </m:sSub>
                              <m:r>
                                <a:rPr lang="en-US" sz="2400" i="1">
                                  <a:solidFill>
                                    <a:srgbClr val="C00000"/>
                                  </a:solidFill>
                                  <a:latin typeface="Cambria Math"/>
                                  <a:ea typeface="Cambria Math"/>
                                </a:rPr>
                                <m:t>∙</m:t>
                              </m:r>
                              <m:r>
                                <a:rPr lang="en-US" sz="2400" b="0" i="1" smtClean="0">
                                  <a:solidFill>
                                    <a:srgbClr val="C00000"/>
                                  </a:solidFill>
                                  <a:latin typeface="Cambria Math"/>
                                  <a:ea typeface="Cambria Math"/>
                                </a:rPr>
                                <m:t>0,1∙</m:t>
                              </m:r>
                              <m:sSup>
                                <m:sSupPr>
                                  <m:ctrlPr>
                                    <a:rPr lang="en-US" sz="2400" i="1" smtClean="0">
                                      <a:solidFill>
                                        <a:srgbClr val="C00000"/>
                                      </a:solidFill>
                                      <a:latin typeface="Cambria Math"/>
                                      <a:ea typeface="Cambria Math"/>
                                    </a:rPr>
                                  </m:ctrlPr>
                                </m:sSupPr>
                                <m:e>
                                  <m:r>
                                    <a:rPr lang="en-US" sz="2400" b="0" i="1" smtClean="0">
                                      <a:solidFill>
                                        <a:srgbClr val="C00000"/>
                                      </a:solidFill>
                                      <a:latin typeface="Cambria Math"/>
                                      <a:ea typeface="Cambria Math"/>
                                    </a:rPr>
                                    <m:t>𝑑</m:t>
                                  </m:r>
                                </m:e>
                                <m:sup>
                                  <m:r>
                                    <a:rPr lang="en-US" sz="2400" b="0" i="1" smtClean="0">
                                      <a:solidFill>
                                        <a:srgbClr val="C00000"/>
                                      </a:solidFill>
                                      <a:latin typeface="Cambria Math"/>
                                      <a:ea typeface="Cambria Math"/>
                                    </a:rPr>
                                    <m:t>3</m:t>
                                  </m:r>
                                </m:sup>
                              </m:sSup>
                            </m:num>
                            <m:den>
                              <m:sSub>
                                <m:sSubPr>
                                  <m:ctrlPr>
                                    <a:rPr lang="en-US" sz="2400" i="1">
                                      <a:solidFill>
                                        <a:srgbClr val="C00000"/>
                                      </a:solidFill>
                                      <a:latin typeface="Cambria Math"/>
                                    </a:rPr>
                                  </m:ctrlPr>
                                </m:sSubPr>
                                <m:e>
                                  <m:r>
                                    <a:rPr lang="en-US" sz="2400" i="1">
                                      <a:solidFill>
                                        <a:srgbClr val="C00000"/>
                                      </a:solidFill>
                                      <a:latin typeface="Cambria Math"/>
                                    </a:rPr>
                                    <m:t>𝐶</m:t>
                                  </m:r>
                                </m:e>
                                <m:sub>
                                  <m:r>
                                    <a:rPr lang="en-US" sz="2400" i="1">
                                      <a:solidFill>
                                        <a:srgbClr val="C00000"/>
                                      </a:solidFill>
                                      <a:latin typeface="Cambria Math"/>
                                    </a:rPr>
                                    <m:t>𝑝</m:t>
                                  </m:r>
                                  <m:r>
                                    <a:rPr lang="en-US" sz="2400" b="0" i="1" smtClean="0">
                                      <a:solidFill>
                                        <a:srgbClr val="C00000"/>
                                      </a:solidFill>
                                      <a:latin typeface="Cambria Math"/>
                                    </a:rPr>
                                    <m:t>𝑦</m:t>
                                  </m:r>
                                </m:sub>
                              </m:sSub>
                              <m:r>
                                <a:rPr lang="en-US" sz="2400" i="1">
                                  <a:solidFill>
                                    <a:srgbClr val="C00000"/>
                                  </a:solidFill>
                                  <a:latin typeface="Cambria Math"/>
                                  <a:ea typeface="Cambria Math"/>
                                </a:rPr>
                                <m:t>∙</m:t>
                              </m:r>
                              <m:sSup>
                                <m:sSupPr>
                                  <m:ctrlPr>
                                    <a:rPr lang="en-US" sz="2400" i="1">
                                      <a:solidFill>
                                        <a:srgbClr val="C00000"/>
                                      </a:solidFill>
                                      <a:latin typeface="Cambria Math"/>
                                      <a:ea typeface="Cambria Math"/>
                                    </a:rPr>
                                  </m:ctrlPr>
                                </m:sSupPr>
                                <m:e>
                                  <m:r>
                                    <a:rPr lang="en-US" sz="2400" i="1">
                                      <a:solidFill>
                                        <a:srgbClr val="C00000"/>
                                      </a:solidFill>
                                      <a:latin typeface="Cambria Math"/>
                                      <a:ea typeface="Cambria Math"/>
                                    </a:rPr>
                                    <m:t>𝑡</m:t>
                                  </m:r>
                                </m:e>
                                <m:sup>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𝑦</m:t>
                                      </m:r>
                                    </m:sub>
                                  </m:sSub>
                                </m:sup>
                              </m:sSup>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𝑦</m:t>
                                  </m:r>
                                </m:sub>
                              </m:sSub>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m:rPr>
                                      <m:sty m:val="p"/>
                                    </m:rPr>
                                    <a:rPr lang="el-GR" sz="2400" i="1">
                                      <a:solidFill>
                                        <a:srgbClr val="C00000"/>
                                      </a:solidFill>
                                      <a:latin typeface="Cambria Math"/>
                                      <a:ea typeface="Cambria Math"/>
                                    </a:rPr>
                                    <m:t>υ</m:t>
                                  </m:r>
                                  <m:r>
                                    <a:rPr lang="en-US" sz="2400" b="0" i="1" smtClean="0">
                                      <a:solidFill>
                                        <a:srgbClr val="C00000"/>
                                      </a:solidFill>
                                      <a:latin typeface="Cambria Math"/>
                                      <a:ea typeface="Cambria Math"/>
                                    </a:rPr>
                                    <m:t>𝑦</m:t>
                                  </m:r>
                                </m:sub>
                              </m:sSub>
                              <m:r>
                                <a:rPr lang="en-US" sz="2400" i="1">
                                  <a:solidFill>
                                    <a:srgbClr val="C00000"/>
                                  </a:solidFill>
                                  <a:latin typeface="Cambria Math"/>
                                  <a:ea typeface="Cambria Math"/>
                                </a:rPr>
                                <m:t>∙</m:t>
                              </m:r>
                              <m:r>
                                <a:rPr lang="en-US" sz="2400" b="0" i="1" smtClean="0">
                                  <a:solidFill>
                                    <a:srgbClr val="C00000"/>
                                  </a:solidFill>
                                  <a:latin typeface="Cambria Math"/>
                                  <a:ea typeface="Cambria Math"/>
                                </a:rPr>
                                <m:t>𝑘</m:t>
                              </m:r>
                              <m:r>
                                <a:rPr lang="en-US" sz="2400" b="0" i="1" smtClean="0">
                                  <a:solidFill>
                                    <a:srgbClr val="C00000"/>
                                  </a:solidFill>
                                  <a:latin typeface="Cambria Math"/>
                                  <a:ea typeface="Cambria Math"/>
                                </a:rPr>
                                <m:t>∙</m:t>
                              </m:r>
                              <m:r>
                                <a:rPr lang="en-US" sz="2400" i="1">
                                  <a:solidFill>
                                    <a:srgbClr val="C00000"/>
                                  </a:solidFill>
                                  <a:latin typeface="Cambria Math"/>
                                  <a:ea typeface="Cambria Math"/>
                                </a:rPr>
                                <m:t>𝑙</m:t>
                              </m:r>
                            </m:den>
                          </m:f>
                        </m:e>
                      </m:rad>
                    </m:oMath>
                  </m:oMathPara>
                </a14:m>
                <a:endParaRPr lang="ru-RU" dirty="0"/>
              </a:p>
            </p:txBody>
          </p:sp>
        </mc:Choice>
        <mc:Fallback xmlns="">
          <p:sp>
            <p:nvSpPr>
              <p:cNvPr id="27" name="TextBox 26"/>
              <p:cNvSpPr txBox="1">
                <a:spLocks noRot="1" noChangeAspect="1" noMove="1" noResize="1" noEditPoints="1" noAdjustHandles="1" noChangeArrowheads="1" noChangeShapeType="1" noTextEdit="1"/>
              </p:cNvSpPr>
              <p:nvPr/>
            </p:nvSpPr>
            <p:spPr>
              <a:xfrm>
                <a:off x="0" y="4746632"/>
                <a:ext cx="4804713" cy="1183529"/>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17439" y="3677362"/>
                <a:ext cx="30825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rgbClr val="C00000"/>
                              </a:solidFill>
                              <a:latin typeface="Cambria Math"/>
                              <a:ea typeface="Cambria Math"/>
                            </a:rPr>
                          </m:ctrlPr>
                        </m:dPr>
                        <m:e>
                          <m:sSub>
                            <m:sSubPr>
                              <m:ctrlPr>
                                <a:rPr lang="ru-RU" sz="2400" i="1">
                                  <a:solidFill>
                                    <a:srgbClr val="C00000"/>
                                  </a:solidFill>
                                  <a:latin typeface="Cambria Math"/>
                                  <a:ea typeface="Cambria Math"/>
                                </a:rPr>
                              </m:ctrlPr>
                            </m:sSubPr>
                            <m:e>
                              <m:r>
                                <a:rPr lang="ru-RU" sz="2400" i="1">
                                  <a:solidFill>
                                    <a:srgbClr val="C00000"/>
                                  </a:solidFill>
                                  <a:latin typeface="Cambria Math"/>
                                  <a:ea typeface="Cambria Math"/>
                                </a:rPr>
                                <m:t>М</m:t>
                              </m:r>
                            </m:e>
                            <m:sub>
                              <m:r>
                                <a:rPr lang="ru-RU" sz="2400" i="1">
                                  <a:solidFill>
                                    <a:srgbClr val="C00000"/>
                                  </a:solidFill>
                                  <a:latin typeface="Cambria Math"/>
                                  <a:ea typeface="Cambria Math"/>
                                </a:rPr>
                                <m:t>из</m:t>
                              </m:r>
                            </m:sub>
                          </m:sSub>
                        </m:e>
                      </m:d>
                      <m:r>
                        <a:rPr lang="en-US" sz="2400" b="0" i="0"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d>
                            <m:dPr>
                              <m:begChr m:val="["/>
                              <m:endChr m:val="]"/>
                              <m:ctrlPr>
                                <a:rPr lang="en-US" sz="2400" b="0" i="1" smtClean="0">
                                  <a:solidFill>
                                    <a:srgbClr val="C00000"/>
                                  </a:solidFill>
                                  <a:latin typeface="Cambria Math"/>
                                  <a:ea typeface="Cambria Math"/>
                                </a:rPr>
                              </m:ctrlPr>
                            </m:dPr>
                            <m:e>
                              <m:r>
                                <a:rPr lang="en-US" sz="2400" b="0" i="1" smtClean="0">
                                  <a:solidFill>
                                    <a:srgbClr val="C00000"/>
                                  </a:solidFill>
                                  <a:latin typeface="Cambria Math"/>
                                  <a:ea typeface="Cambria Math"/>
                                </a:rPr>
                                <m:t>𝜎</m:t>
                              </m:r>
                            </m:e>
                          </m:d>
                        </m:e>
                        <m:sub>
                          <m:r>
                            <a:rPr lang="ru-RU" sz="2400" b="0" i="1" smtClean="0">
                              <a:solidFill>
                                <a:srgbClr val="C00000"/>
                              </a:solidFill>
                              <a:latin typeface="Cambria Math"/>
                              <a:ea typeface="Cambria Math"/>
                            </a:rPr>
                            <m:t>и</m:t>
                          </m:r>
                        </m:sub>
                      </m:sSub>
                      <m:r>
                        <a:rPr lang="en-US" sz="2400" b="0" i="1" smtClean="0">
                          <a:solidFill>
                            <a:srgbClr val="C00000"/>
                          </a:solidFill>
                          <a:latin typeface="Cambria Math"/>
                          <a:ea typeface="Cambria Math"/>
                        </a:rPr>
                        <m:t>∙</m:t>
                      </m:r>
                      <m:r>
                        <a:rPr lang="ru-RU" sz="2400" b="0" i="1" smtClean="0">
                          <a:solidFill>
                            <a:srgbClr val="C00000"/>
                          </a:solidFill>
                          <a:latin typeface="Cambria Math"/>
                          <a:ea typeface="Cambria Math"/>
                        </a:rPr>
                        <m:t>0,1∙</m:t>
                      </m:r>
                      <m:sSup>
                        <m:sSupPr>
                          <m:ctrlPr>
                            <a:rPr lang="ru-RU"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𝑑</m:t>
                          </m:r>
                        </m:e>
                        <m:sup>
                          <m:r>
                            <a:rPr lang="en-US" sz="2400" b="0" i="1" smtClean="0">
                              <a:solidFill>
                                <a:srgbClr val="C00000"/>
                              </a:solidFill>
                              <a:latin typeface="Cambria Math"/>
                              <a:ea typeface="Cambria Math"/>
                            </a:rPr>
                            <m:t>3</m:t>
                          </m:r>
                        </m:sup>
                      </m:sSup>
                    </m:oMath>
                  </m:oMathPara>
                </a14:m>
                <a:endParaRPr lang="ru-RU"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17439" y="3677362"/>
                <a:ext cx="3082575" cy="461665"/>
              </a:xfrm>
              <a:prstGeom prst="rect">
                <a:avLst/>
              </a:prstGeom>
              <a:blipFill rotWithShape="0">
                <a:blip r:embed="rId8"/>
                <a:stretch>
                  <a:fillRect/>
                </a:stretch>
              </a:blipFill>
            </p:spPr>
            <p:txBody>
              <a:bodyPr/>
              <a:lstStyle/>
              <a:p>
                <a:r>
                  <a:rPr lang="ru-RU">
                    <a:noFill/>
                  </a:rPr>
                  <a:t> </a:t>
                </a:r>
              </a:p>
            </p:txBody>
          </p:sp>
        </mc:Fallback>
      </mc:AlternateContent>
      <p:sp>
        <p:nvSpPr>
          <p:cNvPr id="20" name="Содержимое 2"/>
          <p:cNvSpPr txBox="1">
            <a:spLocks/>
          </p:cNvSpPr>
          <p:nvPr/>
        </p:nvSpPr>
        <p:spPr>
          <a:xfrm>
            <a:off x="2981717" y="182681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1" name="Содержимое 2"/>
          <p:cNvSpPr txBox="1">
            <a:spLocks/>
          </p:cNvSpPr>
          <p:nvPr/>
        </p:nvSpPr>
        <p:spPr>
          <a:xfrm>
            <a:off x="2836241" y="275967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2" name="Содержимое 2"/>
          <p:cNvSpPr txBox="1">
            <a:spLocks/>
          </p:cNvSpPr>
          <p:nvPr/>
        </p:nvSpPr>
        <p:spPr>
          <a:xfrm>
            <a:off x="3572925" y="367736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23" name="Группа 22"/>
          <p:cNvGrpSpPr/>
          <p:nvPr/>
        </p:nvGrpSpPr>
        <p:grpSpPr>
          <a:xfrm>
            <a:off x="8432685" y="6450136"/>
            <a:ext cx="453970" cy="369332"/>
            <a:chOff x="8432685" y="6450136"/>
            <a:chExt cx="453970" cy="369332"/>
          </a:xfrm>
        </p:grpSpPr>
        <p:sp>
          <p:nvSpPr>
            <p:cNvPr id="25" name="Овал 2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9" name="TextBox 28"/>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1143087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ДОПУСКАЕМОЙ ПОДАЧИ</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3" name="Прямоугольник 12"/>
          <p:cNvSpPr/>
          <p:nvPr/>
        </p:nvSpPr>
        <p:spPr>
          <a:xfrm>
            <a:off x="232172" y="658208"/>
            <a:ext cx="8679657" cy="461665"/>
          </a:xfrm>
          <a:prstGeom prst="rect">
            <a:avLst/>
          </a:prstGeom>
        </p:spPr>
        <p:txBody>
          <a:bodyPr wrap="square">
            <a:spAutoFit/>
          </a:bodyPr>
          <a:lstStyle/>
          <a:p>
            <a:pPr indent="542925">
              <a:buBlip>
                <a:blip r:embed="rId3"/>
              </a:buBlip>
            </a:pPr>
            <a:r>
              <a:rPr lang="ru-RU" sz="2400" dirty="0" smtClean="0">
                <a:latin typeface="GOST Type BU" pitchFamily="2" charset="2"/>
              </a:rPr>
              <a:t>подача</a:t>
            </a:r>
            <a:r>
              <a:rPr lang="ru-RU" sz="2400" dirty="0">
                <a:latin typeface="GOST Type BU" pitchFamily="2" charset="2"/>
              </a:rPr>
              <a:t>, допускаемая жесткостью изделия :</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3" name="Прямоугольник 22"/>
          <p:cNvSpPr/>
          <p:nvPr/>
        </p:nvSpPr>
        <p:spPr>
          <a:xfrm>
            <a:off x="0" y="5309599"/>
            <a:ext cx="9144000" cy="707886"/>
          </a:xfrm>
          <a:prstGeom prst="rect">
            <a:avLst/>
          </a:prstGeom>
        </p:spPr>
        <p:txBody>
          <a:bodyPr wrap="square">
            <a:spAutoFit/>
          </a:bodyPr>
          <a:lstStyle/>
          <a:p>
            <a:pPr algn="ctr"/>
            <a:r>
              <a:rPr lang="ru-RU" sz="2000" dirty="0">
                <a:latin typeface="GOST Type BU" pitchFamily="2" charset="2"/>
              </a:rPr>
              <a:t>Схема для расчета подачи допускаемой прочностью заготовки установленной в патроне и центре (</a:t>
            </a:r>
            <a:r>
              <a:rPr lang="ru-RU" sz="2000" dirty="0">
                <a:solidFill>
                  <a:srgbClr val="C00000"/>
                </a:solidFill>
                <a:latin typeface="GOST Type BU" pitchFamily="2" charset="2"/>
              </a:rPr>
              <a:t>а</a:t>
            </a:r>
            <a:r>
              <a:rPr lang="ru-RU" sz="2000" dirty="0">
                <a:latin typeface="GOST Type BU" pitchFamily="2" charset="2"/>
              </a:rPr>
              <a:t>), в центрах (</a:t>
            </a:r>
            <a:r>
              <a:rPr lang="ru-RU" sz="2000" dirty="0">
                <a:solidFill>
                  <a:srgbClr val="C00000"/>
                </a:solidFill>
                <a:latin typeface="GOST Type BU" pitchFamily="2" charset="2"/>
              </a:rPr>
              <a:t>б</a:t>
            </a:r>
            <a:r>
              <a:rPr lang="ru-RU" sz="2000" dirty="0">
                <a:latin typeface="GOST Type BU" pitchFamily="2" charset="2"/>
              </a:rPr>
              <a:t>)</a:t>
            </a:r>
          </a:p>
        </p:txBody>
      </p:sp>
      <p:pic>
        <p:nvPicPr>
          <p:cNvPr id="14" name="Рисунок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738931"/>
            <a:ext cx="9144000" cy="3380137"/>
          </a:xfrm>
          <a:prstGeom prst="rect">
            <a:avLst/>
          </a:prstGeom>
        </p:spPr>
      </p:pic>
      <p:grpSp>
        <p:nvGrpSpPr>
          <p:cNvPr id="18" name="Группа 17"/>
          <p:cNvGrpSpPr/>
          <p:nvPr/>
        </p:nvGrpSpPr>
        <p:grpSpPr>
          <a:xfrm>
            <a:off x="8432685" y="6450136"/>
            <a:ext cx="453970" cy="369332"/>
            <a:chOff x="8432685" y="6450136"/>
            <a:chExt cx="453970" cy="369332"/>
          </a:xfrm>
        </p:grpSpPr>
        <p:sp>
          <p:nvSpPr>
            <p:cNvPr id="19" name="Овал 1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0" name="TextBox 19"/>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633226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ДОПУСКАЕМОЙ ПОДАЧИ</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3" name="Прямоугольник 12"/>
          <p:cNvSpPr/>
          <p:nvPr/>
        </p:nvSpPr>
        <p:spPr>
          <a:xfrm>
            <a:off x="232172" y="3588229"/>
            <a:ext cx="8679657" cy="830997"/>
          </a:xfrm>
          <a:prstGeom prst="rect">
            <a:avLst/>
          </a:prstGeom>
        </p:spPr>
        <p:txBody>
          <a:bodyPr wrap="square">
            <a:spAutoFit/>
          </a:bodyPr>
          <a:lstStyle/>
          <a:p>
            <a:pPr indent="542925">
              <a:buBlip>
                <a:blip r:embed="rId3"/>
              </a:buBlip>
            </a:pPr>
            <a:r>
              <a:rPr lang="ru-RU" sz="2400" dirty="0">
                <a:latin typeface="GOST Type BU" pitchFamily="2" charset="2"/>
              </a:rPr>
              <a:t>подача, допускаемая шероховатостью обработанной поверхности детали:</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1"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5"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7"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9"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3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mc:AlternateContent xmlns:mc="http://schemas.openxmlformats.org/markup-compatibility/2006" xmlns:a14="http://schemas.microsoft.com/office/drawing/2010/main">
        <mc:Choice Requires="a14">
          <p:sp>
            <p:nvSpPr>
              <p:cNvPr id="38" name="TextBox 37"/>
              <p:cNvSpPr txBox="1"/>
              <p:nvPr/>
            </p:nvSpPr>
            <p:spPr>
              <a:xfrm>
                <a:off x="660186" y="1457365"/>
                <a:ext cx="1650965" cy="7837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solidFill>
                                <a:srgbClr val="C00000"/>
                              </a:solidFill>
                              <a:latin typeface="Cambria Math"/>
                            </a:rPr>
                          </m:ctrlPr>
                        </m:fPr>
                        <m:num>
                          <m:r>
                            <a:rPr lang="en-US" sz="2400" b="0" i="1" smtClean="0">
                              <a:solidFill>
                                <a:srgbClr val="C00000"/>
                              </a:solidFill>
                              <a:latin typeface="Cambria Math"/>
                            </a:rPr>
                            <m:t>𝐿</m:t>
                          </m:r>
                        </m:num>
                        <m:den>
                          <m:r>
                            <a:rPr lang="en-US" sz="2400" b="0" i="1" smtClean="0">
                              <a:solidFill>
                                <a:srgbClr val="C00000"/>
                              </a:solidFill>
                              <a:latin typeface="Cambria Math"/>
                            </a:rPr>
                            <m:t>𝑑</m:t>
                          </m:r>
                        </m:den>
                      </m:f>
                      <m:r>
                        <a:rPr lang="en-US" sz="2400" i="1">
                          <a:solidFill>
                            <a:srgbClr val="C00000"/>
                          </a:solidFill>
                          <a:latin typeface="Cambria Math"/>
                          <a:ea typeface="Cambria Math"/>
                        </a:rPr>
                        <m:t>≥</m:t>
                      </m:r>
                      <m:r>
                        <a:rPr lang="en-US" sz="2400" b="0" i="1" smtClean="0">
                          <a:solidFill>
                            <a:srgbClr val="C00000"/>
                          </a:solidFill>
                          <a:latin typeface="Cambria Math"/>
                          <a:ea typeface="Cambria Math"/>
                        </a:rPr>
                        <m:t>8. . .10</m:t>
                      </m:r>
                    </m:oMath>
                  </m:oMathPara>
                </a14:m>
                <a:endParaRPr lang="ru-RU"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660186" y="1457365"/>
                <a:ext cx="1650965" cy="783741"/>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2542158" y="1621718"/>
                <a:ext cx="123674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𝑓</m:t>
                      </m:r>
                      <m:r>
                        <a:rPr lang="en-US" sz="2400" b="0" i="1" smtClean="0">
                          <a:solidFill>
                            <a:srgbClr val="C00000"/>
                          </a:solidFill>
                          <a:latin typeface="Cambria Math"/>
                          <a:ea typeface="Cambria Math"/>
                        </a:rPr>
                        <m:t>≤</m:t>
                      </m:r>
                      <m:d>
                        <m:dPr>
                          <m:begChr m:val="["/>
                          <m:endChr m:val="]"/>
                          <m:ctrlPr>
                            <a:rPr lang="en-US" sz="2400" b="0" i="1" smtClean="0">
                              <a:solidFill>
                                <a:srgbClr val="C00000"/>
                              </a:solidFill>
                              <a:latin typeface="Cambria Math"/>
                              <a:ea typeface="Cambria Math"/>
                            </a:rPr>
                          </m:ctrlPr>
                        </m:dPr>
                        <m:e>
                          <m:r>
                            <a:rPr lang="en-US" sz="2400" b="0" i="1" smtClean="0">
                              <a:solidFill>
                                <a:srgbClr val="C00000"/>
                              </a:solidFill>
                              <a:latin typeface="Cambria Math"/>
                              <a:ea typeface="Cambria Math"/>
                            </a:rPr>
                            <m:t>𝑓</m:t>
                          </m:r>
                        </m:e>
                      </m:d>
                    </m:oMath>
                  </m:oMathPara>
                </a14:m>
                <a:endParaRPr lang="ru-RU"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2542158" y="1621718"/>
                <a:ext cx="1236749" cy="461665"/>
              </a:xfrm>
              <a:prstGeom prst="rect">
                <a:avLst/>
              </a:prstGeom>
              <a:blipFill rotWithShape="0">
                <a:blip r:embed="rId5"/>
                <a:stretch>
                  <a:fillRect l="-493" b="-1842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243732" y="1388621"/>
                <a:ext cx="1811650" cy="8435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solidFill>
                                <a:srgbClr val="C00000"/>
                              </a:solidFill>
                              <a:latin typeface="Cambria Math"/>
                              <a:ea typeface="Cambria Math"/>
                            </a:rPr>
                          </m:ctrlPr>
                        </m:fPr>
                        <m:num>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𝑃</m:t>
                              </m:r>
                            </m:e>
                            <m:sub>
                              <m:r>
                                <a:rPr lang="en-US" sz="2400" b="0" i="1" smtClean="0">
                                  <a:solidFill>
                                    <a:srgbClr val="C00000"/>
                                  </a:solidFill>
                                  <a:latin typeface="Cambria Math"/>
                                  <a:ea typeface="Cambria Math"/>
                                </a:rPr>
                                <m:t>𝑦</m:t>
                              </m:r>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𝑙</m:t>
                              </m:r>
                            </m:e>
                            <m:sup>
                              <m:r>
                                <a:rPr lang="en-US" sz="2400" b="0" i="1" smtClean="0">
                                  <a:solidFill>
                                    <a:srgbClr val="C00000"/>
                                  </a:solidFill>
                                  <a:latin typeface="Cambria Math"/>
                                  <a:ea typeface="Cambria Math"/>
                                </a:rPr>
                                <m:t>3</m:t>
                              </m:r>
                            </m:sup>
                          </m:sSup>
                        </m:num>
                        <m:den>
                          <m:r>
                            <a:rPr lang="en-US" sz="2400" b="0" i="1" smtClean="0">
                              <a:solidFill>
                                <a:srgbClr val="C00000"/>
                              </a:solidFill>
                              <a:latin typeface="Cambria Math"/>
                              <a:ea typeface="Cambria Math"/>
                            </a:rPr>
                            <m:t>𝑘𝐸𝐼</m:t>
                          </m:r>
                        </m:den>
                      </m:f>
                      <m:r>
                        <a:rPr lang="en-US" sz="2400" b="0" i="1" smtClean="0">
                          <a:solidFill>
                            <a:srgbClr val="C00000"/>
                          </a:solidFill>
                          <a:latin typeface="Cambria Math"/>
                          <a:ea typeface="Cambria Math"/>
                        </a:rPr>
                        <m:t>≤</m:t>
                      </m:r>
                      <m:d>
                        <m:dPr>
                          <m:begChr m:val="["/>
                          <m:endChr m:val="]"/>
                          <m:ctrlPr>
                            <a:rPr lang="en-US" sz="2400" b="0" i="1" smtClean="0">
                              <a:solidFill>
                                <a:srgbClr val="C00000"/>
                              </a:solidFill>
                              <a:latin typeface="Cambria Math"/>
                              <a:ea typeface="Cambria Math"/>
                            </a:rPr>
                          </m:ctrlPr>
                        </m:dPr>
                        <m:e>
                          <m:r>
                            <a:rPr lang="en-US" sz="2400" b="0" i="1" smtClean="0">
                              <a:solidFill>
                                <a:srgbClr val="C00000"/>
                              </a:solidFill>
                              <a:latin typeface="Cambria Math"/>
                              <a:ea typeface="Cambria Math"/>
                            </a:rPr>
                            <m:t>𝑓</m:t>
                          </m:r>
                        </m:e>
                      </m:d>
                    </m:oMath>
                  </m:oMathPara>
                </a14:m>
                <a:endParaRPr lang="ru-RU"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4243732" y="1388621"/>
                <a:ext cx="1811650" cy="843501"/>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221719" y="1403071"/>
                <a:ext cx="2370392"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rgbClr val="C00000"/>
                              </a:solidFill>
                              <a:latin typeface="Cambria Math"/>
                              <a:ea typeface="Cambria Math"/>
                            </a:rPr>
                          </m:ctrlPr>
                        </m:dPr>
                        <m:e>
                          <m:r>
                            <a:rPr lang="en-US" sz="2400" b="0" i="1" smtClean="0">
                              <a:solidFill>
                                <a:srgbClr val="C00000"/>
                              </a:solidFill>
                              <a:latin typeface="Cambria Math"/>
                              <a:ea typeface="Cambria Math"/>
                            </a:rPr>
                            <m:t>𝑓</m:t>
                          </m:r>
                        </m:e>
                      </m:d>
                      <m:r>
                        <a:rPr lang="en-US" sz="2400" b="0" i="1" smtClean="0">
                          <a:solidFill>
                            <a:srgbClr val="C00000"/>
                          </a:solidFill>
                          <a:latin typeface="Cambria Math"/>
                          <a:ea typeface="Cambria Math"/>
                        </a:rPr>
                        <m:t>=</m:t>
                      </m:r>
                      <m:d>
                        <m:dPr>
                          <m:ctrlPr>
                            <a:rPr lang="en-US" sz="2400" b="0" i="1" smtClean="0">
                              <a:solidFill>
                                <a:srgbClr val="C00000"/>
                              </a:solidFill>
                              <a:latin typeface="Cambria Math"/>
                              <a:ea typeface="Cambria Math"/>
                            </a:rPr>
                          </m:ctrlPr>
                        </m:dPr>
                        <m:e>
                          <m:f>
                            <m:fPr>
                              <m:ctrlPr>
                                <a:rPr lang="en-US" sz="2400" b="0" i="1" smtClean="0">
                                  <a:solidFill>
                                    <a:srgbClr val="C00000"/>
                                  </a:solidFill>
                                  <a:latin typeface="Cambria Math"/>
                                  <a:ea typeface="Cambria Math"/>
                                </a:rPr>
                              </m:ctrlPr>
                            </m:fPr>
                            <m:num>
                              <m:r>
                                <a:rPr lang="en-US" sz="2400" b="0" i="1" smtClean="0">
                                  <a:solidFill>
                                    <a:srgbClr val="C00000"/>
                                  </a:solidFill>
                                  <a:latin typeface="Cambria Math"/>
                                  <a:ea typeface="Cambria Math"/>
                                </a:rPr>
                                <m:t>1</m:t>
                              </m:r>
                            </m:num>
                            <m:den>
                              <m:r>
                                <a:rPr lang="en-US" sz="2400" b="0" i="1" smtClean="0">
                                  <a:solidFill>
                                    <a:srgbClr val="C00000"/>
                                  </a:solidFill>
                                  <a:latin typeface="Cambria Math"/>
                                  <a:ea typeface="Cambria Math"/>
                                </a:rPr>
                                <m:t>7</m:t>
                              </m:r>
                            </m:den>
                          </m:f>
                          <m:r>
                            <a:rPr lang="en-US" sz="2400" b="0" i="1" smtClean="0">
                              <a:solidFill>
                                <a:srgbClr val="C00000"/>
                              </a:solidFill>
                              <a:latin typeface="Cambria Math"/>
                              <a:ea typeface="Cambria Math"/>
                            </a:rPr>
                            <m:t>. . .</m:t>
                          </m:r>
                          <m:f>
                            <m:fPr>
                              <m:ctrlPr>
                                <a:rPr lang="en-US" sz="2400" b="0" i="1" smtClean="0">
                                  <a:solidFill>
                                    <a:srgbClr val="C00000"/>
                                  </a:solidFill>
                                  <a:latin typeface="Cambria Math"/>
                                  <a:ea typeface="Cambria Math"/>
                                </a:rPr>
                              </m:ctrlPr>
                            </m:fPr>
                            <m:num>
                              <m:r>
                                <a:rPr lang="en-US" sz="2400" b="0" i="1" smtClean="0">
                                  <a:solidFill>
                                    <a:srgbClr val="C00000"/>
                                  </a:solidFill>
                                  <a:latin typeface="Cambria Math"/>
                                  <a:ea typeface="Cambria Math"/>
                                </a:rPr>
                                <m:t>1</m:t>
                              </m:r>
                            </m:num>
                            <m:den>
                              <m:r>
                                <a:rPr lang="en-US" sz="2400" b="0" i="1" smtClean="0">
                                  <a:solidFill>
                                    <a:srgbClr val="C00000"/>
                                  </a:solidFill>
                                  <a:latin typeface="Cambria Math"/>
                                  <a:ea typeface="Cambria Math"/>
                                </a:rPr>
                                <m:t>8</m:t>
                              </m:r>
                            </m:den>
                          </m:f>
                        </m:e>
                      </m:d>
                      <m:r>
                        <a:rPr lang="en-US" sz="2400" b="0" i="1" smtClean="0">
                          <a:solidFill>
                            <a:srgbClr val="C00000"/>
                          </a:solidFill>
                          <a:latin typeface="Cambria Math"/>
                          <a:ea typeface="Cambria Math"/>
                        </a:rPr>
                        <m:t>𝛿</m:t>
                      </m:r>
                    </m:oMath>
                  </m:oMathPara>
                </a14:m>
                <a:endParaRPr lang="ru-RU" sz="2400" dirty="0"/>
              </a:p>
            </p:txBody>
          </p:sp>
        </mc:Choice>
        <mc:Fallback xmlns="">
          <p:sp>
            <p:nvSpPr>
              <p:cNvPr id="41" name="TextBox 40"/>
              <p:cNvSpPr txBox="1">
                <a:spLocks noRot="1" noChangeAspect="1" noMove="1" noResize="1" noEditPoints="1" noAdjustHandles="1" noChangeArrowheads="1" noChangeShapeType="1" noTextEdit="1"/>
              </p:cNvSpPr>
              <p:nvPr/>
            </p:nvSpPr>
            <p:spPr>
              <a:xfrm>
                <a:off x="6221719" y="1403071"/>
                <a:ext cx="2370392" cy="922176"/>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073265" y="2404700"/>
                <a:ext cx="4556184"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𝑆</m:t>
                          </m:r>
                        </m:e>
                        <m:sub>
                          <m:r>
                            <a:rPr lang="en-US" sz="2400" b="0" i="1" smtClean="0">
                              <a:solidFill>
                                <a:srgbClr val="C00000"/>
                              </a:solidFill>
                              <a:latin typeface="Cambria Math"/>
                            </a:rPr>
                            <m:t>5</m:t>
                          </m:r>
                        </m:sub>
                      </m:sSub>
                      <m:r>
                        <a:rPr lang="ru-RU" sz="2400" i="1" smtClean="0">
                          <a:solidFill>
                            <a:srgbClr val="C00000"/>
                          </a:solidFill>
                          <a:latin typeface="Cambria Math"/>
                          <a:ea typeface="Cambria Math"/>
                        </a:rPr>
                        <m:t>≤</m:t>
                      </m:r>
                      <m:rad>
                        <m:radPr>
                          <m:ctrlPr>
                            <a:rPr lang="ru-RU" sz="2400" i="1" smtClean="0">
                              <a:solidFill>
                                <a:srgbClr val="C00000"/>
                              </a:solidFill>
                              <a:latin typeface="Cambria Math"/>
                              <a:ea typeface="Cambria Math"/>
                            </a:rPr>
                          </m:ctrlPr>
                        </m:radPr>
                        <m:deg>
                          <m:sSub>
                            <m:sSubPr>
                              <m:ctrlPr>
                                <a:rPr lang="ru-RU"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𝑝𝑦</m:t>
                              </m:r>
                            </m:sub>
                          </m:sSub>
                        </m:deg>
                        <m:e>
                          <m:f>
                            <m:fPr>
                              <m:ctrlPr>
                                <a:rPr lang="ru-RU" sz="2400" i="1" smtClean="0">
                                  <a:solidFill>
                                    <a:srgbClr val="C00000"/>
                                  </a:solidFill>
                                  <a:latin typeface="Cambria Math"/>
                                  <a:ea typeface="Cambria Math"/>
                                </a:rPr>
                              </m:ctrlPr>
                            </m:fPr>
                            <m:num>
                              <m:r>
                                <a:rPr lang="en-US" sz="2400" b="0" i="1" smtClean="0">
                                  <a:solidFill>
                                    <a:srgbClr val="C00000"/>
                                  </a:solidFill>
                                  <a:latin typeface="Cambria Math"/>
                                  <a:ea typeface="Cambria Math"/>
                                </a:rPr>
                                <m:t>0,05</m:t>
                              </m:r>
                              <m:r>
                                <a:rPr lang="en-US" sz="2400" b="0" i="1" smtClean="0">
                                  <a:solidFill>
                                    <a:srgbClr val="C00000"/>
                                  </a:solidFill>
                                  <a:latin typeface="Cambria Math"/>
                                  <a:ea typeface="Cambria Math"/>
                                </a:rPr>
                                <m:t>𝑘𝐸</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𝑑</m:t>
                                  </m:r>
                                </m:e>
                                <m:sup>
                                  <m:r>
                                    <a:rPr lang="en-US" sz="2400" b="0" i="1" smtClean="0">
                                      <a:solidFill>
                                        <a:srgbClr val="C00000"/>
                                      </a:solidFill>
                                      <a:latin typeface="Cambria Math"/>
                                      <a:ea typeface="Cambria Math"/>
                                    </a:rPr>
                                    <m:t>4</m:t>
                                  </m:r>
                                </m:sup>
                              </m:sSup>
                              <m:d>
                                <m:dPr>
                                  <m:begChr m:val="["/>
                                  <m:endChr m:val="]"/>
                                  <m:ctrlPr>
                                    <a:rPr lang="en-US" sz="2400" b="0" i="1" smtClean="0">
                                      <a:solidFill>
                                        <a:srgbClr val="C00000"/>
                                      </a:solidFill>
                                      <a:latin typeface="Cambria Math"/>
                                      <a:ea typeface="Cambria Math"/>
                                    </a:rPr>
                                  </m:ctrlPr>
                                </m:dPr>
                                <m:e>
                                  <m:r>
                                    <a:rPr lang="en-US" sz="2400" b="0" i="1" smtClean="0">
                                      <a:solidFill>
                                        <a:srgbClr val="C00000"/>
                                      </a:solidFill>
                                      <a:latin typeface="Cambria Math"/>
                                      <a:ea typeface="Cambria Math"/>
                                    </a:rPr>
                                    <m:t>𝑓</m:t>
                                  </m:r>
                                </m:e>
                              </m:d>
                            </m:num>
                            <m:den>
                              <m:sSub>
                                <m:sSubPr>
                                  <m:ctrlPr>
                                    <a:rPr lang="en-US" sz="2400" i="1">
                                      <a:solidFill>
                                        <a:srgbClr val="C00000"/>
                                      </a:solidFill>
                                      <a:latin typeface="Cambria Math"/>
                                    </a:rPr>
                                  </m:ctrlPr>
                                </m:sSubPr>
                                <m:e>
                                  <m:r>
                                    <a:rPr lang="en-US" sz="2400" i="1">
                                      <a:solidFill>
                                        <a:srgbClr val="C00000"/>
                                      </a:solidFill>
                                      <a:latin typeface="Cambria Math"/>
                                    </a:rPr>
                                    <m:t>𝐶</m:t>
                                  </m:r>
                                </m:e>
                                <m:sub>
                                  <m:r>
                                    <a:rPr lang="en-US" sz="2400" i="1">
                                      <a:solidFill>
                                        <a:srgbClr val="C00000"/>
                                      </a:solidFill>
                                      <a:latin typeface="Cambria Math"/>
                                    </a:rPr>
                                    <m:t>𝑝</m:t>
                                  </m:r>
                                  <m:r>
                                    <a:rPr lang="en-US" sz="2400" b="0" i="1" smtClean="0">
                                      <a:solidFill>
                                        <a:srgbClr val="C00000"/>
                                      </a:solidFill>
                                      <a:latin typeface="Cambria Math"/>
                                    </a:rPr>
                                    <m:t>𝑦</m:t>
                                  </m:r>
                                </m:sub>
                              </m:sSub>
                              <m:r>
                                <a:rPr lang="en-US" sz="2400" i="1">
                                  <a:solidFill>
                                    <a:srgbClr val="C00000"/>
                                  </a:solidFill>
                                  <a:latin typeface="Cambria Math"/>
                                  <a:ea typeface="Cambria Math"/>
                                </a:rPr>
                                <m:t>∙</m:t>
                              </m:r>
                              <m:sSup>
                                <m:sSupPr>
                                  <m:ctrlPr>
                                    <a:rPr lang="en-US" sz="2400" i="1">
                                      <a:solidFill>
                                        <a:srgbClr val="C00000"/>
                                      </a:solidFill>
                                      <a:latin typeface="Cambria Math"/>
                                      <a:ea typeface="Cambria Math"/>
                                    </a:rPr>
                                  </m:ctrlPr>
                                </m:sSupPr>
                                <m:e>
                                  <m:r>
                                    <a:rPr lang="en-US" sz="2400" i="1">
                                      <a:solidFill>
                                        <a:srgbClr val="C00000"/>
                                      </a:solidFill>
                                      <a:latin typeface="Cambria Math"/>
                                      <a:ea typeface="Cambria Math"/>
                                    </a:rPr>
                                    <m:t>𝑡</m:t>
                                  </m:r>
                                </m:e>
                                <m:sup>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𝑦</m:t>
                                      </m:r>
                                    </m:sub>
                                  </m:sSub>
                                </m:sup>
                              </m:sSup>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𝑦</m:t>
                                  </m:r>
                                </m:sub>
                              </m:sSub>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m:rPr>
                                      <m:sty m:val="p"/>
                                    </m:rPr>
                                    <a:rPr lang="el-GR" sz="2400" i="1">
                                      <a:solidFill>
                                        <a:srgbClr val="C00000"/>
                                      </a:solidFill>
                                      <a:latin typeface="Cambria Math"/>
                                      <a:ea typeface="Cambria Math"/>
                                    </a:rPr>
                                    <m:t>υ</m:t>
                                  </m:r>
                                  <m:r>
                                    <a:rPr lang="en-US" sz="2400" b="0" i="1" smtClean="0">
                                      <a:solidFill>
                                        <a:srgbClr val="C00000"/>
                                      </a:solidFill>
                                      <a:latin typeface="Cambria Math"/>
                                      <a:ea typeface="Cambria Math"/>
                                    </a:rPr>
                                    <m:t>𝑦</m:t>
                                  </m:r>
                                </m:sub>
                              </m:sSub>
                              <m:r>
                                <a:rPr lang="en-US" sz="2400" i="1">
                                  <a:solidFill>
                                    <a:srgbClr val="C00000"/>
                                  </a:solidFill>
                                  <a:latin typeface="Cambria Math"/>
                                  <a:ea typeface="Cambria Math"/>
                                </a:rPr>
                                <m:t>∙</m:t>
                              </m:r>
                              <m:sSup>
                                <m:sSupPr>
                                  <m:ctrlPr>
                                    <a:rPr lang="en-US" sz="2400" i="1" smtClean="0">
                                      <a:solidFill>
                                        <a:srgbClr val="C00000"/>
                                      </a:solidFill>
                                      <a:latin typeface="Cambria Math"/>
                                      <a:ea typeface="Cambria Math"/>
                                    </a:rPr>
                                  </m:ctrlPr>
                                </m:sSupPr>
                                <m:e>
                                  <m:r>
                                    <a:rPr lang="en-US" sz="2400" b="0" i="1" smtClean="0">
                                      <a:solidFill>
                                        <a:srgbClr val="C00000"/>
                                      </a:solidFill>
                                      <a:latin typeface="Cambria Math"/>
                                      <a:ea typeface="Cambria Math"/>
                                    </a:rPr>
                                    <m:t>𝑙</m:t>
                                  </m:r>
                                </m:e>
                                <m:sup>
                                  <m:r>
                                    <a:rPr lang="en-US" sz="2400" b="0" i="1" smtClean="0">
                                      <a:solidFill>
                                        <a:srgbClr val="C00000"/>
                                      </a:solidFill>
                                      <a:latin typeface="Cambria Math"/>
                                      <a:ea typeface="Cambria Math"/>
                                    </a:rPr>
                                    <m:t>3</m:t>
                                  </m:r>
                                </m:sup>
                              </m:sSup>
                            </m:den>
                          </m:f>
                        </m:e>
                      </m:rad>
                    </m:oMath>
                  </m:oMathPara>
                </a14:m>
                <a:endParaRPr lang="ru-RU" dirty="0"/>
              </a:p>
            </p:txBody>
          </p:sp>
        </mc:Choice>
        <mc:Fallback xmlns="">
          <p:sp>
            <p:nvSpPr>
              <p:cNvPr id="42" name="TextBox 41"/>
              <p:cNvSpPr txBox="1">
                <a:spLocks noRot="1" noChangeAspect="1" noMove="1" noResize="1" noEditPoints="1" noAdjustHandles="1" noChangeArrowheads="1" noChangeShapeType="1" noTextEdit="1"/>
              </p:cNvSpPr>
              <p:nvPr/>
            </p:nvSpPr>
            <p:spPr>
              <a:xfrm>
                <a:off x="2073265" y="2404700"/>
                <a:ext cx="4556184" cy="1183529"/>
              </a:xfrm>
              <a:prstGeom prst="rect">
                <a:avLst/>
              </a:prstGeom>
              <a:blipFill rotWithShape="0">
                <a:blip r:embed="rId8"/>
                <a:stretch>
                  <a:fillRect/>
                </a:stretch>
              </a:blipFill>
            </p:spPr>
            <p:txBody>
              <a:bodyPr/>
              <a:lstStyle/>
              <a:p>
                <a:r>
                  <a:rPr lang="ru-RU">
                    <a:noFill/>
                  </a:rPr>
                  <a:t> </a:t>
                </a:r>
              </a:p>
            </p:txBody>
          </p:sp>
        </mc:Fallback>
      </mc:AlternateContent>
      <p:sp>
        <p:nvSpPr>
          <p:cNvPr id="43" name="Прямоугольник 42"/>
          <p:cNvSpPr/>
          <p:nvPr/>
        </p:nvSpPr>
        <p:spPr>
          <a:xfrm>
            <a:off x="232172" y="658208"/>
            <a:ext cx="8679657" cy="461665"/>
          </a:xfrm>
          <a:prstGeom prst="rect">
            <a:avLst/>
          </a:prstGeom>
        </p:spPr>
        <p:txBody>
          <a:bodyPr wrap="square">
            <a:spAutoFit/>
          </a:bodyPr>
          <a:lstStyle/>
          <a:p>
            <a:pPr indent="542925">
              <a:buBlip>
                <a:blip r:embed="rId3"/>
              </a:buBlip>
            </a:pPr>
            <a:r>
              <a:rPr lang="ru-RU" sz="2400" dirty="0" smtClean="0">
                <a:latin typeface="GOST Type BU" pitchFamily="2" charset="2"/>
              </a:rPr>
              <a:t>подача</a:t>
            </a:r>
            <a:r>
              <a:rPr lang="ru-RU" sz="2400" dirty="0">
                <a:latin typeface="GOST Type BU" pitchFamily="2" charset="2"/>
              </a:rPr>
              <a:t>, допускаемая жесткостью изделия :</a:t>
            </a:r>
          </a:p>
        </p:txBody>
      </p:sp>
      <p:sp>
        <p:nvSpPr>
          <p:cNvPr id="44"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46"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48"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mc:AlternateContent xmlns:mc="http://schemas.openxmlformats.org/markup-compatibility/2006" xmlns:a14="http://schemas.microsoft.com/office/drawing/2010/main">
        <mc:Choice Requires="a14">
          <p:sp>
            <p:nvSpPr>
              <p:cNvPr id="50" name="TextBox 49"/>
              <p:cNvSpPr txBox="1"/>
              <p:nvPr/>
            </p:nvSpPr>
            <p:spPr>
              <a:xfrm>
                <a:off x="3778907" y="4197566"/>
                <a:ext cx="11667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h</m:t>
                      </m:r>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𝑅</m:t>
                          </m:r>
                        </m:e>
                        <m:sub>
                          <m:r>
                            <a:rPr lang="en-US" sz="2400" b="0" i="1" smtClean="0">
                              <a:solidFill>
                                <a:srgbClr val="C00000"/>
                              </a:solidFill>
                              <a:latin typeface="Cambria Math"/>
                              <a:ea typeface="Cambria Math"/>
                            </a:rPr>
                            <m:t>𝑧</m:t>
                          </m:r>
                        </m:sub>
                      </m:sSub>
                    </m:oMath>
                  </m:oMathPara>
                </a14:m>
                <a:endParaRPr lang="ru-RU"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3778907" y="4197566"/>
                <a:ext cx="1166794" cy="461665"/>
              </a:xfrm>
              <a:prstGeom prst="rect">
                <a:avLst/>
              </a:prstGeom>
              <a:blipFill rotWithShape="0">
                <a:blip r:embed="rId9"/>
                <a:stretch>
                  <a:fillRect b="-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61798" y="4805896"/>
                <a:ext cx="3444917" cy="9505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ru-RU" sz="2800" i="1" smtClean="0">
                              <a:solidFill>
                                <a:srgbClr val="C00000"/>
                              </a:solidFill>
                              <a:latin typeface="Cambria Math"/>
                              <a:ea typeface="Cambria Math"/>
                            </a:rPr>
                          </m:ctrlPr>
                        </m:sSupPr>
                        <m:e>
                          <m:sSub>
                            <m:sSubPr>
                              <m:ctrlPr>
                                <a:rPr lang="ru-RU" sz="2800" i="1">
                                  <a:solidFill>
                                    <a:srgbClr val="C00000"/>
                                  </a:solidFill>
                                  <a:latin typeface="Cambria Math"/>
                                </a:rPr>
                              </m:ctrlPr>
                            </m:sSubPr>
                            <m:e>
                              <m:r>
                                <a:rPr lang="en-US" sz="2800" i="1">
                                  <a:solidFill>
                                    <a:srgbClr val="C00000"/>
                                  </a:solidFill>
                                  <a:latin typeface="Cambria Math"/>
                                </a:rPr>
                                <m:t>𝑆</m:t>
                              </m:r>
                            </m:e>
                            <m:sub>
                              <m:r>
                                <a:rPr lang="en-US" sz="2800" b="0" i="1" smtClean="0">
                                  <a:solidFill>
                                    <a:srgbClr val="C00000"/>
                                  </a:solidFill>
                                  <a:latin typeface="Cambria Math"/>
                                </a:rPr>
                                <m:t>6</m:t>
                              </m:r>
                            </m:sub>
                          </m:sSub>
                        </m:e>
                        <m:sup>
                          <m:r>
                            <a:rPr lang="en-US" sz="2800" b="0" i="1" smtClean="0">
                              <a:solidFill>
                                <a:srgbClr val="C00000"/>
                              </a:solidFill>
                              <a:latin typeface="Cambria Math"/>
                              <a:ea typeface="Cambria Math"/>
                            </a:rPr>
                            <m:t>′</m:t>
                          </m:r>
                        </m:sup>
                      </m:sSup>
                      <m:r>
                        <a:rPr lang="ru-RU" sz="2800" i="1" smtClean="0">
                          <a:solidFill>
                            <a:srgbClr val="C00000"/>
                          </a:solidFill>
                          <a:latin typeface="Cambria Math"/>
                          <a:ea typeface="Cambria Math"/>
                        </a:rPr>
                        <m:t>≤</m:t>
                      </m:r>
                      <m:sSub>
                        <m:sSubPr>
                          <m:ctrlPr>
                            <a:rPr lang="ru-RU" sz="2800" i="1" smtClean="0">
                              <a:solidFill>
                                <a:srgbClr val="C00000"/>
                              </a:solidFill>
                              <a:latin typeface="Cambria Math"/>
                              <a:ea typeface="Cambria Math"/>
                            </a:rPr>
                          </m:ctrlPr>
                        </m:sSubPr>
                        <m:e>
                          <m:r>
                            <a:rPr lang="en-US" sz="2800" b="0" i="1" smtClean="0">
                              <a:solidFill>
                                <a:srgbClr val="C00000"/>
                              </a:solidFill>
                              <a:latin typeface="Cambria Math"/>
                              <a:ea typeface="Cambria Math"/>
                            </a:rPr>
                            <m:t>𝑅</m:t>
                          </m:r>
                        </m:e>
                        <m:sub>
                          <m:r>
                            <a:rPr lang="en-US" sz="2800" b="0" i="1" smtClean="0">
                              <a:solidFill>
                                <a:srgbClr val="C00000"/>
                              </a:solidFill>
                              <a:latin typeface="Cambria Math"/>
                              <a:ea typeface="Cambria Math"/>
                            </a:rPr>
                            <m:t>𝑧</m:t>
                          </m:r>
                        </m:sub>
                      </m:sSub>
                      <m:f>
                        <m:fPr>
                          <m:ctrlPr>
                            <a:rPr lang="ru-RU" sz="2800" i="1" smtClean="0">
                              <a:solidFill>
                                <a:srgbClr val="C00000"/>
                              </a:solidFill>
                              <a:latin typeface="Cambria Math"/>
                              <a:ea typeface="Cambria Math"/>
                            </a:rPr>
                          </m:ctrlPr>
                        </m:fPr>
                        <m:num>
                          <m:r>
                            <a:rPr lang="en-US" sz="2800" b="0" i="1" smtClean="0">
                              <a:solidFill>
                                <a:srgbClr val="C00000"/>
                              </a:solidFill>
                              <a:latin typeface="Cambria Math"/>
                              <a:ea typeface="Cambria Math"/>
                            </a:rPr>
                            <m:t>𝑡𝑔</m:t>
                          </m:r>
                          <m:r>
                            <a:rPr lang="en-US" sz="2800" b="0" i="1" smtClean="0">
                              <a:solidFill>
                                <a:srgbClr val="C00000"/>
                              </a:solidFill>
                              <a:latin typeface="Cambria Math"/>
                              <a:ea typeface="Cambria Math"/>
                            </a:rPr>
                            <m:t>𝜑</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𝑡𝑔</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𝜑</m:t>
                              </m:r>
                            </m:e>
                            <m:sub>
                              <m:r>
                                <a:rPr lang="en-US" sz="2800" b="0" i="1" smtClean="0">
                                  <a:solidFill>
                                    <a:srgbClr val="C00000"/>
                                  </a:solidFill>
                                  <a:latin typeface="Cambria Math"/>
                                  <a:ea typeface="Cambria Math"/>
                                </a:rPr>
                                <m:t>1</m:t>
                              </m:r>
                            </m:sub>
                          </m:sSub>
                        </m:num>
                        <m:den>
                          <m:r>
                            <a:rPr lang="en-US" sz="2800" i="1">
                              <a:solidFill>
                                <a:srgbClr val="C00000"/>
                              </a:solidFill>
                              <a:latin typeface="Cambria Math"/>
                              <a:ea typeface="Cambria Math"/>
                            </a:rPr>
                            <m:t>𝑡𝑔</m:t>
                          </m:r>
                          <m:r>
                            <a:rPr lang="en-US" sz="2800" i="1">
                              <a:solidFill>
                                <a:srgbClr val="C00000"/>
                              </a:solidFill>
                              <a:latin typeface="Cambria Math"/>
                              <a:ea typeface="Cambria Math"/>
                            </a:rPr>
                            <m:t>𝜑</m:t>
                          </m:r>
                          <m:r>
                            <a:rPr lang="en-US" sz="2800" i="1" smtClean="0">
                              <a:solidFill>
                                <a:srgbClr val="C00000"/>
                              </a:solidFill>
                              <a:latin typeface="Cambria Math"/>
                              <a:ea typeface="Cambria Math"/>
                            </a:rPr>
                            <m:t>∙</m:t>
                          </m:r>
                          <m:r>
                            <a:rPr lang="en-US" sz="2800" i="1">
                              <a:solidFill>
                                <a:srgbClr val="C00000"/>
                              </a:solidFill>
                              <a:latin typeface="Cambria Math"/>
                              <a:ea typeface="Cambria Math"/>
                            </a:rPr>
                            <m:t>𝑡𝑔</m:t>
                          </m:r>
                          <m:sSub>
                            <m:sSubPr>
                              <m:ctrlPr>
                                <a:rPr lang="en-US" sz="2800" i="1">
                                  <a:solidFill>
                                    <a:srgbClr val="C00000"/>
                                  </a:solidFill>
                                  <a:latin typeface="Cambria Math"/>
                                  <a:ea typeface="Cambria Math"/>
                                </a:rPr>
                              </m:ctrlPr>
                            </m:sSubPr>
                            <m:e>
                              <m:r>
                                <a:rPr lang="en-US" sz="2800" i="1">
                                  <a:solidFill>
                                    <a:srgbClr val="C00000"/>
                                  </a:solidFill>
                                  <a:latin typeface="Cambria Math"/>
                                  <a:ea typeface="Cambria Math"/>
                                </a:rPr>
                                <m:t>𝜑</m:t>
                              </m:r>
                            </m:e>
                            <m:sub>
                              <m:r>
                                <a:rPr lang="en-US" sz="2800" i="1">
                                  <a:solidFill>
                                    <a:srgbClr val="C00000"/>
                                  </a:solidFill>
                                  <a:latin typeface="Cambria Math"/>
                                  <a:ea typeface="Cambria Math"/>
                                </a:rPr>
                                <m:t>1</m:t>
                              </m:r>
                            </m:sub>
                          </m:sSub>
                        </m:den>
                      </m:f>
                    </m:oMath>
                  </m:oMathPara>
                </a14:m>
                <a:endParaRPr lang="ru-RU" sz="2000" dirty="0"/>
              </a:p>
            </p:txBody>
          </p:sp>
        </mc:Choice>
        <mc:Fallback xmlns="">
          <p:sp>
            <p:nvSpPr>
              <p:cNvPr id="51" name="TextBox 50"/>
              <p:cNvSpPr txBox="1">
                <a:spLocks noRot="1" noChangeAspect="1" noMove="1" noResize="1" noEditPoints="1" noAdjustHandles="1" noChangeArrowheads="1" noChangeShapeType="1" noTextEdit="1"/>
              </p:cNvSpPr>
              <p:nvPr/>
            </p:nvSpPr>
            <p:spPr>
              <a:xfrm>
                <a:off x="561798" y="4805896"/>
                <a:ext cx="3444917" cy="950517"/>
              </a:xfrm>
              <a:prstGeom prst="rect">
                <a:avLst/>
              </a:prstGeom>
              <a:blipFill rotWithShape="0">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660186" y="5880970"/>
                <a:ext cx="2561983" cy="6141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ru-RU" sz="2800" i="1" smtClean="0">
                              <a:solidFill>
                                <a:srgbClr val="C00000"/>
                              </a:solidFill>
                              <a:latin typeface="Cambria Math"/>
                              <a:ea typeface="Cambria Math"/>
                            </a:rPr>
                          </m:ctrlPr>
                        </m:sSupPr>
                        <m:e>
                          <m:sSub>
                            <m:sSubPr>
                              <m:ctrlPr>
                                <a:rPr lang="ru-RU" sz="2800" i="1">
                                  <a:solidFill>
                                    <a:srgbClr val="C00000"/>
                                  </a:solidFill>
                                  <a:latin typeface="Cambria Math"/>
                                </a:rPr>
                              </m:ctrlPr>
                            </m:sSubPr>
                            <m:e>
                              <m:r>
                                <a:rPr lang="en-US" sz="2800" i="1">
                                  <a:solidFill>
                                    <a:srgbClr val="C00000"/>
                                  </a:solidFill>
                                  <a:latin typeface="Cambria Math"/>
                                </a:rPr>
                                <m:t>𝑆</m:t>
                              </m:r>
                            </m:e>
                            <m:sub>
                              <m:r>
                                <a:rPr lang="en-US" sz="2800" b="0" i="1" smtClean="0">
                                  <a:solidFill>
                                    <a:srgbClr val="C00000"/>
                                  </a:solidFill>
                                  <a:latin typeface="Cambria Math"/>
                                </a:rPr>
                                <m:t>6</m:t>
                              </m:r>
                            </m:sub>
                          </m:sSub>
                        </m:e>
                        <m:sup>
                          <m:r>
                            <a:rPr lang="en-US" sz="2800" b="0" i="1" smtClean="0">
                              <a:solidFill>
                                <a:srgbClr val="C00000"/>
                              </a:solidFill>
                              <a:latin typeface="Cambria Math"/>
                              <a:ea typeface="Cambria Math"/>
                            </a:rPr>
                            <m:t>′′</m:t>
                          </m:r>
                        </m:sup>
                      </m:sSup>
                      <m:r>
                        <a:rPr lang="ru-RU" sz="2800" i="1" smtClean="0">
                          <a:solidFill>
                            <a:srgbClr val="C00000"/>
                          </a:solidFill>
                          <a:latin typeface="Cambria Math"/>
                          <a:ea typeface="Cambria Math"/>
                        </a:rPr>
                        <m:t>≤</m:t>
                      </m:r>
                      <m:rad>
                        <m:radPr>
                          <m:degHide m:val="on"/>
                          <m:ctrlPr>
                            <a:rPr lang="ru-RU" sz="2800" i="1" smtClean="0">
                              <a:solidFill>
                                <a:srgbClr val="C00000"/>
                              </a:solidFill>
                              <a:latin typeface="Cambria Math"/>
                              <a:ea typeface="Cambria Math"/>
                            </a:rPr>
                          </m:ctrlPr>
                        </m:radPr>
                        <m:deg/>
                        <m:e>
                          <m:r>
                            <a:rPr lang="en-US" sz="2800" b="0" i="1" smtClean="0">
                              <a:solidFill>
                                <a:srgbClr val="C00000"/>
                              </a:solidFill>
                              <a:latin typeface="Cambria Math"/>
                              <a:ea typeface="Cambria Math"/>
                            </a:rPr>
                            <m:t>8</m:t>
                          </m:r>
                          <m:r>
                            <a:rPr lang="en-US" sz="2800" b="0" i="1" smtClean="0">
                              <a:solidFill>
                                <a:srgbClr val="C00000"/>
                              </a:solidFill>
                              <a:latin typeface="Cambria Math"/>
                              <a:ea typeface="Cambria Math"/>
                            </a:rPr>
                            <m:t>𝑟</m:t>
                          </m:r>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𝑅</m:t>
                              </m:r>
                            </m:e>
                            <m:sub>
                              <m:r>
                                <a:rPr lang="en-US" sz="2800" b="0" i="1" smtClean="0">
                                  <a:solidFill>
                                    <a:srgbClr val="C00000"/>
                                  </a:solidFill>
                                  <a:latin typeface="Cambria Math"/>
                                  <a:ea typeface="Cambria Math"/>
                                </a:rPr>
                                <m:t>𝑧</m:t>
                              </m:r>
                            </m:sub>
                          </m:sSub>
                        </m:e>
                      </m:rad>
                    </m:oMath>
                  </m:oMathPara>
                </a14:m>
                <a:endParaRPr lang="ru-RU" sz="2000" dirty="0"/>
              </a:p>
            </p:txBody>
          </p:sp>
        </mc:Choice>
        <mc:Fallback xmlns="">
          <p:sp>
            <p:nvSpPr>
              <p:cNvPr id="52" name="TextBox 51"/>
              <p:cNvSpPr txBox="1">
                <a:spLocks noRot="1" noChangeAspect="1" noMove="1" noResize="1" noEditPoints="1" noAdjustHandles="1" noChangeArrowheads="1" noChangeShapeType="1" noTextEdit="1"/>
              </p:cNvSpPr>
              <p:nvPr/>
            </p:nvSpPr>
            <p:spPr>
              <a:xfrm>
                <a:off x="660186" y="5880970"/>
                <a:ext cx="2561983" cy="614142"/>
              </a:xfrm>
              <a:prstGeom prst="rect">
                <a:avLst/>
              </a:prstGeom>
              <a:blipFill rotWithShape="0">
                <a:blip r:embed="rId11"/>
                <a:stretch>
                  <a:fillRect/>
                </a:stretch>
              </a:blipFill>
            </p:spPr>
            <p:txBody>
              <a:bodyPr/>
              <a:lstStyle/>
              <a:p>
                <a:r>
                  <a:rPr lang="ru-RU">
                    <a:noFill/>
                  </a:rPr>
                  <a:t> </a:t>
                </a:r>
              </a:p>
            </p:txBody>
          </p:sp>
        </mc:Fallback>
      </mc:AlternateContent>
      <p:sp>
        <p:nvSpPr>
          <p:cNvPr id="35" name="Содержимое 2"/>
          <p:cNvSpPr txBox="1">
            <a:spLocks/>
          </p:cNvSpPr>
          <p:nvPr/>
        </p:nvSpPr>
        <p:spPr>
          <a:xfrm>
            <a:off x="2162303" y="165572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6" name="Содержимое 2"/>
          <p:cNvSpPr txBox="1">
            <a:spLocks/>
          </p:cNvSpPr>
          <p:nvPr/>
        </p:nvSpPr>
        <p:spPr>
          <a:xfrm>
            <a:off x="3656953" y="164527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7" name="Содержимое 2"/>
          <p:cNvSpPr txBox="1">
            <a:spLocks/>
          </p:cNvSpPr>
          <p:nvPr/>
        </p:nvSpPr>
        <p:spPr>
          <a:xfrm>
            <a:off x="5866193" y="165871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5" name="Содержимое 2"/>
          <p:cNvSpPr txBox="1">
            <a:spLocks/>
          </p:cNvSpPr>
          <p:nvPr/>
        </p:nvSpPr>
        <p:spPr>
          <a:xfrm>
            <a:off x="8402922" y="162917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7" name="Содержимое 2"/>
          <p:cNvSpPr txBox="1">
            <a:spLocks/>
          </p:cNvSpPr>
          <p:nvPr/>
        </p:nvSpPr>
        <p:spPr>
          <a:xfrm>
            <a:off x="6453707" y="276114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9" name="Содержимое 2"/>
          <p:cNvSpPr txBox="1">
            <a:spLocks/>
          </p:cNvSpPr>
          <p:nvPr/>
        </p:nvSpPr>
        <p:spPr>
          <a:xfrm>
            <a:off x="4900712" y="424892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4" name="Прямоугольник 53"/>
          <p:cNvSpPr/>
          <p:nvPr/>
        </p:nvSpPr>
        <p:spPr>
          <a:xfrm>
            <a:off x="4007018" y="5069587"/>
            <a:ext cx="5137285" cy="461665"/>
          </a:xfrm>
          <a:prstGeom prst="rect">
            <a:avLst/>
          </a:prstGeom>
        </p:spPr>
        <p:txBody>
          <a:bodyPr wrap="square">
            <a:spAutoFit/>
          </a:bodyPr>
          <a:lstStyle/>
          <a:p>
            <a:r>
              <a:rPr lang="ru-RU" sz="2400" dirty="0">
                <a:latin typeface="GOST Type BU" pitchFamily="2" charset="2"/>
              </a:rPr>
              <a:t>– для острозаточенного </a:t>
            </a:r>
            <a:r>
              <a:rPr lang="ru-RU" sz="2400" dirty="0" smtClean="0">
                <a:latin typeface="GOST Type BU" pitchFamily="2" charset="2"/>
              </a:rPr>
              <a:t>резца</a:t>
            </a:r>
            <a:r>
              <a:rPr lang="ru-RU" sz="2400" dirty="0">
                <a:latin typeface="GOST Type BU" pitchFamily="2" charset="2"/>
              </a:rPr>
              <a:t>;</a:t>
            </a:r>
            <a:r>
              <a:rPr lang="ru-RU" sz="2400" dirty="0" smtClean="0">
                <a:latin typeface="GOST Type BU" pitchFamily="2" charset="2"/>
              </a:rPr>
              <a:t> </a:t>
            </a:r>
            <a:endParaRPr lang="ru-RU" sz="2400" dirty="0">
              <a:latin typeface="GOST Type BU" pitchFamily="2" charset="2"/>
            </a:endParaRPr>
          </a:p>
        </p:txBody>
      </p:sp>
      <p:sp>
        <p:nvSpPr>
          <p:cNvPr id="55" name="Прямоугольник 54"/>
          <p:cNvSpPr/>
          <p:nvPr/>
        </p:nvSpPr>
        <p:spPr>
          <a:xfrm>
            <a:off x="3576780" y="5957208"/>
            <a:ext cx="5137285" cy="461665"/>
          </a:xfrm>
          <a:prstGeom prst="rect">
            <a:avLst/>
          </a:prstGeom>
        </p:spPr>
        <p:txBody>
          <a:bodyPr wrap="square">
            <a:spAutoFit/>
          </a:bodyPr>
          <a:lstStyle/>
          <a:p>
            <a:r>
              <a:rPr lang="ru-RU" sz="2400" dirty="0">
                <a:latin typeface="GOST Type BU" pitchFamily="2" charset="2"/>
              </a:rPr>
              <a:t>– для резца с радиусом </a:t>
            </a:r>
            <a:r>
              <a:rPr lang="ru-RU" sz="2400" dirty="0" smtClean="0">
                <a:latin typeface="GOST Type BU" pitchFamily="2" charset="2"/>
              </a:rPr>
              <a:t>вершины </a:t>
            </a:r>
            <a:endParaRPr lang="ru-RU" sz="2400" dirty="0">
              <a:latin typeface="GOST Type BU" pitchFamily="2" charset="2"/>
            </a:endParaRPr>
          </a:p>
        </p:txBody>
      </p:sp>
      <p:grpSp>
        <p:nvGrpSpPr>
          <p:cNvPr id="53" name="Группа 52"/>
          <p:cNvGrpSpPr/>
          <p:nvPr/>
        </p:nvGrpSpPr>
        <p:grpSpPr>
          <a:xfrm>
            <a:off x="8432685" y="6450136"/>
            <a:ext cx="453970" cy="369332"/>
            <a:chOff x="8432685" y="6450136"/>
            <a:chExt cx="453970" cy="369332"/>
          </a:xfrm>
        </p:grpSpPr>
        <p:sp>
          <p:nvSpPr>
            <p:cNvPr id="56" name="Овал 5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7" name="TextBox 5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432579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71052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СКОРОСТИ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2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33" name="Прямоугольник 32"/>
          <p:cNvSpPr/>
          <p:nvPr/>
        </p:nvSpPr>
        <p:spPr>
          <a:xfrm>
            <a:off x="232170" y="1124390"/>
            <a:ext cx="8679657" cy="461665"/>
          </a:xfrm>
          <a:prstGeom prst="rect">
            <a:avLst/>
          </a:prstGeom>
        </p:spPr>
        <p:txBody>
          <a:bodyPr wrap="square">
            <a:spAutoFit/>
          </a:bodyPr>
          <a:lstStyle/>
          <a:p>
            <a:pPr indent="542925">
              <a:buBlip>
                <a:blip r:embed="rId3"/>
              </a:buBlip>
            </a:pPr>
            <a:r>
              <a:rPr lang="ru-RU" sz="2400" dirty="0">
                <a:latin typeface="GOST Type BU" pitchFamily="2" charset="2"/>
              </a:rPr>
              <a:t>по стойкости инструмента:</a:t>
            </a:r>
          </a:p>
        </p:txBody>
      </p:sp>
      <mc:AlternateContent xmlns:mc="http://schemas.openxmlformats.org/markup-compatibility/2006" xmlns:a14="http://schemas.microsoft.com/office/drawing/2010/main">
        <mc:Choice Requires="a14">
          <p:sp>
            <p:nvSpPr>
              <p:cNvPr id="40" name="TextBox 39"/>
              <p:cNvSpPr txBox="1"/>
              <p:nvPr/>
            </p:nvSpPr>
            <p:spPr>
              <a:xfrm>
                <a:off x="4057505" y="1755300"/>
                <a:ext cx="11380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𝑇</m:t>
                          </m:r>
                        </m:e>
                        <m:sub>
                          <m:r>
                            <a:rPr lang="en-US" sz="2400" b="0" i="1" smtClean="0">
                              <a:solidFill>
                                <a:srgbClr val="C00000"/>
                              </a:solidFill>
                              <a:latin typeface="Cambria Math"/>
                            </a:rPr>
                            <m:t>1</m:t>
                          </m:r>
                        </m:sub>
                      </m:sSub>
                      <m:r>
                        <a:rPr lang="ru-RU" sz="2400" i="1" smtClean="0">
                          <a:solidFill>
                            <a:srgbClr val="C00000"/>
                          </a:solidFill>
                          <a:latin typeface="Cambria Math"/>
                          <a:ea typeface="Cambria Math"/>
                        </a:rPr>
                        <m:t>&gt;</m:t>
                      </m:r>
                      <m:r>
                        <a:rPr lang="en-US" sz="2400" b="0" i="1" smtClean="0">
                          <a:solidFill>
                            <a:srgbClr val="C00000"/>
                          </a:solidFill>
                          <a:latin typeface="Cambria Math"/>
                          <a:ea typeface="Cambria Math"/>
                        </a:rPr>
                        <m:t>𝑇</m:t>
                      </m:r>
                    </m:oMath>
                  </m:oMathPara>
                </a14:m>
                <a:endParaRPr lang="ru-RU"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4057505" y="1755300"/>
                <a:ext cx="1138004" cy="461665"/>
              </a:xfrm>
              <a:prstGeom prst="rect">
                <a:avLst/>
              </a:prstGeom>
              <a:blipFill rotWithShape="0">
                <a:blip r:embed="rId4"/>
                <a:stretch>
                  <a:fillRect b="-1316"/>
                </a:stretch>
              </a:blipFill>
            </p:spPr>
            <p:txBody>
              <a:bodyPr/>
              <a:lstStyle/>
              <a:p>
                <a:r>
                  <a:rPr lang="ru-RU">
                    <a:noFill/>
                  </a:rPr>
                  <a:t> </a:t>
                </a:r>
              </a:p>
            </p:txBody>
          </p:sp>
        </mc:Fallback>
      </mc:AlternateContent>
      <p:sp>
        <p:nvSpPr>
          <p:cNvPr id="4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43"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mc:AlternateContent xmlns:mc="http://schemas.openxmlformats.org/markup-compatibility/2006" xmlns:a14="http://schemas.microsoft.com/office/drawing/2010/main">
        <mc:Choice Requires="a14">
          <p:sp>
            <p:nvSpPr>
              <p:cNvPr id="45" name="TextBox 44"/>
              <p:cNvSpPr txBox="1"/>
              <p:nvPr/>
            </p:nvSpPr>
            <p:spPr>
              <a:xfrm>
                <a:off x="966931" y="2619582"/>
                <a:ext cx="3038845" cy="8546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m:rPr>
                              <m:sty m:val="p"/>
                            </m:rPr>
                            <a:rPr lang="el-GR" sz="2400" i="1" smtClean="0">
                              <a:solidFill>
                                <a:srgbClr val="C00000"/>
                              </a:solidFill>
                              <a:latin typeface="Cambria Math"/>
                            </a:rPr>
                            <m:t>υ</m:t>
                          </m:r>
                        </m:e>
                        <m:sub>
                          <m:r>
                            <a:rPr lang="en-US" sz="2400" b="0" i="1" smtClean="0">
                              <a:solidFill>
                                <a:srgbClr val="C00000"/>
                              </a:solidFill>
                              <a:latin typeface="Cambria Math"/>
                            </a:rPr>
                            <m:t>1</m:t>
                          </m:r>
                        </m:sub>
                      </m:sSub>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r>
                                <m:rPr>
                                  <m:sty m:val="p"/>
                                </m:rPr>
                                <a:rPr lang="el-GR" sz="2400" b="0" i="1" smtClean="0">
                                  <a:solidFill>
                                    <a:srgbClr val="C00000"/>
                                  </a:solidFill>
                                  <a:latin typeface="Cambria Math"/>
                                </a:rPr>
                                <m:t>υ</m:t>
                              </m:r>
                            </m:sub>
                          </m:sSub>
                        </m:num>
                        <m:den>
                          <m:sSup>
                            <m:sSupPr>
                              <m:ctrlPr>
                                <a:rPr lang="en-US" sz="2400" b="0" i="1" smtClean="0">
                                  <a:solidFill>
                                    <a:srgbClr val="C00000"/>
                                  </a:solidFill>
                                  <a:latin typeface="Cambria Math"/>
                                </a:rPr>
                              </m:ctrlPr>
                            </m:sSupPr>
                            <m:e>
                              <m:r>
                                <a:rPr lang="en-US" sz="2400" b="0" i="1" smtClean="0">
                                  <a:solidFill>
                                    <a:srgbClr val="C00000"/>
                                  </a:solidFill>
                                  <a:latin typeface="Cambria Math"/>
                                </a:rPr>
                                <m:t>𝑇</m:t>
                              </m:r>
                            </m:e>
                            <m:sup>
                              <m:r>
                                <a:rPr lang="en-US" sz="2400" b="0" i="1" smtClean="0">
                                  <a:solidFill>
                                    <a:srgbClr val="C00000"/>
                                  </a:solidFill>
                                  <a:latin typeface="Cambria Math"/>
                                </a:rPr>
                                <m:t>𝑚</m:t>
                              </m:r>
                            </m:sup>
                          </m:sSup>
                          <m:sSup>
                            <m:sSupPr>
                              <m:ctrlPr>
                                <a:rPr lang="en-US" sz="2400" b="0" i="1" smtClean="0">
                                  <a:solidFill>
                                    <a:srgbClr val="C00000"/>
                                  </a:solidFill>
                                  <a:latin typeface="Cambria Math"/>
                                </a:rPr>
                              </m:ctrlPr>
                            </m:sSupPr>
                            <m:e>
                              <m:r>
                                <a:rPr lang="en-US" sz="2400" b="0" i="1" smtClean="0">
                                  <a:solidFill>
                                    <a:srgbClr val="C00000"/>
                                  </a:solidFill>
                                  <a:latin typeface="Cambria Math"/>
                                </a:rPr>
                                <m:t>𝑡</m:t>
                              </m:r>
                            </m:e>
                            <m:sup>
                              <m:sSub>
                                <m:sSubPr>
                                  <m:ctrlPr>
                                    <a:rPr lang="en-US" sz="2400" b="0" i="1" smtClean="0">
                                      <a:solidFill>
                                        <a:srgbClr val="C00000"/>
                                      </a:solidFill>
                                      <a:latin typeface="Cambria Math"/>
                                    </a:rPr>
                                  </m:ctrlPr>
                                </m:sSubPr>
                                <m:e>
                                  <m:r>
                                    <a:rPr lang="en-US" sz="2400" b="0" i="1" smtClean="0">
                                      <a:solidFill>
                                        <a:srgbClr val="C00000"/>
                                      </a:solidFill>
                                      <a:latin typeface="Cambria Math"/>
                                    </a:rPr>
                                    <m:t>𝑥</m:t>
                                  </m:r>
                                </m:e>
                                <m:sub>
                                  <m:r>
                                    <a:rPr lang="en-US" sz="2400" b="0" i="1" smtClean="0">
                                      <a:solidFill>
                                        <a:srgbClr val="C00000"/>
                                      </a:solidFill>
                                      <a:latin typeface="Cambria Math"/>
                                    </a:rPr>
                                    <m:t>𝑦</m:t>
                                  </m:r>
                                  <m:r>
                                    <m:rPr>
                                      <m:sty m:val="p"/>
                                    </m:rPr>
                                    <a:rPr lang="el-GR" sz="2400" b="0" i="1" smtClean="0">
                                      <a:solidFill>
                                        <a:srgbClr val="C00000"/>
                                      </a:solidFill>
                                      <a:latin typeface="Cambria Math"/>
                                    </a:rPr>
                                    <m:t>υ</m:t>
                                  </m:r>
                                </m:sub>
                              </m:sSub>
                            </m:sup>
                          </m:sSup>
                          <m:sSup>
                            <m:sSupPr>
                              <m:ctrlPr>
                                <a:rPr lang="en-US" sz="2400" b="0" i="1" smtClean="0">
                                  <a:solidFill>
                                    <a:srgbClr val="C00000"/>
                                  </a:solidFill>
                                  <a:latin typeface="Cambria Math"/>
                                </a:rPr>
                              </m:ctrlPr>
                            </m:sSupPr>
                            <m:e>
                              <m:sSub>
                                <m:sSubPr>
                                  <m:ctrlPr>
                                    <a:rPr lang="en-US" sz="2400" b="0" i="1" smtClean="0">
                                      <a:solidFill>
                                        <a:srgbClr val="C00000"/>
                                      </a:solidFill>
                                      <a:latin typeface="Cambria Math"/>
                                    </a:rPr>
                                  </m:ctrlPr>
                                </m:sSubPr>
                                <m:e>
                                  <m:r>
                                    <a:rPr lang="en-US" sz="2400" b="0" i="1" smtClean="0">
                                      <a:solidFill>
                                        <a:srgbClr val="C00000"/>
                                      </a:solidFill>
                                      <a:latin typeface="Cambria Math"/>
                                    </a:rPr>
                                    <m:t>𝑆</m:t>
                                  </m:r>
                                </m:e>
                                <m:sub>
                                  <m:r>
                                    <a:rPr lang="en-US" sz="2400" b="0" i="1" smtClean="0">
                                      <a:solidFill>
                                        <a:srgbClr val="C00000"/>
                                      </a:solidFill>
                                      <a:latin typeface="Cambria Math"/>
                                    </a:rPr>
                                    <m:t>0</m:t>
                                  </m:r>
                                </m:sub>
                              </m:sSub>
                            </m:e>
                            <m:sup>
                              <m:sSub>
                                <m:sSubPr>
                                  <m:ctrlPr>
                                    <a:rPr lang="en-US" sz="2400" b="0" i="1" smtClean="0">
                                      <a:solidFill>
                                        <a:srgbClr val="C00000"/>
                                      </a:solidFill>
                                      <a:latin typeface="Cambria Math"/>
                                    </a:rPr>
                                  </m:ctrlPr>
                                </m:sSubPr>
                                <m:e>
                                  <m:r>
                                    <a:rPr lang="en-US" sz="2400" b="0" i="1" smtClean="0">
                                      <a:solidFill>
                                        <a:srgbClr val="C00000"/>
                                      </a:solidFill>
                                      <a:latin typeface="Cambria Math"/>
                                    </a:rPr>
                                    <m:t>𝑦</m:t>
                                  </m:r>
                                </m:e>
                                <m:sub>
                                  <m:r>
                                    <m:rPr>
                                      <m:sty m:val="p"/>
                                    </m:rPr>
                                    <a:rPr lang="el-GR" sz="2400" b="0" i="1" smtClean="0">
                                      <a:solidFill>
                                        <a:srgbClr val="C00000"/>
                                      </a:solidFill>
                                      <a:latin typeface="Cambria Math"/>
                                    </a:rPr>
                                    <m:t>υ</m:t>
                                  </m:r>
                                </m:sub>
                              </m:sSub>
                            </m:sup>
                          </m:sSup>
                        </m:den>
                      </m:f>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𝑘</m:t>
                          </m:r>
                        </m:e>
                        <m:sub>
                          <m:r>
                            <m:rPr>
                              <m:sty m:val="p"/>
                            </m:rPr>
                            <a:rPr lang="el-GR" sz="2400" b="0" i="1" smtClean="0">
                              <a:solidFill>
                                <a:srgbClr val="C00000"/>
                              </a:solidFill>
                              <a:latin typeface="Cambria Math"/>
                              <a:ea typeface="Cambria Math"/>
                            </a:rPr>
                            <m:t>υ</m:t>
                          </m:r>
                        </m:sub>
                      </m:sSub>
                    </m:oMath>
                  </m:oMathPara>
                </a14:m>
                <a:endParaRPr lang="ru-RU" sz="2400" dirty="0"/>
              </a:p>
            </p:txBody>
          </p:sp>
        </mc:Choice>
        <mc:Fallback xmlns="">
          <p:sp>
            <p:nvSpPr>
              <p:cNvPr id="45" name="TextBox 44"/>
              <p:cNvSpPr txBox="1">
                <a:spLocks noRot="1" noChangeAspect="1" noMove="1" noResize="1" noEditPoints="1" noAdjustHandles="1" noChangeArrowheads="1" noChangeShapeType="1" noTextEdit="1"/>
              </p:cNvSpPr>
              <p:nvPr/>
            </p:nvSpPr>
            <p:spPr>
              <a:xfrm>
                <a:off x="966931" y="2619582"/>
                <a:ext cx="3038845" cy="854658"/>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616823" y="2619582"/>
                <a:ext cx="3418885" cy="8546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𝑛</m:t>
                          </m:r>
                        </m:e>
                        <m:sub>
                          <m:r>
                            <a:rPr lang="en-US" sz="2400" b="0" i="1" smtClean="0">
                              <a:solidFill>
                                <a:srgbClr val="C00000"/>
                              </a:solidFill>
                              <a:latin typeface="Cambria Math"/>
                            </a:rPr>
                            <m:t>1</m:t>
                          </m:r>
                        </m:sub>
                      </m:sSub>
                      <m:r>
                        <a:rPr lang="en-US" sz="2400" b="0" i="1" smtClean="0">
                          <a:solidFill>
                            <a:srgbClr val="C00000"/>
                          </a:solidFill>
                          <a:latin typeface="Cambria Math"/>
                        </a:rPr>
                        <m:t>=</m:t>
                      </m:r>
                      <m:f>
                        <m:fPr>
                          <m:ctrlPr>
                            <a:rPr lang="en-US" sz="2400" b="0" i="1" smtClean="0">
                              <a:solidFill>
                                <a:srgbClr val="C00000"/>
                              </a:solidFill>
                              <a:latin typeface="Cambria Math"/>
                            </a:rPr>
                          </m:ctrlPr>
                        </m:fPr>
                        <m:num>
                          <m:r>
                            <a:rPr lang="en-US" sz="2400" b="0" i="1" smtClean="0">
                              <a:solidFill>
                                <a:srgbClr val="C00000"/>
                              </a:solidFill>
                              <a:latin typeface="Cambria Math"/>
                            </a:rPr>
                            <m:t>1000</m:t>
                          </m:r>
                          <m:r>
                            <a:rPr lang="en-US" sz="2400" b="0" i="1" smtClean="0">
                              <a:solidFill>
                                <a:srgbClr val="C00000"/>
                              </a:solidFill>
                              <a:latin typeface="Cambria Math"/>
                              <a:ea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r>
                                <m:rPr>
                                  <m:sty m:val="p"/>
                                </m:rPr>
                                <a:rPr lang="el-GR" sz="2400" b="0" i="1" smtClean="0">
                                  <a:solidFill>
                                    <a:srgbClr val="C00000"/>
                                  </a:solidFill>
                                  <a:latin typeface="Cambria Math"/>
                                </a:rPr>
                                <m:t>υ</m:t>
                              </m:r>
                            </m:sub>
                          </m:sSub>
                        </m:num>
                        <m:den>
                          <m:r>
                            <a:rPr lang="en-US" sz="2400" b="0" i="1" smtClean="0">
                              <a:solidFill>
                                <a:srgbClr val="C00000"/>
                              </a:solidFill>
                              <a:latin typeface="Cambria Math"/>
                              <a:ea typeface="Cambria Math"/>
                            </a:rPr>
                            <m:t>𝜋</m:t>
                          </m:r>
                          <m:r>
                            <a:rPr lang="en-US" sz="2400" b="0" i="1" smtClean="0">
                              <a:solidFill>
                                <a:srgbClr val="C00000"/>
                              </a:solidFill>
                              <a:latin typeface="Cambria Math"/>
                              <a:ea typeface="Cambria Math"/>
                            </a:rPr>
                            <m:t>𝑑</m:t>
                          </m:r>
                          <m:sSup>
                            <m:sSupPr>
                              <m:ctrlPr>
                                <a:rPr lang="en-US" sz="2400" b="0" i="1" smtClean="0">
                                  <a:solidFill>
                                    <a:srgbClr val="C00000"/>
                                  </a:solidFill>
                                  <a:latin typeface="Cambria Math"/>
                                </a:rPr>
                              </m:ctrlPr>
                            </m:sSupPr>
                            <m:e>
                              <m:r>
                                <a:rPr lang="en-US" sz="2400" b="0" i="1" smtClean="0">
                                  <a:solidFill>
                                    <a:srgbClr val="C00000"/>
                                  </a:solidFill>
                                  <a:latin typeface="Cambria Math"/>
                                </a:rPr>
                                <m:t>𝑇</m:t>
                              </m:r>
                            </m:e>
                            <m:sup>
                              <m:r>
                                <a:rPr lang="en-US" sz="2400" b="0" i="1" smtClean="0">
                                  <a:solidFill>
                                    <a:srgbClr val="C00000"/>
                                  </a:solidFill>
                                  <a:latin typeface="Cambria Math"/>
                                </a:rPr>
                                <m:t>𝑚</m:t>
                              </m:r>
                            </m:sup>
                          </m:sSup>
                          <m:sSup>
                            <m:sSupPr>
                              <m:ctrlPr>
                                <a:rPr lang="en-US" sz="2400" b="0" i="1" smtClean="0">
                                  <a:solidFill>
                                    <a:srgbClr val="C00000"/>
                                  </a:solidFill>
                                  <a:latin typeface="Cambria Math"/>
                                </a:rPr>
                              </m:ctrlPr>
                            </m:sSupPr>
                            <m:e>
                              <m:r>
                                <a:rPr lang="en-US" sz="2400" b="0" i="1" smtClean="0">
                                  <a:solidFill>
                                    <a:srgbClr val="C00000"/>
                                  </a:solidFill>
                                  <a:latin typeface="Cambria Math"/>
                                </a:rPr>
                                <m:t>𝑡</m:t>
                              </m:r>
                            </m:e>
                            <m:sup>
                              <m:sSub>
                                <m:sSubPr>
                                  <m:ctrlPr>
                                    <a:rPr lang="en-US" sz="2400" b="0" i="1" smtClean="0">
                                      <a:solidFill>
                                        <a:srgbClr val="C00000"/>
                                      </a:solidFill>
                                      <a:latin typeface="Cambria Math"/>
                                    </a:rPr>
                                  </m:ctrlPr>
                                </m:sSubPr>
                                <m:e>
                                  <m:r>
                                    <a:rPr lang="en-US" sz="2400" b="0" i="1" smtClean="0">
                                      <a:solidFill>
                                        <a:srgbClr val="C00000"/>
                                      </a:solidFill>
                                      <a:latin typeface="Cambria Math"/>
                                    </a:rPr>
                                    <m:t>𝑥</m:t>
                                  </m:r>
                                </m:e>
                                <m:sub>
                                  <m:r>
                                    <a:rPr lang="en-US" sz="2400" b="0" i="1" smtClean="0">
                                      <a:solidFill>
                                        <a:srgbClr val="C00000"/>
                                      </a:solidFill>
                                      <a:latin typeface="Cambria Math"/>
                                    </a:rPr>
                                    <m:t>𝑦</m:t>
                                  </m:r>
                                  <m:r>
                                    <m:rPr>
                                      <m:sty m:val="p"/>
                                    </m:rPr>
                                    <a:rPr lang="el-GR" sz="2400" b="0" i="1" smtClean="0">
                                      <a:solidFill>
                                        <a:srgbClr val="C00000"/>
                                      </a:solidFill>
                                      <a:latin typeface="Cambria Math"/>
                                    </a:rPr>
                                    <m:t>υ</m:t>
                                  </m:r>
                                </m:sub>
                              </m:sSub>
                            </m:sup>
                          </m:sSup>
                          <m:sSup>
                            <m:sSupPr>
                              <m:ctrlPr>
                                <a:rPr lang="en-US" sz="2400" b="0" i="1" smtClean="0">
                                  <a:solidFill>
                                    <a:srgbClr val="C00000"/>
                                  </a:solidFill>
                                  <a:latin typeface="Cambria Math"/>
                                </a:rPr>
                              </m:ctrlPr>
                            </m:sSupPr>
                            <m:e>
                              <m:sSub>
                                <m:sSubPr>
                                  <m:ctrlPr>
                                    <a:rPr lang="en-US" sz="2400" b="0" i="1" smtClean="0">
                                      <a:solidFill>
                                        <a:srgbClr val="C00000"/>
                                      </a:solidFill>
                                      <a:latin typeface="Cambria Math"/>
                                    </a:rPr>
                                  </m:ctrlPr>
                                </m:sSubPr>
                                <m:e>
                                  <m:r>
                                    <a:rPr lang="en-US" sz="2400" b="0" i="1" smtClean="0">
                                      <a:solidFill>
                                        <a:srgbClr val="C00000"/>
                                      </a:solidFill>
                                      <a:latin typeface="Cambria Math"/>
                                    </a:rPr>
                                    <m:t>𝑆</m:t>
                                  </m:r>
                                </m:e>
                                <m:sub>
                                  <m:r>
                                    <a:rPr lang="en-US" sz="2400" b="0" i="1" smtClean="0">
                                      <a:solidFill>
                                        <a:srgbClr val="C00000"/>
                                      </a:solidFill>
                                      <a:latin typeface="Cambria Math"/>
                                    </a:rPr>
                                    <m:t>0</m:t>
                                  </m:r>
                                </m:sub>
                              </m:sSub>
                            </m:e>
                            <m:sup>
                              <m:sSub>
                                <m:sSubPr>
                                  <m:ctrlPr>
                                    <a:rPr lang="en-US" sz="2400" b="0" i="1" smtClean="0">
                                      <a:solidFill>
                                        <a:srgbClr val="C00000"/>
                                      </a:solidFill>
                                      <a:latin typeface="Cambria Math"/>
                                    </a:rPr>
                                  </m:ctrlPr>
                                </m:sSubPr>
                                <m:e>
                                  <m:r>
                                    <a:rPr lang="en-US" sz="2400" b="0" i="1" smtClean="0">
                                      <a:solidFill>
                                        <a:srgbClr val="C00000"/>
                                      </a:solidFill>
                                      <a:latin typeface="Cambria Math"/>
                                    </a:rPr>
                                    <m:t>𝑦</m:t>
                                  </m:r>
                                </m:e>
                                <m:sub>
                                  <m:r>
                                    <m:rPr>
                                      <m:sty m:val="p"/>
                                    </m:rPr>
                                    <a:rPr lang="el-GR" sz="2400" b="0" i="1" smtClean="0">
                                      <a:solidFill>
                                        <a:srgbClr val="C00000"/>
                                      </a:solidFill>
                                      <a:latin typeface="Cambria Math"/>
                                    </a:rPr>
                                    <m:t>υ</m:t>
                                  </m:r>
                                </m:sub>
                              </m:sSub>
                            </m:sup>
                          </m:sSup>
                        </m:den>
                      </m:f>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𝑘</m:t>
                          </m:r>
                        </m:e>
                        <m:sub>
                          <m:r>
                            <m:rPr>
                              <m:sty m:val="p"/>
                            </m:rPr>
                            <a:rPr lang="el-GR" sz="2400" b="0" i="1" smtClean="0">
                              <a:solidFill>
                                <a:srgbClr val="C00000"/>
                              </a:solidFill>
                              <a:latin typeface="Cambria Math"/>
                              <a:ea typeface="Cambria Math"/>
                            </a:rPr>
                            <m:t>υ</m:t>
                          </m:r>
                        </m:sub>
                      </m:sSub>
                    </m:oMath>
                  </m:oMathPara>
                </a14:m>
                <a:endParaRPr lang="ru-RU"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4616823" y="2619582"/>
                <a:ext cx="3418885" cy="854658"/>
              </a:xfrm>
              <a:prstGeom prst="rect">
                <a:avLst/>
              </a:prstGeom>
              <a:blipFill rotWithShape="0">
                <a:blip r:embed="rId6"/>
                <a:stretch>
                  <a:fillRect/>
                </a:stretch>
              </a:blipFill>
            </p:spPr>
            <p:txBody>
              <a:bodyPr/>
              <a:lstStyle/>
              <a:p>
                <a:r>
                  <a:rPr lang="ru-RU">
                    <a:noFill/>
                  </a:rPr>
                  <a:t> </a:t>
                </a:r>
              </a:p>
            </p:txBody>
          </p:sp>
        </mc:Fallback>
      </mc:AlternateContent>
      <p:sp>
        <p:nvSpPr>
          <p:cNvPr id="47" name="Прямоугольник 46"/>
          <p:cNvSpPr/>
          <p:nvPr/>
        </p:nvSpPr>
        <p:spPr>
          <a:xfrm>
            <a:off x="232171" y="3795855"/>
            <a:ext cx="8679657" cy="461665"/>
          </a:xfrm>
          <a:prstGeom prst="rect">
            <a:avLst/>
          </a:prstGeom>
        </p:spPr>
        <p:txBody>
          <a:bodyPr wrap="square">
            <a:spAutoFit/>
          </a:bodyPr>
          <a:lstStyle/>
          <a:p>
            <a:pPr indent="542925">
              <a:buBlip>
                <a:blip r:embed="rId3"/>
              </a:buBlip>
            </a:pPr>
            <a:r>
              <a:rPr lang="ru-RU" sz="2400" dirty="0">
                <a:latin typeface="GOST Type BU" pitchFamily="2" charset="2"/>
              </a:rPr>
              <a:t>по </a:t>
            </a:r>
            <a:r>
              <a:rPr lang="ru-RU" sz="2400" dirty="0" smtClean="0">
                <a:latin typeface="GOST Type BU" pitchFamily="2" charset="2"/>
              </a:rPr>
              <a:t>мощности на шпинделе:</a:t>
            </a:r>
            <a:endParaRPr lang="ru-RU" sz="2400" dirty="0">
              <a:latin typeface="GOST Type BU" pitchFamily="2" charset="2"/>
            </a:endParaRPr>
          </a:p>
        </p:txBody>
      </p:sp>
      <mc:AlternateContent xmlns:mc="http://schemas.openxmlformats.org/markup-compatibility/2006" xmlns:a14="http://schemas.microsoft.com/office/drawing/2010/main">
        <mc:Choice Requires="a14">
          <p:sp>
            <p:nvSpPr>
              <p:cNvPr id="48" name="TextBox 47"/>
              <p:cNvSpPr txBox="1"/>
              <p:nvPr/>
            </p:nvSpPr>
            <p:spPr>
              <a:xfrm>
                <a:off x="4121139" y="4299953"/>
                <a:ext cx="1446806" cy="4948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𝑁</m:t>
                          </m:r>
                        </m:e>
                        <m:sub>
                          <m:r>
                            <a:rPr lang="ru-RU" sz="2400" b="0" i="1" smtClean="0">
                              <a:solidFill>
                                <a:srgbClr val="C00000"/>
                              </a:solidFill>
                              <a:latin typeface="Cambria Math"/>
                            </a:rPr>
                            <m:t>рез</m:t>
                          </m:r>
                        </m:sub>
                      </m:sSub>
                      <m:r>
                        <a:rPr lang="ru-RU" sz="2400" i="1" smtClean="0">
                          <a:solidFill>
                            <a:srgbClr val="C00000"/>
                          </a:solidFill>
                          <a:latin typeface="Cambria Math"/>
                          <a:ea typeface="Cambria Math"/>
                        </a:rPr>
                        <m:t>&gt;</m:t>
                      </m:r>
                      <m:r>
                        <a:rPr lang="en-US" sz="2400" b="0" i="1" smtClean="0">
                          <a:solidFill>
                            <a:srgbClr val="C00000"/>
                          </a:solidFill>
                          <a:latin typeface="Cambria Math"/>
                          <a:ea typeface="Cambria Math"/>
                        </a:rPr>
                        <m:t>𝑁</m:t>
                      </m:r>
                    </m:oMath>
                  </m:oMathPara>
                </a14:m>
                <a:endParaRPr lang="ru-RU" sz="2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121139" y="4299953"/>
                <a:ext cx="1446806" cy="494815"/>
              </a:xfrm>
              <a:prstGeom prst="rect">
                <a:avLst/>
              </a:prstGeom>
              <a:blipFill rotWithShape="0">
                <a:blip r:embed="rId7"/>
                <a:stretch>
                  <a:fillRect b="-6098"/>
                </a:stretch>
              </a:blipFill>
            </p:spPr>
            <p:txBody>
              <a:bodyPr/>
              <a:lstStyle/>
              <a:p>
                <a:r>
                  <a:rPr lang="ru-RU">
                    <a:noFill/>
                  </a:rPr>
                  <a:t> </a:t>
                </a:r>
              </a:p>
            </p:txBody>
          </p:sp>
        </mc:Fallback>
      </mc:AlternateContent>
      <p:sp>
        <p:nvSpPr>
          <p:cNvPr id="49"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1"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3"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5"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mc:AlternateContent xmlns:mc="http://schemas.openxmlformats.org/markup-compatibility/2006" xmlns:a14="http://schemas.microsoft.com/office/drawing/2010/main">
        <mc:Choice Requires="a14">
          <p:sp>
            <p:nvSpPr>
              <p:cNvPr id="57" name="TextBox 56"/>
              <p:cNvSpPr txBox="1"/>
              <p:nvPr/>
            </p:nvSpPr>
            <p:spPr>
              <a:xfrm>
                <a:off x="966931" y="5100636"/>
                <a:ext cx="2246128" cy="7837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𝑁</m:t>
                          </m:r>
                        </m:e>
                        <m:sub>
                          <m:r>
                            <a:rPr lang="ru-RU" sz="2400" b="0" i="1" smtClean="0">
                              <a:solidFill>
                                <a:srgbClr val="C00000"/>
                              </a:solidFill>
                              <a:latin typeface="Cambria Math"/>
                            </a:rPr>
                            <m:t>рез</m:t>
                          </m:r>
                        </m:sub>
                      </m:sSub>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𝑧</m:t>
                              </m:r>
                            </m:sub>
                          </m:sSub>
                          <m:r>
                            <a:rPr lang="en-US" sz="2400" b="0" i="1" smtClean="0">
                              <a:solidFill>
                                <a:srgbClr val="C00000"/>
                              </a:solidFill>
                              <a:latin typeface="Cambria Math"/>
                              <a:ea typeface="Cambria Math"/>
                            </a:rPr>
                            <m:t>∙</m:t>
                          </m:r>
                          <m:r>
                            <m:rPr>
                              <m:sty m:val="p"/>
                            </m:rPr>
                            <a:rPr lang="el-GR" sz="2400" b="0" i="1" smtClean="0">
                              <a:solidFill>
                                <a:srgbClr val="C00000"/>
                              </a:solidFill>
                              <a:latin typeface="Cambria Math"/>
                              <a:ea typeface="Cambria Math"/>
                            </a:rPr>
                            <m:t>υ</m:t>
                          </m:r>
                        </m:num>
                        <m:den>
                          <m:r>
                            <a:rPr lang="en-US" sz="2400" b="0" i="1" smtClean="0">
                              <a:solidFill>
                                <a:srgbClr val="C00000"/>
                              </a:solidFill>
                              <a:latin typeface="Cambria Math"/>
                            </a:rPr>
                            <m:t>60</m:t>
                          </m:r>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10</m:t>
                              </m:r>
                            </m:e>
                            <m:sup>
                              <m:r>
                                <a:rPr lang="en-US" sz="2400" b="0" i="1" smtClean="0">
                                  <a:solidFill>
                                    <a:srgbClr val="C00000"/>
                                  </a:solidFill>
                                  <a:latin typeface="Cambria Math"/>
                                  <a:ea typeface="Cambria Math"/>
                                </a:rPr>
                                <m:t>2</m:t>
                              </m:r>
                            </m:sup>
                          </m:sSup>
                        </m:den>
                      </m:f>
                    </m:oMath>
                  </m:oMathPara>
                </a14:m>
                <a:endParaRPr lang="ru-RU"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966931" y="5100636"/>
                <a:ext cx="2246128" cy="783741"/>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4281906" y="5027865"/>
                <a:ext cx="3414333"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𝑀</m:t>
                          </m:r>
                        </m:e>
                        <m:sub>
                          <m:r>
                            <a:rPr lang="ru-RU" sz="2400" b="0" i="1" smtClean="0">
                              <a:solidFill>
                                <a:srgbClr val="C00000"/>
                              </a:solidFill>
                              <a:latin typeface="Cambria Math"/>
                            </a:rPr>
                            <m:t>кр</m:t>
                          </m:r>
                        </m:sub>
                      </m:sSub>
                      <m:r>
                        <a:rPr lang="ru-RU" sz="2400" b="0" i="1" smtClean="0">
                          <a:solidFill>
                            <a:srgbClr val="C00000"/>
                          </a:solidFill>
                          <a:latin typeface="Cambria Math"/>
                        </a:rPr>
                        <m:t>=716200</m:t>
                      </m:r>
                      <m:r>
                        <a:rPr lang="ru-RU" sz="2400" b="0" i="1" smtClean="0">
                          <a:solidFill>
                            <a:srgbClr val="C00000"/>
                          </a:solidFill>
                          <a:latin typeface="Cambria Math"/>
                          <a:ea typeface="Cambria Math"/>
                        </a:rPr>
                        <m:t>∙13,6∙</m:t>
                      </m:r>
                      <m:f>
                        <m:fPr>
                          <m:ctrlPr>
                            <a:rPr lang="ru-RU" sz="2400" b="0" i="1" smtClean="0">
                              <a:solidFill>
                                <a:srgbClr val="C00000"/>
                              </a:solidFill>
                              <a:latin typeface="Cambria Math"/>
                              <a:ea typeface="Cambria Math"/>
                            </a:rPr>
                          </m:ctrlPr>
                        </m:fPr>
                        <m:num>
                          <m:r>
                            <a:rPr lang="en-US" sz="2400" b="0" i="1" smtClean="0">
                              <a:solidFill>
                                <a:srgbClr val="C00000"/>
                              </a:solidFill>
                              <a:latin typeface="Cambria Math"/>
                              <a:ea typeface="Cambria Math"/>
                            </a:rPr>
                            <m:t>𝑁</m:t>
                          </m:r>
                        </m:num>
                        <m:den>
                          <m:r>
                            <a:rPr lang="en-US" sz="2400" b="0" i="1" smtClean="0">
                              <a:solidFill>
                                <a:srgbClr val="C00000"/>
                              </a:solidFill>
                              <a:latin typeface="Cambria Math"/>
                              <a:ea typeface="Cambria Math"/>
                            </a:rPr>
                            <m:t>𝑛</m:t>
                          </m:r>
                        </m:den>
                      </m:f>
                    </m:oMath>
                  </m:oMathPara>
                </a14:m>
                <a:endParaRPr lang="ru-RU"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4281906" y="5027865"/>
                <a:ext cx="3414333" cy="783804"/>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892529" y="5865026"/>
                <a:ext cx="4772076" cy="8949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𝑛</m:t>
                          </m:r>
                        </m:e>
                        <m:sub>
                          <m:r>
                            <a:rPr lang="en-US" sz="2400" b="0" i="1" smtClean="0">
                              <a:solidFill>
                                <a:srgbClr val="C00000"/>
                              </a:solidFill>
                              <a:latin typeface="Cambria Math"/>
                            </a:rPr>
                            <m:t>2</m:t>
                          </m:r>
                        </m:sub>
                      </m:sSub>
                      <m:r>
                        <a:rPr lang="ru-RU" sz="2400" b="0" i="1" smtClean="0">
                          <a:solidFill>
                            <a:srgbClr val="C00000"/>
                          </a:solidFill>
                          <a:latin typeface="Cambria Math"/>
                        </a:rPr>
                        <m:t>=</m:t>
                      </m:r>
                      <m:f>
                        <m:fPr>
                          <m:ctrlPr>
                            <a:rPr lang="ru-RU" sz="2400" b="0" i="1" smtClean="0">
                              <a:solidFill>
                                <a:srgbClr val="C00000"/>
                              </a:solidFill>
                              <a:latin typeface="Cambria Math"/>
                              <a:ea typeface="Cambria Math"/>
                            </a:rPr>
                          </m:ctrlPr>
                        </m:fPr>
                        <m:num>
                          <m:r>
                            <a:rPr lang="ru-RU" sz="2400" b="0" i="1" smtClean="0">
                              <a:solidFill>
                                <a:srgbClr val="C00000"/>
                              </a:solidFill>
                              <a:latin typeface="Cambria Math"/>
                              <a:ea typeface="Cambria Math"/>
                            </a:rPr>
                            <m:t>716200∙13,6∙2</m:t>
                          </m:r>
                          <m:r>
                            <a:rPr lang="en-US" sz="2400" b="0" i="1" smtClean="0">
                              <a:solidFill>
                                <a:srgbClr val="C00000"/>
                              </a:solidFill>
                              <a:latin typeface="Cambria Math"/>
                              <a:ea typeface="Cambria Math"/>
                            </a:rPr>
                            <m:t>𝑁</m:t>
                          </m:r>
                        </m:num>
                        <m:den>
                          <m:sSub>
                            <m:sSubPr>
                              <m:ctrlPr>
                                <a:rPr lang="en-US" sz="2400" i="1">
                                  <a:solidFill>
                                    <a:srgbClr val="C00000"/>
                                  </a:solidFill>
                                  <a:latin typeface="Cambria Math"/>
                                </a:rPr>
                              </m:ctrlPr>
                            </m:sSubPr>
                            <m:e>
                              <m:r>
                                <a:rPr lang="en-US" sz="2400" i="1">
                                  <a:solidFill>
                                    <a:srgbClr val="C00000"/>
                                  </a:solidFill>
                                  <a:latin typeface="Cambria Math"/>
                                </a:rPr>
                                <m:t>𝐶</m:t>
                              </m:r>
                            </m:e>
                            <m:sub>
                              <m:r>
                                <a:rPr lang="en-US" sz="2400" i="1">
                                  <a:solidFill>
                                    <a:srgbClr val="C00000"/>
                                  </a:solidFill>
                                  <a:latin typeface="Cambria Math"/>
                                </a:rPr>
                                <m:t>𝑝</m:t>
                              </m:r>
                              <m:r>
                                <a:rPr lang="en-US" sz="2400" b="0" i="1" smtClean="0">
                                  <a:solidFill>
                                    <a:srgbClr val="C00000"/>
                                  </a:solidFill>
                                  <a:latin typeface="Cambria Math"/>
                                </a:rPr>
                                <m:t>𝑧</m:t>
                              </m:r>
                            </m:sub>
                          </m:sSub>
                          <m:r>
                            <a:rPr lang="en-US" sz="2400" i="1">
                              <a:solidFill>
                                <a:srgbClr val="C00000"/>
                              </a:solidFill>
                              <a:latin typeface="Cambria Math"/>
                              <a:ea typeface="Cambria Math"/>
                            </a:rPr>
                            <m:t>∙</m:t>
                          </m:r>
                          <m:sSup>
                            <m:sSupPr>
                              <m:ctrlPr>
                                <a:rPr lang="en-US" sz="2400" i="1">
                                  <a:solidFill>
                                    <a:srgbClr val="C00000"/>
                                  </a:solidFill>
                                  <a:latin typeface="Cambria Math"/>
                                  <a:ea typeface="Cambria Math"/>
                                </a:rPr>
                              </m:ctrlPr>
                            </m:sSupPr>
                            <m:e>
                              <m:r>
                                <a:rPr lang="en-US" sz="2400" i="1">
                                  <a:solidFill>
                                    <a:srgbClr val="C00000"/>
                                  </a:solidFill>
                                  <a:latin typeface="Cambria Math"/>
                                  <a:ea typeface="Cambria Math"/>
                                </a:rPr>
                                <m:t>𝑡</m:t>
                              </m:r>
                            </m:e>
                            <m:sup>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𝑧</m:t>
                                  </m:r>
                                </m:sub>
                              </m:sSub>
                            </m:sup>
                          </m:sSup>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a:rPr lang="en-US" sz="2400" i="1">
                                  <a:solidFill>
                                    <a:srgbClr val="C00000"/>
                                  </a:solidFill>
                                  <a:latin typeface="Cambria Math"/>
                                  <a:ea typeface="Cambria Math"/>
                                </a:rPr>
                                <m:t>𝑝</m:t>
                              </m:r>
                              <m:r>
                                <a:rPr lang="en-US" sz="2400" b="0" i="1" smtClean="0">
                                  <a:solidFill>
                                    <a:srgbClr val="C00000"/>
                                  </a:solidFill>
                                  <a:latin typeface="Cambria Math"/>
                                  <a:ea typeface="Cambria Math"/>
                                </a:rPr>
                                <m:t>𝑧</m:t>
                              </m:r>
                            </m:sub>
                          </m:sSub>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𝑘</m:t>
                              </m:r>
                            </m:e>
                            <m:sub>
                              <m:r>
                                <m:rPr>
                                  <m:sty m:val="p"/>
                                </m:rPr>
                                <a:rPr lang="el-GR" sz="2400" i="1">
                                  <a:solidFill>
                                    <a:srgbClr val="C00000"/>
                                  </a:solidFill>
                                  <a:latin typeface="Cambria Math"/>
                                  <a:ea typeface="Cambria Math"/>
                                </a:rPr>
                                <m:t>υ</m:t>
                              </m:r>
                              <m:r>
                                <a:rPr lang="en-US" sz="2400" b="0" i="1" smtClean="0">
                                  <a:solidFill>
                                    <a:srgbClr val="C00000"/>
                                  </a:solidFill>
                                  <a:latin typeface="Cambria Math"/>
                                  <a:ea typeface="Cambria Math"/>
                                </a:rPr>
                                <m:t>𝑧</m:t>
                              </m:r>
                            </m:sub>
                          </m:sSub>
                          <m:r>
                            <a:rPr lang="en-US" sz="2400" i="1">
                              <a:solidFill>
                                <a:srgbClr val="C00000"/>
                              </a:solidFill>
                              <a:latin typeface="Cambria Math"/>
                              <a:ea typeface="Cambria Math"/>
                            </a:rPr>
                            <m:t>∙</m:t>
                          </m:r>
                          <m:r>
                            <a:rPr lang="en-US" sz="2400" b="0" i="1" smtClean="0">
                              <a:solidFill>
                                <a:srgbClr val="C00000"/>
                              </a:solidFill>
                              <a:latin typeface="Cambria Math"/>
                              <a:ea typeface="Cambria Math"/>
                            </a:rPr>
                            <m:t>𝑑</m:t>
                          </m:r>
                          <m:r>
                            <a:rPr lang="en-US" sz="2400" i="1">
                              <a:solidFill>
                                <a:srgbClr val="C00000"/>
                              </a:solidFill>
                              <a:latin typeface="Cambria Math"/>
                              <a:ea typeface="Cambria Math"/>
                            </a:rPr>
                            <m:t>∙</m:t>
                          </m:r>
                          <m:sSup>
                            <m:sSupPr>
                              <m:ctrlPr>
                                <a:rPr lang="en-US" sz="2400" i="1" smtClean="0">
                                  <a:solidFill>
                                    <a:srgbClr val="C00000"/>
                                  </a:solidFill>
                                  <a:latin typeface="Cambria Math"/>
                                  <a:ea typeface="Cambria Math"/>
                                </a:rPr>
                              </m:ctrlPr>
                            </m:sSupPr>
                            <m:e>
                              <m:sSub>
                                <m:sSubPr>
                                  <m:ctrlPr>
                                    <a:rPr lang="en-US"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𝑆</m:t>
                                  </m:r>
                                </m:e>
                                <m:sub>
                                  <m:r>
                                    <a:rPr lang="en-US" sz="2400" b="0" i="1" smtClean="0">
                                      <a:solidFill>
                                        <a:srgbClr val="C00000"/>
                                      </a:solidFill>
                                      <a:latin typeface="Cambria Math"/>
                                      <a:ea typeface="Cambria Math"/>
                                    </a:rPr>
                                    <m:t>0</m:t>
                                  </m:r>
                                </m:sub>
                              </m:sSub>
                            </m:e>
                            <m:sup>
                              <m:sSub>
                                <m:sSubPr>
                                  <m:ctrlPr>
                                    <a:rPr lang="en-US"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𝑝𝑧</m:t>
                                  </m:r>
                                </m:sub>
                              </m:sSub>
                            </m:sup>
                          </m:sSup>
                        </m:den>
                      </m:f>
                    </m:oMath>
                  </m:oMathPara>
                </a14:m>
                <a:endParaRPr lang="ru-RU"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3892529" y="5865026"/>
                <a:ext cx="4772076" cy="894925"/>
              </a:xfrm>
              <a:prstGeom prst="rect">
                <a:avLst/>
              </a:prstGeom>
              <a:blipFill rotWithShape="0">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119331" y="5945491"/>
                <a:ext cx="1921295" cy="791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𝑀</m:t>
                          </m:r>
                        </m:e>
                        <m:sub>
                          <m:r>
                            <a:rPr lang="ru-RU" sz="2400" b="0" i="1" smtClean="0">
                              <a:solidFill>
                                <a:srgbClr val="C00000"/>
                              </a:solidFill>
                              <a:latin typeface="Cambria Math"/>
                            </a:rPr>
                            <m:t>рез</m:t>
                          </m:r>
                        </m:sub>
                      </m:sSub>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𝑧</m:t>
                              </m:r>
                            </m:sub>
                          </m:sSub>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𝑑</m:t>
                          </m:r>
                        </m:num>
                        <m:den>
                          <m:r>
                            <a:rPr lang="en-US" sz="2400" b="0" i="1" smtClean="0">
                              <a:solidFill>
                                <a:srgbClr val="C00000"/>
                              </a:solidFill>
                              <a:latin typeface="Cambria Math"/>
                            </a:rPr>
                            <m:t>2</m:t>
                          </m:r>
                        </m:den>
                      </m:f>
                    </m:oMath>
                  </m:oMathPara>
                </a14:m>
                <a:endParaRPr lang="ru-RU"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119331" y="5945491"/>
                <a:ext cx="1921295" cy="791179"/>
              </a:xfrm>
              <a:prstGeom prst="rect">
                <a:avLst/>
              </a:prstGeom>
              <a:blipFill rotWithShape="0">
                <a:blip r:embed="rId11"/>
                <a:stretch>
                  <a:fillRect/>
                </a:stretch>
              </a:blipFill>
            </p:spPr>
            <p:txBody>
              <a:bodyPr/>
              <a:lstStyle/>
              <a:p>
                <a:r>
                  <a:rPr lang="ru-RU">
                    <a:noFill/>
                  </a:rPr>
                  <a:t> </a:t>
                </a:r>
              </a:p>
            </p:txBody>
          </p:sp>
        </mc:Fallback>
      </mc:AlternateContent>
      <p:sp>
        <p:nvSpPr>
          <p:cNvPr id="36" name="Содержимое 2"/>
          <p:cNvSpPr txBox="1">
            <a:spLocks/>
          </p:cNvSpPr>
          <p:nvPr/>
        </p:nvSpPr>
        <p:spPr>
          <a:xfrm>
            <a:off x="5073555" y="177770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7" name="Содержимое 2"/>
          <p:cNvSpPr txBox="1">
            <a:spLocks/>
          </p:cNvSpPr>
          <p:nvPr/>
        </p:nvSpPr>
        <p:spPr>
          <a:xfrm>
            <a:off x="3877231" y="283848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8" name="Содержимое 2"/>
          <p:cNvSpPr txBox="1">
            <a:spLocks/>
          </p:cNvSpPr>
          <p:nvPr/>
        </p:nvSpPr>
        <p:spPr>
          <a:xfrm>
            <a:off x="7846519" y="280113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9" name="Содержимое 2"/>
          <p:cNvSpPr txBox="1">
            <a:spLocks/>
          </p:cNvSpPr>
          <p:nvPr/>
        </p:nvSpPr>
        <p:spPr>
          <a:xfrm>
            <a:off x="5381097" y="433893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2" name="Содержимое 2"/>
          <p:cNvSpPr txBox="1">
            <a:spLocks/>
          </p:cNvSpPr>
          <p:nvPr/>
        </p:nvSpPr>
        <p:spPr>
          <a:xfrm>
            <a:off x="3023870" y="527378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4" name="Содержимое 2"/>
          <p:cNvSpPr txBox="1">
            <a:spLocks/>
          </p:cNvSpPr>
          <p:nvPr/>
        </p:nvSpPr>
        <p:spPr>
          <a:xfrm>
            <a:off x="7496045" y="517965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0" name="Содержимое 2"/>
          <p:cNvSpPr txBox="1">
            <a:spLocks/>
          </p:cNvSpPr>
          <p:nvPr/>
        </p:nvSpPr>
        <p:spPr>
          <a:xfrm>
            <a:off x="2821234" y="611920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61" name="Группа 60"/>
          <p:cNvGrpSpPr/>
          <p:nvPr/>
        </p:nvGrpSpPr>
        <p:grpSpPr>
          <a:xfrm>
            <a:off x="8432685" y="6450136"/>
            <a:ext cx="453970" cy="369332"/>
            <a:chOff x="8432685" y="6450136"/>
            <a:chExt cx="453970" cy="369332"/>
          </a:xfrm>
        </p:grpSpPr>
        <p:sp>
          <p:nvSpPr>
            <p:cNvPr id="62" name="Овал 6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3" name="TextBox 62"/>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10</a:t>
              </a:r>
              <a:r>
                <a:rPr lang="ru-RU" dirty="0" smtClean="0">
                  <a:solidFill>
                    <a:srgbClr val="C00000"/>
                  </a:solidFill>
                  <a:latin typeface="GOST type A" panose="020B0500000000000000" pitchFamily="34" charset="0"/>
                </a:rPr>
                <a:t>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262569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Методические  указания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5" y="1665566"/>
            <a:ext cx="8765628" cy="6037729"/>
          </a:xfrm>
          <a:prstGeom prst="rect">
            <a:avLst/>
          </a:prstGeom>
        </p:spPr>
        <p:txBody>
          <a:bodyPr vert="horz" lIns="91440" tIns="45720" rIns="91440" bIns="45720" rtlCol="0">
            <a:noAutofit/>
          </a:bodyPr>
          <a:lstStyle/>
          <a:p>
            <a:pPr marL="3175" indent="360363" algn="just">
              <a:lnSpc>
                <a:spcPct val="80000"/>
              </a:lnSpc>
              <a:buBlip>
                <a:blip r:embed="rId2"/>
              </a:buBlip>
            </a:pPr>
            <a:r>
              <a:rPr lang="ru-RU" dirty="0" smtClean="0">
                <a:latin typeface="GOST Type BU" pitchFamily="2" charset="2"/>
              </a:rPr>
              <a:t>Силы резания / Составитель Попок Н.Н. Методические указания к учебно-исследовательской работе. – Новополоцк: НПИ, 1993. – 12 с.</a:t>
            </a:r>
            <a:endParaRPr lang="en-US" dirty="0" smtClean="0">
              <a:latin typeface="GOST Type BU" pitchFamily="2" charset="2"/>
            </a:endParaRPr>
          </a:p>
          <a:p>
            <a:pPr marL="3175" indent="360363" algn="just">
              <a:lnSpc>
                <a:spcPct val="80000"/>
              </a:lnSpc>
              <a:buBlip>
                <a:blip r:embed="rId2"/>
              </a:buBlip>
            </a:pPr>
            <a:endParaRPr lang="ru-RU" sz="1100" dirty="0" smtClean="0">
              <a:latin typeface="GOST Type BU" pitchFamily="2" charset="2"/>
            </a:endParaRPr>
          </a:p>
          <a:p>
            <a:pPr marL="3175" indent="360363" algn="just">
              <a:lnSpc>
                <a:spcPct val="80000"/>
              </a:lnSpc>
              <a:buBlip>
                <a:blip r:embed="rId2"/>
              </a:buBlip>
            </a:pPr>
            <a:r>
              <a:rPr lang="ru-RU" dirty="0" smtClean="0">
                <a:latin typeface="GOST Type BU" pitchFamily="2" charset="2"/>
              </a:rPr>
              <a:t>Влияние режима резания на температуру резания / Составитель Попок Н.Н  Методические указания к учебно-исследовательской работе. – Новополоцк: ПГУ, 2009. – 11 с.</a:t>
            </a:r>
            <a:endParaRPr lang="en-US" dirty="0" smtClean="0">
              <a:latin typeface="GOST Type BU" pitchFamily="2" charset="2"/>
            </a:endParaRPr>
          </a:p>
          <a:p>
            <a:pPr marL="3175" indent="360363" algn="just">
              <a:lnSpc>
                <a:spcPct val="80000"/>
              </a:lnSpc>
              <a:buBlip>
                <a:blip r:embed="rId2"/>
              </a:buBlip>
            </a:pPr>
            <a:endParaRPr lang="ru-RU" sz="1100" dirty="0" smtClean="0">
              <a:latin typeface="GOST Type BU" pitchFamily="2" charset="2"/>
            </a:endParaRPr>
          </a:p>
          <a:p>
            <a:pPr marL="3175" indent="360363" algn="just">
              <a:lnSpc>
                <a:spcPct val="80000"/>
              </a:lnSpc>
              <a:buBlip>
                <a:blip r:embed="rId2"/>
              </a:buBlip>
            </a:pPr>
            <a:r>
              <a:rPr lang="ru-RU" dirty="0" smtClean="0">
                <a:latin typeface="GOST Type BU" pitchFamily="2" charset="2"/>
              </a:rPr>
              <a:t>Влияние элементов режима резания и геометрических параметров лезвия на износ режущего инструмента/ Составитель Попок Н.Н. Методические указания к учебно-исследовательской работе.–Новополоцк: НПИ,1987.–12 с.</a:t>
            </a:r>
            <a:endParaRPr lang="en-US" dirty="0" smtClean="0">
              <a:latin typeface="GOST Type BU" pitchFamily="2" charset="2"/>
            </a:endParaRPr>
          </a:p>
          <a:p>
            <a:pPr marL="3175" indent="360363" algn="just">
              <a:lnSpc>
                <a:spcPct val="80000"/>
              </a:lnSpc>
              <a:buBlip>
                <a:blip r:embed="rId2"/>
              </a:buBlip>
            </a:pPr>
            <a:endParaRPr lang="ru-RU" sz="1100" dirty="0" smtClean="0">
              <a:latin typeface="GOST Type BU" pitchFamily="2" charset="2"/>
            </a:endParaRPr>
          </a:p>
          <a:p>
            <a:pPr marL="3175" indent="360363" algn="just">
              <a:lnSpc>
                <a:spcPct val="80000"/>
              </a:lnSpc>
              <a:buBlip>
                <a:blip r:embed="rId2"/>
              </a:buBlip>
            </a:pPr>
            <a:r>
              <a:rPr lang="ru-RU" dirty="0" smtClean="0">
                <a:latin typeface="GOST Type BU" pitchFamily="2" charset="2"/>
              </a:rPr>
              <a:t>Технология и оборудование ионно-лучевой обработки деталей машин и технологической оснастки / Составитель Попок Н.Н., </a:t>
            </a:r>
            <a:r>
              <a:rPr lang="ru-RU" dirty="0" err="1" smtClean="0">
                <a:latin typeface="GOST Type BU" pitchFamily="2" charset="2"/>
              </a:rPr>
              <a:t>Дербуш</a:t>
            </a:r>
            <a:r>
              <a:rPr lang="ru-RU" dirty="0" smtClean="0">
                <a:latin typeface="GOST Type BU" pitchFamily="2" charset="2"/>
              </a:rPr>
              <a:t> С. Методические указания к учебно-исследовательской работе. – Новополоцк: ПГУ, 2008. –12 с.</a:t>
            </a:r>
            <a:endParaRPr lang="en-US" dirty="0" smtClean="0">
              <a:latin typeface="GOST Type BU" pitchFamily="2" charset="2"/>
            </a:endParaRPr>
          </a:p>
          <a:p>
            <a:pPr marL="3175" algn="just">
              <a:lnSpc>
                <a:spcPct val="80000"/>
              </a:lnSpc>
            </a:pPr>
            <a:endParaRPr lang="ru-RU" sz="1050" dirty="0" smtClean="0">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00012" y="6450136"/>
              <a:ext cx="31931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776219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расчета режима резания </a:t>
            </a:r>
            <a:b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 </a:t>
            </a:r>
            <a:r>
              <a:rPr lang="ru-RU" sz="3200" b="1" dirty="0" err="1">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многоинструментальной</a:t>
            </a:r>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обработке</a:t>
            </a:r>
          </a:p>
        </p:txBody>
      </p:sp>
      <p:sp>
        <p:nvSpPr>
          <p:cNvPr id="6" name="Содержимое 2"/>
          <p:cNvSpPr txBox="1">
            <a:spLocks/>
          </p:cNvSpPr>
          <p:nvPr/>
        </p:nvSpPr>
        <p:spPr>
          <a:xfrm>
            <a:off x="-1" y="1559858"/>
            <a:ext cx="9144000" cy="5107641"/>
          </a:xfrm>
          <a:prstGeom prst="rect">
            <a:avLst/>
          </a:prstGeom>
        </p:spPr>
        <p:txBody>
          <a:bodyPr vert="horz" lIns="91440" tIns="45720" rIns="91440" bIns="45720" rtlCol="0">
            <a:noAutofit/>
          </a:bodyPr>
          <a:lstStyle/>
          <a:p>
            <a:pPr marL="177800" indent="723900" algn="just">
              <a:buBlip>
                <a:blip r:embed="rId3"/>
              </a:buBlip>
              <a:defRPr/>
            </a:pPr>
            <a:r>
              <a:rPr lang="ru-RU" sz="2400" dirty="0" smtClean="0">
                <a:solidFill>
                  <a:schemeClr val="tx2">
                    <a:lumMod val="75000"/>
                  </a:schemeClr>
                </a:solidFill>
                <a:latin typeface="GOST Type BU" pitchFamily="2" charset="2"/>
              </a:rPr>
              <a:t>общие </a:t>
            </a:r>
            <a:r>
              <a:rPr lang="ru-RU" sz="2400" dirty="0">
                <a:solidFill>
                  <a:schemeClr val="tx2">
                    <a:lumMod val="75000"/>
                  </a:schemeClr>
                </a:solidFill>
                <a:latin typeface="GOST Type BU" pitchFamily="2" charset="2"/>
              </a:rPr>
              <a:t>принципы расчета режима резания при </a:t>
            </a:r>
            <a:r>
              <a:rPr lang="ru-RU" sz="2400" dirty="0" err="1">
                <a:solidFill>
                  <a:schemeClr val="tx2">
                    <a:lumMod val="75000"/>
                  </a:schemeClr>
                </a:solidFill>
                <a:latin typeface="GOST Type BU" pitchFamily="2" charset="2"/>
              </a:rPr>
              <a:t>многоинструментальной</a:t>
            </a:r>
            <a:r>
              <a:rPr lang="ru-RU" sz="2400" dirty="0">
                <a:solidFill>
                  <a:schemeClr val="tx2">
                    <a:lumMod val="75000"/>
                  </a:schemeClr>
                </a:solidFill>
                <a:latin typeface="GOST Type BU" pitchFamily="2" charset="2"/>
              </a:rPr>
              <a:t> обработке аналогичны расчетам при </a:t>
            </a:r>
            <a:r>
              <a:rPr lang="ru-RU" sz="2400" dirty="0" err="1">
                <a:solidFill>
                  <a:schemeClr val="tx2">
                    <a:lumMod val="75000"/>
                  </a:schemeClr>
                </a:solidFill>
                <a:latin typeface="GOST Type BU" pitchFamily="2" charset="2"/>
              </a:rPr>
              <a:t>одноинструментальной</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обработке;</a:t>
            </a:r>
          </a:p>
          <a:p>
            <a:pPr marL="177800" indent="723900" algn="just">
              <a:buBlip>
                <a:blip r:embed="rId3"/>
              </a:buBlip>
              <a:defRPr/>
            </a:pPr>
            <a:endParaRPr lang="ru-RU" sz="2400" dirty="0" smtClean="0">
              <a:solidFill>
                <a:schemeClr val="tx2">
                  <a:lumMod val="75000"/>
                </a:schemeClr>
              </a:solidFill>
              <a:latin typeface="GOST Type BU" pitchFamily="2" charset="2"/>
            </a:endParaRPr>
          </a:p>
          <a:p>
            <a:pPr marL="177800" indent="723900" algn="just">
              <a:buBlip>
                <a:blip r:embed="rId3"/>
              </a:buBlip>
              <a:defRPr/>
            </a:pPr>
            <a:endParaRPr lang="ru-RU" sz="2400" dirty="0">
              <a:solidFill>
                <a:schemeClr val="tx2">
                  <a:lumMod val="75000"/>
                </a:schemeClr>
              </a:solidFill>
              <a:latin typeface="GOST Type BU" pitchFamily="2" charset="2"/>
            </a:endParaRPr>
          </a:p>
          <a:p>
            <a:pPr marL="177800" indent="723900" algn="just">
              <a:buBlip>
                <a:blip r:embed="rId3"/>
              </a:buBlip>
              <a:defRPr/>
            </a:pPr>
            <a:r>
              <a:rPr lang="ru-RU" sz="2400" dirty="0" smtClean="0">
                <a:solidFill>
                  <a:schemeClr val="tx2">
                    <a:lumMod val="75000"/>
                  </a:schemeClr>
                </a:solidFill>
                <a:latin typeface="GOST Type BU" pitchFamily="2" charset="2"/>
              </a:rPr>
              <a:t>в </a:t>
            </a:r>
            <a:r>
              <a:rPr lang="ru-RU" sz="2400" dirty="0">
                <a:solidFill>
                  <a:schemeClr val="tx2">
                    <a:lumMod val="75000"/>
                  </a:schemeClr>
                </a:solidFill>
                <a:latin typeface="GOST Type BU" pitchFamily="2" charset="2"/>
              </a:rPr>
              <a:t>основу </a:t>
            </a:r>
            <a:r>
              <a:rPr lang="ru-RU" sz="2400" dirty="0" smtClean="0">
                <a:solidFill>
                  <a:schemeClr val="tx2">
                    <a:lumMod val="75000"/>
                  </a:schemeClr>
                </a:solidFill>
                <a:latin typeface="GOST Type BU" pitchFamily="2" charset="2"/>
              </a:rPr>
              <a:t>положен </a:t>
            </a:r>
            <a:r>
              <a:rPr lang="ru-RU" sz="2400" dirty="0">
                <a:solidFill>
                  <a:schemeClr val="tx2">
                    <a:lumMod val="75000"/>
                  </a:schemeClr>
                </a:solidFill>
                <a:latin typeface="GOST Type BU" pitchFamily="2" charset="2"/>
              </a:rPr>
              <a:t>расчет по лимитирующему инструменту. </a:t>
            </a:r>
            <a:r>
              <a:rPr lang="ru-RU" sz="2400" dirty="0" smtClean="0">
                <a:solidFill>
                  <a:srgbClr val="C00000"/>
                </a:solidFill>
                <a:latin typeface="GOST Type BU" pitchFamily="2" charset="2"/>
              </a:rPr>
              <a:t>Лимитирующий инструмент </a:t>
            </a:r>
            <a:r>
              <a:rPr lang="ru-RU" sz="2400" dirty="0" smtClean="0">
                <a:solidFill>
                  <a:schemeClr val="tx2">
                    <a:lumMod val="75000"/>
                  </a:schemeClr>
                </a:solidFill>
                <a:latin typeface="GOST Type BU" pitchFamily="2" charset="2"/>
              </a:rPr>
              <a:t>– это инструмент, для </a:t>
            </a:r>
            <a:r>
              <a:rPr lang="ru-RU" sz="2400" dirty="0">
                <a:solidFill>
                  <a:schemeClr val="tx2">
                    <a:lumMod val="75000"/>
                  </a:schemeClr>
                </a:solidFill>
                <a:latin typeface="GOST Type BU" pitchFamily="2" charset="2"/>
              </a:rPr>
              <a:t>которого стойкость, выраженная в количестве </a:t>
            </a:r>
            <a:r>
              <a:rPr lang="ru-RU" sz="2400" dirty="0" smtClean="0">
                <a:solidFill>
                  <a:schemeClr val="tx2">
                    <a:lumMod val="75000"/>
                  </a:schemeClr>
                </a:solidFill>
                <a:latin typeface="GOST Type BU" pitchFamily="2" charset="2"/>
              </a:rPr>
              <a:t>деталей </a:t>
            </a:r>
            <a:r>
              <a:rPr lang="ru-RU" sz="2400" dirty="0">
                <a:solidFill>
                  <a:schemeClr val="tx2">
                    <a:lumMod val="75000"/>
                  </a:schemeClr>
                </a:solidFill>
                <a:latin typeface="GOST Type BU" pitchFamily="2" charset="2"/>
              </a:rPr>
              <a:t>обработанных до </a:t>
            </a:r>
            <a:r>
              <a:rPr lang="ru-RU" sz="2400" dirty="0" err="1">
                <a:solidFill>
                  <a:schemeClr val="tx2">
                    <a:lumMod val="75000"/>
                  </a:schemeClr>
                </a:solidFill>
                <a:latin typeface="GOST Type BU" pitchFamily="2" charset="2"/>
              </a:rPr>
              <a:t>затупления</a:t>
            </a:r>
            <a:r>
              <a:rPr lang="ru-RU" sz="2400" dirty="0">
                <a:solidFill>
                  <a:schemeClr val="tx2">
                    <a:lumMod val="75000"/>
                  </a:schemeClr>
                </a:solidFill>
                <a:latin typeface="GOST Type BU" pitchFamily="2" charset="2"/>
              </a:rPr>
              <a:t>, будет </a:t>
            </a:r>
            <a:r>
              <a:rPr lang="ru-RU" sz="2400" dirty="0" smtClean="0">
                <a:solidFill>
                  <a:schemeClr val="tx2">
                    <a:lumMod val="75000"/>
                  </a:schemeClr>
                </a:solidFill>
                <a:latin typeface="GOST Type BU" pitchFamily="2" charset="2"/>
              </a:rPr>
              <a:t>наименьшей</a:t>
            </a:r>
            <a:endParaRPr lang="ru-RU" sz="2400" dirty="0">
              <a:solidFill>
                <a:schemeClr val="tx2">
                  <a:lumMod val="75000"/>
                </a:schemeClr>
              </a:solidFill>
              <a:latin typeface="GOST Type BU" pitchFamily="2" charset="2"/>
            </a:endParaRPr>
          </a:p>
        </p:txBody>
      </p:sp>
      <p:grpSp>
        <p:nvGrpSpPr>
          <p:cNvPr id="4" name="Группа 3"/>
          <p:cNvGrpSpPr/>
          <p:nvPr/>
        </p:nvGrpSpPr>
        <p:grpSpPr>
          <a:xfrm>
            <a:off x="8449516" y="6450136"/>
            <a:ext cx="420308" cy="369332"/>
            <a:chOff x="8449516" y="6450136"/>
            <a:chExt cx="420308"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400317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997219"/>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ОБРАБОТКА НА АГРЕГАТНЫХ СТАНКАХ И АВТОМАТИЧЕСКИХ ЛИНИЯХ</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390650"/>
            <a:ext cx="9144000" cy="3449171"/>
          </a:xfrm>
          <a:prstGeom prst="rect">
            <a:avLst/>
          </a:prstGeom>
        </p:spPr>
        <p:txBody>
          <a:bodyPr vert="horz" lIns="91440" tIns="45720" rIns="91440" bIns="45720" rtlCol="0">
            <a:noAutofit/>
          </a:bodyPr>
          <a:lstStyle/>
          <a:p>
            <a:pPr marL="179388" indent="627063" algn="just">
              <a:buBlip>
                <a:blip r:embed="rId3"/>
              </a:buBlip>
              <a:defRPr/>
            </a:pPr>
            <a:r>
              <a:rPr lang="ru-RU" sz="2800" dirty="0" smtClean="0">
                <a:solidFill>
                  <a:schemeClr val="tx2">
                    <a:lumMod val="75000"/>
                  </a:schemeClr>
                </a:solidFill>
                <a:latin typeface="GOST Type BU" pitchFamily="2" charset="2"/>
              </a:rPr>
              <a:t>режим </a:t>
            </a:r>
            <a:r>
              <a:rPr lang="ru-RU" sz="2800" dirty="0">
                <a:solidFill>
                  <a:schemeClr val="tx2">
                    <a:lumMod val="75000"/>
                  </a:schemeClr>
                </a:solidFill>
                <a:latin typeface="GOST Type BU" pitchFamily="2" charset="2"/>
              </a:rPr>
              <a:t>резания агрегатных станков и автоматических линий  </a:t>
            </a:r>
            <a:r>
              <a:rPr lang="ru-RU" sz="2800" dirty="0" smtClean="0">
                <a:solidFill>
                  <a:schemeClr val="tx2">
                    <a:lumMod val="75000"/>
                  </a:schemeClr>
                </a:solidFill>
                <a:latin typeface="GOST Type BU" pitchFamily="2" charset="2"/>
              </a:rPr>
              <a:t>устанавливается </a:t>
            </a:r>
            <a:r>
              <a:rPr lang="ru-RU" sz="2800" dirty="0">
                <a:solidFill>
                  <a:schemeClr val="tx2">
                    <a:lumMod val="75000"/>
                  </a:schemeClr>
                </a:solidFill>
                <a:latin typeface="GOST Type BU" pitchFamily="2" charset="2"/>
              </a:rPr>
              <a:t>при их </a:t>
            </a:r>
            <a:r>
              <a:rPr lang="ru-RU" sz="2800" dirty="0" smtClean="0">
                <a:solidFill>
                  <a:schemeClr val="tx2">
                    <a:lumMod val="75000"/>
                  </a:schemeClr>
                </a:solidFill>
                <a:latin typeface="GOST Type BU" pitchFamily="2" charset="2"/>
              </a:rPr>
              <a:t>проектировании;</a:t>
            </a:r>
          </a:p>
          <a:p>
            <a:pPr marL="179388" indent="627063" algn="just">
              <a:buBlip>
                <a:blip r:embed="rId3"/>
              </a:buBlip>
              <a:defRPr/>
            </a:pPr>
            <a:endParaRPr lang="ru-RU" sz="2800" dirty="0">
              <a:solidFill>
                <a:schemeClr val="tx2">
                  <a:lumMod val="75000"/>
                </a:schemeClr>
              </a:solidFill>
              <a:latin typeface="GOST Type BU" pitchFamily="2" charset="2"/>
            </a:endParaRPr>
          </a:p>
          <a:p>
            <a:pPr marL="179388" indent="627063" algn="just">
              <a:buBlip>
                <a:blip r:embed="rId3"/>
              </a:buBlip>
              <a:defRPr/>
            </a:pPr>
            <a:r>
              <a:rPr lang="ru-RU" sz="2800" dirty="0" smtClean="0">
                <a:solidFill>
                  <a:schemeClr val="tx2">
                    <a:lumMod val="75000"/>
                  </a:schemeClr>
                </a:solidFill>
                <a:latin typeface="GOST Type BU" pitchFamily="2" charset="2"/>
              </a:rPr>
              <a:t>расчет </a:t>
            </a:r>
            <a:r>
              <a:rPr lang="ru-RU" sz="2800" dirty="0">
                <a:solidFill>
                  <a:schemeClr val="tx2">
                    <a:lumMod val="75000"/>
                  </a:schemeClr>
                </a:solidFill>
                <a:latin typeface="GOST Type BU" pitchFamily="2" charset="2"/>
              </a:rPr>
              <a:t>режима резания производится </a:t>
            </a:r>
            <a:r>
              <a:rPr lang="ru-RU" sz="2800" dirty="0" smtClean="0">
                <a:solidFill>
                  <a:schemeClr val="tx2">
                    <a:lumMod val="75000"/>
                  </a:schemeClr>
                </a:solidFill>
                <a:latin typeface="GOST Type BU" pitchFamily="2" charset="2"/>
              </a:rPr>
              <a:t>по количеству </a:t>
            </a:r>
            <a:r>
              <a:rPr lang="ru-RU" sz="2800" dirty="0">
                <a:solidFill>
                  <a:schemeClr val="tx2">
                    <a:lumMod val="75000"/>
                  </a:schemeClr>
                </a:solidFill>
                <a:latin typeface="GOST Type BU" pitchFamily="2" charset="2"/>
              </a:rPr>
              <a:t>обработанных деталей между групповой сменой </a:t>
            </a:r>
            <a:r>
              <a:rPr lang="ru-RU" sz="2800" dirty="0" smtClean="0">
                <a:solidFill>
                  <a:schemeClr val="tx2">
                    <a:lumMod val="75000"/>
                  </a:schemeClr>
                </a:solidFill>
                <a:latin typeface="GOST Type BU" pitchFamily="2" charset="2"/>
              </a:rPr>
              <a:t>инструмента:  </a:t>
            </a:r>
            <a:endParaRPr lang="ru-RU" sz="2800" dirty="0">
              <a:solidFill>
                <a:schemeClr val="tx2">
                  <a:lumMod val="75000"/>
                </a:schemeClr>
              </a:solidFill>
              <a:latin typeface="GOST Type BU" pitchFamily="2" charset="2"/>
            </a:endParaRPr>
          </a:p>
        </p:txBody>
      </p:sp>
      <p:sp>
        <p:nvSpPr>
          <p:cNvPr id="4" name="Содержимое 2"/>
          <p:cNvSpPr txBox="1">
            <a:spLocks/>
          </p:cNvSpPr>
          <p:nvPr/>
        </p:nvSpPr>
        <p:spPr>
          <a:xfrm>
            <a:off x="0" y="6229350"/>
            <a:ext cx="9144000" cy="419100"/>
          </a:xfrm>
          <a:prstGeom prst="rect">
            <a:avLst/>
          </a:prstGeom>
        </p:spPr>
        <p:txBody>
          <a:bodyPr vert="horz" lIns="91440" tIns="45720" rIns="91440" bIns="45720" rtlCol="0">
            <a:noAutofit/>
          </a:bodyPr>
          <a:lstStyle/>
          <a:p>
            <a:pPr marL="95250" indent="266700" algn="just">
              <a:lnSpc>
                <a:spcPct val="80000"/>
              </a:lnSpc>
              <a:defRPr/>
            </a:pPr>
            <a:r>
              <a:rPr lang="ru-RU" sz="2400" dirty="0">
                <a:solidFill>
                  <a:schemeClr val="tx2">
                    <a:lumMod val="75000"/>
                  </a:schemeClr>
                </a:solidFill>
                <a:latin typeface="GOST Type BU" pitchFamily="2" charset="2"/>
              </a:rPr>
              <a:t>где	</a:t>
            </a:r>
            <a:r>
              <a:rPr lang="ru-RU" sz="2400" dirty="0">
                <a:solidFill>
                  <a:srgbClr val="C00000"/>
                </a:solidFill>
                <a:latin typeface="GOST Type BU" pitchFamily="2" charset="2"/>
              </a:rPr>
              <a:t>f</a:t>
            </a:r>
            <a:r>
              <a:rPr lang="ru-RU" sz="2400" dirty="0">
                <a:solidFill>
                  <a:schemeClr val="tx2">
                    <a:lumMod val="75000"/>
                  </a:schemeClr>
                </a:solidFill>
                <a:latin typeface="GOST Type BU" pitchFamily="2" charset="2"/>
              </a:rPr>
              <a:t> – площадь обработанной поверхности детали</a:t>
            </a:r>
          </a:p>
        </p:txBody>
      </p:sp>
      <mc:AlternateContent xmlns:mc="http://schemas.openxmlformats.org/markup-compatibility/2006" xmlns:a14="http://schemas.microsoft.com/office/drawing/2010/main">
        <mc:Choice Requires="a14">
          <p:sp>
            <p:nvSpPr>
              <p:cNvPr id="3" name="TextBox 2"/>
              <p:cNvSpPr txBox="1"/>
              <p:nvPr/>
            </p:nvSpPr>
            <p:spPr>
              <a:xfrm>
                <a:off x="3396069" y="4947397"/>
                <a:ext cx="2351862" cy="9773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𝑘</m:t>
                      </m:r>
                      <m:r>
                        <a:rPr lang="en-US" sz="2800" b="0" i="1" smtClean="0">
                          <a:solidFill>
                            <a:srgbClr val="C00000"/>
                          </a:solidFill>
                          <a:latin typeface="Cambria Math"/>
                        </a:rPr>
                        <m:t>=</m:t>
                      </m:r>
                      <m:f>
                        <m:fPr>
                          <m:ctrlPr>
                            <a:rPr lang="en-US" sz="2800" b="0" i="1" smtClean="0">
                              <a:solidFill>
                                <a:srgbClr val="C00000"/>
                              </a:solidFill>
                              <a:latin typeface="Cambria Math"/>
                            </a:rPr>
                          </m:ctrlPr>
                        </m:fPr>
                        <m:num>
                          <m:r>
                            <a:rPr lang="en-US" sz="2800" b="0" i="1" smtClean="0">
                              <a:solidFill>
                                <a:srgbClr val="C00000"/>
                              </a:solidFill>
                              <a:latin typeface="Cambria Math"/>
                            </a:rPr>
                            <m:t>1000</m:t>
                          </m:r>
                          <m:r>
                            <m:rPr>
                              <m:sty m:val="p"/>
                            </m:rPr>
                            <a:rPr lang="el-GR" sz="2800" b="0" i="1" smtClean="0">
                              <a:solidFill>
                                <a:srgbClr val="C00000"/>
                              </a:solidFill>
                              <a:latin typeface="Cambria Math"/>
                            </a:rPr>
                            <m:t>υ</m:t>
                          </m:r>
                          <m:r>
                            <a:rPr lang="en-US" sz="2800" b="0" i="1" smtClean="0">
                              <a:solidFill>
                                <a:srgbClr val="C00000"/>
                              </a:solidFill>
                              <a:latin typeface="Cambria Math"/>
                            </a:rPr>
                            <m:t>𝑆𝑇</m:t>
                          </m:r>
                        </m:num>
                        <m:den>
                          <m:r>
                            <a:rPr lang="en-US" sz="2800" b="0" i="1" smtClean="0">
                              <a:solidFill>
                                <a:srgbClr val="C00000"/>
                              </a:solidFill>
                              <a:latin typeface="Cambria Math"/>
                            </a:rPr>
                            <m:t>𝑓</m:t>
                          </m:r>
                        </m:den>
                      </m:f>
                    </m:oMath>
                  </m:oMathPara>
                </a14:m>
                <a:endParaRPr lang="ru-RU" sz="28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396069" y="4947397"/>
                <a:ext cx="2351862" cy="977319"/>
              </a:xfrm>
              <a:prstGeom prst="rect">
                <a:avLst/>
              </a:prstGeom>
              <a:blipFill rotWithShape="0">
                <a:blip r:embed="rId4"/>
                <a:stretch>
                  <a:fillRect/>
                </a:stretch>
              </a:blipFill>
            </p:spPr>
            <p:txBody>
              <a:bodyPr/>
              <a:lstStyle/>
              <a:p>
                <a:r>
                  <a:rPr lang="ru-RU">
                    <a:noFill/>
                  </a:rPr>
                  <a:t> </a:t>
                </a:r>
              </a:p>
            </p:txBody>
          </p:sp>
        </mc:Fallback>
      </mc:AlternateContent>
      <p:sp>
        <p:nvSpPr>
          <p:cNvPr id="7" name="Содержимое 2"/>
          <p:cNvSpPr txBox="1">
            <a:spLocks/>
          </p:cNvSpPr>
          <p:nvPr/>
        </p:nvSpPr>
        <p:spPr>
          <a:xfrm>
            <a:off x="5625977" y="5227626"/>
            <a:ext cx="243908" cy="416859"/>
          </a:xfrm>
          <a:prstGeom prst="rect">
            <a:avLst/>
          </a:prstGeom>
        </p:spPr>
        <p:txBody>
          <a:bodyPr vert="horz" lIns="91440" tIns="45720" rIns="91440" bIns="45720" rtlCol="0">
            <a:noAutofit/>
          </a:bodyPr>
          <a:lstStyle/>
          <a:p>
            <a:pPr algn="just">
              <a:lnSpc>
                <a:spcPct val="80000"/>
              </a:lnSpc>
              <a:defRPr/>
            </a:pPr>
            <a:r>
              <a:rPr lang="ru-RU" sz="3200" dirty="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8" name="Группа 7"/>
          <p:cNvGrpSpPr/>
          <p:nvPr/>
        </p:nvGrpSpPr>
        <p:grpSpPr>
          <a:xfrm>
            <a:off x="8466348" y="6450136"/>
            <a:ext cx="386644" cy="369332"/>
            <a:chOff x="8466348" y="6450136"/>
            <a:chExt cx="386644"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66348" y="6450136"/>
              <a:ext cx="38664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577084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17763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ОПТИМИЗАЦИЯ РЕЖИМА РЕЗАНИЯ МЕТОДОМ ЛИНЕЙНОГО   ПРОГРАММИРОВАНИЯ</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6082719"/>
            <a:ext cx="9144000" cy="565731"/>
          </a:xfrm>
          <a:prstGeom prst="rect">
            <a:avLst/>
          </a:prstGeom>
        </p:spPr>
        <p:txBody>
          <a:bodyPr vert="horz" lIns="91440" tIns="45720" rIns="91440" bIns="45720" rtlCol="0">
            <a:noAutofit/>
          </a:bodyPr>
          <a:lstStyle/>
          <a:p>
            <a:pPr marL="95250" indent="266700" algn="ctr">
              <a:lnSpc>
                <a:spcPct val="80000"/>
              </a:lnSpc>
              <a:defRPr/>
            </a:pPr>
            <a:r>
              <a:rPr lang="ru-RU" sz="2000" dirty="0">
                <a:solidFill>
                  <a:schemeClr val="tx2">
                    <a:lumMod val="75000"/>
                  </a:schemeClr>
                </a:solidFill>
                <a:latin typeface="GOST Type BU" pitchFamily="2" charset="2"/>
              </a:rPr>
              <a:t>Геометрическая интерпретация модели линейной оптимизации </a:t>
            </a:r>
          </a:p>
          <a:p>
            <a:pPr marL="95250" indent="266700" algn="ctr">
              <a:lnSpc>
                <a:spcPct val="80000"/>
              </a:lnSpc>
              <a:defRPr/>
            </a:pPr>
            <a:r>
              <a:rPr lang="ru-RU" sz="2000" dirty="0">
                <a:solidFill>
                  <a:schemeClr val="tx2">
                    <a:lumMod val="75000"/>
                  </a:schemeClr>
                </a:solidFill>
                <a:latin typeface="GOST Type BU" pitchFamily="2" charset="2"/>
              </a:rPr>
              <a:t>процесса резания</a:t>
            </a:r>
          </a:p>
        </p:txBody>
      </p:sp>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1801" y="1028700"/>
            <a:ext cx="6040398" cy="5054019"/>
          </a:xfrm>
          <a:prstGeom prst="rect">
            <a:avLst/>
          </a:prstGeom>
        </p:spPr>
      </p:pic>
      <p:grpSp>
        <p:nvGrpSpPr>
          <p:cNvPr id="6" name="Группа 5"/>
          <p:cNvGrpSpPr/>
          <p:nvPr/>
        </p:nvGrpSpPr>
        <p:grpSpPr>
          <a:xfrm>
            <a:off x="8449516" y="6450136"/>
            <a:ext cx="420308" cy="369332"/>
            <a:chOff x="8449516" y="6450136"/>
            <a:chExt cx="420308"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6745375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17763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ОПТИМИЗАЦИЯ РЕЖИМА РЕЗАНИЯ МЕТОДОМ НЕЛИНЕЙНОГО ПРОГРАММИРОВАНИЯ</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5419726"/>
            <a:ext cx="9144000" cy="819150"/>
          </a:xfrm>
          <a:prstGeom prst="rect">
            <a:avLst/>
          </a:prstGeom>
        </p:spPr>
        <p:txBody>
          <a:bodyPr vert="horz" lIns="91440" tIns="45720" rIns="91440" bIns="45720" rtlCol="0">
            <a:noAutofit/>
          </a:bodyPr>
          <a:lstStyle/>
          <a:p>
            <a:pPr marL="95250" indent="266700" algn="ctr">
              <a:lnSpc>
                <a:spcPct val="80000"/>
              </a:lnSpc>
              <a:defRPr/>
            </a:pPr>
            <a:r>
              <a:rPr lang="ru-RU" sz="2000" dirty="0">
                <a:solidFill>
                  <a:schemeClr val="tx2">
                    <a:lumMod val="75000"/>
                  </a:schemeClr>
                </a:solidFill>
                <a:latin typeface="GOST Type BU" pitchFamily="2" charset="2"/>
              </a:rPr>
              <a:t>Зависимость критерия оптимальности </a:t>
            </a:r>
            <a:r>
              <a:rPr lang="ru-RU" sz="2000" dirty="0">
                <a:solidFill>
                  <a:srgbClr val="C00000"/>
                </a:solidFill>
                <a:latin typeface="GOST Type BU" pitchFamily="2" charset="2"/>
              </a:rPr>
              <a:t>К</a:t>
            </a:r>
            <a:r>
              <a:rPr lang="ru-RU" sz="2000" dirty="0">
                <a:solidFill>
                  <a:schemeClr val="tx2">
                    <a:lumMod val="75000"/>
                  </a:schemeClr>
                </a:solidFill>
                <a:latin typeface="GOST Type BU" pitchFamily="2" charset="2"/>
              </a:rPr>
              <a:t> от подачи </a:t>
            </a:r>
            <a:r>
              <a:rPr lang="ru-RU" sz="2000" dirty="0">
                <a:solidFill>
                  <a:srgbClr val="C00000"/>
                </a:solidFill>
                <a:latin typeface="GOST Type BU" pitchFamily="2" charset="2"/>
              </a:rPr>
              <a:t>S</a:t>
            </a:r>
            <a:r>
              <a:rPr lang="ru-RU" sz="2000" dirty="0">
                <a:solidFill>
                  <a:schemeClr val="tx2">
                    <a:lumMod val="75000"/>
                  </a:schemeClr>
                </a:solidFill>
                <a:latin typeface="GOST Type BU" pitchFamily="2" charset="2"/>
              </a:rPr>
              <a:t> и скорости резания </a:t>
            </a:r>
            <a:r>
              <a:rPr lang="ru-RU" sz="2000" dirty="0">
                <a:solidFill>
                  <a:srgbClr val="C00000"/>
                </a:solidFill>
                <a:latin typeface="GOST Type BU" pitchFamily="2" charset="2"/>
              </a:rPr>
              <a:t>υ</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а</a:t>
            </a:r>
            <a:r>
              <a:rPr lang="ru-RU" sz="2000" dirty="0">
                <a:solidFill>
                  <a:schemeClr val="tx2">
                    <a:lumMod val="75000"/>
                  </a:schemeClr>
                </a:solidFill>
                <a:latin typeface="GOST Type BU" pitchFamily="2" charset="2"/>
              </a:rPr>
              <a:t>) и допустимая область </a:t>
            </a:r>
            <a:r>
              <a:rPr lang="ru-RU" sz="2000" dirty="0">
                <a:solidFill>
                  <a:srgbClr val="C00000"/>
                </a:solidFill>
                <a:latin typeface="GOST Type BU" pitchFamily="2" charset="2"/>
              </a:rPr>
              <a:t>D</a:t>
            </a:r>
            <a:r>
              <a:rPr lang="ru-RU" sz="2000" dirty="0">
                <a:solidFill>
                  <a:schemeClr val="tx2">
                    <a:lumMod val="75000"/>
                  </a:schemeClr>
                </a:solidFill>
                <a:latin typeface="GOST Type BU" pitchFamily="2" charset="2"/>
              </a:rPr>
              <a:t> изменения </a:t>
            </a:r>
            <a:r>
              <a:rPr lang="ru-RU" sz="2000" dirty="0">
                <a:solidFill>
                  <a:srgbClr val="C00000"/>
                </a:solidFill>
                <a:latin typeface="GOST Type BU" pitchFamily="2" charset="2"/>
              </a:rPr>
              <a:t>υ</a:t>
            </a:r>
            <a:r>
              <a:rPr lang="ru-RU" sz="2000" dirty="0">
                <a:solidFill>
                  <a:schemeClr val="tx2">
                    <a:lumMod val="75000"/>
                  </a:schemeClr>
                </a:solidFill>
                <a:latin typeface="GOST Type BU" pitchFamily="2" charset="2"/>
              </a:rPr>
              <a:t> и </a:t>
            </a:r>
            <a:r>
              <a:rPr lang="ru-RU" sz="2000" dirty="0">
                <a:solidFill>
                  <a:srgbClr val="C00000"/>
                </a:solidFill>
                <a:latin typeface="GOST Type BU" pitchFamily="2" charset="2"/>
              </a:rPr>
              <a:t>S</a:t>
            </a:r>
            <a:r>
              <a:rPr lang="ru-RU" sz="2000" dirty="0">
                <a:solidFill>
                  <a:schemeClr val="tx2">
                    <a:lumMod val="75000"/>
                  </a:schemeClr>
                </a:solidFill>
                <a:latin typeface="GOST Type BU" pitchFamily="2" charset="2"/>
              </a:rPr>
              <a:t> при </a:t>
            </a:r>
            <a:r>
              <a:rPr lang="ru-RU" sz="2000" dirty="0" err="1">
                <a:solidFill>
                  <a:srgbClr val="C00000"/>
                </a:solidFill>
                <a:latin typeface="GOST Type BU" pitchFamily="2" charset="2"/>
              </a:rPr>
              <a:t>K</a:t>
            </a:r>
            <a:r>
              <a:rPr lang="ru-RU" sz="1600" dirty="0" err="1">
                <a:solidFill>
                  <a:srgbClr val="C00000"/>
                </a:solidFill>
                <a:latin typeface="GOST Type BU" pitchFamily="2" charset="2"/>
              </a:rPr>
              <a:t>i</a:t>
            </a:r>
            <a:r>
              <a:rPr lang="ru-RU" sz="2000" dirty="0">
                <a:solidFill>
                  <a:schemeClr val="tx2">
                    <a:lumMod val="75000"/>
                  </a:schemeClr>
                </a:solidFill>
                <a:latin typeface="GOST Type BU" pitchFamily="2" charset="2"/>
              </a:rPr>
              <a:t> уровне критерия оптимальности (</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a:t>
            </a:r>
          </a:p>
        </p:txBody>
      </p:sp>
      <p:pic>
        <p:nvPicPr>
          <p:cNvPr id="5" name="Рисунок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12" y="1804788"/>
            <a:ext cx="9022977" cy="3205430"/>
          </a:xfrm>
          <a:prstGeom prst="rect">
            <a:avLst/>
          </a:prstGeom>
        </p:spPr>
      </p:pic>
      <p:grpSp>
        <p:nvGrpSpPr>
          <p:cNvPr id="6" name="Группа 5"/>
          <p:cNvGrpSpPr/>
          <p:nvPr/>
        </p:nvGrpSpPr>
        <p:grpSpPr>
          <a:xfrm>
            <a:off x="8455127" y="6450136"/>
            <a:ext cx="409087" cy="369332"/>
            <a:chOff x="8455127" y="6450136"/>
            <a:chExt cx="409087"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55127" y="6450136"/>
              <a:ext cx="409087"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6111198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Группа 25"/>
          <p:cNvGrpSpPr/>
          <p:nvPr/>
        </p:nvGrpSpPr>
        <p:grpSpPr>
          <a:xfrm>
            <a:off x="118295" y="2210680"/>
            <a:ext cx="4602994" cy="2706552"/>
            <a:chOff x="379553" y="1809464"/>
            <a:chExt cx="4602994" cy="2706552"/>
          </a:xfrm>
        </p:grpSpPr>
        <p:grpSp>
          <p:nvGrpSpPr>
            <p:cNvPr id="23" name="Группа 22"/>
            <p:cNvGrpSpPr/>
            <p:nvPr/>
          </p:nvGrpSpPr>
          <p:grpSpPr>
            <a:xfrm>
              <a:off x="379553" y="1809465"/>
              <a:ext cx="4463035" cy="2706551"/>
              <a:chOff x="155618" y="1781473"/>
              <a:chExt cx="6506439" cy="3592959"/>
            </a:xfrm>
          </p:grpSpPr>
          <p:cxnSp>
            <p:nvCxnSpPr>
              <p:cNvPr id="4" name="Прямая со стрелкой 3"/>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Группа 4"/>
              <p:cNvGrpSpPr/>
              <p:nvPr/>
            </p:nvGrpSpPr>
            <p:grpSpPr>
              <a:xfrm>
                <a:off x="155618" y="1781473"/>
                <a:ext cx="4257506" cy="3592959"/>
                <a:chOff x="155618" y="1781473"/>
                <a:chExt cx="4257506" cy="3592959"/>
              </a:xfrm>
            </p:grpSpPr>
            <p:grpSp>
              <p:nvGrpSpPr>
                <p:cNvPr id="6" name="Группа 5"/>
                <p:cNvGrpSpPr/>
                <p:nvPr/>
              </p:nvGrpSpPr>
              <p:grpSpPr>
                <a:xfrm>
                  <a:off x="221692" y="1928658"/>
                  <a:ext cx="4061626" cy="3303309"/>
                  <a:chOff x="221692" y="1928658"/>
                  <a:chExt cx="4061626" cy="3303309"/>
                </a:xfrm>
              </p:grpSpPr>
              <p:grpSp>
                <p:nvGrpSpPr>
                  <p:cNvPr id="8" name="Группа 7"/>
                  <p:cNvGrpSpPr/>
                  <p:nvPr/>
                </p:nvGrpSpPr>
                <p:grpSpPr>
                  <a:xfrm>
                    <a:off x="221692" y="1928658"/>
                    <a:ext cx="4061626" cy="3303309"/>
                    <a:chOff x="4760741" y="1879231"/>
                    <a:chExt cx="4061626" cy="3303309"/>
                  </a:xfrm>
                </p:grpSpPr>
                <p:cxnSp>
                  <p:nvCxnSpPr>
                    <p:cNvPr id="12" name="Прямая со стрелкой 11"/>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14" name="Прямая со стрелкой 13"/>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16" name="Прямая со стрелкой 15"/>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18" name="Рисунок 1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19" name="Прямая со стрелкой 18"/>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 name="Прямая со стрелкой 19"/>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9" name="Прямая со стрелкой 8"/>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1" name="Прямая со стрелкой 10"/>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7" name="Прямоугольник 6"/>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24" name="Прямоугольник 23"/>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5"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27" name="Прямоугольник 26"/>
          <p:cNvSpPr/>
          <p:nvPr/>
        </p:nvSpPr>
        <p:spPr>
          <a:xfrm>
            <a:off x="1104924" y="1739611"/>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28" name="Прямоугольник 27"/>
          <p:cNvSpPr/>
          <p:nvPr/>
        </p:nvSpPr>
        <p:spPr>
          <a:xfrm>
            <a:off x="1104851" y="5118192"/>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33007"/>
            <a:ext cx="467921" cy="479899"/>
          </a:xfrm>
          <a:prstGeom prst="rect">
            <a:avLst/>
          </a:prstGeom>
        </p:spPr>
      </p:pic>
      <p:pic>
        <p:nvPicPr>
          <p:cNvPr id="35" name="Рисунок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1097" y="3215731"/>
            <a:ext cx="1704505" cy="711404"/>
          </a:xfrm>
          <a:prstGeom prst="rect">
            <a:avLst/>
          </a:prstGeom>
        </p:spPr>
      </p:pic>
      <p:cxnSp>
        <p:nvCxnSpPr>
          <p:cNvPr id="38" name="Прямая со стрелкой 37"/>
          <p:cNvCxnSpPr>
            <a:stCxn id="22" idx="3"/>
            <a:endCxn id="29" idx="1"/>
          </p:cNvCxnSpPr>
          <p:nvPr/>
        </p:nvCxnSpPr>
        <p:spPr>
          <a:xfrm flipV="1">
            <a:off x="4581330" y="3572957"/>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 name="Группа 43"/>
          <p:cNvGrpSpPr/>
          <p:nvPr/>
        </p:nvGrpSpPr>
        <p:grpSpPr>
          <a:xfrm>
            <a:off x="8449516" y="6450136"/>
            <a:ext cx="420308" cy="369332"/>
            <a:chOff x="8449516" y="6450136"/>
            <a:chExt cx="420308" cy="369332"/>
          </a:xfrm>
        </p:grpSpPr>
        <p:sp>
          <p:nvSpPr>
            <p:cNvPr id="45" name="Овал 4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6" name="TextBox 45"/>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14</a:t>
              </a:r>
              <a:endParaRPr lang="ru-RU" dirty="0">
                <a:solidFill>
                  <a:srgbClr val="C00000"/>
                </a:solidFill>
                <a:latin typeface="GOST type A" panose="020B0500000000000000" pitchFamily="34" charset="0"/>
              </a:endParaRPr>
            </a:p>
          </p:txBody>
        </p:sp>
      </p:grpSp>
      <p:cxnSp>
        <p:nvCxnSpPr>
          <p:cNvPr id="50" name="Прямая со стрелкой 49"/>
          <p:cNvCxnSpPr>
            <a:stCxn id="29" idx="3"/>
            <a:endCxn id="35" idx="1"/>
          </p:cNvCxnSpPr>
          <p:nvPr/>
        </p:nvCxnSpPr>
        <p:spPr>
          <a:xfrm flipV="1">
            <a:off x="5478764" y="3571433"/>
            <a:ext cx="1032333" cy="152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5852292" y="935697"/>
            <a:ext cx="2954821" cy="5351360"/>
            <a:chOff x="5852292" y="935697"/>
            <a:chExt cx="2954821" cy="5351360"/>
          </a:xfrm>
        </p:grpSpPr>
        <p:grpSp>
          <p:nvGrpSpPr>
            <p:cNvPr id="43" name="Группа 42"/>
            <p:cNvGrpSpPr/>
            <p:nvPr/>
          </p:nvGrpSpPr>
          <p:grpSpPr>
            <a:xfrm>
              <a:off x="5852292" y="935697"/>
              <a:ext cx="2954821" cy="4871463"/>
              <a:chOff x="5852292" y="935697"/>
              <a:chExt cx="2954821" cy="4871463"/>
            </a:xfrm>
          </p:grpSpPr>
          <p:sp>
            <p:nvSpPr>
              <p:cNvPr id="33" name="Прямоугольник 32"/>
              <p:cNvSpPr/>
              <p:nvPr/>
            </p:nvSpPr>
            <p:spPr>
              <a:xfrm>
                <a:off x="5852292" y="1329759"/>
                <a:ext cx="2954821" cy="44774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одержимое 2"/>
              <p:cNvSpPr txBox="1">
                <a:spLocks/>
              </p:cNvSpPr>
              <p:nvPr/>
            </p:nvSpPr>
            <p:spPr>
              <a:xfrm>
                <a:off x="5977801" y="935697"/>
                <a:ext cx="2681869" cy="308226"/>
              </a:xfrm>
              <a:prstGeom prst="rect">
                <a:avLst/>
              </a:prstGeom>
            </p:spPr>
            <p:txBody>
              <a:bodyPr vert="horz" lIns="91440" tIns="45720" rIns="91440" bIns="45720" rtlCol="0">
                <a:noAutofit/>
              </a:bodyPr>
              <a:lstStyle/>
              <a:p>
                <a:pPr algn="ctr">
                  <a:lnSpc>
                    <a:spcPct val="80000"/>
                  </a:lnSpc>
                  <a:defRPr/>
                </a:pPr>
                <a:r>
                  <a:rPr lang="ru-RU" sz="2400" dirty="0" smtClean="0">
                    <a:solidFill>
                      <a:schemeClr val="tx2">
                        <a:lumMod val="75000"/>
                      </a:schemeClr>
                    </a:solidFill>
                    <a:latin typeface="GOST Type BU" pitchFamily="2" charset="2"/>
                  </a:rPr>
                  <a:t>Процесс резания</a:t>
                </a:r>
                <a:endParaRPr lang="ru-RU" sz="2400" dirty="0">
                  <a:solidFill>
                    <a:schemeClr val="tx2">
                      <a:lumMod val="75000"/>
                    </a:schemeClr>
                  </a:solidFill>
                  <a:latin typeface="GOST Type BU" pitchFamily="2" charset="2"/>
                </a:endParaRPr>
              </a:p>
            </p:txBody>
          </p:sp>
        </p:grpSp>
        <p:sp>
          <p:nvSpPr>
            <p:cNvPr id="37" name="Прямоугольник 36"/>
            <p:cNvSpPr/>
            <p:nvPr/>
          </p:nvSpPr>
          <p:spPr>
            <a:xfrm>
              <a:off x="5867692" y="5970239"/>
              <a:ext cx="2776722"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процесса</a:t>
              </a:r>
              <a:endParaRPr lang="ru-RU" dirty="0">
                <a:solidFill>
                  <a:schemeClr val="tx2">
                    <a:lumMod val="75000"/>
                  </a:schemeClr>
                </a:solidFill>
                <a:latin typeface="GOST Type BU" pitchFamily="2" charset="2"/>
              </a:endParaRPr>
            </a:p>
          </p:txBody>
        </p:sp>
      </p:grpSp>
    </p:spTree>
    <p:extLst>
      <p:ext uri="{BB962C8B-B14F-4D97-AF65-F5344CB8AC3E}">
        <p14:creationId xmlns:p14="http://schemas.microsoft.com/office/powerpoint/2010/main" val="39436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800" fill="hold"/>
                                        <p:tgtEl>
                                          <p:spTgt spid="29"/>
                                        </p:tgtEl>
                                        <p:attrNameLst>
                                          <p:attrName>ppt_w</p:attrName>
                                        </p:attrNameLst>
                                      </p:cBhvr>
                                      <p:tavLst>
                                        <p:tav tm="0">
                                          <p:val>
                                            <p:fltVal val="0"/>
                                          </p:val>
                                        </p:tav>
                                        <p:tav tm="100000">
                                          <p:val>
                                            <p:strVal val="#ppt_w"/>
                                          </p:val>
                                        </p:tav>
                                      </p:tavLst>
                                    </p:anim>
                                    <p:anim calcmode="lin" valueType="num">
                                      <p:cBhvr>
                                        <p:cTn id="8" dur="1800" fill="hold"/>
                                        <p:tgtEl>
                                          <p:spTgt spid="29"/>
                                        </p:tgtEl>
                                        <p:attrNameLst>
                                          <p:attrName>ppt_h</p:attrName>
                                        </p:attrNameLst>
                                      </p:cBhvr>
                                      <p:tavLst>
                                        <p:tav tm="0">
                                          <p:val>
                                            <p:fltVal val="0"/>
                                          </p:val>
                                        </p:tav>
                                        <p:tav tm="100000">
                                          <p:val>
                                            <p:strVal val="#ppt_h"/>
                                          </p:val>
                                        </p:tav>
                                      </p:tavLst>
                                    </p:anim>
                                    <p:animEffect transition="in" filter="fade">
                                      <p:cBhvr>
                                        <p:cTn id="9" dur="1800"/>
                                        <p:tgtEl>
                                          <p:spTgt spid="29"/>
                                        </p:tgtEl>
                                      </p:cBhvr>
                                    </p:animEffect>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800"/>
                                        <p:tgtEl>
                                          <p:spTgt spid="38"/>
                                        </p:tgtEl>
                                      </p:cBhvr>
                                    </p:animEffect>
                                    <p:anim calcmode="lin" valueType="num">
                                      <p:cBhvr>
                                        <p:cTn id="13" dur="1800" fill="hold"/>
                                        <p:tgtEl>
                                          <p:spTgt spid="38"/>
                                        </p:tgtEl>
                                        <p:attrNameLst>
                                          <p:attrName>ppt_x</p:attrName>
                                        </p:attrNameLst>
                                      </p:cBhvr>
                                      <p:tavLst>
                                        <p:tav tm="0">
                                          <p:val>
                                            <p:strVal val="#ppt_x"/>
                                          </p:val>
                                        </p:tav>
                                        <p:tav tm="100000">
                                          <p:val>
                                            <p:strVal val="#ppt_x"/>
                                          </p:val>
                                        </p:tav>
                                      </p:tavLst>
                                    </p:anim>
                                    <p:anim calcmode="lin" valueType="num">
                                      <p:cBhvr>
                                        <p:cTn id="14" dur="18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8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2000"/>
                                        <p:tgtEl>
                                          <p:spTgt spid="2"/>
                                        </p:tgtEl>
                                      </p:cBhvr>
                                    </p:animEffect>
                                  </p:childTnLst>
                                </p:cTn>
                              </p:par>
                              <p:par>
                                <p:cTn id="19" presetID="6" presetClass="entr" presetSubtype="16"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circle(in)">
                                      <p:cBhvr>
                                        <p:cTn id="21" dur="2000"/>
                                        <p:tgtEl>
                                          <p:spTgt spid="50"/>
                                        </p:tgtEl>
                                      </p:cBhvr>
                                    </p:animEffect>
                                  </p:childTnLst>
                                </p:cTn>
                              </p:par>
                              <p:par>
                                <p:cTn id="22" presetID="21" presetClass="entr" presetSubtype="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heel(1)">
                                      <p:cBhvr>
                                        <p:cTn id="2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ПЛАСТИЧЕСКОЕ ДЕФОРМИРОВАНИЕ И СТРУЖКООБРАЗОВАНИЕ ПРИ РЕЗАНИИ</a:t>
            </a:r>
          </a:p>
        </p:txBody>
      </p:sp>
      <p:sp>
        <p:nvSpPr>
          <p:cNvPr id="10" name="Содержимое 2"/>
          <p:cNvSpPr txBox="1">
            <a:spLocks/>
          </p:cNvSpPr>
          <p:nvPr/>
        </p:nvSpPr>
        <p:spPr>
          <a:xfrm>
            <a:off x="-1" y="6091517"/>
            <a:ext cx="9005456" cy="766483"/>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Схема стружкообразования: </a:t>
            </a:r>
            <a:r>
              <a:rPr lang="ru-RU" sz="2300" dirty="0">
                <a:solidFill>
                  <a:srgbClr val="C00000"/>
                </a:solidFill>
                <a:latin typeface="GOST Type BU" pitchFamily="2" charset="2"/>
              </a:rPr>
              <a:t>1</a:t>
            </a:r>
            <a:r>
              <a:rPr lang="ru-RU" sz="2300" dirty="0">
                <a:solidFill>
                  <a:schemeClr val="tx2">
                    <a:lumMod val="75000"/>
                  </a:schemeClr>
                </a:solidFill>
                <a:latin typeface="GOST Type BU" pitchFamily="2" charset="2"/>
              </a:rPr>
              <a:t> – инструмент; </a:t>
            </a:r>
            <a:r>
              <a:rPr lang="ru-RU" sz="2300" dirty="0">
                <a:solidFill>
                  <a:srgbClr val="C00000"/>
                </a:solidFill>
                <a:latin typeface="GOST Type BU" pitchFamily="2" charset="2"/>
              </a:rPr>
              <a:t>2</a:t>
            </a:r>
            <a:r>
              <a:rPr lang="ru-RU" sz="2300" dirty="0">
                <a:solidFill>
                  <a:schemeClr val="tx2">
                    <a:lumMod val="75000"/>
                  </a:schemeClr>
                </a:solidFill>
                <a:latin typeface="GOST Type BU" pitchFamily="2" charset="2"/>
              </a:rPr>
              <a:t> – заготовка</a:t>
            </a:r>
            <a:r>
              <a:rPr lang="ru-RU" sz="2300" dirty="0" smtClean="0">
                <a:solidFill>
                  <a:schemeClr val="tx2">
                    <a:lumMod val="75000"/>
                  </a:schemeClr>
                </a:solidFill>
                <a:latin typeface="GOST Type BU" pitchFamily="2" charset="2"/>
              </a:rPr>
              <a:t>;</a:t>
            </a:r>
            <a:endParaRPr lang="en-US"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chemeClr val="tx2">
                    <a:lumMod val="75000"/>
                  </a:schemeClr>
                </a:solidFill>
                <a:latin typeface="GOST Type BU" pitchFamily="2" charset="2"/>
              </a:rPr>
              <a:t> </a:t>
            </a:r>
            <a:r>
              <a:rPr lang="ru-RU" sz="2300" dirty="0">
                <a:solidFill>
                  <a:srgbClr val="C00000"/>
                </a:solidFill>
                <a:latin typeface="GOST Type BU" pitchFamily="2" charset="2"/>
              </a:rPr>
              <a:t>3</a:t>
            </a:r>
            <a:r>
              <a:rPr lang="ru-RU" sz="2300" dirty="0">
                <a:solidFill>
                  <a:schemeClr val="tx2">
                    <a:lumMod val="75000"/>
                  </a:schemeClr>
                </a:solidFill>
                <a:latin typeface="GOST Type BU" pitchFamily="2" charset="2"/>
              </a:rPr>
              <a:t> – </a:t>
            </a:r>
            <a:r>
              <a:rPr lang="ru-RU" sz="2300" dirty="0" smtClean="0">
                <a:solidFill>
                  <a:schemeClr val="tx2">
                    <a:lumMod val="75000"/>
                  </a:schemeClr>
                </a:solidFill>
                <a:latin typeface="GOST Type BU" pitchFamily="2" charset="2"/>
              </a:rPr>
              <a:t>стружка</a:t>
            </a:r>
            <a:endParaRPr lang="ru-RU" sz="23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0765" y="1546193"/>
            <a:ext cx="5642471" cy="4545324"/>
          </a:xfrm>
          <a:prstGeom prst="rect">
            <a:avLst/>
          </a:prstGeom>
        </p:spPr>
      </p:pic>
      <p:sp>
        <p:nvSpPr>
          <p:cNvPr id="5" name="Содержимое 2"/>
          <p:cNvSpPr txBox="1">
            <a:spLocks/>
          </p:cNvSpPr>
          <p:nvPr/>
        </p:nvSpPr>
        <p:spPr>
          <a:xfrm>
            <a:off x="69272" y="967972"/>
            <a:ext cx="9005456" cy="874275"/>
          </a:xfrm>
          <a:prstGeom prst="rect">
            <a:avLst/>
          </a:prstGeom>
        </p:spPr>
        <p:txBody>
          <a:bodyPr vert="horz" lIns="91440" tIns="45720" rIns="91440" bIns="45720" rtlCol="0">
            <a:noAutofit/>
          </a:bodyPr>
          <a:lstStyle/>
          <a:p>
            <a:pPr marL="2749550" lvl="6" algn="r">
              <a:lnSpc>
                <a:spcPct val="80000"/>
              </a:lnSpc>
              <a:defRPr/>
            </a:pPr>
            <a:r>
              <a:rPr lang="ru-RU" sz="2000" i="1" dirty="0" smtClean="0">
                <a:solidFill>
                  <a:schemeClr val="tx2">
                    <a:lumMod val="75000"/>
                  </a:schemeClr>
                </a:solidFill>
                <a:latin typeface="GOST Type BU" pitchFamily="2" charset="2"/>
              </a:rPr>
              <a:t>«Новорожденная </a:t>
            </a:r>
            <a:r>
              <a:rPr lang="ru-RU" sz="2000" i="1" dirty="0">
                <a:solidFill>
                  <a:schemeClr val="tx2">
                    <a:lumMod val="75000"/>
                  </a:schemeClr>
                </a:solidFill>
                <a:latin typeface="GOST Type BU" pitchFamily="2" charset="2"/>
              </a:rPr>
              <a:t>стружка тотчас скручивается в подобие мозга, в мысль: что дальше </a:t>
            </a:r>
            <a:r>
              <a:rPr lang="ru-RU" sz="2000" i="1" dirty="0" smtClean="0">
                <a:solidFill>
                  <a:schemeClr val="tx2">
                    <a:lumMod val="75000"/>
                  </a:schemeClr>
                </a:solidFill>
                <a:latin typeface="GOST Type BU" pitchFamily="2" charset="2"/>
              </a:rPr>
              <a:t>?!»</a:t>
            </a:r>
            <a:endParaRPr lang="ru-RU" sz="2000" i="1" dirty="0">
              <a:solidFill>
                <a:schemeClr val="tx2">
                  <a:lumMod val="75000"/>
                </a:schemeClr>
              </a:solidFill>
              <a:latin typeface="GOST Type BU" pitchFamily="2" charset="2"/>
            </a:endParaRPr>
          </a:p>
          <a:p>
            <a:pPr marL="6350" algn="r">
              <a:lnSpc>
                <a:spcPct val="80000"/>
              </a:lnSpc>
              <a:defRPr/>
            </a:pPr>
            <a:r>
              <a:rPr lang="ru-RU" sz="2000" i="1" dirty="0">
                <a:solidFill>
                  <a:schemeClr val="tx2">
                    <a:lumMod val="75000"/>
                  </a:schemeClr>
                </a:solidFill>
                <a:latin typeface="GOST Type BU" pitchFamily="2" charset="2"/>
              </a:rPr>
              <a:t>И Бродский</a:t>
            </a:r>
          </a:p>
          <a:p>
            <a:pPr marL="6350" algn="r">
              <a:lnSpc>
                <a:spcPct val="80000"/>
              </a:lnSpc>
              <a:defRPr/>
            </a:pPr>
            <a:endParaRPr lang="ru-RU" sz="2300" dirty="0">
              <a:solidFill>
                <a:schemeClr val="tx2">
                  <a:lumMod val="75000"/>
                </a:schemeClr>
              </a:solidFill>
              <a:latin typeface="GOST Type BU" pitchFamily="2" charset="2"/>
            </a:endParaRPr>
          </a:p>
        </p:txBody>
      </p:sp>
      <p:grpSp>
        <p:nvGrpSpPr>
          <p:cNvPr id="6" name="Группа 5"/>
          <p:cNvGrpSpPr/>
          <p:nvPr/>
        </p:nvGrpSpPr>
        <p:grpSpPr>
          <a:xfrm>
            <a:off x="8455127" y="6450136"/>
            <a:ext cx="409087" cy="369332"/>
            <a:chOff x="8455127" y="6450136"/>
            <a:chExt cx="409087"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55127" y="6450136"/>
              <a:ext cx="409087"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12156359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МЕТОДЫ ИЗУЧЕНИЯ ДЕФОРМИРОВАНИЯ И СТРУЖКООБРАЗОВАНИЯ</a:t>
            </a:r>
          </a:p>
        </p:txBody>
      </p:sp>
      <p:sp>
        <p:nvSpPr>
          <p:cNvPr id="10" name="Содержимое 2"/>
          <p:cNvSpPr txBox="1">
            <a:spLocks/>
          </p:cNvSpPr>
          <p:nvPr/>
        </p:nvSpPr>
        <p:spPr>
          <a:xfrm>
            <a:off x="-1" y="990600"/>
            <a:ext cx="9005456" cy="5867400"/>
          </a:xfrm>
          <a:prstGeom prst="rect">
            <a:avLst/>
          </a:prstGeom>
        </p:spPr>
        <p:txBody>
          <a:bodyPr vert="horz" lIns="91440" tIns="45720" rIns="91440" bIns="45720" rtlCol="0">
            <a:noAutofit/>
          </a:bodyPr>
          <a:lstStyle/>
          <a:p>
            <a:pPr marL="6350" indent="355600" algn="just">
              <a:lnSpc>
                <a:spcPct val="80000"/>
              </a:lnSpc>
              <a:buBlip>
                <a:blip r:embed="rId3"/>
              </a:buBlip>
              <a:defRPr/>
            </a:pPr>
            <a:r>
              <a:rPr lang="ru-RU" sz="2100" dirty="0">
                <a:solidFill>
                  <a:srgbClr val="C00000"/>
                </a:solidFill>
                <a:latin typeface="GOST Type BU" pitchFamily="2" charset="2"/>
              </a:rPr>
              <a:t>Визуальный</a:t>
            </a:r>
            <a:r>
              <a:rPr lang="ru-RU" sz="2100" dirty="0">
                <a:solidFill>
                  <a:schemeClr val="tx2">
                    <a:lumMod val="75000"/>
                  </a:schemeClr>
                </a:solidFill>
                <a:latin typeface="GOST Type BU" pitchFamily="2" charset="2"/>
              </a:rPr>
              <a:t>, заключающийся во внешнем осмотре стружки с определением показателей процесса деформирования и стружкообразования по очевидным качествам. Например, виду и форме стружки, цвету стружки, наличию или отсутствию нароста и следов износа и т.п</a:t>
            </a:r>
            <a:r>
              <a:rPr lang="ru-RU" sz="2100" dirty="0" smtClean="0">
                <a:solidFill>
                  <a:schemeClr val="tx2">
                    <a:lumMod val="75000"/>
                  </a:schemeClr>
                </a:solidFill>
                <a:latin typeface="GOST Type BU" pitchFamily="2" charset="2"/>
              </a:rPr>
              <a:t>.</a:t>
            </a:r>
            <a:r>
              <a:rPr lang="ru-RU" sz="2100" dirty="0">
                <a:solidFill>
                  <a:schemeClr val="tx2">
                    <a:lumMod val="75000"/>
                  </a:schemeClr>
                </a:solidFill>
                <a:latin typeface="GOST Type BU" pitchFamily="2" charset="2"/>
              </a:rPr>
              <a:t>;</a:t>
            </a:r>
          </a:p>
          <a:p>
            <a:pPr marL="6350" indent="355600" algn="just">
              <a:lnSpc>
                <a:spcPct val="80000"/>
              </a:lnSpc>
              <a:buBlip>
                <a:blip r:embed="rId3"/>
              </a:buBlip>
              <a:defRPr/>
            </a:pPr>
            <a:r>
              <a:rPr lang="ru-RU" sz="2100" dirty="0">
                <a:solidFill>
                  <a:srgbClr val="C00000"/>
                </a:solidFill>
                <a:latin typeface="GOST Type BU" pitchFamily="2" charset="2"/>
              </a:rPr>
              <a:t>Скоростной кино- и видеосъемки</a:t>
            </a:r>
            <a:r>
              <a:rPr lang="ru-RU" sz="2100" dirty="0">
                <a:solidFill>
                  <a:schemeClr val="tx2">
                    <a:lumMod val="75000"/>
                  </a:schemeClr>
                </a:solidFill>
                <a:latin typeface="GOST Type BU" pitchFamily="2" charset="2"/>
              </a:rPr>
              <a:t>, заключающийся в фотографировании срезаемого слоя и стружки скоростной кино- или видеокамерой с частотой до 10000 кадров в секунду. Это позволяет наблюдать быстропротекающий процесс стружкообразования в замедленном </a:t>
            </a:r>
            <a:r>
              <a:rPr lang="ru-RU" sz="2100" dirty="0" smtClean="0">
                <a:solidFill>
                  <a:schemeClr val="tx2">
                    <a:lumMod val="75000"/>
                  </a:schemeClr>
                </a:solidFill>
                <a:latin typeface="GOST Type BU" pitchFamily="2" charset="2"/>
              </a:rPr>
              <a:t>виде;</a:t>
            </a:r>
            <a:endParaRPr lang="ru-RU" sz="2100" dirty="0">
              <a:solidFill>
                <a:schemeClr val="tx2">
                  <a:lumMod val="75000"/>
                </a:schemeClr>
              </a:solidFill>
              <a:latin typeface="GOST Type BU" pitchFamily="2" charset="2"/>
            </a:endParaRPr>
          </a:p>
          <a:p>
            <a:pPr marL="6350" indent="355600" algn="just">
              <a:lnSpc>
                <a:spcPct val="80000"/>
              </a:lnSpc>
              <a:buBlip>
                <a:blip r:embed="rId3"/>
              </a:buBlip>
              <a:defRPr/>
            </a:pPr>
            <a:r>
              <a:rPr lang="ru-RU" sz="2100" dirty="0">
                <a:solidFill>
                  <a:srgbClr val="C00000"/>
                </a:solidFill>
                <a:latin typeface="GOST Type BU" pitchFamily="2" charset="2"/>
              </a:rPr>
              <a:t>Делительной сетки</a:t>
            </a:r>
            <a:r>
              <a:rPr lang="ru-RU" sz="2100" dirty="0">
                <a:solidFill>
                  <a:schemeClr val="tx2">
                    <a:lumMod val="75000"/>
                  </a:schemeClr>
                </a:solidFill>
                <a:latin typeface="GOST Type BU" pitchFamily="2" charset="2"/>
              </a:rPr>
              <a:t>, заключающийся в нанесении на боковую поверхность образца краской, травлением, царапанием и т.п. прямоугольников, квадратов или окружностей, которые при резании теряют правильную форму, и по их искажению на стружке судят о пластической деформации. Для сопоставления нанесенной сетки на образце и искаженной на стружке с помощью специальных приспособлений для «мгновенного» прекращения процесса резания получают так называемый корень стружки. Корень стружки – это фиксированный объем срезаемого слоя с неотделенным участком </a:t>
            </a:r>
            <a:r>
              <a:rPr lang="ru-RU" sz="2100" dirty="0" smtClean="0">
                <a:solidFill>
                  <a:schemeClr val="tx2">
                    <a:lumMod val="75000"/>
                  </a:schemeClr>
                </a:solidFill>
                <a:latin typeface="GOST Type BU" pitchFamily="2" charset="2"/>
              </a:rPr>
              <a:t>стружки;</a:t>
            </a:r>
            <a:endParaRPr lang="ru-RU" sz="2100" dirty="0">
              <a:solidFill>
                <a:schemeClr val="tx2">
                  <a:lumMod val="75000"/>
                </a:schemeClr>
              </a:solidFill>
              <a:latin typeface="GOST Type BU" pitchFamily="2" charset="2"/>
            </a:endParaRPr>
          </a:p>
          <a:p>
            <a:pPr marL="6350" indent="355600" algn="just">
              <a:lnSpc>
                <a:spcPct val="80000"/>
              </a:lnSpc>
              <a:buBlip>
                <a:blip r:embed="rId3"/>
              </a:buBlip>
              <a:defRPr/>
            </a:pPr>
            <a:r>
              <a:rPr lang="ru-RU" sz="2100" dirty="0" err="1">
                <a:solidFill>
                  <a:srgbClr val="C00000"/>
                </a:solidFill>
                <a:latin typeface="GOST Type BU" pitchFamily="2" charset="2"/>
              </a:rPr>
              <a:t>Микротвердости</a:t>
            </a:r>
            <a:r>
              <a:rPr lang="ru-RU" sz="2100" dirty="0">
                <a:solidFill>
                  <a:schemeClr val="tx2">
                    <a:lumMod val="75000"/>
                  </a:schemeClr>
                </a:solidFill>
                <a:latin typeface="GOST Type BU" pitchFamily="2" charset="2"/>
              </a:rPr>
              <a:t>, заключающийся в измерении твердости в различных точках корня стружки на приборе ПМТ-3 с последующим построением </a:t>
            </a:r>
            <a:r>
              <a:rPr lang="ru-RU" sz="2100" dirty="0" err="1">
                <a:solidFill>
                  <a:schemeClr val="tx2">
                    <a:lumMod val="75000"/>
                  </a:schemeClr>
                </a:solidFill>
                <a:latin typeface="GOST Type BU" pitchFamily="2" charset="2"/>
              </a:rPr>
              <a:t>изосклер</a:t>
            </a:r>
            <a:r>
              <a:rPr lang="ru-RU" sz="2100" dirty="0">
                <a:solidFill>
                  <a:schemeClr val="tx2">
                    <a:lumMod val="75000"/>
                  </a:schemeClr>
                </a:solidFill>
                <a:latin typeface="GOST Type BU" pitchFamily="2" charset="2"/>
              </a:rPr>
              <a:t> (линий постоянной твердости), по которым судят о пластической деформации и </a:t>
            </a:r>
            <a:r>
              <a:rPr lang="ru-RU" sz="2100" dirty="0" smtClean="0">
                <a:solidFill>
                  <a:schemeClr val="tx2">
                    <a:lumMod val="75000"/>
                  </a:schemeClr>
                </a:solidFill>
                <a:latin typeface="GOST Type BU" pitchFamily="2" charset="2"/>
              </a:rPr>
              <a:t>напряжениях</a:t>
            </a:r>
            <a:endParaRPr lang="ru-RU" sz="2100" dirty="0">
              <a:solidFill>
                <a:schemeClr val="tx2">
                  <a:lumMod val="75000"/>
                </a:schemeClr>
              </a:solidFill>
              <a:latin typeface="GOST Type BU" pitchFamily="2" charset="2"/>
            </a:endParaRPr>
          </a:p>
        </p:txBody>
      </p:sp>
      <p:grpSp>
        <p:nvGrpSpPr>
          <p:cNvPr id="4" name="Группа 3"/>
          <p:cNvGrpSpPr/>
          <p:nvPr/>
        </p:nvGrpSpPr>
        <p:grpSpPr>
          <a:xfrm>
            <a:off x="8449516" y="6450136"/>
            <a:ext cx="420308" cy="369332"/>
            <a:chOff x="8449516" y="6450136"/>
            <a:chExt cx="420308"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9400017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МЕТОДЫ ИЗУЧЕНИЯ ДЕФОРМИРОВАНИЯ И СТРУЖКООБРАЗОВАНИЯ</a:t>
            </a:r>
          </a:p>
        </p:txBody>
      </p:sp>
      <p:sp>
        <p:nvSpPr>
          <p:cNvPr id="10" name="Содержимое 2"/>
          <p:cNvSpPr txBox="1">
            <a:spLocks/>
          </p:cNvSpPr>
          <p:nvPr/>
        </p:nvSpPr>
        <p:spPr>
          <a:xfrm>
            <a:off x="-1" y="990600"/>
            <a:ext cx="9005456" cy="5867400"/>
          </a:xfrm>
          <a:prstGeom prst="rect">
            <a:avLst/>
          </a:prstGeom>
        </p:spPr>
        <p:txBody>
          <a:bodyPr vert="horz" lIns="91440" tIns="45720" rIns="91440" bIns="45720" rtlCol="0">
            <a:noAutofit/>
          </a:bodyPr>
          <a:lstStyle/>
          <a:p>
            <a:pPr marL="6350" indent="355600" algn="just">
              <a:lnSpc>
                <a:spcPct val="80000"/>
              </a:lnSpc>
              <a:buBlip>
                <a:blip r:embed="rId3"/>
              </a:buBlip>
              <a:defRPr/>
            </a:pPr>
            <a:r>
              <a:rPr lang="ru-RU" sz="2200" dirty="0" smtClean="0">
                <a:solidFill>
                  <a:srgbClr val="C00000"/>
                </a:solidFill>
                <a:latin typeface="GOST Type BU" pitchFamily="2" charset="2"/>
              </a:rPr>
              <a:t>Металлографический</a:t>
            </a:r>
            <a:r>
              <a:rPr lang="ru-RU" sz="2200" dirty="0">
                <a:solidFill>
                  <a:schemeClr val="tx2">
                    <a:lumMod val="75000"/>
                  </a:schemeClr>
                </a:solidFill>
                <a:latin typeface="GOST Type BU" pitchFamily="2" charset="2"/>
              </a:rPr>
              <a:t>, заключающийся в изготовлении шлифов боковой поверхности корня стружки с последующим изучением его структуры под </a:t>
            </a:r>
            <a:r>
              <a:rPr lang="ru-RU" sz="2200" dirty="0" smtClean="0">
                <a:solidFill>
                  <a:schemeClr val="tx2">
                    <a:lumMod val="75000"/>
                  </a:schemeClr>
                </a:solidFill>
                <a:latin typeface="GOST Type BU" pitchFamily="2" charset="2"/>
              </a:rPr>
              <a:t>микроскопом;</a:t>
            </a:r>
            <a:endParaRPr lang="en-US" sz="2200" dirty="0" smtClean="0">
              <a:solidFill>
                <a:schemeClr val="tx2">
                  <a:lumMod val="75000"/>
                </a:schemeClr>
              </a:solidFill>
              <a:latin typeface="GOST Type BU" pitchFamily="2" charset="2"/>
            </a:endParaRPr>
          </a:p>
          <a:p>
            <a:pPr marL="6350" indent="355600" algn="just">
              <a:lnSpc>
                <a:spcPct val="80000"/>
              </a:lnSpc>
              <a:buBlip>
                <a:blip r:embed="rId3"/>
              </a:buBlip>
              <a:defRPr/>
            </a:pPr>
            <a:endParaRPr lang="ru-RU" sz="2200" dirty="0">
              <a:solidFill>
                <a:schemeClr val="tx2">
                  <a:lumMod val="75000"/>
                </a:schemeClr>
              </a:solidFill>
              <a:latin typeface="GOST Type BU" pitchFamily="2" charset="2"/>
            </a:endParaRPr>
          </a:p>
          <a:p>
            <a:pPr marL="6350" indent="355600" algn="just">
              <a:lnSpc>
                <a:spcPct val="80000"/>
              </a:lnSpc>
              <a:buBlip>
                <a:blip r:embed="rId3"/>
              </a:buBlip>
              <a:defRPr/>
            </a:pPr>
            <a:r>
              <a:rPr lang="ru-RU" sz="2200" dirty="0">
                <a:solidFill>
                  <a:srgbClr val="C00000"/>
                </a:solidFill>
                <a:latin typeface="GOST Type BU" pitchFamily="2" charset="2"/>
              </a:rPr>
              <a:t>Механический</a:t>
            </a:r>
            <a:r>
              <a:rPr lang="ru-RU" sz="2200" dirty="0">
                <a:solidFill>
                  <a:schemeClr val="tx2">
                    <a:lumMod val="75000"/>
                  </a:schemeClr>
                </a:solidFill>
                <a:latin typeface="GOST Type BU" pitchFamily="2" charset="2"/>
              </a:rPr>
              <a:t>, заключающийся в последовательном удалении с поверхностей образца детали тонких слоев материала и измерении с помощью тензометрических датчиков величин деформации, по которым судят о величине и знаке напряжений первого </a:t>
            </a:r>
            <a:r>
              <a:rPr lang="ru-RU" sz="2200" dirty="0" smtClean="0">
                <a:solidFill>
                  <a:schemeClr val="tx2">
                    <a:lumMod val="75000"/>
                  </a:schemeClr>
                </a:solidFill>
                <a:latin typeface="GOST Type BU" pitchFamily="2" charset="2"/>
              </a:rPr>
              <a:t>рода;</a:t>
            </a:r>
            <a:endParaRPr lang="en-US" sz="2200" dirty="0" smtClean="0">
              <a:solidFill>
                <a:schemeClr val="tx2">
                  <a:lumMod val="75000"/>
                </a:schemeClr>
              </a:solidFill>
              <a:latin typeface="GOST Type BU" pitchFamily="2" charset="2"/>
            </a:endParaRPr>
          </a:p>
          <a:p>
            <a:pPr marL="6350" indent="355600" algn="just">
              <a:lnSpc>
                <a:spcPct val="80000"/>
              </a:lnSpc>
              <a:buBlip>
                <a:blip r:embed="rId3"/>
              </a:buBlip>
              <a:defRPr/>
            </a:pPr>
            <a:endParaRPr lang="ru-RU" sz="2200" dirty="0">
              <a:solidFill>
                <a:schemeClr val="tx2">
                  <a:lumMod val="75000"/>
                </a:schemeClr>
              </a:solidFill>
              <a:latin typeface="GOST Type BU" pitchFamily="2" charset="2"/>
            </a:endParaRPr>
          </a:p>
          <a:p>
            <a:pPr marL="6350" indent="355600" algn="just">
              <a:lnSpc>
                <a:spcPct val="80000"/>
              </a:lnSpc>
              <a:buBlip>
                <a:blip r:embed="rId3"/>
              </a:buBlip>
              <a:defRPr/>
            </a:pPr>
            <a:r>
              <a:rPr lang="ru-RU" sz="2200" dirty="0">
                <a:solidFill>
                  <a:srgbClr val="C00000"/>
                </a:solidFill>
                <a:latin typeface="GOST Type BU" pitchFamily="2" charset="2"/>
              </a:rPr>
              <a:t>Рентгенографический</a:t>
            </a:r>
            <a:r>
              <a:rPr lang="ru-RU" sz="2200" dirty="0">
                <a:solidFill>
                  <a:schemeClr val="tx2">
                    <a:lumMod val="75000"/>
                  </a:schemeClr>
                </a:solidFill>
                <a:latin typeface="GOST Type BU" pitchFamily="2" charset="2"/>
              </a:rPr>
              <a:t>, заключающийся в стравливании поверхностного слоя образца детали и съеме рентгенограмм, по которым изучаются напряжения второго рода, действующие внутри кристаллического </a:t>
            </a:r>
            <a:r>
              <a:rPr lang="ru-RU" sz="2200" dirty="0" smtClean="0">
                <a:solidFill>
                  <a:schemeClr val="tx2">
                    <a:lumMod val="75000"/>
                  </a:schemeClr>
                </a:solidFill>
                <a:latin typeface="GOST Type BU" pitchFamily="2" charset="2"/>
              </a:rPr>
              <a:t>зерна;</a:t>
            </a:r>
            <a:endParaRPr lang="en-US" sz="2200" dirty="0" smtClean="0">
              <a:solidFill>
                <a:schemeClr val="tx2">
                  <a:lumMod val="75000"/>
                </a:schemeClr>
              </a:solidFill>
              <a:latin typeface="GOST Type BU" pitchFamily="2" charset="2"/>
            </a:endParaRPr>
          </a:p>
          <a:p>
            <a:pPr marL="6350" indent="355600" algn="just">
              <a:lnSpc>
                <a:spcPct val="80000"/>
              </a:lnSpc>
              <a:buBlip>
                <a:blip r:embed="rId3"/>
              </a:buBlip>
              <a:defRPr/>
            </a:pPr>
            <a:endParaRPr lang="ru-RU" sz="2200" dirty="0">
              <a:solidFill>
                <a:schemeClr val="tx2">
                  <a:lumMod val="75000"/>
                </a:schemeClr>
              </a:solidFill>
              <a:latin typeface="GOST Type BU" pitchFamily="2" charset="2"/>
            </a:endParaRPr>
          </a:p>
          <a:p>
            <a:pPr marL="6350" indent="355600" algn="just">
              <a:lnSpc>
                <a:spcPct val="80000"/>
              </a:lnSpc>
              <a:buBlip>
                <a:blip r:embed="rId3"/>
              </a:buBlip>
              <a:defRPr/>
            </a:pPr>
            <a:r>
              <a:rPr lang="ru-RU" sz="2200" dirty="0">
                <a:solidFill>
                  <a:srgbClr val="C00000"/>
                </a:solidFill>
                <a:latin typeface="GOST Type BU" pitchFamily="2" charset="2"/>
              </a:rPr>
              <a:t>Поляризационно-оптический</a:t>
            </a:r>
            <a:r>
              <a:rPr lang="ru-RU" sz="2200" dirty="0">
                <a:solidFill>
                  <a:schemeClr val="tx2">
                    <a:lumMod val="75000"/>
                  </a:schemeClr>
                </a:solidFill>
                <a:latin typeface="GOST Type BU" pitchFamily="2" charset="2"/>
              </a:rPr>
              <a:t> основан на том, что прозрачные изотропные тела при действии на них сил становятся анизотропными, и если их рассматривать в поляризованном свете, то интерференционная картина позволяет определить величину и знак действующих напряжений. Метод дает точные величины напряжений только в упругой области и при резании образцов из оптически активных материалов, например, органического </a:t>
            </a:r>
            <a:r>
              <a:rPr lang="ru-RU" sz="2200" dirty="0" smtClean="0">
                <a:solidFill>
                  <a:schemeClr val="tx2">
                    <a:lumMod val="75000"/>
                  </a:schemeClr>
                </a:solidFill>
                <a:latin typeface="GOST Type BU" pitchFamily="2" charset="2"/>
              </a:rPr>
              <a:t>стекла</a:t>
            </a:r>
            <a:endParaRPr lang="ru-RU" sz="2200" dirty="0">
              <a:solidFill>
                <a:schemeClr val="tx2">
                  <a:lumMod val="75000"/>
                </a:schemeClr>
              </a:solidFill>
              <a:latin typeface="GOST Type BU" pitchFamily="2" charset="2"/>
            </a:endParaRPr>
          </a:p>
        </p:txBody>
      </p:sp>
      <p:grpSp>
        <p:nvGrpSpPr>
          <p:cNvPr id="4" name="Группа 3"/>
          <p:cNvGrpSpPr/>
          <p:nvPr/>
        </p:nvGrpSpPr>
        <p:grpSpPr>
          <a:xfrm>
            <a:off x="8449516" y="6450136"/>
            <a:ext cx="420308" cy="369332"/>
            <a:chOff x="8449516" y="6450136"/>
            <a:chExt cx="420308"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17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9295763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68926"/>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ВИДЫ СТРУЖКИ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1" y="5562600"/>
            <a:ext cx="9005456" cy="819150"/>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а</a:t>
            </a:r>
            <a:r>
              <a:rPr lang="ru-RU" sz="2300" dirty="0">
                <a:solidFill>
                  <a:schemeClr val="tx2">
                    <a:lumMod val="75000"/>
                  </a:schemeClr>
                </a:solidFill>
                <a:latin typeface="GOST Type BU" pitchFamily="2" charset="2"/>
              </a:rPr>
              <a:t> – сливная; </a:t>
            </a:r>
            <a:r>
              <a:rPr lang="ru-RU" sz="2300" dirty="0">
                <a:solidFill>
                  <a:srgbClr val="C00000"/>
                </a:solidFill>
                <a:latin typeface="GOST Type BU" pitchFamily="2" charset="2"/>
              </a:rPr>
              <a:t>б</a:t>
            </a:r>
            <a:r>
              <a:rPr lang="ru-RU" sz="2300" dirty="0">
                <a:solidFill>
                  <a:schemeClr val="tx2">
                    <a:lumMod val="75000"/>
                  </a:schemeClr>
                </a:solidFill>
                <a:latin typeface="GOST Type BU" pitchFamily="2" charset="2"/>
              </a:rPr>
              <a:t> – элементная; </a:t>
            </a:r>
            <a:r>
              <a:rPr lang="ru-RU" sz="2300" dirty="0">
                <a:solidFill>
                  <a:srgbClr val="C00000"/>
                </a:solidFill>
                <a:latin typeface="GOST Type BU" pitchFamily="2" charset="2"/>
              </a:rPr>
              <a:t>в</a:t>
            </a:r>
            <a:r>
              <a:rPr lang="ru-RU" sz="2300" dirty="0">
                <a:solidFill>
                  <a:schemeClr val="tx2">
                    <a:lumMod val="75000"/>
                  </a:schemeClr>
                </a:solidFill>
                <a:latin typeface="GOST Type BU" pitchFamily="2" charset="2"/>
              </a:rPr>
              <a:t> – надлома</a:t>
            </a:r>
          </a:p>
        </p:txBody>
      </p:sp>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000" y="1703388"/>
            <a:ext cx="8738001"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Группа 5"/>
          <p:cNvGrpSpPr/>
          <p:nvPr/>
        </p:nvGrpSpPr>
        <p:grpSpPr>
          <a:xfrm>
            <a:off x="8449516" y="6450136"/>
            <a:ext cx="420308" cy="369332"/>
            <a:chOff x="8449516" y="6450136"/>
            <a:chExt cx="420308"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49516" y="6450136"/>
              <a:ext cx="420308"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118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7136625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918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МЕХАНИЗМ ОБРАЗОВАНИЯ </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СЛИВНОЙ СТРУЖКИ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1" y="5334000"/>
            <a:ext cx="9005456" cy="1047750"/>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Основные этапы стружкообразования:</a:t>
            </a:r>
          </a:p>
          <a:p>
            <a:pPr marL="6350" algn="ctr">
              <a:lnSpc>
                <a:spcPct val="80000"/>
              </a:lnSpc>
              <a:defRPr/>
            </a:pPr>
            <a:r>
              <a:rPr lang="ru-RU" sz="2300" dirty="0">
                <a:solidFill>
                  <a:srgbClr val="C00000"/>
                </a:solidFill>
                <a:latin typeface="GOST Type BU" pitchFamily="2" charset="2"/>
              </a:rPr>
              <a:t>а</a:t>
            </a:r>
            <a:r>
              <a:rPr lang="ru-RU" sz="2300" dirty="0">
                <a:solidFill>
                  <a:schemeClr val="tx2">
                    <a:lumMod val="75000"/>
                  </a:schemeClr>
                </a:solidFill>
                <a:latin typeface="GOST Type BU" pitchFamily="2" charset="2"/>
              </a:rPr>
              <a:t> – образование элемента смятия; </a:t>
            </a:r>
            <a:r>
              <a:rPr lang="ru-RU" sz="2300" dirty="0">
                <a:solidFill>
                  <a:srgbClr val="C00000"/>
                </a:solidFill>
                <a:latin typeface="GOST Type BU" pitchFamily="2" charset="2"/>
              </a:rPr>
              <a:t>б</a:t>
            </a:r>
            <a:r>
              <a:rPr lang="ru-RU" sz="2300" dirty="0">
                <a:solidFill>
                  <a:schemeClr val="tx2">
                    <a:lumMod val="75000"/>
                  </a:schemeClr>
                </a:solidFill>
                <a:latin typeface="GOST Type BU" pitchFamily="2" charset="2"/>
              </a:rPr>
              <a:t> – разрушение элемента;</a:t>
            </a:r>
          </a:p>
          <a:p>
            <a:pPr marL="6350" algn="ctr">
              <a:lnSpc>
                <a:spcPct val="80000"/>
              </a:lnSpc>
              <a:defRPr/>
            </a:pPr>
            <a:r>
              <a:rPr lang="ru-RU" sz="2300" dirty="0">
                <a:solidFill>
                  <a:srgbClr val="C00000"/>
                </a:solidFill>
                <a:latin typeface="GOST Type BU" pitchFamily="2" charset="2"/>
              </a:rPr>
              <a:t>в</a:t>
            </a:r>
            <a:r>
              <a:rPr lang="ru-RU" sz="2300" dirty="0">
                <a:solidFill>
                  <a:schemeClr val="tx2">
                    <a:lumMod val="75000"/>
                  </a:schemeClr>
                </a:solidFill>
                <a:latin typeface="GOST Type BU" pitchFamily="2" charset="2"/>
              </a:rPr>
              <a:t> – формирование стружки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73" y="1870967"/>
            <a:ext cx="9005455" cy="2806194"/>
          </a:xfrm>
          <a:prstGeom prst="rect">
            <a:avLst/>
          </a:prstGeom>
        </p:spPr>
      </p:pic>
      <p:grpSp>
        <p:nvGrpSpPr>
          <p:cNvPr id="5" name="Группа 4"/>
          <p:cNvGrpSpPr/>
          <p:nvPr/>
        </p:nvGrpSpPr>
        <p:grpSpPr>
          <a:xfrm>
            <a:off x="8449516" y="6450136"/>
            <a:ext cx="420308" cy="369332"/>
            <a:chOff x="8449516" y="6450136"/>
            <a:chExt cx="420308"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49516" y="6450136"/>
              <a:ext cx="420308"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119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579613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Методические  указания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701738"/>
            <a:ext cx="8765628" cy="3705505"/>
          </a:xfrm>
          <a:prstGeom prst="rect">
            <a:avLst/>
          </a:prstGeom>
        </p:spPr>
        <p:txBody>
          <a:bodyPr vert="horz" lIns="91440" tIns="45720" rIns="91440" bIns="45720" rtlCol="0">
            <a:noAutofit/>
          </a:bodyPr>
          <a:lstStyle/>
          <a:p>
            <a:pPr marL="3175" algn="just">
              <a:lnSpc>
                <a:spcPct val="80000"/>
              </a:lnSpc>
            </a:pPr>
            <a:endParaRPr lang="ru-RU" sz="1200" dirty="0" smtClean="0">
              <a:latin typeface="GOST Type BU" pitchFamily="2" charset="2"/>
            </a:endParaRPr>
          </a:p>
          <a:p>
            <a:pPr marL="3175" indent="360363" algn="just">
              <a:lnSpc>
                <a:spcPct val="80000"/>
              </a:lnSpc>
              <a:buBlip>
                <a:blip r:embed="rId2"/>
              </a:buBlip>
            </a:pPr>
            <a:r>
              <a:rPr lang="ru-RU" sz="2000" dirty="0" smtClean="0">
                <a:latin typeface="GOST Type BU" pitchFamily="2" charset="2"/>
              </a:rPr>
              <a:t>Методические указания к выполнению контрольной работы по дисциплине «Тепловые процессы в технологических системах» для студентов машиностроительных специальностей заочной формы обучения / Составитель Попок Н.Н.– Новополоцк: ПГУ, 2008. – 17 с.</a:t>
            </a:r>
            <a:endParaRPr lang="en-US" sz="2000" dirty="0" smtClean="0">
              <a:latin typeface="GOST Type BU" pitchFamily="2" charset="2"/>
            </a:endParaRPr>
          </a:p>
          <a:p>
            <a:pPr marL="3175" indent="360363" algn="just">
              <a:lnSpc>
                <a:spcPct val="80000"/>
              </a:lnSpc>
              <a:buBlip>
                <a:blip r:embed="rId2"/>
              </a:buBlip>
            </a:pPr>
            <a:endParaRPr lang="ru-RU" sz="1200" dirty="0" smtClean="0">
              <a:latin typeface="GOST Type BU" pitchFamily="2" charset="2"/>
            </a:endParaRPr>
          </a:p>
          <a:p>
            <a:pPr marL="3175" indent="360363" algn="just">
              <a:lnSpc>
                <a:spcPct val="80000"/>
              </a:lnSpc>
              <a:buBlip>
                <a:blip r:embed="rId2"/>
              </a:buBlip>
            </a:pPr>
            <a:r>
              <a:rPr lang="ru-RU" sz="2000" dirty="0" smtClean="0">
                <a:latin typeface="GOST Type BU" pitchFamily="2" charset="2"/>
              </a:rPr>
              <a:t>Методические указания к выполнению контрольной работы по дисциплине «Теория резания» для студентов машиностроительных специальностей заочной формы обучения / Составитель Попок Н.Н.– Новополоцк: ПГУ, 2006. – 13 с.</a:t>
            </a:r>
          </a:p>
          <a:p>
            <a:pPr marL="3175" algn="just">
              <a:lnSpc>
                <a:spcPct val="80000"/>
              </a:lnSpc>
            </a:pPr>
            <a:endParaRPr lang="en-US" sz="2000" dirty="0" smtClean="0">
              <a:latin typeface="GOST Type BU" pitchFamily="2" charset="2"/>
            </a:endParaRPr>
          </a:p>
          <a:p>
            <a:pPr marL="3175" indent="360363" algn="just">
              <a:lnSpc>
                <a:spcPct val="80000"/>
              </a:lnSpc>
              <a:buBlip>
                <a:blip r:embed="rId2"/>
              </a:buBlip>
            </a:pPr>
            <a:r>
              <a:rPr lang="ru-RU" sz="2000" dirty="0" smtClean="0">
                <a:latin typeface="GOST Type BU" pitchFamily="2" charset="2"/>
              </a:rPr>
              <a:t>Теория резания/ Составитель Попок Н.Н., Ракель Е.И. Методические указания к самостоятельной работе студентов машиностроительных специальностей.- Новополоцк: ПГУ, 2014. – 81 с.</a:t>
            </a:r>
          </a:p>
          <a:p>
            <a:pPr marL="3175" algn="just">
              <a:lnSpc>
                <a:spcPct val="80000"/>
              </a:lnSpc>
            </a:pPr>
            <a:endParaRPr lang="ru-RU" sz="2000" dirty="0" smtClean="0">
              <a:latin typeface="GOST Type BU" pitchFamily="2" charset="2"/>
            </a:endParaRPr>
          </a:p>
          <a:p>
            <a:pPr marL="3175" indent="360363" algn="just">
              <a:lnSpc>
                <a:spcPct val="80000"/>
              </a:lnSpc>
              <a:buBlip>
                <a:blip r:embed="rId2"/>
              </a:buBlip>
            </a:pPr>
            <a:r>
              <a:rPr lang="ru-RU" sz="2000" dirty="0" smtClean="0">
                <a:latin typeface="GOST Type BU" pitchFamily="2" charset="2"/>
              </a:rPr>
              <a:t>Тепловые процессы в технологических системах/</a:t>
            </a:r>
            <a:r>
              <a:rPr lang="ru-RU" sz="2000" dirty="0">
                <a:latin typeface="GOST Type BU" pitchFamily="2" charset="2"/>
              </a:rPr>
              <a:t> Составитель Попок Н.Н., Ракель Е.И. Методические указания к самостоятельной работе студентов машиностроительных </a:t>
            </a:r>
            <a:r>
              <a:rPr lang="ru-RU" sz="2000" dirty="0" smtClean="0">
                <a:latin typeface="GOST Type BU" pitchFamily="2" charset="2"/>
              </a:rPr>
              <a:t>специальностей</a:t>
            </a:r>
            <a:r>
              <a:rPr lang="ru-RU" sz="2000" dirty="0">
                <a:latin typeface="GOST Type BU" pitchFamily="2" charset="2"/>
              </a:rPr>
              <a:t>.- Новополоцк: ПГУ, 2014. – </a:t>
            </a:r>
            <a:r>
              <a:rPr lang="ru-RU" sz="2000" dirty="0" smtClean="0">
                <a:latin typeface="GOST Type BU" pitchFamily="2" charset="2"/>
              </a:rPr>
              <a:t>25 </a:t>
            </a:r>
            <a:r>
              <a:rPr lang="ru-RU" sz="2000" dirty="0">
                <a:latin typeface="GOST Type BU" pitchFamily="2" charset="2"/>
              </a:rPr>
              <a:t>с.</a:t>
            </a:r>
            <a:r>
              <a:rPr lang="ru-RU" sz="2000" dirty="0" smtClean="0">
                <a:latin typeface="GOST Type BU" pitchFamily="2" charset="2"/>
              </a:rPr>
              <a:t>  </a:t>
            </a:r>
            <a:endParaRPr kumimoji="0" lang="ru-RU" sz="20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83180" y="6450136"/>
            <a:ext cx="352982" cy="369332"/>
            <a:chOff x="8483180" y="6450136"/>
            <a:chExt cx="35298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195773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91884"/>
          </a:xfrm>
        </p:spPr>
        <p:txBody>
          <a:bodyPr>
            <a:noAutofit/>
          </a:bodyPr>
          <a:lstStyle/>
          <a:p>
            <a:r>
              <a:rPr lang="ru-RU" sz="4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ЗОНА СТРУЖКООБРАЗОВАНИЯ</a:t>
            </a:r>
            <a:endParaRPr lang="ru-RU" sz="4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143624"/>
            <a:ext cx="9005456" cy="523875"/>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a:t>
            </a:r>
            <a:r>
              <a:rPr lang="ru-RU" sz="2300" dirty="0">
                <a:solidFill>
                  <a:schemeClr val="tx2">
                    <a:lumMod val="75000"/>
                  </a:schemeClr>
                </a:solidFill>
                <a:latin typeface="GOST Type BU" pitchFamily="2" charset="2"/>
              </a:rPr>
              <a:t> – зона первичной деформации; </a:t>
            </a:r>
            <a:r>
              <a:rPr lang="ru-RU" sz="2300" dirty="0">
                <a:solidFill>
                  <a:srgbClr val="C00000"/>
                </a:solidFill>
                <a:latin typeface="GOST Type BU" pitchFamily="2" charset="2"/>
              </a:rPr>
              <a:t>2</a:t>
            </a:r>
            <a:r>
              <a:rPr lang="ru-RU" sz="2300" dirty="0">
                <a:solidFill>
                  <a:schemeClr val="tx2">
                    <a:lumMod val="75000"/>
                  </a:schemeClr>
                </a:solidFill>
                <a:latin typeface="GOST Type BU" pitchFamily="2" charset="2"/>
              </a:rPr>
              <a:t> – зона вторичной деформации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342" y="551782"/>
            <a:ext cx="6991316" cy="5706977"/>
          </a:xfrm>
          <a:prstGeom prst="rect">
            <a:avLst/>
          </a:prstGeom>
        </p:spPr>
      </p:pic>
      <p:grpSp>
        <p:nvGrpSpPr>
          <p:cNvPr id="5" name="Группа 4"/>
          <p:cNvGrpSpPr/>
          <p:nvPr/>
        </p:nvGrpSpPr>
        <p:grpSpPr>
          <a:xfrm>
            <a:off x="8432685" y="6450136"/>
            <a:ext cx="453970" cy="369332"/>
            <a:chOff x="8432685"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5"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0236925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НАРОСТООБРАЗОВАНИЕ </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 РЕЗАНИИ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962650"/>
            <a:ext cx="9005456" cy="857250"/>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Форма и параметры нароста</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1950" y="1066801"/>
            <a:ext cx="5140101" cy="4909604"/>
          </a:xfrm>
          <a:prstGeom prst="rect">
            <a:avLst/>
          </a:prstGeom>
        </p:spPr>
      </p:pic>
      <p:grpSp>
        <p:nvGrpSpPr>
          <p:cNvPr id="5" name="Группа 4"/>
          <p:cNvGrpSpPr/>
          <p:nvPr/>
        </p:nvGrpSpPr>
        <p:grpSpPr>
          <a:xfrm>
            <a:off x="8449516" y="6450136"/>
            <a:ext cx="420308" cy="369332"/>
            <a:chOff x="8449516" y="6450136"/>
            <a:chExt cx="420308"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49516" y="6450136"/>
              <a:ext cx="420308"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37725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НА РАЗМЕРЫ НАРОСТА СКОРОСТИ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962650"/>
            <a:ext cx="9005456" cy="857250"/>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Зависимость высоты нароста от скорости резания</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175" y="964832"/>
            <a:ext cx="7867650" cy="5038126"/>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391137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56" y="1247686"/>
            <a:ext cx="8062298" cy="4615057"/>
          </a:xfrm>
          <a:prstGeom prst="rect">
            <a:avLst/>
          </a:prstGeom>
        </p:spPr>
      </p:pic>
      <p:grpSp>
        <p:nvGrpSpPr>
          <p:cNvPr id="3" name="Группа 2"/>
          <p:cNvGrpSpPr/>
          <p:nvPr/>
        </p:nvGrpSpPr>
        <p:grpSpPr>
          <a:xfrm>
            <a:off x="8438295" y="6450136"/>
            <a:ext cx="442750" cy="369332"/>
            <a:chOff x="8438295" y="6450136"/>
            <a:chExt cx="442750"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8295" y="6450136"/>
              <a:ext cx="44275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9365754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933" y="282011"/>
            <a:ext cx="7521368" cy="6035810"/>
          </a:xfrm>
          <a:prstGeom prst="rect">
            <a:avLst/>
          </a:prstGeom>
        </p:spPr>
      </p:pic>
      <p:grpSp>
        <p:nvGrpSpPr>
          <p:cNvPr id="3" name="Группа 2"/>
          <p:cNvGrpSpPr/>
          <p:nvPr/>
        </p:nvGrpSpPr>
        <p:grpSpPr>
          <a:xfrm>
            <a:off x="8432685" y="6450136"/>
            <a:ext cx="453970" cy="369332"/>
            <a:chOff x="8432685" y="6450136"/>
            <a:chExt cx="453970"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432685"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5197338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60142"/>
          <a:stretch/>
        </p:blipFill>
        <p:spPr>
          <a:xfrm>
            <a:off x="246659" y="1809387"/>
            <a:ext cx="4082701" cy="3266815"/>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45438"/>
          <a:stretch/>
        </p:blipFill>
        <p:spPr>
          <a:xfrm>
            <a:off x="4492494" y="997536"/>
            <a:ext cx="4464714" cy="4890516"/>
          </a:xfrm>
          <a:prstGeom prst="rect">
            <a:avLst/>
          </a:prstGeom>
        </p:spPr>
      </p:pic>
      <p:grpSp>
        <p:nvGrpSpPr>
          <p:cNvPr id="5" name="Группа 4"/>
          <p:cNvGrpSpPr/>
          <p:nvPr/>
        </p:nvGrpSpPr>
        <p:grpSpPr>
          <a:xfrm>
            <a:off x="8438295" y="6450136"/>
            <a:ext cx="442750" cy="369332"/>
            <a:chOff x="8438295" y="6450136"/>
            <a:chExt cx="44275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8295" y="6450136"/>
              <a:ext cx="44275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0647663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r="58304" b="75363"/>
          <a:stretch/>
        </p:blipFill>
        <p:spPr>
          <a:xfrm>
            <a:off x="344166" y="142088"/>
            <a:ext cx="2466365" cy="2389028"/>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59566" t="503" b="75363"/>
          <a:stretch/>
        </p:blipFill>
        <p:spPr>
          <a:xfrm>
            <a:off x="3281584" y="156501"/>
            <a:ext cx="2391723" cy="2340296"/>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707" t="32384" r="58859" b="43482"/>
          <a:stretch/>
        </p:blipFill>
        <p:spPr>
          <a:xfrm>
            <a:off x="6140664" y="142088"/>
            <a:ext cx="2391723" cy="2340296"/>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58834" t="32086" r="732" b="43780"/>
          <a:stretch/>
        </p:blipFill>
        <p:spPr>
          <a:xfrm>
            <a:off x="388322" y="2898276"/>
            <a:ext cx="2391723" cy="2340296"/>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758" t="63669" r="60324" b="12197"/>
          <a:stretch/>
        </p:blipFill>
        <p:spPr>
          <a:xfrm>
            <a:off x="3281584" y="2898276"/>
            <a:ext cx="2391723" cy="2340296"/>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60054" t="64115" r="-488" b="11751"/>
          <a:stretch/>
        </p:blipFill>
        <p:spPr>
          <a:xfrm>
            <a:off x="6140663" y="2898276"/>
            <a:ext cx="2391723" cy="2340296"/>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4860" t="90735" r="5265" b="177"/>
          <a:stretch/>
        </p:blipFill>
        <p:spPr>
          <a:xfrm>
            <a:off x="1033488" y="5520583"/>
            <a:ext cx="6599039" cy="1093863"/>
          </a:xfrm>
          <a:prstGeom prst="rect">
            <a:avLst/>
          </a:prstGeom>
        </p:spPr>
      </p:pic>
      <p:grpSp>
        <p:nvGrpSpPr>
          <p:cNvPr id="11" name="Группа 10"/>
          <p:cNvGrpSpPr/>
          <p:nvPr/>
        </p:nvGrpSpPr>
        <p:grpSpPr>
          <a:xfrm>
            <a:off x="8432686" y="6450136"/>
            <a:ext cx="453970" cy="369332"/>
            <a:chOff x="8432686" y="6450136"/>
            <a:chExt cx="453970"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32686"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129909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775" t="1264" r="57445" b="76698"/>
          <a:stretch/>
        </p:blipFill>
        <p:spPr>
          <a:xfrm>
            <a:off x="897309" y="222189"/>
            <a:ext cx="3043727" cy="2636815"/>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55106" t="856" r="5114" b="77106"/>
          <a:stretch/>
        </p:blipFill>
        <p:spPr>
          <a:xfrm>
            <a:off x="4647488" y="222188"/>
            <a:ext cx="3043727" cy="2636815"/>
          </a:xfrm>
          <a:prstGeom prst="rect">
            <a:avLst/>
          </a:prstGeom>
        </p:spPr>
      </p:pic>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3201" t="29696" r="57019" b="48266"/>
          <a:stretch/>
        </p:blipFill>
        <p:spPr>
          <a:xfrm>
            <a:off x="897308" y="3169063"/>
            <a:ext cx="3043727" cy="2636815"/>
          </a:xfrm>
          <a:prstGeom prst="rect">
            <a:avLst/>
          </a:prstGeom>
        </p:spPr>
      </p:pic>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55319" t="30784" r="4901" b="47178"/>
          <a:stretch/>
        </p:blipFill>
        <p:spPr>
          <a:xfrm>
            <a:off x="4647488" y="3169063"/>
            <a:ext cx="3043727" cy="2636815"/>
          </a:xfrm>
          <a:prstGeom prst="rect">
            <a:avLst/>
          </a:prstGeom>
        </p:spPr>
      </p:pic>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val="0"/>
              </a:ext>
            </a:extLst>
          </a:blip>
          <a:srcRect l="435" t="53502" r="399" b="38585"/>
          <a:stretch/>
        </p:blipFill>
        <p:spPr>
          <a:xfrm>
            <a:off x="2340123" y="6254097"/>
            <a:ext cx="3983765" cy="497081"/>
          </a:xfrm>
          <a:prstGeom prst="rect">
            <a:avLst/>
          </a:prstGeom>
        </p:spPr>
      </p:pic>
      <p:grpSp>
        <p:nvGrpSpPr>
          <p:cNvPr id="7" name="Группа 6"/>
          <p:cNvGrpSpPr/>
          <p:nvPr/>
        </p:nvGrpSpPr>
        <p:grpSpPr>
          <a:xfrm>
            <a:off x="8432685" y="6450136"/>
            <a:ext cx="453970" cy="369332"/>
            <a:chOff x="8432685" y="6450136"/>
            <a:chExt cx="45397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2685"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680975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val="0"/>
              </a:ext>
            </a:extLst>
          </a:blip>
          <a:srcRect l="23834" t="63978" r="22736" b="-52"/>
          <a:stretch/>
        </p:blipFill>
        <p:spPr>
          <a:xfrm>
            <a:off x="2220484" y="733514"/>
            <a:ext cx="5060474" cy="5342546"/>
          </a:xfrm>
          <a:prstGeom prst="rect">
            <a:avLst/>
          </a:prstGeom>
        </p:spPr>
      </p:pic>
      <p:grpSp>
        <p:nvGrpSpPr>
          <p:cNvPr id="3" name="Группа 2"/>
          <p:cNvGrpSpPr/>
          <p:nvPr/>
        </p:nvGrpSpPr>
        <p:grpSpPr>
          <a:xfrm>
            <a:off x="8432685" y="6450136"/>
            <a:ext cx="453970" cy="369332"/>
            <a:chOff x="8432685" y="6450136"/>
            <a:chExt cx="453970"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432685"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128</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848944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393" y="254108"/>
            <a:ext cx="8286743" cy="6215057"/>
          </a:xfrm>
          <a:prstGeom prst="rect">
            <a:avLst/>
          </a:prstGeom>
        </p:spPr>
      </p:pic>
      <p:grpSp>
        <p:nvGrpSpPr>
          <p:cNvPr id="3" name="Группа 2"/>
          <p:cNvGrpSpPr/>
          <p:nvPr/>
        </p:nvGrpSpPr>
        <p:grpSpPr>
          <a:xfrm>
            <a:off x="8432685" y="6450136"/>
            <a:ext cx="453970" cy="369332"/>
            <a:chOff x="8432685" y="6450136"/>
            <a:chExt cx="453970"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29</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556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4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Введение</a:t>
            </a:r>
            <a:endParaRPr lang="ru-RU" sz="4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1074687"/>
            <a:ext cx="9144000" cy="4682358"/>
          </a:xfrm>
          <a:prstGeom prst="rect">
            <a:avLst/>
          </a:prstGeom>
        </p:spPr>
        <p:txBody>
          <a:bodyPr vert="horz" lIns="91440" tIns="45720" rIns="91440" bIns="45720" rtlCol="0">
            <a:noAutofit/>
          </a:bodyPr>
          <a:lstStyle/>
          <a:p>
            <a:pPr indent="1254125" algn="just">
              <a:lnSpc>
                <a:spcPct val="80000"/>
              </a:lnSpc>
              <a:buBlip>
                <a:blip r:embed="rId2"/>
              </a:buBlip>
              <a:defRPr/>
            </a:pPr>
            <a:r>
              <a:rPr lang="ru-RU" sz="3600" dirty="0" smtClean="0">
                <a:solidFill>
                  <a:srgbClr val="C00000"/>
                </a:solidFill>
                <a:latin typeface="GOST Type BU" pitchFamily="2" charset="2"/>
              </a:rPr>
              <a:t>машиностроение</a:t>
            </a:r>
            <a:r>
              <a:rPr lang="ru-RU" sz="3600" dirty="0" smtClean="0">
                <a:latin typeface="GOST Type BU" pitchFamily="2" charset="2"/>
              </a:rPr>
              <a:t> - ключевая отрасль промышленности;</a:t>
            </a:r>
          </a:p>
          <a:p>
            <a:pPr indent="1254125" algn="just">
              <a:lnSpc>
                <a:spcPct val="80000"/>
              </a:lnSpc>
              <a:buBlip>
                <a:blip r:embed="rId2"/>
              </a:buBlip>
              <a:defRPr/>
            </a:pPr>
            <a:endParaRPr lang="ru-RU" sz="3600" dirty="0" smtClean="0">
              <a:latin typeface="GOST Type BU" pitchFamily="2" charset="2"/>
            </a:endParaRPr>
          </a:p>
          <a:p>
            <a:pPr indent="1254125" algn="just">
              <a:lnSpc>
                <a:spcPct val="80000"/>
              </a:lnSpc>
              <a:buBlip>
                <a:blip r:embed="rId2"/>
              </a:buBlip>
              <a:defRPr/>
            </a:pPr>
            <a:r>
              <a:rPr lang="ru-RU" sz="3600" dirty="0" smtClean="0">
                <a:solidFill>
                  <a:srgbClr val="C00000"/>
                </a:solidFill>
                <a:latin typeface="GOST Type BU" pitchFamily="2" charset="2"/>
              </a:rPr>
              <a:t>обработка резанием</a:t>
            </a:r>
            <a:r>
              <a:rPr lang="ru-RU" sz="3600" dirty="0" smtClean="0">
                <a:latin typeface="GOST Type BU" pitchFamily="2" charset="2"/>
              </a:rPr>
              <a:t> - основной технологический прием изготовления деталей машин;</a:t>
            </a:r>
          </a:p>
          <a:p>
            <a:pPr indent="1254125" algn="just">
              <a:lnSpc>
                <a:spcPct val="80000"/>
              </a:lnSpc>
              <a:buBlip>
                <a:blip r:embed="rId2"/>
              </a:buBlip>
              <a:defRPr/>
            </a:pPr>
            <a:endParaRPr lang="ru-RU" sz="3600" dirty="0" smtClean="0">
              <a:latin typeface="GOST Type BU" pitchFamily="2" charset="2"/>
            </a:endParaRPr>
          </a:p>
          <a:p>
            <a:pPr indent="1254125" algn="just">
              <a:lnSpc>
                <a:spcPct val="80000"/>
              </a:lnSpc>
              <a:buBlip>
                <a:blip r:embed="rId2"/>
              </a:buBlip>
              <a:defRPr/>
            </a:pPr>
            <a:r>
              <a:rPr lang="ru-RU" sz="3600" dirty="0" smtClean="0">
                <a:latin typeface="GOST Type BU" pitchFamily="2" charset="2"/>
              </a:rPr>
              <a:t>состояние и перспективы развития обработки резанием</a:t>
            </a:r>
            <a:endParaRPr kumimoji="0" lang="ru-RU" sz="24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88791" y="6450136"/>
            <a:ext cx="341761" cy="369332"/>
            <a:chOff x="8488791" y="6450136"/>
            <a:chExt cx="341761"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88791" y="6450136"/>
              <a:ext cx="341761"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3</a:t>
              </a:r>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53656"/>
          <a:stretch/>
        </p:blipFill>
        <p:spPr>
          <a:xfrm>
            <a:off x="211166" y="1352785"/>
            <a:ext cx="4185918" cy="3415768"/>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318" t="53980" r="318" b="-324"/>
          <a:stretch/>
        </p:blipFill>
        <p:spPr>
          <a:xfrm>
            <a:off x="4713375" y="1352785"/>
            <a:ext cx="4185918" cy="3415768"/>
          </a:xfrm>
          <a:prstGeom prst="rect">
            <a:avLst/>
          </a:prstGeom>
        </p:spPr>
      </p:pic>
      <p:grpSp>
        <p:nvGrpSpPr>
          <p:cNvPr id="5" name="Группа 4"/>
          <p:cNvGrpSpPr/>
          <p:nvPr/>
        </p:nvGrpSpPr>
        <p:grpSpPr>
          <a:xfrm>
            <a:off x="8438295" y="6450136"/>
            <a:ext cx="442750" cy="369332"/>
            <a:chOff x="8438295" y="6450136"/>
            <a:chExt cx="44275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30</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68907074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r="52783" b="72748"/>
          <a:stretch/>
        </p:blipFill>
        <p:spPr>
          <a:xfrm>
            <a:off x="507478" y="222617"/>
            <a:ext cx="2416608" cy="2299767"/>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52650" t="130" r="133" b="72618"/>
          <a:stretch/>
        </p:blipFill>
        <p:spPr>
          <a:xfrm>
            <a:off x="3197979" y="222617"/>
            <a:ext cx="2416608" cy="2299767"/>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428" t="31023" r="53211" b="41725"/>
          <a:stretch/>
        </p:blipFill>
        <p:spPr>
          <a:xfrm>
            <a:off x="6248828" y="222617"/>
            <a:ext cx="2416608" cy="2299767"/>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50937" t="31931" r="1846" b="40817"/>
          <a:stretch/>
        </p:blipFill>
        <p:spPr>
          <a:xfrm>
            <a:off x="507478" y="2896026"/>
            <a:ext cx="2416608" cy="2299767"/>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61786" r="52783" b="10962"/>
          <a:stretch/>
        </p:blipFill>
        <p:spPr>
          <a:xfrm>
            <a:off x="3197978" y="2896026"/>
            <a:ext cx="2416608" cy="2299767"/>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50723" t="62045" r="2060" b="10703"/>
          <a:stretch/>
        </p:blipFill>
        <p:spPr>
          <a:xfrm>
            <a:off x="6248827" y="2896026"/>
            <a:ext cx="2416608" cy="2299767"/>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1123" t="90226" r="195" b="-133"/>
          <a:stretch/>
        </p:blipFill>
        <p:spPr>
          <a:xfrm>
            <a:off x="2050991" y="5700045"/>
            <a:ext cx="5050564" cy="836014"/>
          </a:xfrm>
          <a:prstGeom prst="rect">
            <a:avLst/>
          </a:prstGeom>
        </p:spPr>
      </p:pic>
      <p:grpSp>
        <p:nvGrpSpPr>
          <p:cNvPr id="11" name="Группа 10"/>
          <p:cNvGrpSpPr/>
          <p:nvPr/>
        </p:nvGrpSpPr>
        <p:grpSpPr>
          <a:xfrm>
            <a:off x="8455128" y="6450136"/>
            <a:ext cx="409086" cy="369332"/>
            <a:chOff x="8455128" y="6450136"/>
            <a:chExt cx="409086"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55128" y="6450136"/>
              <a:ext cx="409086"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31</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06368847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827" y="165955"/>
            <a:ext cx="4431621" cy="6692045"/>
          </a:xfrm>
          <a:prstGeom prst="rect">
            <a:avLst/>
          </a:prstGeom>
        </p:spPr>
      </p:pic>
      <p:grpSp>
        <p:nvGrpSpPr>
          <p:cNvPr id="4" name="Группа 3"/>
          <p:cNvGrpSpPr/>
          <p:nvPr/>
        </p:nvGrpSpPr>
        <p:grpSpPr>
          <a:xfrm>
            <a:off x="8438295" y="6450136"/>
            <a:ext cx="442750" cy="369332"/>
            <a:chOff x="8438295" y="6450136"/>
            <a:chExt cx="44275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32</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9126940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b="73525"/>
          <a:stretch/>
        </p:blipFill>
        <p:spPr>
          <a:xfrm>
            <a:off x="251560" y="271528"/>
            <a:ext cx="4324042" cy="2326393"/>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30430" b="43095"/>
          <a:stretch/>
        </p:blipFill>
        <p:spPr>
          <a:xfrm>
            <a:off x="4702494" y="271528"/>
            <a:ext cx="4324042" cy="2326393"/>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401" t="61303" r="-2401" b="528"/>
          <a:stretch/>
        </p:blipFill>
        <p:spPr>
          <a:xfrm>
            <a:off x="2352401" y="3329498"/>
            <a:ext cx="4324042" cy="3353990"/>
          </a:xfrm>
          <a:prstGeom prst="rect">
            <a:avLst/>
          </a:prstGeom>
        </p:spPr>
      </p:pic>
      <p:grpSp>
        <p:nvGrpSpPr>
          <p:cNvPr id="6" name="Группа 5"/>
          <p:cNvGrpSpPr/>
          <p:nvPr/>
        </p:nvGrpSpPr>
        <p:grpSpPr>
          <a:xfrm>
            <a:off x="8443906" y="6450136"/>
            <a:ext cx="431529" cy="369332"/>
            <a:chOff x="8443906" y="6450136"/>
            <a:chExt cx="431529"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43906" y="6450136"/>
              <a:ext cx="431529"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133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8324668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69066"/>
          <a:stretch/>
        </p:blipFill>
        <p:spPr>
          <a:xfrm>
            <a:off x="76567" y="1427767"/>
            <a:ext cx="4470452" cy="2067633"/>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2420" t="41874" r="44" b="22337"/>
          <a:stretch/>
        </p:blipFill>
        <p:spPr>
          <a:xfrm>
            <a:off x="4661543" y="1427767"/>
            <a:ext cx="4360278" cy="2392139"/>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4234" t="80511" r="9724" b="658"/>
          <a:stretch/>
        </p:blipFill>
        <p:spPr>
          <a:xfrm>
            <a:off x="2521838" y="4417436"/>
            <a:ext cx="4050361" cy="1325338"/>
          </a:xfrm>
          <a:prstGeom prst="rect">
            <a:avLst/>
          </a:prstGeom>
        </p:spPr>
      </p:pic>
      <p:grpSp>
        <p:nvGrpSpPr>
          <p:cNvPr id="5" name="Группа 4"/>
          <p:cNvGrpSpPr/>
          <p:nvPr/>
        </p:nvGrpSpPr>
        <p:grpSpPr>
          <a:xfrm>
            <a:off x="8438296" y="6450136"/>
            <a:ext cx="442750" cy="369332"/>
            <a:chOff x="8438296" y="6450136"/>
            <a:chExt cx="44275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540069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75" y="470018"/>
            <a:ext cx="8636998" cy="5879563"/>
          </a:xfrm>
          <a:prstGeom prst="rect">
            <a:avLst/>
          </a:prstGeom>
        </p:spPr>
      </p:pic>
      <p:grpSp>
        <p:nvGrpSpPr>
          <p:cNvPr id="3" name="Группа 2"/>
          <p:cNvGrpSpPr/>
          <p:nvPr/>
        </p:nvGrpSpPr>
        <p:grpSpPr>
          <a:xfrm>
            <a:off x="8443906" y="6450136"/>
            <a:ext cx="431529" cy="369332"/>
            <a:chOff x="8443906" y="6450136"/>
            <a:chExt cx="431529"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443906" y="6450136"/>
              <a:ext cx="431529"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805801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06" y="447285"/>
            <a:ext cx="8714291" cy="5833873"/>
          </a:xfrm>
          <a:prstGeom prst="rect">
            <a:avLst/>
          </a:prstGeom>
        </p:spPr>
      </p:pic>
      <p:grpSp>
        <p:nvGrpSpPr>
          <p:cNvPr id="4" name="Группа 3"/>
          <p:cNvGrpSpPr/>
          <p:nvPr/>
        </p:nvGrpSpPr>
        <p:grpSpPr>
          <a:xfrm>
            <a:off x="8438295" y="6450136"/>
            <a:ext cx="442750" cy="369332"/>
            <a:chOff x="8438295" y="6450136"/>
            <a:chExt cx="44275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11542769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46" y="581883"/>
            <a:ext cx="8744491" cy="5126708"/>
          </a:xfrm>
          <a:prstGeom prst="rect">
            <a:avLst/>
          </a:prstGeom>
        </p:spPr>
      </p:pic>
      <p:grpSp>
        <p:nvGrpSpPr>
          <p:cNvPr id="3" name="Группа 2"/>
          <p:cNvGrpSpPr/>
          <p:nvPr/>
        </p:nvGrpSpPr>
        <p:grpSpPr>
          <a:xfrm>
            <a:off x="8438296" y="6450136"/>
            <a:ext cx="442750" cy="369332"/>
            <a:chOff x="8438296" y="6450136"/>
            <a:chExt cx="442750"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5424980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73045"/>
          <a:stretch/>
        </p:blipFill>
        <p:spPr>
          <a:xfrm>
            <a:off x="311763" y="873551"/>
            <a:ext cx="4184615" cy="2288393"/>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576" t="31532" r="-576" b="41513"/>
          <a:stretch/>
        </p:blipFill>
        <p:spPr>
          <a:xfrm>
            <a:off x="4608873" y="873551"/>
            <a:ext cx="4184615" cy="2288393"/>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88" t="63206" r="-288" b="-126"/>
          <a:stretch/>
        </p:blipFill>
        <p:spPr>
          <a:xfrm>
            <a:off x="2395513" y="3470048"/>
            <a:ext cx="4184615" cy="3134472"/>
          </a:xfrm>
          <a:prstGeom prst="rect">
            <a:avLst/>
          </a:prstGeom>
        </p:spPr>
      </p:pic>
      <p:grpSp>
        <p:nvGrpSpPr>
          <p:cNvPr id="6" name="Группа 5"/>
          <p:cNvGrpSpPr/>
          <p:nvPr/>
        </p:nvGrpSpPr>
        <p:grpSpPr>
          <a:xfrm>
            <a:off x="8438295" y="6450136"/>
            <a:ext cx="442750" cy="369332"/>
            <a:chOff x="8438295" y="6450136"/>
            <a:chExt cx="44275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936583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b="73058"/>
          <a:stretch/>
        </p:blipFill>
        <p:spPr>
          <a:xfrm>
            <a:off x="341047" y="745692"/>
            <a:ext cx="4221217" cy="2339340"/>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31357" b="41701"/>
          <a:stretch/>
        </p:blipFill>
        <p:spPr>
          <a:xfrm>
            <a:off x="4578337" y="745692"/>
            <a:ext cx="4221217" cy="2339340"/>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291" t="63279" r="291" b="-274"/>
          <a:stretch/>
        </p:blipFill>
        <p:spPr>
          <a:xfrm>
            <a:off x="2493163" y="3436193"/>
            <a:ext cx="4221216" cy="3212158"/>
          </a:xfrm>
          <a:prstGeom prst="rect">
            <a:avLst/>
          </a:prstGeom>
        </p:spPr>
      </p:pic>
      <p:grpSp>
        <p:nvGrpSpPr>
          <p:cNvPr id="5" name="Группа 4"/>
          <p:cNvGrpSpPr/>
          <p:nvPr/>
        </p:nvGrpSpPr>
        <p:grpSpPr>
          <a:xfrm>
            <a:off x="8438296" y="6450136"/>
            <a:ext cx="442750" cy="369332"/>
            <a:chOff x="8438296" y="6450136"/>
            <a:chExt cx="44275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39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31648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ПОТЕРИ МЕТАЛЛА ПРИ РАЗЛИЧНЫХ ВИДАХ ОБРАБОТКИ МАТЕРИАЛОВ</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253359"/>
            <a:ext cx="8765628" cy="537604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Диаграмма 3"/>
          <p:cNvGraphicFramePr/>
          <p:nvPr>
            <p:extLst>
              <p:ext uri="{D42A27DB-BD31-4B8C-83A1-F6EECF244321}">
                <p14:modId xmlns:p14="http://schemas.microsoft.com/office/powerpoint/2010/main" val="3704884551"/>
              </p:ext>
            </p:extLst>
          </p:nvPr>
        </p:nvGraphicFramePr>
        <p:xfrm>
          <a:off x="189186" y="1396999"/>
          <a:ext cx="8765628" cy="5200869"/>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Группа 4"/>
          <p:cNvGrpSpPr/>
          <p:nvPr/>
        </p:nvGrpSpPr>
        <p:grpSpPr>
          <a:xfrm>
            <a:off x="8483180" y="6450136"/>
            <a:ext cx="352982" cy="369332"/>
            <a:chOff x="8483180" y="6450136"/>
            <a:chExt cx="35298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780" b="60414"/>
          <a:stretch/>
        </p:blipFill>
        <p:spPr>
          <a:xfrm>
            <a:off x="437872" y="1273322"/>
            <a:ext cx="4200656" cy="3127761"/>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329" t="49790" r="329" b="12404"/>
          <a:stretch/>
        </p:blipFill>
        <p:spPr>
          <a:xfrm>
            <a:off x="4666616" y="1273322"/>
            <a:ext cx="4200656" cy="3127761"/>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329" t="90105" r="11069" b="165"/>
          <a:stretch/>
        </p:blipFill>
        <p:spPr>
          <a:xfrm>
            <a:off x="2538200" y="4989319"/>
            <a:ext cx="3721874" cy="805007"/>
          </a:xfrm>
          <a:prstGeom prst="rect">
            <a:avLst/>
          </a:prstGeom>
        </p:spPr>
      </p:pic>
      <p:grpSp>
        <p:nvGrpSpPr>
          <p:cNvPr id="5" name="Группа 4"/>
          <p:cNvGrpSpPr/>
          <p:nvPr/>
        </p:nvGrpSpPr>
        <p:grpSpPr>
          <a:xfrm>
            <a:off x="8432685" y="6450136"/>
            <a:ext cx="453970" cy="369332"/>
            <a:chOff x="8432685"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40</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6911430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72" y="644110"/>
            <a:ext cx="8836901" cy="5825056"/>
          </a:xfrm>
          <a:prstGeom prst="rect">
            <a:avLst/>
          </a:prstGeom>
        </p:spPr>
      </p:pic>
      <p:grpSp>
        <p:nvGrpSpPr>
          <p:cNvPr id="3" name="Группа 2"/>
          <p:cNvGrpSpPr/>
          <p:nvPr/>
        </p:nvGrpSpPr>
        <p:grpSpPr>
          <a:xfrm>
            <a:off x="8449516" y="6450136"/>
            <a:ext cx="420308" cy="369332"/>
            <a:chOff x="8449516" y="6450136"/>
            <a:chExt cx="420308" cy="369332"/>
          </a:xfrm>
        </p:grpSpPr>
        <p:sp>
          <p:nvSpPr>
            <p:cNvPr id="4" name="Овал 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721225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944" r="2944" b="64509"/>
          <a:stretch/>
        </p:blipFill>
        <p:spPr>
          <a:xfrm>
            <a:off x="256373" y="779689"/>
            <a:ext cx="4289109" cy="2818089"/>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430" t="49998" r="2384" b="15636"/>
          <a:stretch/>
        </p:blipFill>
        <p:spPr>
          <a:xfrm>
            <a:off x="4700187" y="779690"/>
            <a:ext cx="4338041" cy="2728732"/>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3073" t="86653" r="2290" b="979"/>
          <a:stretch/>
        </p:blipFill>
        <p:spPr>
          <a:xfrm>
            <a:off x="2616873" y="4504232"/>
            <a:ext cx="3857218" cy="982027"/>
          </a:xfrm>
          <a:prstGeom prst="rect">
            <a:avLst/>
          </a:prstGeom>
        </p:spPr>
      </p:pic>
      <p:grpSp>
        <p:nvGrpSpPr>
          <p:cNvPr id="6" name="Группа 5"/>
          <p:cNvGrpSpPr/>
          <p:nvPr/>
        </p:nvGrpSpPr>
        <p:grpSpPr>
          <a:xfrm>
            <a:off x="8432685" y="6450136"/>
            <a:ext cx="453970" cy="369332"/>
            <a:chOff x="8432685"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0928884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b="69418"/>
          <a:stretch/>
        </p:blipFill>
        <p:spPr>
          <a:xfrm>
            <a:off x="131972" y="684731"/>
            <a:ext cx="2799425" cy="1802095"/>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874" t="35168" r="-874" b="34250"/>
          <a:stretch/>
        </p:blipFill>
        <p:spPr>
          <a:xfrm>
            <a:off x="3232670" y="684731"/>
            <a:ext cx="2799425" cy="1802095"/>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583" t="69645" r="-583" b="-227"/>
          <a:stretch/>
        </p:blipFill>
        <p:spPr>
          <a:xfrm>
            <a:off x="6216589" y="684731"/>
            <a:ext cx="2799425" cy="1802095"/>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1074" b="65217"/>
          <a:stretch/>
        </p:blipFill>
        <p:spPr>
          <a:xfrm>
            <a:off x="963638" y="2768838"/>
            <a:ext cx="2892552" cy="1803162"/>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l="591" t="46605" r="-591" b="19686"/>
          <a:stretch/>
        </p:blipFill>
        <p:spPr>
          <a:xfrm>
            <a:off x="4765092" y="2768838"/>
            <a:ext cx="2892552" cy="1803162"/>
          </a:xfrm>
          <a:prstGeom prst="rect">
            <a:avLst/>
          </a:prstGeom>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l="-295" t="83829" r="295" b="328"/>
          <a:stretch/>
        </p:blipFill>
        <p:spPr>
          <a:xfrm>
            <a:off x="2931397" y="5160237"/>
            <a:ext cx="2892552" cy="847457"/>
          </a:xfrm>
          <a:prstGeom prst="rect">
            <a:avLst/>
          </a:prstGeom>
        </p:spPr>
      </p:pic>
      <p:grpSp>
        <p:nvGrpSpPr>
          <p:cNvPr id="11" name="Группа 10"/>
          <p:cNvGrpSpPr/>
          <p:nvPr/>
        </p:nvGrpSpPr>
        <p:grpSpPr>
          <a:xfrm>
            <a:off x="8438295" y="6450136"/>
            <a:ext cx="442750" cy="369332"/>
            <a:chOff x="8438295" y="6450136"/>
            <a:chExt cx="442750"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43</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268875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855" t="618" b="71767"/>
          <a:stretch/>
        </p:blipFill>
        <p:spPr>
          <a:xfrm>
            <a:off x="119640" y="1068224"/>
            <a:ext cx="2961545" cy="1563881"/>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2705" t="35476" r="-850" b="36909"/>
          <a:stretch/>
        </p:blipFill>
        <p:spPr>
          <a:xfrm>
            <a:off x="3160518" y="1068223"/>
            <a:ext cx="2961545" cy="1563881"/>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705" t="70938" r="-850" b="1447"/>
          <a:stretch/>
        </p:blipFill>
        <p:spPr>
          <a:xfrm>
            <a:off x="6182455" y="1068222"/>
            <a:ext cx="2961545" cy="1563881"/>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893" t="681" b="74638"/>
          <a:stretch/>
        </p:blipFill>
        <p:spPr>
          <a:xfrm>
            <a:off x="119640" y="3196127"/>
            <a:ext cx="2885628" cy="1589519"/>
          </a:xfrm>
          <a:prstGeom prst="rect">
            <a:avLst/>
          </a:prstGeom>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1893" t="29210" b="46109"/>
          <a:stretch/>
        </p:blipFill>
        <p:spPr>
          <a:xfrm>
            <a:off x="3160518" y="3196126"/>
            <a:ext cx="2885628" cy="1589519"/>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l="1603" t="59199" r="290" b="16120"/>
          <a:stretch/>
        </p:blipFill>
        <p:spPr>
          <a:xfrm>
            <a:off x="6182455" y="3196126"/>
            <a:ext cx="2885628" cy="1589519"/>
          </a:xfrm>
          <a:prstGeom prst="rect">
            <a:avLst/>
          </a:prstGeom>
        </p:spPr>
      </p:pic>
      <p:pic>
        <p:nvPicPr>
          <p:cNvPr id="13" name="Рисунок 12"/>
          <p:cNvPicPr>
            <a:picLocks noChangeAspect="1"/>
          </p:cNvPicPr>
          <p:nvPr/>
        </p:nvPicPr>
        <p:blipFill rotWithShape="1">
          <a:blip r:embed="rId4" cstate="print">
            <a:extLst>
              <a:ext uri="{28A0092B-C50C-407E-A947-70E740481C1C}">
                <a14:useLocalDpi xmlns:a14="http://schemas.microsoft.com/office/drawing/2010/main" val="0"/>
              </a:ext>
            </a:extLst>
          </a:blip>
          <a:srcRect l="2183" t="87197" r="9732" b="573"/>
          <a:stretch/>
        </p:blipFill>
        <p:spPr>
          <a:xfrm>
            <a:off x="3160518" y="5074778"/>
            <a:ext cx="2590802" cy="787637"/>
          </a:xfrm>
          <a:prstGeom prst="rect">
            <a:avLst/>
          </a:prstGeom>
        </p:spPr>
      </p:pic>
      <p:grpSp>
        <p:nvGrpSpPr>
          <p:cNvPr id="14" name="Группа 13"/>
          <p:cNvGrpSpPr/>
          <p:nvPr/>
        </p:nvGrpSpPr>
        <p:grpSpPr>
          <a:xfrm>
            <a:off x="8432686" y="6450136"/>
            <a:ext cx="453970" cy="369332"/>
            <a:chOff x="8432686" y="6450136"/>
            <a:chExt cx="453970" cy="369332"/>
          </a:xfrm>
        </p:grpSpPr>
        <p:sp>
          <p:nvSpPr>
            <p:cNvPr id="15" name="Овал 1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6" name="TextBox 15"/>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44</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0594493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91884"/>
          </a:xfrm>
        </p:spPr>
        <p:txBody>
          <a:bodyPr>
            <a:noAutofit/>
          </a:bodyPr>
          <a:lstStyle/>
          <a:p>
            <a:r>
              <a:rPr lang="ru-RU" sz="4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УСАДКА СТРУЖКИ</a:t>
            </a:r>
            <a:endParaRPr lang="ru-RU" sz="4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1253069"/>
            <a:ext cx="9005456" cy="3399614"/>
          </a:xfrm>
          <a:prstGeom prst="rect">
            <a:avLst/>
          </a:prstGeom>
        </p:spPr>
        <p:txBody>
          <a:bodyPr vert="horz" lIns="91440" tIns="45720" rIns="91440" bIns="45720" rtlCol="0">
            <a:noAutofit/>
          </a:bodyPr>
          <a:lstStyle/>
          <a:p>
            <a:pPr marL="6350" indent="357188" algn="just">
              <a:lnSpc>
                <a:spcPct val="80000"/>
              </a:lnSpc>
              <a:defRPr/>
            </a:pPr>
            <a:r>
              <a:rPr lang="ru-RU" sz="2300" dirty="0">
                <a:solidFill>
                  <a:srgbClr val="C00000"/>
                </a:solidFill>
                <a:latin typeface="GOST Type BU" pitchFamily="2" charset="2"/>
              </a:rPr>
              <a:t>Усадка стружки </a:t>
            </a:r>
            <a:r>
              <a:rPr lang="ru-RU" sz="2300" dirty="0">
                <a:solidFill>
                  <a:schemeClr val="tx2">
                    <a:lumMod val="75000"/>
                  </a:schemeClr>
                </a:solidFill>
                <a:latin typeface="GOST Type BU" pitchFamily="2" charset="2"/>
              </a:rPr>
              <a:t>– это изменение геометрических размеров стружки по сравнению с размерами срезаемого слоя</a:t>
            </a:r>
            <a:r>
              <a:rPr lang="ru-RU" sz="2300" dirty="0" smtClean="0">
                <a:solidFill>
                  <a:schemeClr val="tx2">
                    <a:lumMod val="75000"/>
                  </a:schemeClr>
                </a:solidFill>
                <a:latin typeface="GOST Type BU" pitchFamily="2" charset="2"/>
              </a:rPr>
              <a:t>.</a:t>
            </a:r>
          </a:p>
          <a:p>
            <a:pPr marL="6350" algn="just">
              <a:lnSpc>
                <a:spcPct val="80000"/>
              </a:lnSpc>
              <a:defRPr/>
            </a:pPr>
            <a:endParaRPr lang="ru-RU" sz="2300" dirty="0">
              <a:solidFill>
                <a:schemeClr val="tx2">
                  <a:lumMod val="75000"/>
                </a:schemeClr>
              </a:solidFill>
              <a:latin typeface="GOST Type BU" pitchFamily="2" charset="2"/>
            </a:endParaRPr>
          </a:p>
          <a:p>
            <a:pPr marL="6350" algn="just">
              <a:lnSpc>
                <a:spcPct val="80000"/>
              </a:lnSpc>
              <a:defRPr/>
            </a:pPr>
            <a:r>
              <a:rPr lang="ru-RU" sz="2300" dirty="0" smtClean="0">
                <a:solidFill>
                  <a:schemeClr val="tx2">
                    <a:lumMod val="75000"/>
                  </a:schemeClr>
                </a:solidFill>
                <a:latin typeface="GOST Type BU" pitchFamily="2" charset="2"/>
              </a:rPr>
              <a:t>коэффициентом утолщения: </a:t>
            </a:r>
            <a:r>
              <a:rPr lang="en-US" sz="2300" dirty="0" smtClean="0">
                <a:solidFill>
                  <a:srgbClr val="C00000"/>
                </a:solidFill>
                <a:latin typeface="GOST Type BU" pitchFamily="2" charset="2"/>
              </a:rPr>
              <a:t>      </a:t>
            </a:r>
            <a:r>
              <a:rPr lang="ru-RU" sz="2300" dirty="0" smtClean="0">
                <a:solidFill>
                  <a:srgbClr val="C00000"/>
                </a:solidFill>
                <a:latin typeface="GOST Type BU" pitchFamily="2" charset="2"/>
              </a:rPr>
              <a:t>   </a:t>
            </a:r>
            <a:r>
              <a:rPr lang="en-US" sz="2300" dirty="0" smtClean="0">
                <a:solidFill>
                  <a:srgbClr val="C00000"/>
                </a:solidFill>
                <a:latin typeface="GOST Type BU" pitchFamily="2" charset="2"/>
              </a:rPr>
              <a:t> </a:t>
            </a:r>
            <a:r>
              <a:rPr lang="ru-RU" sz="2300" dirty="0" smtClean="0">
                <a:solidFill>
                  <a:schemeClr val="tx2">
                    <a:lumMod val="75000"/>
                  </a:schemeClr>
                </a:solidFill>
                <a:latin typeface="GOST Type BU" pitchFamily="2" charset="2"/>
              </a:rPr>
              <a:t>;</a:t>
            </a:r>
            <a:endParaRPr lang="en-US" sz="2300" dirty="0" smtClean="0">
              <a:solidFill>
                <a:schemeClr val="tx2">
                  <a:lumMod val="75000"/>
                </a:schemeClr>
              </a:solidFill>
              <a:latin typeface="GOST Type BU" pitchFamily="2" charset="2"/>
            </a:endParaRPr>
          </a:p>
          <a:p>
            <a:pPr marL="6350" algn="just">
              <a:lnSpc>
                <a:spcPct val="80000"/>
              </a:lnSpc>
              <a:defRPr/>
            </a:pPr>
            <a:endParaRPr lang="ru-RU" sz="2300" dirty="0" smtClean="0">
              <a:solidFill>
                <a:schemeClr val="tx2">
                  <a:lumMod val="75000"/>
                </a:schemeClr>
              </a:solidFill>
              <a:latin typeface="GOST Type BU" pitchFamily="2" charset="2"/>
            </a:endParaRPr>
          </a:p>
          <a:p>
            <a:pPr marL="6350" algn="just">
              <a:lnSpc>
                <a:spcPct val="80000"/>
              </a:lnSpc>
              <a:defRPr/>
            </a:pPr>
            <a:r>
              <a:rPr lang="ru-RU" sz="2300" dirty="0" smtClean="0">
                <a:solidFill>
                  <a:schemeClr val="tx2">
                    <a:lumMod val="75000"/>
                  </a:schemeClr>
                </a:solidFill>
                <a:latin typeface="GOST Type BU" pitchFamily="2" charset="2"/>
              </a:rPr>
              <a:t>коэффициентом </a:t>
            </a:r>
            <a:r>
              <a:rPr lang="ru-RU" sz="2300" dirty="0">
                <a:solidFill>
                  <a:schemeClr val="tx2">
                    <a:lumMod val="75000"/>
                  </a:schemeClr>
                </a:solidFill>
                <a:latin typeface="GOST Type BU" pitchFamily="2" charset="2"/>
              </a:rPr>
              <a:t>уширения </a:t>
            </a:r>
            <a:r>
              <a:rPr lang="ru-RU" sz="2300" dirty="0" smtClean="0">
                <a:solidFill>
                  <a:srgbClr val="C00000"/>
                </a:solidFill>
                <a:latin typeface="GOST Type BU" pitchFamily="2" charset="2"/>
              </a:rPr>
              <a:t>          </a:t>
            </a:r>
            <a:r>
              <a:rPr lang="ru-RU" sz="2300" dirty="0" smtClean="0">
                <a:solidFill>
                  <a:schemeClr val="tx2">
                    <a:lumMod val="75000"/>
                  </a:schemeClr>
                </a:solidFill>
                <a:latin typeface="GOST Type BU" pitchFamily="2" charset="2"/>
              </a:rPr>
              <a:t>;</a:t>
            </a:r>
            <a:endParaRPr lang="en-US" sz="2300" dirty="0" smtClean="0">
              <a:solidFill>
                <a:schemeClr val="tx2">
                  <a:lumMod val="75000"/>
                </a:schemeClr>
              </a:solidFill>
              <a:latin typeface="GOST Type BU" pitchFamily="2" charset="2"/>
            </a:endParaRPr>
          </a:p>
          <a:p>
            <a:pPr marL="6350" algn="just">
              <a:lnSpc>
                <a:spcPct val="80000"/>
              </a:lnSpc>
              <a:defRPr/>
            </a:pPr>
            <a:endParaRPr lang="ru-RU" sz="2300" dirty="0" smtClean="0">
              <a:solidFill>
                <a:schemeClr val="tx2">
                  <a:lumMod val="75000"/>
                </a:schemeClr>
              </a:solidFill>
              <a:latin typeface="GOST Type BU" pitchFamily="2" charset="2"/>
            </a:endParaRPr>
          </a:p>
          <a:p>
            <a:pPr marL="6350" algn="just">
              <a:lnSpc>
                <a:spcPct val="80000"/>
              </a:lnSpc>
              <a:defRPr/>
            </a:pPr>
            <a:r>
              <a:rPr lang="ru-RU" sz="2300" dirty="0" smtClean="0">
                <a:solidFill>
                  <a:schemeClr val="tx2">
                    <a:lumMod val="75000"/>
                  </a:schemeClr>
                </a:solidFill>
                <a:latin typeface="GOST Type BU" pitchFamily="2" charset="2"/>
              </a:rPr>
              <a:t>коэффициентом </a:t>
            </a:r>
            <a:r>
              <a:rPr lang="ru-RU" sz="2300" dirty="0">
                <a:solidFill>
                  <a:schemeClr val="tx2">
                    <a:lumMod val="75000"/>
                  </a:schemeClr>
                </a:solidFill>
                <a:latin typeface="GOST Type BU" pitchFamily="2" charset="2"/>
              </a:rPr>
              <a:t>укорочения </a:t>
            </a:r>
            <a:r>
              <a:rPr lang="ru-RU" sz="2300" dirty="0" smtClean="0">
                <a:solidFill>
                  <a:srgbClr val="C00000"/>
                </a:solidFill>
                <a:latin typeface="GOST Type BU" pitchFamily="2" charset="2"/>
              </a:rPr>
              <a:t>   </a:t>
            </a:r>
            <a:r>
              <a:rPr lang="ru-RU" sz="2300" dirty="0" smtClean="0">
                <a:solidFill>
                  <a:schemeClr val="tx2">
                    <a:lumMod val="75000"/>
                  </a:schemeClr>
                </a:solidFill>
                <a:latin typeface="GOST Type BU" pitchFamily="2" charset="2"/>
              </a:rPr>
              <a:t> </a:t>
            </a:r>
          </a:p>
          <a:p>
            <a:pPr marL="6350" algn="just">
              <a:lnSpc>
                <a:spcPct val="80000"/>
              </a:lnSpc>
              <a:defRPr/>
            </a:pPr>
            <a:endParaRPr lang="ru-RU" sz="2300" dirty="0">
              <a:solidFill>
                <a:schemeClr val="tx2">
                  <a:lumMod val="75000"/>
                </a:schemeClr>
              </a:solidFill>
              <a:latin typeface="GOST Type BU" pitchFamily="2" charset="2"/>
            </a:endParaRPr>
          </a:p>
          <a:p>
            <a:pPr marL="1169988" indent="-538163" algn="just">
              <a:lnSpc>
                <a:spcPct val="80000"/>
              </a:lnSpc>
              <a:defRPr/>
            </a:pPr>
            <a:r>
              <a:rPr lang="ru-RU" sz="2300" dirty="0" smtClean="0">
                <a:solidFill>
                  <a:schemeClr val="tx2">
                    <a:lumMod val="75000"/>
                  </a:schemeClr>
                </a:solidFill>
                <a:latin typeface="GOST Type BU" pitchFamily="2" charset="2"/>
              </a:rPr>
              <a:t>где </a:t>
            </a:r>
            <a:r>
              <a:rPr lang="ru-RU" sz="2300" dirty="0">
                <a:solidFill>
                  <a:srgbClr val="C00000"/>
                </a:solidFill>
                <a:latin typeface="GOST Type BU" pitchFamily="2" charset="2"/>
              </a:rPr>
              <a:t>а</a:t>
            </a:r>
            <a:r>
              <a:rPr lang="ru-RU" sz="2300" baseline="-25000" dirty="0">
                <a:solidFill>
                  <a:srgbClr val="C00000"/>
                </a:solidFill>
                <a:latin typeface="GOST Type BU" pitchFamily="2" charset="2"/>
              </a:rPr>
              <a:t>1</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b</a:t>
            </a:r>
            <a:r>
              <a:rPr lang="ru-RU" sz="2300" baseline="-25000" dirty="0">
                <a:solidFill>
                  <a:srgbClr val="C00000"/>
                </a:solidFill>
                <a:latin typeface="GOST Type BU" pitchFamily="2" charset="2"/>
              </a:rPr>
              <a:t>1</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l</a:t>
            </a:r>
            <a:r>
              <a:rPr lang="ru-RU" sz="2300" baseline="-25000" dirty="0">
                <a:solidFill>
                  <a:srgbClr val="C00000"/>
                </a:solidFill>
                <a:latin typeface="GOST Type BU" pitchFamily="2" charset="2"/>
              </a:rPr>
              <a:t>1</a:t>
            </a:r>
            <a:r>
              <a:rPr lang="ru-RU" sz="2300" dirty="0">
                <a:solidFill>
                  <a:schemeClr val="tx2">
                    <a:lumMod val="75000"/>
                  </a:schemeClr>
                </a:solidFill>
                <a:latin typeface="GOST Type BU" pitchFamily="2" charset="2"/>
              </a:rPr>
              <a:t> соответственно толщина, ширина и длина стружки; </a:t>
            </a:r>
            <a:r>
              <a:rPr lang="en-US" sz="2300" dirty="0" smtClean="0">
                <a:solidFill>
                  <a:schemeClr val="tx2">
                    <a:lumMod val="75000"/>
                  </a:schemeClr>
                </a:solidFill>
                <a:latin typeface="GOST Type BU" pitchFamily="2" charset="2"/>
              </a:rPr>
              <a:t> </a:t>
            </a:r>
            <a:r>
              <a:rPr lang="ru-RU" sz="2300" dirty="0" smtClean="0">
                <a:solidFill>
                  <a:srgbClr val="C00000"/>
                </a:solidFill>
                <a:latin typeface="GOST Type BU" pitchFamily="2" charset="2"/>
              </a:rPr>
              <a:t>а</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b</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l</a:t>
            </a:r>
            <a:r>
              <a:rPr lang="ru-RU" sz="2300" dirty="0">
                <a:solidFill>
                  <a:schemeClr val="tx2">
                    <a:lumMod val="75000"/>
                  </a:schemeClr>
                </a:solidFill>
                <a:latin typeface="GOST Type BU" pitchFamily="2" charset="2"/>
              </a:rPr>
              <a:t> соответственно толщина, ширина и длина срезаемого </a:t>
            </a:r>
            <a:r>
              <a:rPr lang="ru-RU" sz="2300" dirty="0" smtClean="0">
                <a:solidFill>
                  <a:schemeClr val="tx2">
                    <a:lumMod val="75000"/>
                  </a:schemeClr>
                </a:solidFill>
                <a:latin typeface="GOST Type BU" pitchFamily="2" charset="2"/>
              </a:rPr>
              <a:t>слоя</a:t>
            </a:r>
          </a:p>
        </p:txBody>
      </p:sp>
      <mc:AlternateContent xmlns:mc="http://schemas.openxmlformats.org/markup-compatibility/2006" xmlns:a14="http://schemas.microsoft.com/office/drawing/2010/main">
        <mc:Choice Requires="a14">
          <p:sp>
            <p:nvSpPr>
              <p:cNvPr id="3" name="TextBox 2"/>
              <p:cNvSpPr txBox="1"/>
              <p:nvPr/>
            </p:nvSpPr>
            <p:spPr>
              <a:xfrm>
                <a:off x="3718481" y="1952480"/>
                <a:ext cx="1131207" cy="6194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𝐾</m:t>
                          </m:r>
                        </m:e>
                        <m:sub>
                          <m:r>
                            <a:rPr lang="en-US" sz="2000" b="0" i="1" smtClean="0">
                              <a:solidFill>
                                <a:srgbClr val="C00000"/>
                              </a:solidFill>
                              <a:latin typeface="Cambria Math"/>
                            </a:rPr>
                            <m:t>𝑎</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sSub>
                            <m:sSubPr>
                              <m:ctrlPr>
                                <a:rPr lang="en-US" sz="2000" b="0" i="1" smtClean="0">
                                  <a:solidFill>
                                    <a:srgbClr val="C00000"/>
                                  </a:solidFill>
                                  <a:latin typeface="Cambria Math"/>
                                </a:rPr>
                              </m:ctrlPr>
                            </m:sSubPr>
                            <m:e>
                              <m:r>
                                <a:rPr lang="en-US" sz="2000" b="0" i="1" smtClean="0">
                                  <a:solidFill>
                                    <a:srgbClr val="C00000"/>
                                  </a:solidFill>
                                  <a:latin typeface="Cambria Math"/>
                                </a:rPr>
                                <m:t>𝑎</m:t>
                              </m:r>
                            </m:e>
                            <m:sub>
                              <m:r>
                                <a:rPr lang="en-US" sz="2000" b="0" i="1" smtClean="0">
                                  <a:solidFill>
                                    <a:srgbClr val="C00000"/>
                                  </a:solidFill>
                                  <a:latin typeface="Cambria Math"/>
                                </a:rPr>
                                <m:t>1</m:t>
                              </m:r>
                            </m:sub>
                          </m:sSub>
                        </m:num>
                        <m:den>
                          <m:r>
                            <a:rPr lang="en-US" sz="2000" b="0" i="1" smtClean="0">
                              <a:solidFill>
                                <a:srgbClr val="C00000"/>
                              </a:solidFill>
                              <a:latin typeface="Cambria Math"/>
                            </a:rPr>
                            <m:t>𝑎</m:t>
                          </m:r>
                        </m:den>
                      </m:f>
                    </m:oMath>
                  </m:oMathPara>
                </a14:m>
                <a:endParaRPr lang="ru-RU" sz="20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718481" y="1952480"/>
                <a:ext cx="1131207" cy="619465"/>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547535" y="2437474"/>
                <a:ext cx="1113895" cy="6767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𝐾</m:t>
                          </m:r>
                        </m:e>
                        <m:sub>
                          <m:r>
                            <a:rPr lang="en-US" sz="2000" b="0" i="1" smtClean="0">
                              <a:solidFill>
                                <a:srgbClr val="C00000"/>
                              </a:solidFill>
                              <a:latin typeface="Cambria Math"/>
                            </a:rPr>
                            <m:t>𝑏</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sSub>
                            <m:sSubPr>
                              <m:ctrlPr>
                                <a:rPr lang="en-US" sz="2000" b="0" i="1" smtClean="0">
                                  <a:solidFill>
                                    <a:srgbClr val="C00000"/>
                                  </a:solidFill>
                                  <a:latin typeface="Cambria Math"/>
                                </a:rPr>
                              </m:ctrlPr>
                            </m:sSubPr>
                            <m:e>
                              <m:r>
                                <a:rPr lang="en-US" sz="2000" b="0" i="1" smtClean="0">
                                  <a:solidFill>
                                    <a:srgbClr val="C00000"/>
                                  </a:solidFill>
                                  <a:latin typeface="Cambria Math"/>
                                </a:rPr>
                                <m:t>𝑏</m:t>
                              </m:r>
                            </m:e>
                            <m:sub>
                              <m:r>
                                <a:rPr lang="en-US" sz="2000" b="0" i="1" smtClean="0">
                                  <a:solidFill>
                                    <a:srgbClr val="C00000"/>
                                  </a:solidFill>
                                  <a:latin typeface="Cambria Math"/>
                                </a:rPr>
                                <m:t>1</m:t>
                              </m:r>
                            </m:sub>
                          </m:sSub>
                        </m:num>
                        <m:den>
                          <m:r>
                            <a:rPr lang="en-US" sz="2000" b="0" i="1" smtClean="0">
                              <a:solidFill>
                                <a:srgbClr val="C00000"/>
                              </a:solidFill>
                              <a:latin typeface="Cambria Math"/>
                            </a:rPr>
                            <m:t>𝑏</m:t>
                          </m:r>
                        </m:den>
                      </m:f>
                    </m:oMath>
                  </m:oMathPara>
                </a14:m>
                <a:endParaRPr lang="ru-RU" sz="20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547535" y="2437474"/>
                <a:ext cx="1113895" cy="676724"/>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687236" y="3073857"/>
                <a:ext cx="1061060" cy="747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𝐾</m:t>
                          </m:r>
                        </m:e>
                        <m:sub>
                          <m:r>
                            <a:rPr lang="en-US" sz="2000" b="0" i="1" smtClean="0">
                              <a:solidFill>
                                <a:srgbClr val="C00000"/>
                              </a:solidFill>
                              <a:latin typeface="Cambria Math"/>
                            </a:rPr>
                            <m:t>𝑙</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i="1">
                              <a:solidFill>
                                <a:srgbClr val="C00000"/>
                              </a:solidFill>
                              <a:latin typeface="Cambria Math"/>
                            </a:rPr>
                            <m:t>𝑙</m:t>
                          </m:r>
                        </m:num>
                        <m:den>
                          <m:sSub>
                            <m:sSubPr>
                              <m:ctrlPr>
                                <a:rPr lang="en-US" sz="2000" i="1">
                                  <a:solidFill>
                                    <a:srgbClr val="C00000"/>
                                  </a:solidFill>
                                  <a:latin typeface="Cambria Math"/>
                                </a:rPr>
                              </m:ctrlPr>
                            </m:sSubPr>
                            <m:e>
                              <m:r>
                                <a:rPr lang="en-US" sz="2000" i="1">
                                  <a:solidFill>
                                    <a:srgbClr val="C00000"/>
                                  </a:solidFill>
                                  <a:latin typeface="Cambria Math"/>
                                </a:rPr>
                                <m:t>𝑙</m:t>
                              </m:r>
                            </m:e>
                            <m:sub>
                              <m:r>
                                <a:rPr lang="en-US" sz="2000" i="1">
                                  <a:solidFill>
                                    <a:srgbClr val="C00000"/>
                                  </a:solidFill>
                                  <a:latin typeface="Cambria Math"/>
                                </a:rPr>
                                <m:t>1</m:t>
                              </m:r>
                            </m:sub>
                          </m:sSub>
                        </m:den>
                      </m:f>
                    </m:oMath>
                  </m:oMathPara>
                </a14:m>
                <a:endParaRPr lang="ru-RU" sz="20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87236" y="3073857"/>
                <a:ext cx="1061060" cy="747384"/>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170399" y="4816704"/>
                <a:ext cx="2803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𝑎</m:t>
                          </m:r>
                        </m:e>
                        <m:sub>
                          <m:r>
                            <a:rPr lang="en-US" sz="2400" b="0" i="1" smtClean="0">
                              <a:solidFill>
                                <a:srgbClr val="C00000"/>
                              </a:solidFill>
                              <a:latin typeface="Cambria Math"/>
                            </a:rPr>
                            <m:t>1</m:t>
                          </m:r>
                        </m:sub>
                      </m:sSub>
                      <m:r>
                        <a:rPr lang="ru-RU" sz="2400" i="1" smtClean="0">
                          <a:solidFill>
                            <a:srgbClr val="C00000"/>
                          </a:solidFill>
                          <a:latin typeface="Cambria Math"/>
                          <a:ea typeface="Cambria Math"/>
                        </a:rPr>
                        <m:t>∙</m:t>
                      </m:r>
                      <m:sSub>
                        <m:sSubPr>
                          <m:ctrlPr>
                            <a:rPr lang="ru-RU"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𝑏</m:t>
                          </m:r>
                        </m:e>
                        <m:sub>
                          <m:r>
                            <a:rPr lang="en-US" sz="2400" b="0" i="1" smtClean="0">
                              <a:solidFill>
                                <a:srgbClr val="C00000"/>
                              </a:solidFill>
                              <a:latin typeface="Cambria Math"/>
                              <a:ea typeface="Cambria Math"/>
                            </a:rPr>
                            <m:t>1</m:t>
                          </m:r>
                        </m:sub>
                      </m:sSub>
                      <m:r>
                        <a:rPr lang="ru-RU" sz="2400" i="1" smtClean="0">
                          <a:solidFill>
                            <a:srgbClr val="C00000"/>
                          </a:solidFill>
                          <a:latin typeface="Cambria Math"/>
                          <a:ea typeface="Cambria Math"/>
                        </a:rPr>
                        <m:t>∙</m:t>
                      </m:r>
                      <m:sSub>
                        <m:sSubPr>
                          <m:ctrlPr>
                            <a:rPr lang="ru-RU" sz="2400" i="1" smtClean="0">
                              <a:solidFill>
                                <a:srgbClr val="C00000"/>
                              </a:solidFill>
                              <a:latin typeface="Cambria Math"/>
                              <a:ea typeface="Cambria Math"/>
                            </a:rPr>
                          </m:ctrlPr>
                        </m:sSubPr>
                        <m:e>
                          <m:r>
                            <a:rPr lang="en-US" sz="2400" b="0" i="1" smtClean="0">
                              <a:solidFill>
                                <a:srgbClr val="C00000"/>
                              </a:solidFill>
                              <a:latin typeface="Cambria Math"/>
                              <a:ea typeface="Cambria Math"/>
                            </a:rPr>
                            <m:t>𝑙</m:t>
                          </m:r>
                        </m:e>
                        <m:sub>
                          <m:r>
                            <a:rPr lang="en-US" sz="2400" b="0" i="1" smtClean="0">
                              <a:solidFill>
                                <a:srgbClr val="C00000"/>
                              </a:solidFill>
                              <a:latin typeface="Cambria Math"/>
                              <a:ea typeface="Cambria Math"/>
                            </a:rPr>
                            <m:t>1</m:t>
                          </m:r>
                        </m:sub>
                      </m:sSub>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𝑎</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𝑏</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𝑙</m:t>
                      </m:r>
                    </m:oMath>
                  </m:oMathPara>
                </a14:m>
                <a:endParaRPr lang="ru-RU" sz="24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170399" y="4816704"/>
                <a:ext cx="2803203" cy="461665"/>
              </a:xfrm>
              <a:prstGeom prst="rect">
                <a:avLst/>
              </a:prstGeom>
              <a:blipFill rotWithShape="1">
                <a:blip r:embed="rId6"/>
                <a:stretch>
                  <a:fillRect b="-131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718657" y="5410604"/>
                <a:ext cx="1706686" cy="854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solidFill>
                                <a:srgbClr val="C00000"/>
                              </a:solidFill>
                              <a:latin typeface="Cambria Math"/>
                            </a:rPr>
                          </m:ctrlPr>
                        </m:fPr>
                        <m:num>
                          <m:r>
                            <a:rPr lang="en-US" sz="2400" b="0" i="1" smtClean="0">
                              <a:solidFill>
                                <a:srgbClr val="C00000"/>
                              </a:solidFill>
                              <a:latin typeface="Cambria Math"/>
                            </a:rPr>
                            <m:t>𝑙</m:t>
                          </m:r>
                        </m:num>
                        <m:den>
                          <m:sSub>
                            <m:sSubPr>
                              <m:ctrlPr>
                                <a:rPr lang="ru-RU" sz="2400" i="1" smtClean="0">
                                  <a:solidFill>
                                    <a:srgbClr val="C00000"/>
                                  </a:solidFill>
                                  <a:latin typeface="Cambria Math"/>
                                </a:rPr>
                              </m:ctrlPr>
                            </m:sSubPr>
                            <m:e>
                              <m:r>
                                <a:rPr lang="en-US" sz="2400" b="0" i="1" smtClean="0">
                                  <a:solidFill>
                                    <a:srgbClr val="C00000"/>
                                  </a:solidFill>
                                  <a:latin typeface="Cambria Math"/>
                                </a:rPr>
                                <m:t>𝑙</m:t>
                              </m:r>
                            </m:e>
                            <m:sub>
                              <m:r>
                                <a:rPr lang="en-US" sz="2400" b="0" i="1" smtClean="0">
                                  <a:solidFill>
                                    <a:srgbClr val="C00000"/>
                                  </a:solidFill>
                                  <a:latin typeface="Cambria Math"/>
                                </a:rPr>
                                <m:t>1</m:t>
                              </m:r>
                            </m:sub>
                          </m:sSub>
                        </m:den>
                      </m:f>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𝑎</m:t>
                              </m:r>
                            </m:e>
                            <m:sub>
                              <m:r>
                                <a:rPr lang="en-US" sz="2400" b="0" i="1" smtClean="0">
                                  <a:solidFill>
                                    <a:srgbClr val="C00000"/>
                                  </a:solidFill>
                                  <a:latin typeface="Cambria Math"/>
                                </a:rPr>
                                <m:t>1</m:t>
                              </m:r>
                            </m:sub>
                          </m:sSub>
                        </m:num>
                        <m:den>
                          <m:r>
                            <a:rPr lang="en-US" sz="2400" b="0" i="1" smtClean="0">
                              <a:solidFill>
                                <a:srgbClr val="C00000"/>
                              </a:solidFill>
                              <a:latin typeface="Cambria Math"/>
                            </a:rPr>
                            <m:t>𝑎</m:t>
                          </m:r>
                        </m:den>
                      </m:f>
                      <m:r>
                        <a:rPr lang="en-US" sz="2400" b="0" i="1" smtClean="0">
                          <a:solidFill>
                            <a:srgbClr val="C00000"/>
                          </a:solidFill>
                          <a:latin typeface="Cambria Math"/>
                          <a:ea typeface="Cambria Math"/>
                        </a:rPr>
                        <m:t>∙</m:t>
                      </m:r>
                      <m:f>
                        <m:fPr>
                          <m:ctrlPr>
                            <a:rPr lang="en-US" sz="2400" b="0" i="1" smtClean="0">
                              <a:solidFill>
                                <a:srgbClr val="C00000"/>
                              </a:solidFill>
                              <a:latin typeface="Cambria Math"/>
                              <a:ea typeface="Cambria Math"/>
                            </a:rPr>
                          </m:ctrlPr>
                        </m:fPr>
                        <m:num>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𝑏</m:t>
                              </m:r>
                            </m:e>
                            <m:sub>
                              <m:r>
                                <a:rPr lang="en-US" sz="2400" b="0" i="1" smtClean="0">
                                  <a:solidFill>
                                    <a:srgbClr val="C00000"/>
                                  </a:solidFill>
                                  <a:latin typeface="Cambria Math"/>
                                  <a:ea typeface="Cambria Math"/>
                                </a:rPr>
                                <m:t>1</m:t>
                              </m:r>
                            </m:sub>
                          </m:sSub>
                        </m:num>
                        <m:den>
                          <m:r>
                            <a:rPr lang="en-US" sz="2400" b="0" i="1" smtClean="0">
                              <a:solidFill>
                                <a:srgbClr val="C00000"/>
                              </a:solidFill>
                              <a:latin typeface="Cambria Math"/>
                              <a:ea typeface="Cambria Math"/>
                            </a:rPr>
                            <m:t>𝑏</m:t>
                          </m:r>
                        </m:den>
                      </m:f>
                    </m:oMath>
                  </m:oMathPara>
                </a14:m>
                <a:endParaRPr lang="ru-RU" sz="24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718657" y="5410604"/>
                <a:ext cx="1706686" cy="854016"/>
              </a:xfrm>
              <a:prstGeom prst="rect">
                <a:avLst/>
              </a:prstGeom>
              <a:blipFill rotWithShape="1">
                <a:blip r:embed="rId7"/>
                <a:stretch>
                  <a:fillRect/>
                </a:stretch>
              </a:blipFill>
            </p:spPr>
            <p:txBody>
              <a:bodyPr/>
              <a:lstStyle/>
              <a:p>
                <a:r>
                  <a:rPr lang="ru-RU">
                    <a:noFill/>
                  </a:rPr>
                  <a:t> </a:t>
                </a:r>
              </a:p>
            </p:txBody>
          </p:sp>
        </mc:Fallback>
      </mc:AlternateContent>
      <p:sp>
        <p:nvSpPr>
          <p:cNvPr id="9" name="Содержимое 2"/>
          <p:cNvSpPr txBox="1">
            <a:spLocks/>
          </p:cNvSpPr>
          <p:nvPr/>
        </p:nvSpPr>
        <p:spPr>
          <a:xfrm>
            <a:off x="4661430" y="3199188"/>
            <a:ext cx="243908" cy="416859"/>
          </a:xfrm>
          <a:prstGeom prst="rect">
            <a:avLst/>
          </a:prstGeom>
        </p:spPr>
        <p:txBody>
          <a:bodyPr vert="horz" lIns="91440" tIns="45720" rIns="91440" bIns="45720" rtlCol="0">
            <a:noAutofit/>
          </a:bodyPr>
          <a:lstStyle/>
          <a:p>
            <a:pPr algn="just">
              <a:lnSpc>
                <a:spcPct val="80000"/>
              </a:lnSpc>
              <a:defRPr/>
            </a:pPr>
            <a:r>
              <a:rPr lang="en-US" sz="2800" dirty="0" smtClean="0">
                <a:solidFill>
                  <a:schemeClr val="tx2">
                    <a:lumMod val="75000"/>
                  </a:schemeClr>
                </a:solidFill>
                <a:latin typeface="GOST Type BU" pitchFamily="2" charset="2"/>
              </a:rPr>
              <a:t>,</a:t>
            </a:r>
            <a:endParaRPr lang="ru-RU" sz="2800" dirty="0" smtClean="0">
              <a:solidFill>
                <a:schemeClr val="tx2">
                  <a:lumMod val="75000"/>
                </a:schemeClr>
              </a:solidFill>
              <a:latin typeface="GOST Type BU" pitchFamily="2" charset="2"/>
            </a:endParaRPr>
          </a:p>
        </p:txBody>
      </p:sp>
      <p:sp>
        <p:nvSpPr>
          <p:cNvPr id="12" name="Содержимое 2"/>
          <p:cNvSpPr txBox="1">
            <a:spLocks/>
          </p:cNvSpPr>
          <p:nvPr/>
        </p:nvSpPr>
        <p:spPr>
          <a:xfrm>
            <a:off x="5866026" y="481071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3" name="Содержимое 2"/>
          <p:cNvSpPr txBox="1">
            <a:spLocks/>
          </p:cNvSpPr>
          <p:nvPr/>
        </p:nvSpPr>
        <p:spPr>
          <a:xfrm>
            <a:off x="5263048" y="558884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4" name="Группа 13"/>
          <p:cNvGrpSpPr/>
          <p:nvPr/>
        </p:nvGrpSpPr>
        <p:grpSpPr>
          <a:xfrm>
            <a:off x="8438296" y="6450136"/>
            <a:ext cx="442750" cy="369332"/>
            <a:chOff x="8438296" y="6450136"/>
            <a:chExt cx="442750" cy="369332"/>
          </a:xfrm>
        </p:grpSpPr>
        <p:sp>
          <p:nvSpPr>
            <p:cNvPr id="15" name="Овал 1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6" name="TextBox 15"/>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994759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680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КОЭФФИЦИЕНТ УТОЛЩЕНИЯ СТРУЖКИ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143624"/>
            <a:ext cx="9005456" cy="523875"/>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Схема к определению коэффициента утолщения стружки</a:t>
            </a:r>
          </a:p>
        </p:txBody>
      </p:sp>
      <p:pic>
        <p:nvPicPr>
          <p:cNvPr id="5" name="Picture 4" descr="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6648" y="1024366"/>
            <a:ext cx="5730705" cy="493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Группа 5"/>
          <p:cNvGrpSpPr/>
          <p:nvPr/>
        </p:nvGrpSpPr>
        <p:grpSpPr>
          <a:xfrm>
            <a:off x="8432685" y="6450136"/>
            <a:ext cx="453970" cy="369332"/>
            <a:chOff x="8432685"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30454615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680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СВЯЗЬ КОЭФФИЦИЕНТА УТОЛЩЕНИЯ С УГЛОМ СДВИГА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7"/>
          <p:cNvSpPr>
            <a:spLocks noChangeArrowheads="1"/>
          </p:cNvSpPr>
          <p:nvPr/>
        </p:nvSpPr>
        <p:spPr bwMode="auto">
          <a:xfrm>
            <a:off x="0" y="952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5" name="TextBox 4"/>
              <p:cNvSpPr txBox="1"/>
              <p:nvPr/>
            </p:nvSpPr>
            <p:spPr>
              <a:xfrm>
                <a:off x="732488" y="1519515"/>
                <a:ext cx="7679025" cy="10011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𝐾</m:t>
                          </m:r>
                        </m:e>
                        <m:sub>
                          <m:r>
                            <a:rPr lang="en-US" sz="2800" b="0" i="1" smtClean="0">
                              <a:solidFill>
                                <a:srgbClr val="C00000"/>
                              </a:solidFill>
                              <a:latin typeface="Cambria Math"/>
                            </a:rPr>
                            <m:t>𝑎</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sSub>
                            <m:sSubPr>
                              <m:ctrlPr>
                                <a:rPr lang="en-US" sz="2800" b="0" i="1" smtClean="0">
                                  <a:solidFill>
                                    <a:srgbClr val="C00000"/>
                                  </a:solidFill>
                                  <a:latin typeface="Cambria Math"/>
                                </a:rPr>
                              </m:ctrlPr>
                            </m:sSubPr>
                            <m:e>
                              <m:r>
                                <a:rPr lang="en-US" sz="2800" b="0" i="1" smtClean="0">
                                  <a:solidFill>
                                    <a:srgbClr val="C00000"/>
                                  </a:solidFill>
                                  <a:latin typeface="Cambria Math"/>
                                </a:rPr>
                                <m:t>𝑎</m:t>
                              </m:r>
                            </m:e>
                            <m:sub>
                              <m:r>
                                <a:rPr lang="en-US" sz="2800" b="0" i="1" smtClean="0">
                                  <a:solidFill>
                                    <a:srgbClr val="C00000"/>
                                  </a:solidFill>
                                  <a:latin typeface="Cambria Math"/>
                                </a:rPr>
                                <m:t>1</m:t>
                              </m:r>
                            </m:sub>
                          </m:sSub>
                        </m:num>
                        <m:den>
                          <m:r>
                            <a:rPr lang="en-US" sz="2800" b="0" i="1" smtClean="0">
                              <a:solidFill>
                                <a:srgbClr val="C00000"/>
                              </a:solidFill>
                              <a:latin typeface="Cambria Math"/>
                            </a:rPr>
                            <m:t>𝑎</m:t>
                          </m:r>
                        </m:den>
                      </m:f>
                      <m:r>
                        <a:rPr lang="en-US" sz="2800" b="0" i="1" smtClean="0">
                          <a:solidFill>
                            <a:srgbClr val="C00000"/>
                          </a:solidFill>
                          <a:latin typeface="Cambria Math"/>
                        </a:rPr>
                        <m:t>=</m:t>
                      </m:r>
                      <m:f>
                        <m:fPr>
                          <m:ctrlPr>
                            <a:rPr lang="en-US" sz="2800" b="0" i="1" smtClean="0">
                              <a:solidFill>
                                <a:srgbClr val="C00000"/>
                              </a:solidFill>
                              <a:latin typeface="Cambria Math"/>
                            </a:rPr>
                          </m:ctrlPr>
                        </m:fPr>
                        <m:num>
                          <m:r>
                            <a:rPr lang="en-US" sz="2800" b="0" i="1" smtClean="0">
                              <a:solidFill>
                                <a:srgbClr val="C00000"/>
                              </a:solidFill>
                              <a:latin typeface="Cambria Math"/>
                            </a:rPr>
                            <m:t>𝐴𝐶</m:t>
                          </m:r>
                        </m:num>
                        <m:den>
                          <m:r>
                            <a:rPr lang="en-US" sz="2800" b="0" i="1" smtClean="0">
                              <a:solidFill>
                                <a:srgbClr val="C00000"/>
                              </a:solidFill>
                              <a:latin typeface="Cambria Math"/>
                            </a:rPr>
                            <m:t>𝐴𝐷</m:t>
                          </m:r>
                        </m:den>
                      </m:f>
                      <m:r>
                        <a:rPr lang="en-US" sz="2800" b="0" i="1" smtClean="0">
                          <a:solidFill>
                            <a:srgbClr val="C00000"/>
                          </a:solidFill>
                          <a:latin typeface="Cambria Math"/>
                        </a:rPr>
                        <m:t>=</m:t>
                      </m:r>
                      <m:f>
                        <m:fPr>
                          <m:ctrlPr>
                            <a:rPr lang="en-US" sz="2800" b="0" i="1" smtClean="0">
                              <a:solidFill>
                                <a:srgbClr val="C00000"/>
                              </a:solidFill>
                              <a:latin typeface="Cambria Math"/>
                            </a:rPr>
                          </m:ctrlPr>
                        </m:fPr>
                        <m:num>
                          <m:r>
                            <a:rPr lang="en-US" sz="2800" b="0" i="1" smtClean="0">
                              <a:solidFill>
                                <a:srgbClr val="C00000"/>
                              </a:solidFill>
                              <a:latin typeface="Cambria Math"/>
                            </a:rPr>
                            <m:t>𝐴𝐵</m:t>
                          </m:r>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cos</m:t>
                              </m:r>
                            </m:fName>
                            <m:e>
                              <m:d>
                                <m:dPr>
                                  <m:ctrlPr>
                                    <a:rPr lang="en-US" sz="2800" b="0" i="1" smtClean="0">
                                      <a:solidFill>
                                        <a:srgbClr val="C00000"/>
                                      </a:solidFill>
                                      <a:latin typeface="Cambria Math"/>
                                      <a:ea typeface="Cambria Math"/>
                                    </a:rPr>
                                  </m:ctrlPr>
                                </m:dPr>
                                <m:e>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𝛾</m:t>
                                  </m:r>
                                </m:e>
                              </m:d>
                            </m:e>
                          </m:func>
                        </m:num>
                        <m:den>
                          <m:r>
                            <a:rPr lang="en-US" sz="2800" b="0" i="1" smtClean="0">
                              <a:solidFill>
                                <a:srgbClr val="C00000"/>
                              </a:solidFill>
                              <a:latin typeface="Cambria Math"/>
                            </a:rPr>
                            <m:t>𝐴𝐵</m:t>
                          </m:r>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sin</m:t>
                              </m:r>
                            </m:fName>
                            <m:e>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e>
                          </m:func>
                        </m:den>
                      </m:f>
                      <m:r>
                        <a:rPr lang="en-US" sz="2800" b="0" i="1" smtClean="0">
                          <a:solidFill>
                            <a:srgbClr val="C00000"/>
                          </a:solidFill>
                          <a:latin typeface="Cambria Math"/>
                        </a:rPr>
                        <m:t>=</m:t>
                      </m:r>
                      <m:f>
                        <m:fPr>
                          <m:ctrlPr>
                            <a:rPr lang="en-US" sz="2800" b="0" i="1" smtClean="0">
                              <a:solidFill>
                                <a:srgbClr val="C00000"/>
                              </a:solidFill>
                              <a:latin typeface="Cambria Math"/>
                            </a:rPr>
                          </m:ctrlPr>
                        </m:fPr>
                        <m:num>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cos</m:t>
                              </m:r>
                            </m:fName>
                            <m:e>
                              <m:d>
                                <m:dPr>
                                  <m:ctrlPr>
                                    <a:rPr lang="en-US" sz="2800" b="0" i="1" smtClean="0">
                                      <a:solidFill>
                                        <a:srgbClr val="C00000"/>
                                      </a:solidFill>
                                      <a:latin typeface="Cambria Math"/>
                                    </a:rPr>
                                  </m:ctrlPr>
                                </m:dPr>
                                <m:e>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r>
                                    <a:rPr lang="en-US" sz="2800" b="0" i="1" smtClean="0">
                                      <a:solidFill>
                                        <a:srgbClr val="C00000"/>
                                      </a:solidFill>
                                      <a:latin typeface="Cambria Math"/>
                                    </a:rPr>
                                    <m:t>−</m:t>
                                  </m:r>
                                  <m:r>
                                    <a:rPr lang="en-US" sz="2800" b="0" i="1" smtClean="0">
                                      <a:solidFill>
                                        <a:srgbClr val="C00000"/>
                                      </a:solidFill>
                                      <a:latin typeface="Cambria Math"/>
                                      <a:ea typeface="Cambria Math"/>
                                    </a:rPr>
                                    <m:t>𝛾</m:t>
                                  </m:r>
                                </m:e>
                              </m:d>
                            </m:e>
                          </m:func>
                        </m:num>
                        <m:den>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sin</m:t>
                              </m:r>
                            </m:fName>
                            <m:e>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e>
                          </m:func>
                        </m:den>
                      </m:f>
                    </m:oMath>
                  </m:oMathPara>
                </a14:m>
                <a:endParaRPr lang="ru-RU"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732488" y="1519515"/>
                <a:ext cx="7679025" cy="1001108"/>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56015" y="3414068"/>
                <a:ext cx="8831970" cy="9831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𝐾</m:t>
                          </m:r>
                        </m:e>
                        <m:sub>
                          <m:r>
                            <a:rPr lang="en-US" sz="2800" b="0" i="1" smtClean="0">
                              <a:solidFill>
                                <a:srgbClr val="C00000"/>
                              </a:solidFill>
                              <a:latin typeface="Cambria Math"/>
                            </a:rPr>
                            <m:t>𝑎</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cos</m:t>
                              </m:r>
                            </m:fName>
                            <m:e>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cos</m:t>
                                  </m:r>
                                </m:fName>
                                <m:e>
                                  <m:r>
                                    <a:rPr lang="en-US" sz="2800" b="0" i="1" smtClean="0">
                                      <a:solidFill>
                                        <a:srgbClr val="C00000"/>
                                      </a:solidFill>
                                      <a:latin typeface="Cambria Math"/>
                                      <a:ea typeface="Cambria Math"/>
                                    </a:rPr>
                                    <m:t>𝛾</m:t>
                                  </m:r>
                                </m:e>
                              </m:func>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sin</m:t>
                                  </m:r>
                                </m:fName>
                                <m:e>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sin</m:t>
                                      </m:r>
                                    </m:fName>
                                    <m:e>
                                      <m:r>
                                        <a:rPr lang="en-US" sz="2800" b="0" i="1" smtClean="0">
                                          <a:solidFill>
                                            <a:srgbClr val="C00000"/>
                                          </a:solidFill>
                                          <a:latin typeface="Cambria Math"/>
                                          <a:ea typeface="Cambria Math"/>
                                        </a:rPr>
                                        <m:t>𝛾</m:t>
                                      </m:r>
                                    </m:e>
                                  </m:func>
                                </m:e>
                              </m:func>
                            </m:e>
                          </m:func>
                        </m:num>
                        <m:den>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sin</m:t>
                              </m:r>
                            </m:fName>
                            <m:e>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e>
                          </m:func>
                        </m:den>
                      </m:f>
                      <m:r>
                        <a:rPr lang="en-US" sz="2800" b="0" i="1" smtClean="0">
                          <a:solidFill>
                            <a:srgbClr val="C00000"/>
                          </a:solidFill>
                          <a:latin typeface="Cambria Math"/>
                        </a:rPr>
                        <m:t>=</m:t>
                      </m:r>
                      <m:r>
                        <a:rPr lang="en-US" sz="2800" b="0" i="1" smtClean="0">
                          <a:solidFill>
                            <a:srgbClr val="C00000"/>
                          </a:solidFill>
                          <a:latin typeface="Cambria Math"/>
                        </a:rPr>
                        <m:t>𝑐𝑡𝑔</m:t>
                      </m:r>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cos</m:t>
                          </m:r>
                        </m:fName>
                        <m:e>
                          <m:r>
                            <a:rPr lang="en-US" sz="2800" b="0" i="1" smtClean="0">
                              <a:solidFill>
                                <a:srgbClr val="C00000"/>
                              </a:solidFill>
                              <a:latin typeface="Cambria Math"/>
                              <a:ea typeface="Cambria Math"/>
                            </a:rPr>
                            <m:t>𝛾</m:t>
                          </m:r>
                        </m:e>
                      </m:func>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sin</m:t>
                          </m:r>
                        </m:fName>
                        <m:e>
                          <m:r>
                            <a:rPr lang="en-US" sz="2800" b="0" i="1" smtClean="0">
                              <a:solidFill>
                                <a:srgbClr val="C00000"/>
                              </a:solidFill>
                              <a:latin typeface="Cambria Math"/>
                              <a:ea typeface="Cambria Math"/>
                            </a:rPr>
                            <m:t>𝛾</m:t>
                          </m:r>
                        </m:e>
                      </m:func>
                    </m:oMath>
                  </m:oMathPara>
                </a14:m>
                <a:endParaRPr lang="ru-RU"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56015" y="3414068"/>
                <a:ext cx="8831970" cy="983154"/>
              </a:xfrm>
              <a:prstGeom prst="rect">
                <a:avLst/>
              </a:prstGeom>
              <a:blipFill rotWithShape="1">
                <a:blip r:embed="rId4"/>
                <a:stretch>
                  <a:fillRect/>
                </a:stretch>
              </a:blipFill>
            </p:spPr>
            <p:txBody>
              <a:bodyPr/>
              <a:lstStyle/>
              <a:p>
                <a:r>
                  <a:rPr lang="ru-RU">
                    <a:noFill/>
                  </a:rPr>
                  <a:t> </a:t>
                </a:r>
              </a:p>
            </p:txBody>
          </p:sp>
        </mc:Fallback>
      </mc:AlternateContent>
      <p:grpSp>
        <p:nvGrpSpPr>
          <p:cNvPr id="10" name="Группа 9"/>
          <p:cNvGrpSpPr/>
          <p:nvPr/>
        </p:nvGrpSpPr>
        <p:grpSpPr>
          <a:xfrm>
            <a:off x="786353" y="5145738"/>
            <a:ext cx="7571295" cy="966418"/>
            <a:chOff x="-827388" y="4406150"/>
            <a:chExt cx="7571295" cy="966418"/>
          </a:xfrm>
        </p:grpSpPr>
        <mc:AlternateContent xmlns:mc="http://schemas.openxmlformats.org/markup-compatibility/2006" xmlns:a14="http://schemas.microsoft.com/office/drawing/2010/main">
          <mc:Choice Requires="a14">
            <p:sp>
              <p:nvSpPr>
                <p:cNvPr id="13" name="TextBox 12"/>
                <p:cNvSpPr txBox="1"/>
                <p:nvPr/>
              </p:nvSpPr>
              <p:spPr>
                <a:xfrm>
                  <a:off x="-827388" y="4406150"/>
                  <a:ext cx="3173369" cy="9664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𝑐𝑡𝑔</m:t>
                        </m:r>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sSub>
                              <m:sSubPr>
                                <m:ctrlPr>
                                  <a:rPr lang="en-US" sz="2800" b="0" i="1" smtClean="0">
                                    <a:solidFill>
                                      <a:srgbClr val="C00000"/>
                                    </a:solidFill>
                                    <a:latin typeface="Cambria Math"/>
                                  </a:rPr>
                                </m:ctrlPr>
                              </m:sSubPr>
                              <m:e>
                                <m:r>
                                  <a:rPr lang="en-US" sz="2800" b="0" i="1" smtClean="0">
                                    <a:solidFill>
                                      <a:srgbClr val="C00000"/>
                                    </a:solidFill>
                                    <a:latin typeface="Cambria Math"/>
                                  </a:rPr>
                                  <m:t>𝐾</m:t>
                                </m:r>
                              </m:e>
                              <m:sub>
                                <m:r>
                                  <a:rPr lang="en-US" sz="2800" b="0" i="1" smtClean="0">
                                    <a:solidFill>
                                      <a:srgbClr val="C00000"/>
                                    </a:solidFill>
                                    <a:latin typeface="Cambria Math"/>
                                  </a:rPr>
                                  <m:t>𝑎</m:t>
                                </m:r>
                              </m:sub>
                            </m:sSub>
                            <m:r>
                              <a:rPr lang="en-US" sz="2800" b="0" i="1" smtClean="0">
                                <a:solidFill>
                                  <a:srgbClr val="C00000"/>
                                </a:solidFill>
                                <a:latin typeface="Cambria Math"/>
                              </a:rPr>
                              <m:t>−</m:t>
                            </m:r>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sin</m:t>
                                </m:r>
                              </m:fName>
                              <m:e>
                                <m:r>
                                  <a:rPr lang="en-US" sz="2800" b="0" i="1" smtClean="0">
                                    <a:solidFill>
                                      <a:srgbClr val="C00000"/>
                                    </a:solidFill>
                                    <a:latin typeface="Cambria Math"/>
                                    <a:ea typeface="Cambria Math"/>
                                  </a:rPr>
                                  <m:t>𝛾</m:t>
                                </m:r>
                              </m:e>
                            </m:func>
                          </m:num>
                          <m:den>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cos</m:t>
                                </m:r>
                              </m:fName>
                              <m:e>
                                <m:r>
                                  <a:rPr lang="en-US" sz="2800" b="0" i="1" smtClean="0">
                                    <a:solidFill>
                                      <a:srgbClr val="C00000"/>
                                    </a:solidFill>
                                    <a:latin typeface="Cambria Math"/>
                                    <a:ea typeface="Cambria Math"/>
                                  </a:rPr>
                                  <m:t>𝛾</m:t>
                                </m:r>
                              </m:e>
                            </m:func>
                          </m:den>
                        </m:f>
                      </m:oMath>
                    </m:oMathPara>
                  </a14:m>
                  <a:endParaRPr lang="ru-RU"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827388" y="4406150"/>
                  <a:ext cx="3173369" cy="966418"/>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735648" y="4459935"/>
                  <a:ext cx="3008259" cy="9030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𝑡𝑔</m:t>
                        </m:r>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rPr>
                              <m:t>1</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func>
                              <m:funcPr>
                                <m:ctrlPr>
                                  <a:rPr lang="en-US" sz="2800" b="0" i="1" smtClean="0">
                                    <a:solidFill>
                                      <a:srgbClr val="C00000"/>
                                    </a:solidFill>
                                    <a:latin typeface="Cambria Math"/>
                                  </a:rPr>
                                </m:ctrlPr>
                              </m:funcPr>
                              <m:fName>
                                <m:r>
                                  <m:rPr>
                                    <m:sty m:val="p"/>
                                  </m:rPr>
                                  <a:rPr lang="en-US" sz="2800" b="0" i="0" smtClean="0">
                                    <a:solidFill>
                                      <a:srgbClr val="C00000"/>
                                    </a:solidFill>
                                    <a:latin typeface="Cambria Math"/>
                                  </a:rPr>
                                  <m:t>cos</m:t>
                                </m:r>
                              </m:fName>
                              <m:e>
                                <m:r>
                                  <a:rPr lang="en-US" sz="2800" b="0" i="1" smtClean="0">
                                    <a:solidFill>
                                      <a:srgbClr val="C00000"/>
                                    </a:solidFill>
                                    <a:latin typeface="Cambria Math"/>
                                    <a:ea typeface="Cambria Math"/>
                                  </a:rPr>
                                  <m:t>𝛾</m:t>
                                </m:r>
                              </m:e>
                            </m:func>
                          </m:num>
                          <m:den>
                            <m:sSub>
                              <m:sSubPr>
                                <m:ctrlPr>
                                  <a:rPr lang="en-US" sz="2800" i="1">
                                    <a:solidFill>
                                      <a:srgbClr val="C00000"/>
                                    </a:solidFill>
                                    <a:latin typeface="Cambria Math"/>
                                  </a:rPr>
                                </m:ctrlPr>
                              </m:sSubPr>
                              <m:e>
                                <m:r>
                                  <a:rPr lang="en-US" sz="2800" i="1">
                                    <a:solidFill>
                                      <a:srgbClr val="C00000"/>
                                    </a:solidFill>
                                    <a:latin typeface="Cambria Math"/>
                                  </a:rPr>
                                  <m:t>𝐾</m:t>
                                </m:r>
                              </m:e>
                              <m:sub>
                                <m:r>
                                  <a:rPr lang="en-US" sz="2800" i="1">
                                    <a:solidFill>
                                      <a:srgbClr val="C00000"/>
                                    </a:solidFill>
                                    <a:latin typeface="Cambria Math"/>
                                  </a:rPr>
                                  <m:t>𝑎</m:t>
                                </m:r>
                              </m:sub>
                            </m:sSub>
                            <m:r>
                              <a:rPr lang="en-US" sz="2800" i="1">
                                <a:solidFill>
                                  <a:srgbClr val="C00000"/>
                                </a:solidFill>
                                <a:latin typeface="Cambria Math"/>
                              </a:rPr>
                              <m:t>−</m:t>
                            </m:r>
                            <m:func>
                              <m:funcPr>
                                <m:ctrlPr>
                                  <a:rPr lang="en-US" sz="2800" i="1">
                                    <a:solidFill>
                                      <a:srgbClr val="C00000"/>
                                    </a:solidFill>
                                    <a:latin typeface="Cambria Math"/>
                                  </a:rPr>
                                </m:ctrlPr>
                              </m:funcPr>
                              <m:fName>
                                <m:r>
                                  <m:rPr>
                                    <m:sty m:val="p"/>
                                  </m:rPr>
                                  <a:rPr lang="en-US" sz="2800">
                                    <a:solidFill>
                                      <a:srgbClr val="C00000"/>
                                    </a:solidFill>
                                    <a:latin typeface="Cambria Math"/>
                                  </a:rPr>
                                  <m:t>sin</m:t>
                                </m:r>
                              </m:fName>
                              <m:e>
                                <m:r>
                                  <a:rPr lang="en-US" sz="2800" i="1">
                                    <a:solidFill>
                                      <a:srgbClr val="C00000"/>
                                    </a:solidFill>
                                    <a:latin typeface="Cambria Math"/>
                                    <a:ea typeface="Cambria Math"/>
                                  </a:rPr>
                                  <m:t>𝛾</m:t>
                                </m:r>
                              </m:e>
                            </m:func>
                          </m:den>
                        </m:f>
                      </m:oMath>
                    </m:oMathPara>
                  </a14:m>
                  <a:endParaRPr lang="ru-RU"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735648" y="4459935"/>
                  <a:ext cx="3008259" cy="903068"/>
                </a:xfrm>
                <a:prstGeom prst="rect">
                  <a:avLst/>
                </a:prstGeom>
                <a:blipFill rotWithShape="1">
                  <a:blip r:embed="rId6"/>
                  <a:stretch>
                    <a:fillRect/>
                  </a:stretch>
                </a:blipFill>
              </p:spPr>
              <p:txBody>
                <a:bodyPr/>
                <a:lstStyle/>
                <a:p>
                  <a:r>
                    <a:rPr lang="ru-RU">
                      <a:noFill/>
                    </a:rPr>
                    <a:t> </a:t>
                  </a:r>
                </a:p>
              </p:txBody>
            </p:sp>
          </mc:Fallback>
        </mc:AlternateContent>
      </p:grpSp>
      <p:sp>
        <p:nvSpPr>
          <p:cNvPr id="15" name="Содержимое 2"/>
          <p:cNvSpPr txBox="1">
            <a:spLocks/>
          </p:cNvSpPr>
          <p:nvPr/>
        </p:nvSpPr>
        <p:spPr>
          <a:xfrm>
            <a:off x="8357648" y="181163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6" name="Содержимое 2"/>
          <p:cNvSpPr txBox="1">
            <a:spLocks/>
          </p:cNvSpPr>
          <p:nvPr/>
        </p:nvSpPr>
        <p:spPr>
          <a:xfrm>
            <a:off x="8866031" y="369721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7" name="Содержимое 2"/>
          <p:cNvSpPr txBox="1">
            <a:spLocks/>
          </p:cNvSpPr>
          <p:nvPr/>
        </p:nvSpPr>
        <p:spPr>
          <a:xfrm>
            <a:off x="3959722" y="544262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8" name="Группа 17"/>
          <p:cNvGrpSpPr/>
          <p:nvPr/>
        </p:nvGrpSpPr>
        <p:grpSpPr>
          <a:xfrm>
            <a:off x="8432686" y="6450136"/>
            <a:ext cx="453970" cy="369332"/>
            <a:chOff x="8432686" y="6450136"/>
            <a:chExt cx="453970" cy="369332"/>
          </a:xfrm>
        </p:grpSpPr>
        <p:sp>
          <p:nvSpPr>
            <p:cNvPr id="19" name="Овал 1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0" name="TextBox 19"/>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47</a:t>
              </a:r>
              <a:endParaRPr lang="en-US" dirty="0" smtClean="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8639234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40623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ЗАВИСИМОСТЬ КОЭФФИЦИЕНТА УТОЛЩЕНИЯ СТРУЖКИ  И ВЫСОТЫ НАРОСТА ОТ СКОРОСТИ РЕЗАНИЯ</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143624"/>
            <a:ext cx="9005456" cy="523875"/>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резание без нароста; </a:t>
            </a:r>
            <a:r>
              <a:rPr lang="ru-RU" sz="2300" dirty="0">
                <a:solidFill>
                  <a:srgbClr val="C00000"/>
                </a:solidFill>
                <a:latin typeface="GOST Type BU" pitchFamily="2" charset="2"/>
              </a:rPr>
              <a:t>2</a:t>
            </a:r>
            <a:r>
              <a:rPr lang="ru-RU" sz="2300" dirty="0">
                <a:solidFill>
                  <a:schemeClr val="tx2">
                    <a:lumMod val="75000"/>
                  </a:schemeClr>
                </a:solidFill>
                <a:latin typeface="GOST Type BU" pitchFamily="2" charset="2"/>
              </a:rPr>
              <a:t> – резание с наростом;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3</a:t>
            </a:r>
            <a:r>
              <a:rPr lang="ru-RU" sz="2300" dirty="0">
                <a:solidFill>
                  <a:schemeClr val="tx2">
                    <a:lumMod val="75000"/>
                  </a:schemeClr>
                </a:solidFill>
                <a:latin typeface="GOST Type BU" pitchFamily="2" charset="2"/>
              </a:rPr>
              <a:t> – высота нароста</a:t>
            </a:r>
          </a:p>
          <a:p>
            <a:pPr marL="6350" algn="ctr">
              <a:lnSpc>
                <a:spcPct val="80000"/>
              </a:lnSpc>
              <a:defRPr/>
            </a:pPr>
            <a:endParaRPr lang="ru-RU" sz="23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444" y="1272575"/>
            <a:ext cx="7057112" cy="4871049"/>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9105641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231009"/>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ЗАВИСИМОСТЬ КОЭФФИЦИЕНТА УТОЛЩЕНИЯ СТРУЖКИ  ОТ ТОЛЩИНЫ СРЕЗАЕМОГО СЛОЯ</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5" name="Picture 6"/>
          <p:cNvPicPr>
            <a:picLocks noChangeAspect="1" noChangeArrowheads="1"/>
          </p:cNvPicPr>
          <p:nvPr/>
        </p:nvPicPr>
        <p:blipFill>
          <a:blip r:embed="rId3">
            <a:clrChange>
              <a:clrFrom>
                <a:srgbClr val="FFFFFF"/>
              </a:clrFrom>
              <a:clrTo>
                <a:srgbClr val="FFFFFF">
                  <a:alpha val="0"/>
                </a:srgbClr>
              </a:clrTo>
            </a:clrChange>
            <a:lum bright="-42000"/>
            <a:extLst>
              <a:ext uri="{28A0092B-C50C-407E-A947-70E740481C1C}">
                <a14:useLocalDpi xmlns:a14="http://schemas.microsoft.com/office/drawing/2010/main" val="0"/>
              </a:ext>
            </a:extLst>
          </a:blip>
          <a:srcRect/>
          <a:stretch>
            <a:fillRect/>
          </a:stretch>
        </p:blipFill>
        <p:spPr bwMode="auto">
          <a:xfrm>
            <a:off x="647700" y="1920875"/>
            <a:ext cx="78486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Группа 3"/>
          <p:cNvGrpSpPr/>
          <p:nvPr/>
        </p:nvGrpSpPr>
        <p:grpSpPr>
          <a:xfrm>
            <a:off x="8432687" y="6450136"/>
            <a:ext cx="453970" cy="369332"/>
            <a:chOff x="8432687"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49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58595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ПРОИЗВОДИТЕЛЬНОСТЬ РАЗЛИЧНЫХ ВИДОВ ОБРАБОТКИ МАТЕРИАЛОВ</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253359"/>
            <a:ext cx="8765628" cy="537604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Диаграмма 3"/>
          <p:cNvGraphicFramePr/>
          <p:nvPr>
            <p:extLst>
              <p:ext uri="{D42A27DB-BD31-4B8C-83A1-F6EECF244321}">
                <p14:modId xmlns:p14="http://schemas.microsoft.com/office/powerpoint/2010/main" val="2115254042"/>
              </p:ext>
            </p:extLst>
          </p:nvPr>
        </p:nvGraphicFramePr>
        <p:xfrm>
          <a:off x="0" y="1396999"/>
          <a:ext cx="9144000" cy="546100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Группа 4"/>
          <p:cNvGrpSpPr/>
          <p:nvPr/>
        </p:nvGrpSpPr>
        <p:grpSpPr>
          <a:xfrm>
            <a:off x="8488791" y="6450136"/>
            <a:ext cx="341761" cy="369332"/>
            <a:chOff x="8488791" y="6450136"/>
            <a:chExt cx="341761"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88791" y="6450136"/>
              <a:ext cx="341761"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29278"/>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ДЕФОРМАЦИЯ СДВИГА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105526"/>
            <a:ext cx="9005456" cy="714374"/>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Схемы деформации тела:</a:t>
            </a:r>
          </a:p>
          <a:p>
            <a:pPr marL="6350" algn="ctr">
              <a:lnSpc>
                <a:spcPct val="80000"/>
              </a:lnSpc>
              <a:defRPr/>
            </a:pPr>
            <a:r>
              <a:rPr lang="ru-RU" sz="2300" dirty="0">
                <a:solidFill>
                  <a:srgbClr val="C00000"/>
                </a:solidFill>
                <a:latin typeface="GOST Type BU" pitchFamily="2" charset="2"/>
              </a:rPr>
              <a:t>а</a:t>
            </a:r>
            <a:r>
              <a:rPr lang="ru-RU" sz="2300" dirty="0">
                <a:solidFill>
                  <a:schemeClr val="tx2">
                    <a:lumMod val="75000"/>
                  </a:schemeClr>
                </a:solidFill>
                <a:latin typeface="GOST Type BU" pitchFamily="2" charset="2"/>
              </a:rPr>
              <a:t> – сдвиг; </a:t>
            </a:r>
            <a:r>
              <a:rPr lang="ru-RU" sz="2300" dirty="0">
                <a:solidFill>
                  <a:srgbClr val="C00000"/>
                </a:solidFill>
                <a:latin typeface="GOST Type BU" pitchFamily="2" charset="2"/>
              </a:rPr>
              <a:t>б</a:t>
            </a:r>
            <a:r>
              <a:rPr lang="ru-RU" sz="2300" dirty="0">
                <a:solidFill>
                  <a:schemeClr val="tx2">
                    <a:lumMod val="75000"/>
                  </a:schemeClr>
                </a:solidFill>
                <a:latin typeface="GOST Type BU" pitchFamily="2" charset="2"/>
              </a:rPr>
              <a:t> – простой сдвиг; </a:t>
            </a:r>
            <a:r>
              <a:rPr lang="ru-RU" sz="2300" dirty="0">
                <a:solidFill>
                  <a:srgbClr val="C00000"/>
                </a:solidFill>
                <a:latin typeface="GOST Type BU" pitchFamily="2" charset="2"/>
              </a:rPr>
              <a:t>в</a:t>
            </a:r>
            <a:r>
              <a:rPr lang="ru-RU" sz="2300" dirty="0">
                <a:solidFill>
                  <a:schemeClr val="tx2">
                    <a:lumMod val="75000"/>
                  </a:schemeClr>
                </a:solidFill>
                <a:latin typeface="GOST Type BU" pitchFamily="2" charset="2"/>
              </a:rPr>
              <a:t> – чистый сдвиг</a:t>
            </a:r>
          </a:p>
          <a:p>
            <a:pPr marL="6350" algn="ctr">
              <a:lnSpc>
                <a:spcPct val="80000"/>
              </a:lnSpc>
              <a:defRPr/>
            </a:pPr>
            <a:endParaRPr lang="ru-RU" sz="2300" dirty="0">
              <a:solidFill>
                <a:schemeClr val="tx2">
                  <a:lumMod val="75000"/>
                </a:schemeClr>
              </a:solidFill>
              <a:latin typeface="GOST Type BU" pitchFamily="2" charset="2"/>
            </a:endParaRPr>
          </a:p>
        </p:txBody>
      </p:sp>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3264" y="1257299"/>
            <a:ext cx="5277473"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Группа 5"/>
          <p:cNvGrpSpPr/>
          <p:nvPr/>
        </p:nvGrpSpPr>
        <p:grpSpPr>
          <a:xfrm>
            <a:off x="8438297" y="6450136"/>
            <a:ext cx="442750" cy="369332"/>
            <a:chOff x="8438297" y="6450136"/>
            <a:chExt cx="44275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8297"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112496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67289"/>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ОТНОСИТЕЛЬНЫЙ СДВИГ</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348412"/>
            <a:ext cx="9005456" cy="471488"/>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Схема к определению относительного сдвига </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5844" y="908855"/>
            <a:ext cx="7072312" cy="5439557"/>
          </a:xfrm>
          <a:prstGeom prst="rect">
            <a:avLst/>
          </a:prstGeom>
        </p:spPr>
      </p:pic>
      <p:grpSp>
        <p:nvGrpSpPr>
          <p:cNvPr id="5" name="Группа 4"/>
          <p:cNvGrpSpPr/>
          <p:nvPr/>
        </p:nvGrpSpPr>
        <p:grpSpPr>
          <a:xfrm>
            <a:off x="8455129" y="6450136"/>
            <a:ext cx="409086" cy="369332"/>
            <a:chOff x="8455129" y="6450136"/>
            <a:chExt cx="409086"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55129" y="6450136"/>
              <a:ext cx="409086"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6562440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67289"/>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ОТНОСИТЕЛЬНЫЙ СДВИГ</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3" name="TextBox 2"/>
              <p:cNvSpPr txBox="1"/>
              <p:nvPr/>
            </p:nvSpPr>
            <p:spPr>
              <a:xfrm>
                <a:off x="2535353" y="1246600"/>
                <a:ext cx="4073295" cy="926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800" i="1" smtClean="0">
                          <a:solidFill>
                            <a:srgbClr val="C00000"/>
                          </a:solidFill>
                          <a:latin typeface="Cambria Math"/>
                          <a:ea typeface="Cambria Math"/>
                        </a:rPr>
                        <m:t>𝜀</m:t>
                      </m:r>
                      <m:r>
                        <a:rPr lang="en-US" sz="2800" b="0" i="1" smtClean="0">
                          <a:solidFill>
                            <a:srgbClr val="C00000"/>
                          </a:solidFill>
                          <a:latin typeface="Cambria Math"/>
                          <a:ea typeface="Cambria Math"/>
                        </a:rPr>
                        <m:t>=</m:t>
                      </m:r>
                      <m:f>
                        <m:fPr>
                          <m:ctrlPr>
                            <a:rPr lang="en-US" sz="2800" b="0" i="1" smtClean="0">
                              <a:solidFill>
                                <a:srgbClr val="C00000"/>
                              </a:solidFill>
                              <a:latin typeface="Cambria Math"/>
                              <a:ea typeface="Cambria Math"/>
                            </a:rPr>
                          </m:ctrlPr>
                        </m:fPr>
                        <m:num>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𝑆</m:t>
                          </m:r>
                        </m:num>
                        <m:den>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𝑋</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a:ea typeface="Cambria Math"/>
                            </a:rPr>
                          </m:ctrlPr>
                        </m:fPr>
                        <m:num>
                          <m:r>
                            <a:rPr lang="en-US" sz="2800" b="0" i="1" smtClean="0">
                              <a:solidFill>
                                <a:srgbClr val="C00000"/>
                              </a:solidFill>
                              <a:latin typeface="Cambria Math"/>
                              <a:ea typeface="Cambria Math"/>
                            </a:rPr>
                            <m:t>𝑐</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𝑐</m:t>
                              </m:r>
                            </m:e>
                            <m:sup>
                              <m:r>
                                <a:rPr lang="en-US" sz="2800" b="0" i="1" smtClean="0">
                                  <a:solidFill>
                                    <a:srgbClr val="C00000"/>
                                  </a:solidFill>
                                  <a:latin typeface="Cambria Math"/>
                                  <a:ea typeface="Cambria Math"/>
                                </a:rPr>
                                <m:t>′</m:t>
                              </m:r>
                            </m:sup>
                          </m:sSup>
                        </m:num>
                        <m:den>
                          <m:r>
                            <a:rPr lang="en-US" sz="2800" b="0" i="1" smtClean="0">
                              <a:solidFill>
                                <a:srgbClr val="C00000"/>
                              </a:solidFill>
                              <a:latin typeface="Cambria Math"/>
                              <a:ea typeface="Cambria Math"/>
                            </a:rPr>
                            <m:t>𝑑𝑘</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a:ea typeface="Cambria Math"/>
                            </a:rPr>
                          </m:ctrlPr>
                        </m:fPr>
                        <m:num>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𝑐</m:t>
                              </m:r>
                            </m:e>
                            <m:sup>
                              <m:r>
                                <a:rPr lang="en-US" sz="2800" b="0" i="1" smtClean="0">
                                  <a:solidFill>
                                    <a:srgbClr val="C00000"/>
                                  </a:solidFill>
                                  <a:latin typeface="Cambria Math"/>
                                  <a:ea typeface="Cambria Math"/>
                                </a:rPr>
                                <m:t>′</m:t>
                              </m:r>
                            </m:sup>
                          </m:sSup>
                          <m:r>
                            <a:rPr lang="en-US" sz="2800" b="0" i="1" smtClean="0">
                              <a:solidFill>
                                <a:srgbClr val="C00000"/>
                              </a:solidFill>
                              <a:latin typeface="Cambria Math"/>
                              <a:ea typeface="Cambria Math"/>
                            </a:rPr>
                            <m:t>𝑘</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𝑘𝑐</m:t>
                          </m:r>
                        </m:num>
                        <m:den>
                          <m:r>
                            <a:rPr lang="en-US" sz="2800" b="0" i="1" smtClean="0">
                              <a:solidFill>
                                <a:srgbClr val="C00000"/>
                              </a:solidFill>
                              <a:latin typeface="Cambria Math"/>
                              <a:ea typeface="Cambria Math"/>
                            </a:rPr>
                            <m:t>𝑑𝑘</m:t>
                          </m:r>
                        </m:den>
                      </m:f>
                    </m:oMath>
                  </m:oMathPara>
                </a14:m>
                <a:endParaRPr lang="ru-RU"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535353" y="1246600"/>
                <a:ext cx="4073295" cy="926857"/>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89931" y="2694404"/>
                <a:ext cx="8564139" cy="9285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800" i="1" smtClean="0">
                          <a:solidFill>
                            <a:srgbClr val="C00000"/>
                          </a:solidFill>
                          <a:latin typeface="Cambria Math"/>
                          <a:ea typeface="Cambria Math"/>
                        </a:rPr>
                        <m:t>𝜀</m:t>
                      </m:r>
                      <m:r>
                        <a:rPr lang="en-US" sz="2800" b="0" i="1" smtClean="0">
                          <a:solidFill>
                            <a:srgbClr val="C00000"/>
                          </a:solidFill>
                          <a:latin typeface="Cambria Math"/>
                          <a:ea typeface="Cambria Math"/>
                        </a:rPr>
                        <m:t>=</m:t>
                      </m:r>
                      <m:f>
                        <m:fPr>
                          <m:ctrlPr>
                            <a:rPr lang="en-US" sz="2800" b="0" i="1" smtClean="0">
                              <a:solidFill>
                                <a:srgbClr val="C00000"/>
                              </a:solidFill>
                              <a:latin typeface="Cambria Math"/>
                              <a:ea typeface="Cambria Math"/>
                            </a:rPr>
                          </m:ctrlPr>
                        </m:fPr>
                        <m:num>
                          <m:r>
                            <a:rPr lang="en-US" sz="2800" b="0" i="1" smtClean="0">
                              <a:solidFill>
                                <a:srgbClr val="C00000"/>
                              </a:solidFill>
                              <a:latin typeface="Cambria Math"/>
                              <a:ea typeface="Cambria Math"/>
                            </a:rPr>
                            <m:t>𝑑𝑘</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𝑡𝑔</m:t>
                          </m:r>
                          <m:d>
                            <m:dPr>
                              <m:ctrlPr>
                                <a:rPr lang="en-US" sz="2800" b="0" i="1" smtClean="0">
                                  <a:solidFill>
                                    <a:srgbClr val="C00000"/>
                                  </a:solidFill>
                                  <a:latin typeface="Cambria Math"/>
                                  <a:ea typeface="Cambria Math"/>
                                </a:rPr>
                              </m:ctrlPr>
                            </m:dPr>
                            <m:e>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𝛾</m:t>
                              </m:r>
                            </m:e>
                          </m:d>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𝑑𝑘</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𝑐𝑡𝑔</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num>
                        <m:den>
                          <m:r>
                            <a:rPr lang="en-US" sz="2800" b="0" i="1" smtClean="0">
                              <a:solidFill>
                                <a:srgbClr val="C00000"/>
                              </a:solidFill>
                              <a:latin typeface="Cambria Math"/>
                              <a:ea typeface="Cambria Math"/>
                            </a:rPr>
                            <m:t>𝑑𝑘</m:t>
                          </m:r>
                        </m:den>
                      </m:f>
                      <m:r>
                        <a:rPr lang="en-US" sz="2800" b="0" i="1" smtClean="0">
                          <a:solidFill>
                            <a:srgbClr val="C00000"/>
                          </a:solidFill>
                          <a:latin typeface="Cambria Math"/>
                          <a:ea typeface="Cambria Math"/>
                        </a:rPr>
                        <m:t>=</m:t>
                      </m:r>
                      <m:r>
                        <m:rPr>
                          <m:sty m:val="p"/>
                        </m:rPr>
                        <a:rPr lang="en-US" sz="2800" b="0" i="0" smtClean="0">
                          <a:solidFill>
                            <a:srgbClr val="C00000"/>
                          </a:solidFill>
                          <a:latin typeface="Cambria Math"/>
                          <a:ea typeface="Cambria Math"/>
                        </a:rPr>
                        <m:t>tg</m:t>
                      </m:r>
                      <m:d>
                        <m:dPr>
                          <m:ctrlPr>
                            <a:rPr lang="en-US" sz="2800" b="0" i="1" smtClean="0">
                              <a:solidFill>
                                <a:srgbClr val="C00000"/>
                              </a:solidFill>
                              <a:latin typeface="Cambria Math"/>
                              <a:ea typeface="Cambria Math"/>
                            </a:rPr>
                          </m:ctrlPr>
                        </m:dPr>
                        <m:e>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𝛾</m:t>
                          </m:r>
                        </m:e>
                      </m:d>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𝑐𝑡𝑔</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𝛽</m:t>
                          </m:r>
                        </m:e>
                        <m:sub>
                          <m:r>
                            <a:rPr lang="en-US" sz="2800" b="0" i="1" smtClean="0">
                              <a:solidFill>
                                <a:srgbClr val="C00000"/>
                              </a:solidFill>
                              <a:latin typeface="Cambria Math"/>
                              <a:ea typeface="Cambria Math"/>
                            </a:rPr>
                            <m:t>1</m:t>
                          </m:r>
                        </m:sub>
                      </m:sSub>
                    </m:oMath>
                  </m:oMathPara>
                </a14:m>
                <a:endParaRPr lang="ru-RU"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289931" y="2694404"/>
                <a:ext cx="8564139" cy="928524"/>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540579" y="4198628"/>
                <a:ext cx="4062843" cy="10682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800" i="1" smtClean="0">
                          <a:solidFill>
                            <a:srgbClr val="C00000"/>
                          </a:solidFill>
                          <a:latin typeface="Cambria Math"/>
                          <a:ea typeface="Cambria Math"/>
                        </a:rPr>
                        <m:t>𝜀</m:t>
                      </m:r>
                      <m:r>
                        <a:rPr lang="en-US" sz="2800" b="0" i="1" smtClean="0">
                          <a:solidFill>
                            <a:srgbClr val="C00000"/>
                          </a:solidFill>
                          <a:latin typeface="Cambria Math"/>
                          <a:ea typeface="Cambria Math"/>
                        </a:rPr>
                        <m:t>=</m:t>
                      </m:r>
                      <m:f>
                        <m:fPr>
                          <m:ctrlPr>
                            <a:rPr lang="en-US" sz="2800" b="0" i="1" smtClean="0">
                              <a:solidFill>
                                <a:srgbClr val="C00000"/>
                              </a:solidFill>
                              <a:latin typeface="Cambria Math"/>
                              <a:ea typeface="Cambria Math"/>
                            </a:rPr>
                          </m:ctrlPr>
                        </m:fPr>
                        <m:num>
                          <m:sSup>
                            <m:sSupPr>
                              <m:ctrlPr>
                                <a:rPr lang="en-US" sz="2800" i="1">
                                  <a:solidFill>
                                    <a:srgbClr val="C00000"/>
                                  </a:solidFill>
                                  <a:latin typeface="Cambria Math"/>
                                  <a:ea typeface="Cambria Math"/>
                                </a:rPr>
                              </m:ctrlPr>
                            </m:sSupPr>
                            <m:e>
                              <m:sSub>
                                <m:sSubPr>
                                  <m:ctrlPr>
                                    <a:rPr lang="en-US" sz="2800" i="1">
                                      <a:solidFill>
                                        <a:srgbClr val="C00000"/>
                                      </a:solidFill>
                                      <a:latin typeface="Cambria Math"/>
                                      <a:ea typeface="Cambria Math"/>
                                    </a:rPr>
                                  </m:ctrlPr>
                                </m:sSubPr>
                                <m:e>
                                  <m:r>
                                    <a:rPr lang="en-US" sz="2800" i="1">
                                      <a:solidFill>
                                        <a:srgbClr val="C00000"/>
                                      </a:solidFill>
                                      <a:latin typeface="Cambria Math"/>
                                      <a:ea typeface="Cambria Math"/>
                                    </a:rPr>
                                    <m:t>𝑘</m:t>
                                  </m:r>
                                </m:e>
                                <m:sub>
                                  <m:r>
                                    <a:rPr lang="en-US" sz="2800" i="1">
                                      <a:solidFill>
                                        <a:srgbClr val="C00000"/>
                                      </a:solidFill>
                                      <a:latin typeface="Cambria Math"/>
                                      <a:ea typeface="Cambria Math"/>
                                    </a:rPr>
                                    <m:t>𝑎</m:t>
                                  </m:r>
                                </m:sub>
                              </m:sSub>
                            </m:e>
                            <m:sup>
                              <m:r>
                                <a:rPr lang="en-US" sz="2800" i="1">
                                  <a:solidFill>
                                    <a:srgbClr val="C00000"/>
                                  </a:solidFill>
                                  <a:latin typeface="Cambria Math"/>
                                  <a:ea typeface="Cambria Math"/>
                                </a:rPr>
                                <m:t>2</m:t>
                              </m:r>
                            </m:sup>
                          </m:sSup>
                          <m:r>
                            <a:rPr lang="en-US" sz="2800" b="0" i="1" smtClean="0">
                              <a:solidFill>
                                <a:srgbClr val="C00000"/>
                              </a:solidFill>
                              <a:latin typeface="Cambria Math"/>
                              <a:ea typeface="Cambria Math"/>
                            </a:rPr>
                            <m:t>−2</m:t>
                          </m:r>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𝑘</m:t>
                              </m:r>
                            </m:e>
                            <m:sub>
                              <m:r>
                                <a:rPr lang="en-US" sz="2800" b="0" i="1" smtClean="0">
                                  <a:solidFill>
                                    <a:srgbClr val="C00000"/>
                                  </a:solidFill>
                                  <a:latin typeface="Cambria Math"/>
                                  <a:ea typeface="Cambria Math"/>
                                </a:rPr>
                                <m:t>𝑎</m:t>
                              </m:r>
                            </m:sub>
                          </m:sSub>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sin</m:t>
                              </m:r>
                            </m:fName>
                            <m:e>
                              <m:r>
                                <a:rPr lang="en-US" sz="2800" b="0" i="1" smtClean="0">
                                  <a:solidFill>
                                    <a:srgbClr val="C00000"/>
                                  </a:solidFill>
                                  <a:latin typeface="Cambria Math"/>
                                  <a:ea typeface="Cambria Math"/>
                                </a:rPr>
                                <m:t>𝛾</m:t>
                              </m:r>
                              <m:r>
                                <a:rPr lang="en-US" sz="2800" b="0" i="1" smtClean="0">
                                  <a:solidFill>
                                    <a:srgbClr val="C00000"/>
                                  </a:solidFill>
                                  <a:latin typeface="Cambria Math"/>
                                  <a:ea typeface="Cambria Math"/>
                                </a:rPr>
                                <m:t>+1</m:t>
                              </m:r>
                            </m:e>
                          </m:func>
                        </m:num>
                        <m:den>
                          <m:sSub>
                            <m:sSubPr>
                              <m:ctrlPr>
                                <a:rPr lang="en-US"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𝑘</m:t>
                              </m:r>
                            </m:e>
                            <m:sub>
                              <m:r>
                                <a:rPr lang="en-US" sz="2800" b="0" i="1" smtClean="0">
                                  <a:solidFill>
                                    <a:srgbClr val="C00000"/>
                                  </a:solidFill>
                                  <a:latin typeface="Cambria Math"/>
                                  <a:ea typeface="Cambria Math"/>
                                </a:rPr>
                                <m:t>𝑎</m:t>
                              </m:r>
                            </m:sub>
                          </m:sSub>
                          <m:r>
                            <a:rPr lang="en-US" sz="2800" b="0" i="1" smtClean="0">
                              <a:solidFill>
                                <a:srgbClr val="C00000"/>
                              </a:solidFill>
                              <a:latin typeface="Cambria Math"/>
                              <a:ea typeface="Cambria Math"/>
                            </a:rPr>
                            <m:t>∙</m:t>
                          </m:r>
                          <m:func>
                            <m:funcPr>
                              <m:ctrlPr>
                                <a:rPr lang="en-US" sz="2800" b="0" i="1" smtClean="0">
                                  <a:solidFill>
                                    <a:srgbClr val="C00000"/>
                                  </a:solidFill>
                                  <a:latin typeface="Cambria Math"/>
                                  <a:ea typeface="Cambria Math"/>
                                </a:rPr>
                              </m:ctrlPr>
                            </m:funcPr>
                            <m:fName>
                              <m:r>
                                <m:rPr>
                                  <m:sty m:val="p"/>
                                </m:rPr>
                                <a:rPr lang="en-US" sz="2800" b="0" i="0" smtClean="0">
                                  <a:solidFill>
                                    <a:srgbClr val="C00000"/>
                                  </a:solidFill>
                                  <a:latin typeface="Cambria Math"/>
                                  <a:ea typeface="Cambria Math"/>
                                </a:rPr>
                                <m:t>cos</m:t>
                              </m:r>
                            </m:fName>
                            <m:e>
                              <m:r>
                                <a:rPr lang="en-US" sz="2800" b="0" i="1" smtClean="0">
                                  <a:solidFill>
                                    <a:srgbClr val="C00000"/>
                                  </a:solidFill>
                                  <a:latin typeface="Cambria Math"/>
                                  <a:ea typeface="Cambria Math"/>
                                </a:rPr>
                                <m:t>𝛾</m:t>
                              </m:r>
                            </m:e>
                          </m:func>
                        </m:den>
                      </m:f>
                    </m:oMath>
                  </m:oMathPara>
                </a14:m>
                <a:endParaRPr lang="ru-RU"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540579" y="4198628"/>
                <a:ext cx="4062843" cy="1068241"/>
              </a:xfrm>
              <a:prstGeom prst="rect">
                <a:avLst/>
              </a:prstGeom>
              <a:blipFill rotWithShape="1">
                <a:blip r:embed="rId5"/>
                <a:stretch>
                  <a:fillRect/>
                </a:stretch>
              </a:blipFill>
            </p:spPr>
            <p:txBody>
              <a:bodyPr/>
              <a:lstStyle/>
              <a:p>
                <a:r>
                  <a:rPr lang="ru-RU">
                    <a:noFill/>
                  </a:rPr>
                  <a:t> </a:t>
                </a:r>
              </a:p>
            </p:txBody>
          </p:sp>
        </mc:Fallback>
      </mc:AlternateContent>
      <p:sp>
        <p:nvSpPr>
          <p:cNvPr id="9" name="Содержимое 2"/>
          <p:cNvSpPr txBox="1">
            <a:spLocks/>
          </p:cNvSpPr>
          <p:nvPr/>
        </p:nvSpPr>
        <p:spPr>
          <a:xfrm>
            <a:off x="6495846" y="149188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0" name="Содержимое 2"/>
          <p:cNvSpPr txBox="1">
            <a:spLocks/>
          </p:cNvSpPr>
          <p:nvPr/>
        </p:nvSpPr>
        <p:spPr>
          <a:xfrm>
            <a:off x="8611093" y="302419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3" name="Содержимое 2"/>
          <p:cNvSpPr txBox="1">
            <a:spLocks/>
          </p:cNvSpPr>
          <p:nvPr/>
        </p:nvSpPr>
        <p:spPr>
          <a:xfrm>
            <a:off x="6526112" y="452431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4" name="Группа 13"/>
          <p:cNvGrpSpPr/>
          <p:nvPr/>
        </p:nvGrpSpPr>
        <p:grpSpPr>
          <a:xfrm>
            <a:off x="8438296" y="6450136"/>
            <a:ext cx="442750" cy="369332"/>
            <a:chOff x="8438296" y="6450136"/>
            <a:chExt cx="442750" cy="369332"/>
          </a:xfrm>
        </p:grpSpPr>
        <p:sp>
          <p:nvSpPr>
            <p:cNvPr id="15" name="Овал 1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6" name="TextBox 15"/>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001683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СКОРОСТИ СДВИГА И ТРЕНИЯ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348412"/>
            <a:ext cx="9005456" cy="471488"/>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Схема к определению скоростей сдвига и трения</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44" y="681976"/>
            <a:ext cx="8139112" cy="5642623"/>
          </a:xfrm>
          <a:prstGeom prst="rect">
            <a:avLst/>
          </a:prstGeom>
        </p:spPr>
      </p:pic>
      <p:grpSp>
        <p:nvGrpSpPr>
          <p:cNvPr id="5" name="Группа 4"/>
          <p:cNvGrpSpPr/>
          <p:nvPr/>
        </p:nvGrpSpPr>
        <p:grpSpPr>
          <a:xfrm>
            <a:off x="8443906" y="6450136"/>
            <a:ext cx="431529" cy="369332"/>
            <a:chOff x="8443906" y="6450136"/>
            <a:chExt cx="431529"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43906" y="6450136"/>
              <a:ext cx="431529"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46801834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СКОРОСТИ СДВИГА, ДЕФОРМАЦИИ И СТРУЖКИ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4" name="TextBox 3"/>
              <p:cNvSpPr txBox="1"/>
              <p:nvPr/>
            </p:nvSpPr>
            <p:spPr>
              <a:xfrm>
                <a:off x="2915809" y="1485900"/>
                <a:ext cx="3925305" cy="10261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b="1" i="1" smtClean="0">
                              <a:solidFill>
                                <a:srgbClr val="C00000"/>
                              </a:solidFill>
                              <a:latin typeface="Cambria Math"/>
                            </a:rPr>
                          </m:ctrlPr>
                        </m:sSubPr>
                        <m:e>
                          <m:r>
                            <a:rPr lang="el-GR" sz="3200" b="1" i="1" smtClean="0">
                              <a:solidFill>
                                <a:srgbClr val="C00000"/>
                              </a:solidFill>
                              <a:latin typeface="Cambria Math"/>
                            </a:rPr>
                            <m:t>𝝊</m:t>
                          </m:r>
                        </m:e>
                        <m:sub>
                          <m:r>
                            <a:rPr lang="ru-RU" sz="3200" b="1" i="1" smtClean="0">
                              <a:solidFill>
                                <a:srgbClr val="C00000"/>
                              </a:solidFill>
                              <a:latin typeface="Cambria Math"/>
                              <a:ea typeface="Cambria Math"/>
                            </a:rPr>
                            <m:t>𝝉</m:t>
                          </m:r>
                        </m:sub>
                      </m:sSub>
                      <m:r>
                        <a:rPr lang="en-US" sz="3200" b="1" i="1" smtClean="0">
                          <a:solidFill>
                            <a:srgbClr val="C00000"/>
                          </a:solidFill>
                          <a:latin typeface="Cambria Math"/>
                        </a:rPr>
                        <m:t>=</m:t>
                      </m:r>
                      <m:r>
                        <a:rPr lang="el-GR" sz="3200" b="1" i="1" smtClean="0">
                          <a:solidFill>
                            <a:srgbClr val="C00000"/>
                          </a:solidFill>
                          <a:latin typeface="Cambria Math"/>
                        </a:rPr>
                        <m:t>𝝊</m:t>
                      </m:r>
                      <m:r>
                        <a:rPr lang="el-GR" sz="3200" b="1" i="1" smtClean="0">
                          <a:solidFill>
                            <a:srgbClr val="C00000"/>
                          </a:solidFill>
                          <a:latin typeface="Cambria Math"/>
                          <a:ea typeface="Cambria Math"/>
                        </a:rPr>
                        <m:t>∙</m:t>
                      </m:r>
                      <m:f>
                        <m:fPr>
                          <m:ctrlPr>
                            <a:rPr lang="el-GR" sz="3200" b="1" i="1" smtClean="0">
                              <a:solidFill>
                                <a:srgbClr val="C00000"/>
                              </a:solidFill>
                              <a:latin typeface="Cambria Math"/>
                              <a:ea typeface="Cambria Math"/>
                            </a:rPr>
                          </m:ctrlPr>
                        </m:fPr>
                        <m:num>
                          <m:func>
                            <m:funcPr>
                              <m:ctrlPr>
                                <a:rPr lang="en-US" sz="3200" b="1" i="1" smtClean="0">
                                  <a:solidFill>
                                    <a:srgbClr val="C00000"/>
                                  </a:solidFill>
                                  <a:latin typeface="Cambria Math"/>
                                  <a:ea typeface="Cambria Math"/>
                                </a:rPr>
                              </m:ctrlPr>
                            </m:funcPr>
                            <m:fName>
                              <m:r>
                                <a:rPr lang="en-US" sz="3200" b="1" i="0" smtClean="0">
                                  <a:solidFill>
                                    <a:srgbClr val="C00000"/>
                                  </a:solidFill>
                                  <a:latin typeface="Cambria Math"/>
                                  <a:ea typeface="Cambria Math"/>
                                </a:rPr>
                                <m:t>𝐜𝐨𝐬</m:t>
                              </m:r>
                            </m:fName>
                            <m:e>
                              <m:r>
                                <a:rPr lang="en-US" sz="3200" b="1" i="1" smtClean="0">
                                  <a:solidFill>
                                    <a:srgbClr val="C00000"/>
                                  </a:solidFill>
                                  <a:latin typeface="Cambria Math"/>
                                  <a:ea typeface="Cambria Math"/>
                                </a:rPr>
                                <m:t>𝜸</m:t>
                              </m:r>
                            </m:e>
                          </m:func>
                        </m:num>
                        <m:den>
                          <m:func>
                            <m:funcPr>
                              <m:ctrlPr>
                                <a:rPr lang="en-US" sz="3200" b="1" i="1" smtClean="0">
                                  <a:solidFill>
                                    <a:srgbClr val="C00000"/>
                                  </a:solidFill>
                                  <a:latin typeface="Cambria Math"/>
                                  <a:ea typeface="Cambria Math"/>
                                </a:rPr>
                              </m:ctrlPr>
                            </m:funcPr>
                            <m:fName>
                              <m:r>
                                <a:rPr lang="en-US" sz="3200" b="1" i="0" smtClean="0">
                                  <a:solidFill>
                                    <a:srgbClr val="C00000"/>
                                  </a:solidFill>
                                  <a:latin typeface="Cambria Math"/>
                                  <a:ea typeface="Cambria Math"/>
                                </a:rPr>
                                <m:t>𝐜𝐨𝐬</m:t>
                              </m:r>
                            </m:fName>
                            <m:e>
                              <m:d>
                                <m:dPr>
                                  <m:ctrlPr>
                                    <a:rPr lang="en-US" sz="3200" b="1" i="1" smtClean="0">
                                      <a:solidFill>
                                        <a:srgbClr val="C00000"/>
                                      </a:solidFill>
                                      <a:latin typeface="Cambria Math"/>
                                      <a:ea typeface="Cambria Math"/>
                                    </a:rPr>
                                  </m:ctrlPr>
                                </m:dPr>
                                <m:e>
                                  <m:sSub>
                                    <m:sSubPr>
                                      <m:ctrlPr>
                                        <a:rPr lang="en-US" sz="3200" b="1" i="1" smtClean="0">
                                          <a:solidFill>
                                            <a:srgbClr val="C00000"/>
                                          </a:solidFill>
                                          <a:latin typeface="Cambria Math"/>
                                          <a:ea typeface="Cambria Math"/>
                                        </a:rPr>
                                      </m:ctrlPr>
                                    </m:sSubPr>
                                    <m:e>
                                      <m:r>
                                        <a:rPr lang="en-US" sz="3200" b="1" i="1" smtClean="0">
                                          <a:solidFill>
                                            <a:srgbClr val="C00000"/>
                                          </a:solidFill>
                                          <a:latin typeface="Cambria Math"/>
                                          <a:ea typeface="Cambria Math"/>
                                        </a:rPr>
                                        <m:t>𝜷</m:t>
                                      </m:r>
                                    </m:e>
                                    <m:sub>
                                      <m:r>
                                        <a:rPr lang="en-US" sz="3200" b="1" i="1" smtClean="0">
                                          <a:solidFill>
                                            <a:srgbClr val="C00000"/>
                                          </a:solidFill>
                                          <a:latin typeface="Cambria Math"/>
                                          <a:ea typeface="Cambria Math"/>
                                        </a:rPr>
                                        <m:t>𝟏</m:t>
                                      </m:r>
                                    </m:sub>
                                  </m:sSub>
                                  <m:r>
                                    <a:rPr lang="en-US" sz="3200" b="1" i="1" smtClean="0">
                                      <a:solidFill>
                                        <a:srgbClr val="C00000"/>
                                      </a:solidFill>
                                      <a:latin typeface="Cambria Math"/>
                                      <a:ea typeface="Cambria Math"/>
                                    </a:rPr>
                                    <m:t>−</m:t>
                                  </m:r>
                                  <m:r>
                                    <a:rPr lang="en-US" sz="3200" b="1" i="1" smtClean="0">
                                      <a:solidFill>
                                        <a:srgbClr val="C00000"/>
                                      </a:solidFill>
                                      <a:latin typeface="Cambria Math"/>
                                      <a:ea typeface="Cambria Math"/>
                                    </a:rPr>
                                    <m:t>𝜸</m:t>
                                  </m:r>
                                </m:e>
                              </m:d>
                            </m:e>
                          </m:func>
                        </m:den>
                      </m:f>
                    </m:oMath>
                  </m:oMathPara>
                </a14:m>
                <a:endParaRPr lang="ru-RU" sz="32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2915809" y="1485900"/>
                <a:ext cx="3925305" cy="1026115"/>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628135" y="3308438"/>
                <a:ext cx="442614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b="1" i="1" smtClean="0">
                              <a:solidFill>
                                <a:srgbClr val="C00000"/>
                              </a:solidFill>
                              <a:latin typeface="Cambria Math"/>
                            </a:rPr>
                          </m:ctrlPr>
                        </m:sSubPr>
                        <m:e>
                          <m:r>
                            <a:rPr lang="el-GR" sz="3200" b="1" i="1" smtClean="0">
                              <a:solidFill>
                                <a:srgbClr val="C00000"/>
                              </a:solidFill>
                              <a:latin typeface="Cambria Math"/>
                            </a:rPr>
                            <m:t>𝝊</m:t>
                          </m:r>
                        </m:e>
                        <m:sub>
                          <m:r>
                            <a:rPr lang="ru-RU" sz="3200" b="1" i="1" smtClean="0">
                              <a:solidFill>
                                <a:srgbClr val="C00000"/>
                              </a:solidFill>
                              <a:latin typeface="Cambria Math"/>
                              <a:ea typeface="Cambria Math"/>
                            </a:rPr>
                            <m:t>𝜺</m:t>
                          </m:r>
                        </m:sub>
                      </m:sSub>
                      <m:r>
                        <a:rPr lang="en-US" sz="3200" b="1" i="1" smtClean="0">
                          <a:solidFill>
                            <a:srgbClr val="C00000"/>
                          </a:solidFill>
                          <a:latin typeface="Cambria Math"/>
                        </a:rPr>
                        <m:t>=</m:t>
                      </m:r>
                      <m:f>
                        <m:fPr>
                          <m:type m:val="lin"/>
                          <m:ctrlPr>
                            <a:rPr lang="en-US" sz="3200" b="1" i="1" smtClean="0">
                              <a:solidFill>
                                <a:srgbClr val="C00000"/>
                              </a:solidFill>
                              <a:latin typeface="Cambria Math"/>
                            </a:rPr>
                          </m:ctrlPr>
                        </m:fPr>
                        <m:num>
                          <m:r>
                            <a:rPr lang="en-US" sz="3200" b="1" i="1" smtClean="0">
                              <a:solidFill>
                                <a:srgbClr val="C00000"/>
                              </a:solidFill>
                              <a:latin typeface="Cambria Math"/>
                              <a:ea typeface="Cambria Math"/>
                            </a:rPr>
                            <m:t>𝜺</m:t>
                          </m:r>
                        </m:num>
                        <m:den>
                          <m:f>
                            <m:fPr>
                              <m:type m:val="lin"/>
                              <m:ctrlPr>
                                <a:rPr lang="en-US" sz="3200" b="1" i="1" smtClean="0">
                                  <a:solidFill>
                                    <a:srgbClr val="C00000"/>
                                  </a:solidFill>
                                  <a:latin typeface="Cambria Math"/>
                                </a:rPr>
                              </m:ctrlPr>
                            </m:fPr>
                            <m:num>
                              <m:r>
                                <a:rPr lang="en-US" sz="3200" b="1" i="1" smtClean="0">
                                  <a:solidFill>
                                    <a:srgbClr val="C00000"/>
                                  </a:solidFill>
                                  <a:latin typeface="Cambria Math"/>
                                  <a:ea typeface="Cambria Math"/>
                                </a:rPr>
                                <m:t>∆</m:t>
                              </m:r>
                              <m:r>
                                <a:rPr lang="en-US" sz="3200" b="1" i="1" smtClean="0">
                                  <a:solidFill>
                                    <a:srgbClr val="C00000"/>
                                  </a:solidFill>
                                  <a:latin typeface="Cambria Math"/>
                                  <a:ea typeface="Cambria Math"/>
                                </a:rPr>
                                <m:t>𝑺</m:t>
                              </m:r>
                            </m:num>
                            <m:den>
                              <m:sSub>
                                <m:sSubPr>
                                  <m:ctrlPr>
                                    <a:rPr lang="en-US" sz="3200" b="1" i="1" smtClean="0">
                                      <a:solidFill>
                                        <a:srgbClr val="C00000"/>
                                      </a:solidFill>
                                      <a:latin typeface="Cambria Math"/>
                                    </a:rPr>
                                  </m:ctrlPr>
                                </m:sSubPr>
                                <m:e>
                                  <m:r>
                                    <a:rPr lang="el-GR" sz="3200" b="1" i="1" smtClean="0">
                                      <a:solidFill>
                                        <a:srgbClr val="C00000"/>
                                      </a:solidFill>
                                      <a:latin typeface="Cambria Math"/>
                                    </a:rPr>
                                    <m:t>𝝊</m:t>
                                  </m:r>
                                </m:e>
                                <m:sub>
                                  <m:r>
                                    <a:rPr lang="en-US" sz="3200" b="1" i="1" smtClean="0">
                                      <a:solidFill>
                                        <a:srgbClr val="C00000"/>
                                      </a:solidFill>
                                      <a:latin typeface="Cambria Math"/>
                                      <a:ea typeface="Cambria Math"/>
                                    </a:rPr>
                                    <m:t>𝝉</m:t>
                                  </m:r>
                                </m:sub>
                              </m:sSub>
                            </m:den>
                          </m:f>
                          <m:r>
                            <a:rPr lang="en-US" sz="3200" b="1" i="1" smtClean="0">
                              <a:solidFill>
                                <a:srgbClr val="C00000"/>
                              </a:solidFill>
                              <a:latin typeface="Cambria Math"/>
                            </a:rPr>
                            <m:t>=</m:t>
                          </m:r>
                          <m:f>
                            <m:fPr>
                              <m:type m:val="lin"/>
                              <m:ctrlPr>
                                <a:rPr lang="en-US" sz="3200" b="1" i="1" smtClean="0">
                                  <a:solidFill>
                                    <a:srgbClr val="C00000"/>
                                  </a:solidFill>
                                  <a:latin typeface="Cambria Math"/>
                                </a:rPr>
                              </m:ctrlPr>
                            </m:fPr>
                            <m:num>
                              <m:sSub>
                                <m:sSubPr>
                                  <m:ctrlPr>
                                    <a:rPr lang="en-US" sz="3200" b="1" i="1" smtClean="0">
                                      <a:solidFill>
                                        <a:srgbClr val="C00000"/>
                                      </a:solidFill>
                                      <a:latin typeface="Cambria Math"/>
                                    </a:rPr>
                                  </m:ctrlPr>
                                </m:sSubPr>
                                <m:e>
                                  <m:r>
                                    <a:rPr lang="el-GR" sz="3200" b="1" i="1" smtClean="0">
                                      <a:solidFill>
                                        <a:srgbClr val="C00000"/>
                                      </a:solidFill>
                                      <a:latin typeface="Cambria Math"/>
                                    </a:rPr>
                                    <m:t>𝝊</m:t>
                                  </m:r>
                                </m:e>
                                <m:sub>
                                  <m:r>
                                    <a:rPr lang="en-US" sz="3200" b="1" i="1" smtClean="0">
                                      <a:solidFill>
                                        <a:srgbClr val="C00000"/>
                                      </a:solidFill>
                                      <a:latin typeface="Cambria Math"/>
                                      <a:ea typeface="Cambria Math"/>
                                    </a:rPr>
                                    <m:t>𝝉</m:t>
                                  </m:r>
                                </m:sub>
                              </m:sSub>
                            </m:num>
                            <m:den>
                              <m:r>
                                <a:rPr lang="en-US" sz="3200" b="1" i="1" smtClean="0">
                                  <a:solidFill>
                                    <a:srgbClr val="C00000"/>
                                  </a:solidFill>
                                  <a:latin typeface="Cambria Math"/>
                                  <a:ea typeface="Cambria Math"/>
                                </a:rPr>
                                <m:t>∆</m:t>
                              </m:r>
                              <m:r>
                                <a:rPr lang="en-US" sz="3200" b="1" i="1" smtClean="0">
                                  <a:solidFill>
                                    <a:srgbClr val="C00000"/>
                                  </a:solidFill>
                                  <a:latin typeface="Cambria Math"/>
                                  <a:ea typeface="Cambria Math"/>
                                </a:rPr>
                                <m:t>𝑿</m:t>
                              </m:r>
                            </m:den>
                          </m:f>
                        </m:den>
                      </m:f>
                    </m:oMath>
                  </m:oMathPara>
                </a14:m>
                <a:endParaRPr lang="ru-RU" sz="3200"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2628135" y="3308438"/>
                <a:ext cx="4426148" cy="584775"/>
              </a:xfrm>
              <a:prstGeom prst="rect">
                <a:avLst/>
              </a:prstGeom>
              <a:blipFill rotWithShape="1">
                <a:blip r:embed="rId4"/>
                <a:stretch>
                  <a:fillRect/>
                </a:stretch>
              </a:blipFill>
            </p:spPr>
            <p:txBody>
              <a:bodyPr/>
              <a:lstStyle/>
              <a:p>
                <a:r>
                  <a:rPr lang="ru-RU">
                    <a:noFill/>
                  </a:rPr>
                  <a:t> </a:t>
                </a:r>
              </a:p>
            </p:txBody>
          </p:sp>
        </mc:Fallback>
      </mc:AlternateContent>
      <p:grpSp>
        <p:nvGrpSpPr>
          <p:cNvPr id="18" name="Группа 17"/>
          <p:cNvGrpSpPr/>
          <p:nvPr/>
        </p:nvGrpSpPr>
        <p:grpSpPr>
          <a:xfrm>
            <a:off x="1676425" y="4610311"/>
            <a:ext cx="6026279" cy="1460464"/>
            <a:chOff x="1631803" y="3482421"/>
            <a:chExt cx="6026279" cy="1460464"/>
          </a:xfrm>
        </p:grpSpPr>
        <mc:AlternateContent xmlns:mc="http://schemas.openxmlformats.org/markup-compatibility/2006" xmlns:a14="http://schemas.microsoft.com/office/drawing/2010/main">
          <mc:Choice Requires="a14">
            <p:sp>
              <p:nvSpPr>
                <p:cNvPr id="16" name="TextBox 15"/>
                <p:cNvSpPr txBox="1"/>
                <p:nvPr/>
              </p:nvSpPr>
              <p:spPr>
                <a:xfrm>
                  <a:off x="1631803" y="3482421"/>
                  <a:ext cx="3447354" cy="1460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b="1" i="1" smtClean="0">
                                <a:solidFill>
                                  <a:srgbClr val="C00000"/>
                                </a:solidFill>
                                <a:latin typeface="Cambria Math"/>
                              </a:rPr>
                            </m:ctrlPr>
                          </m:sSubPr>
                          <m:e>
                            <m:r>
                              <a:rPr lang="el-GR" sz="3200" b="1" i="1" smtClean="0">
                                <a:solidFill>
                                  <a:srgbClr val="C00000"/>
                                </a:solidFill>
                                <a:latin typeface="Cambria Math"/>
                              </a:rPr>
                              <m:t>𝝊</m:t>
                            </m:r>
                          </m:e>
                          <m:sub>
                            <m:r>
                              <a:rPr lang="en-US" sz="3200" b="1" i="1" smtClean="0">
                                <a:solidFill>
                                  <a:srgbClr val="C00000"/>
                                </a:solidFill>
                                <a:latin typeface="Cambria Math"/>
                              </a:rPr>
                              <m:t>𝒄</m:t>
                            </m:r>
                          </m:sub>
                        </m:sSub>
                        <m:r>
                          <a:rPr lang="en-US" sz="3200" b="1" i="1" smtClean="0">
                            <a:solidFill>
                              <a:srgbClr val="C00000"/>
                            </a:solidFill>
                            <a:latin typeface="Cambria Math"/>
                          </a:rPr>
                          <m:t>=</m:t>
                        </m:r>
                        <m:f>
                          <m:fPr>
                            <m:ctrlPr>
                              <a:rPr lang="en-US" sz="3200" b="1" i="1" smtClean="0">
                                <a:solidFill>
                                  <a:srgbClr val="C00000"/>
                                </a:solidFill>
                                <a:latin typeface="Cambria Math"/>
                              </a:rPr>
                            </m:ctrlPr>
                          </m:fPr>
                          <m:num>
                            <m:r>
                              <a:rPr lang="el-GR" sz="3200" b="1" i="1" smtClean="0">
                                <a:solidFill>
                                  <a:srgbClr val="C00000"/>
                                </a:solidFill>
                                <a:latin typeface="Cambria Math"/>
                              </a:rPr>
                              <m:t>𝝊</m:t>
                            </m:r>
                          </m:num>
                          <m:den>
                            <m:f>
                              <m:fPr>
                                <m:ctrlPr>
                                  <a:rPr lang="en-US" sz="3200" b="1" i="1" smtClean="0">
                                    <a:solidFill>
                                      <a:srgbClr val="C00000"/>
                                    </a:solidFill>
                                    <a:latin typeface="Cambria Math"/>
                                  </a:rPr>
                                </m:ctrlPr>
                              </m:fPr>
                              <m:num>
                                <m:func>
                                  <m:funcPr>
                                    <m:ctrlPr>
                                      <a:rPr lang="en-US" sz="3200" b="1" i="1" smtClean="0">
                                        <a:solidFill>
                                          <a:srgbClr val="C00000"/>
                                        </a:solidFill>
                                        <a:latin typeface="Cambria Math"/>
                                      </a:rPr>
                                    </m:ctrlPr>
                                  </m:funcPr>
                                  <m:fName>
                                    <m:r>
                                      <a:rPr lang="en-US" sz="3200" b="1" i="0" smtClean="0">
                                        <a:solidFill>
                                          <a:srgbClr val="C00000"/>
                                        </a:solidFill>
                                        <a:latin typeface="Cambria Math"/>
                                      </a:rPr>
                                      <m:t>𝐜𝐨𝐬</m:t>
                                    </m:r>
                                  </m:fName>
                                  <m:e>
                                    <m:d>
                                      <m:dPr>
                                        <m:ctrlPr>
                                          <a:rPr lang="en-US" sz="3200" b="1" i="1" smtClean="0">
                                            <a:solidFill>
                                              <a:srgbClr val="C00000"/>
                                            </a:solidFill>
                                            <a:latin typeface="Cambria Math"/>
                                          </a:rPr>
                                        </m:ctrlPr>
                                      </m:dPr>
                                      <m:e>
                                        <m:sSub>
                                          <m:sSubPr>
                                            <m:ctrlPr>
                                              <a:rPr lang="en-US" sz="3200" b="1" i="1" smtClean="0">
                                                <a:solidFill>
                                                  <a:srgbClr val="C00000"/>
                                                </a:solidFill>
                                                <a:latin typeface="Cambria Math"/>
                                              </a:rPr>
                                            </m:ctrlPr>
                                          </m:sSubPr>
                                          <m:e>
                                            <m:r>
                                              <a:rPr lang="en-US" sz="3200" b="1" i="1" smtClean="0">
                                                <a:solidFill>
                                                  <a:srgbClr val="C00000"/>
                                                </a:solidFill>
                                                <a:latin typeface="Cambria Math"/>
                                                <a:ea typeface="Cambria Math"/>
                                              </a:rPr>
                                              <m:t>𝜷</m:t>
                                            </m:r>
                                          </m:e>
                                          <m:sub>
                                            <m:r>
                                              <a:rPr lang="en-US" sz="3200" b="1" i="1" smtClean="0">
                                                <a:solidFill>
                                                  <a:srgbClr val="C00000"/>
                                                </a:solidFill>
                                                <a:latin typeface="Cambria Math"/>
                                              </a:rPr>
                                              <m:t>𝟏</m:t>
                                            </m:r>
                                          </m:sub>
                                        </m:sSub>
                                        <m:r>
                                          <a:rPr lang="en-US" sz="3200" b="1" i="1" smtClean="0">
                                            <a:solidFill>
                                              <a:srgbClr val="C00000"/>
                                            </a:solidFill>
                                            <a:latin typeface="Cambria Math"/>
                                          </a:rPr>
                                          <m:t>−</m:t>
                                        </m:r>
                                        <m:r>
                                          <a:rPr lang="en-US" sz="3200" b="1" i="1" smtClean="0">
                                            <a:solidFill>
                                              <a:srgbClr val="C00000"/>
                                            </a:solidFill>
                                            <a:latin typeface="Cambria Math"/>
                                            <a:ea typeface="Cambria Math"/>
                                          </a:rPr>
                                          <m:t>𝜸</m:t>
                                        </m:r>
                                      </m:e>
                                    </m:d>
                                  </m:e>
                                </m:func>
                              </m:num>
                              <m:den>
                                <m:func>
                                  <m:funcPr>
                                    <m:ctrlPr>
                                      <a:rPr lang="en-US" sz="3200" b="1" i="1" smtClean="0">
                                        <a:solidFill>
                                          <a:srgbClr val="C00000"/>
                                        </a:solidFill>
                                        <a:latin typeface="Cambria Math"/>
                                      </a:rPr>
                                    </m:ctrlPr>
                                  </m:funcPr>
                                  <m:fName>
                                    <m:r>
                                      <a:rPr lang="en-US" sz="3200" b="1" i="0" smtClean="0">
                                        <a:solidFill>
                                          <a:srgbClr val="C00000"/>
                                        </a:solidFill>
                                        <a:latin typeface="Cambria Math"/>
                                      </a:rPr>
                                      <m:t>𝐬𝐢𝐧</m:t>
                                    </m:r>
                                  </m:fName>
                                  <m:e>
                                    <m:sSub>
                                      <m:sSubPr>
                                        <m:ctrlPr>
                                          <a:rPr lang="en-US" sz="3200" b="1" i="1" smtClean="0">
                                            <a:solidFill>
                                              <a:srgbClr val="C00000"/>
                                            </a:solidFill>
                                            <a:latin typeface="Cambria Math"/>
                                          </a:rPr>
                                        </m:ctrlPr>
                                      </m:sSubPr>
                                      <m:e>
                                        <m:r>
                                          <a:rPr lang="en-US" sz="3200" b="1" i="1" smtClean="0">
                                            <a:solidFill>
                                              <a:srgbClr val="C00000"/>
                                            </a:solidFill>
                                            <a:latin typeface="Cambria Math"/>
                                            <a:ea typeface="Cambria Math"/>
                                          </a:rPr>
                                          <m:t>𝜷</m:t>
                                        </m:r>
                                      </m:e>
                                      <m:sub>
                                        <m:r>
                                          <a:rPr lang="en-US" sz="3200" b="1" i="1" smtClean="0">
                                            <a:solidFill>
                                              <a:srgbClr val="C00000"/>
                                            </a:solidFill>
                                            <a:latin typeface="Cambria Math"/>
                                          </a:rPr>
                                          <m:t>𝟏</m:t>
                                        </m:r>
                                      </m:sub>
                                    </m:sSub>
                                  </m:e>
                                </m:func>
                              </m:den>
                            </m:f>
                          </m:den>
                        </m:f>
                      </m:oMath>
                    </m:oMathPara>
                  </a14:m>
                  <a:endParaRPr lang="ru-RU" sz="3200" b="1" dirty="0"/>
                </a:p>
              </p:txBody>
            </p:sp>
          </mc:Choice>
          <mc:Fallback xmlns="">
            <p:sp>
              <p:nvSpPr>
                <p:cNvPr id="16" name="TextBox 15"/>
                <p:cNvSpPr txBox="1">
                  <a:spLocks noRot="1" noChangeAspect="1" noMove="1" noResize="1" noEditPoints="1" noAdjustHandles="1" noChangeArrowheads="1" noChangeShapeType="1" noTextEdit="1"/>
                </p:cNvSpPr>
                <p:nvPr/>
              </p:nvSpPr>
              <p:spPr>
                <a:xfrm>
                  <a:off x="1631803" y="3482421"/>
                  <a:ext cx="3447354" cy="1460464"/>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993011" y="3612840"/>
                  <a:ext cx="1665071" cy="10256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b="1" i="1" smtClean="0">
                                <a:solidFill>
                                  <a:srgbClr val="C00000"/>
                                </a:solidFill>
                                <a:latin typeface="Cambria Math"/>
                              </a:rPr>
                            </m:ctrlPr>
                          </m:sSubPr>
                          <m:e>
                            <m:r>
                              <a:rPr lang="el-GR" sz="3200" b="1" i="1" smtClean="0">
                                <a:solidFill>
                                  <a:srgbClr val="C00000"/>
                                </a:solidFill>
                                <a:latin typeface="Cambria Math"/>
                              </a:rPr>
                              <m:t>𝝊</m:t>
                            </m:r>
                          </m:e>
                          <m:sub>
                            <m:r>
                              <a:rPr lang="en-US" sz="3200" b="1" i="1" smtClean="0">
                                <a:solidFill>
                                  <a:srgbClr val="C00000"/>
                                </a:solidFill>
                                <a:latin typeface="Cambria Math"/>
                              </a:rPr>
                              <m:t>𝒄</m:t>
                            </m:r>
                          </m:sub>
                        </m:sSub>
                        <m:r>
                          <a:rPr lang="en-US" sz="3200" b="1" i="1" smtClean="0">
                            <a:solidFill>
                              <a:srgbClr val="C00000"/>
                            </a:solidFill>
                            <a:latin typeface="Cambria Math"/>
                          </a:rPr>
                          <m:t>=</m:t>
                        </m:r>
                        <m:f>
                          <m:fPr>
                            <m:ctrlPr>
                              <a:rPr lang="en-US" sz="3200" b="1" i="1" smtClean="0">
                                <a:solidFill>
                                  <a:srgbClr val="C00000"/>
                                </a:solidFill>
                                <a:latin typeface="Cambria Math"/>
                              </a:rPr>
                            </m:ctrlPr>
                          </m:fPr>
                          <m:num>
                            <m:r>
                              <a:rPr lang="el-GR" sz="3200" b="1" i="1" smtClean="0">
                                <a:solidFill>
                                  <a:srgbClr val="C00000"/>
                                </a:solidFill>
                                <a:latin typeface="Cambria Math"/>
                              </a:rPr>
                              <m:t>𝝊</m:t>
                            </m:r>
                          </m:num>
                          <m:den>
                            <m:sSub>
                              <m:sSubPr>
                                <m:ctrlPr>
                                  <a:rPr lang="en-US" sz="3200" b="1" i="1" smtClean="0">
                                    <a:solidFill>
                                      <a:srgbClr val="C00000"/>
                                    </a:solidFill>
                                    <a:latin typeface="Cambria Math"/>
                                  </a:rPr>
                                </m:ctrlPr>
                              </m:sSubPr>
                              <m:e>
                                <m:r>
                                  <a:rPr lang="en-US" sz="3200" b="1" i="1" smtClean="0">
                                    <a:solidFill>
                                      <a:srgbClr val="C00000"/>
                                    </a:solidFill>
                                    <a:latin typeface="Cambria Math"/>
                                  </a:rPr>
                                  <m:t>𝑲</m:t>
                                </m:r>
                              </m:e>
                              <m:sub>
                                <m:r>
                                  <a:rPr lang="en-US" sz="3200" b="1" i="1" smtClean="0">
                                    <a:solidFill>
                                      <a:srgbClr val="C00000"/>
                                    </a:solidFill>
                                    <a:latin typeface="Cambria Math"/>
                                  </a:rPr>
                                  <m:t>𝒍</m:t>
                                </m:r>
                              </m:sub>
                            </m:sSub>
                          </m:den>
                        </m:f>
                      </m:oMath>
                    </m:oMathPara>
                  </a14:m>
                  <a:endParaRPr lang="ru-RU" sz="3200" b="1" dirty="0"/>
                </a:p>
              </p:txBody>
            </p:sp>
          </mc:Choice>
          <mc:Fallback xmlns="">
            <p:sp>
              <p:nvSpPr>
                <p:cNvPr id="17" name="TextBox 16"/>
                <p:cNvSpPr txBox="1">
                  <a:spLocks noRot="1" noChangeAspect="1" noMove="1" noResize="1" noEditPoints="1" noAdjustHandles="1" noChangeArrowheads="1" noChangeShapeType="1" noTextEdit="1"/>
                </p:cNvSpPr>
                <p:nvPr/>
              </p:nvSpPr>
              <p:spPr>
                <a:xfrm>
                  <a:off x="5993011" y="3612840"/>
                  <a:ext cx="1665071" cy="1025602"/>
                </a:xfrm>
                <a:prstGeom prst="rect">
                  <a:avLst/>
                </a:prstGeom>
                <a:blipFill rotWithShape="1">
                  <a:blip r:embed="rId6"/>
                  <a:stretch>
                    <a:fillRect/>
                  </a:stretch>
                </a:blipFill>
              </p:spPr>
              <p:txBody>
                <a:bodyPr/>
                <a:lstStyle/>
                <a:p>
                  <a:r>
                    <a:rPr lang="ru-RU">
                      <a:noFill/>
                    </a:rPr>
                    <a:t> </a:t>
                  </a:r>
                </a:p>
              </p:txBody>
            </p:sp>
          </mc:Fallback>
        </mc:AlternateContent>
      </p:grpSp>
      <p:sp>
        <p:nvSpPr>
          <p:cNvPr id="12" name="Содержимое 2"/>
          <p:cNvSpPr txBox="1">
            <a:spLocks/>
          </p:cNvSpPr>
          <p:nvPr/>
        </p:nvSpPr>
        <p:spPr>
          <a:xfrm>
            <a:off x="6810375" y="177800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4" name="Содержимое 2"/>
          <p:cNvSpPr txBox="1">
            <a:spLocks/>
          </p:cNvSpPr>
          <p:nvPr/>
        </p:nvSpPr>
        <p:spPr>
          <a:xfrm>
            <a:off x="6927329" y="339239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9" name="Содержимое 2"/>
          <p:cNvSpPr txBox="1">
            <a:spLocks/>
          </p:cNvSpPr>
          <p:nvPr/>
        </p:nvSpPr>
        <p:spPr>
          <a:xfrm>
            <a:off x="5123779" y="485310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20" name="Группа 19"/>
          <p:cNvGrpSpPr/>
          <p:nvPr/>
        </p:nvGrpSpPr>
        <p:grpSpPr>
          <a:xfrm>
            <a:off x="8438296" y="6450136"/>
            <a:ext cx="442750" cy="369332"/>
            <a:chOff x="8438296" y="6450136"/>
            <a:chExt cx="442750" cy="369332"/>
          </a:xfrm>
        </p:grpSpPr>
        <p:sp>
          <p:nvSpPr>
            <p:cNvPr id="21" name="Овал 2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2" name="TextBox 21"/>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57866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УГЛА СХОДА СТРУЖКИ</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ПРИ ТОЧЕНИИ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962650"/>
            <a:ext cx="9005456" cy="857250"/>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Схемы к расчету угла схода стружки при точении острозаточенным резцом </a:t>
            </a:r>
            <a:r>
              <a:rPr lang="ru-RU" sz="2300" dirty="0">
                <a:solidFill>
                  <a:srgbClr val="C00000"/>
                </a:solidFill>
                <a:latin typeface="GOST Type BU" pitchFamily="2" charset="2"/>
              </a:rPr>
              <a:t>(а)</a:t>
            </a:r>
            <a:r>
              <a:rPr lang="ru-RU" sz="2300" dirty="0">
                <a:solidFill>
                  <a:schemeClr val="tx2">
                    <a:lumMod val="75000"/>
                  </a:schemeClr>
                </a:solidFill>
                <a:latin typeface="GOST Type BU" pitchFamily="2" charset="2"/>
              </a:rPr>
              <a:t> и резцом с радиусом вершины </a:t>
            </a:r>
            <a:r>
              <a:rPr lang="ru-RU" sz="2300" dirty="0">
                <a:solidFill>
                  <a:srgbClr val="C00000"/>
                </a:solidFill>
                <a:latin typeface="GOST Type BU" pitchFamily="2" charset="2"/>
              </a:rPr>
              <a:t>(б)</a:t>
            </a:r>
          </a:p>
        </p:txBody>
      </p:sp>
      <p:grpSp>
        <p:nvGrpSpPr>
          <p:cNvPr id="6" name="Группа 5"/>
          <p:cNvGrpSpPr/>
          <p:nvPr/>
        </p:nvGrpSpPr>
        <p:grpSpPr>
          <a:xfrm>
            <a:off x="8443906" y="6450136"/>
            <a:ext cx="431529" cy="369332"/>
            <a:chOff x="8443906" y="6450136"/>
            <a:chExt cx="431529"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43906" y="6450136"/>
              <a:ext cx="431529"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55</a:t>
              </a:r>
              <a:endParaRPr lang="ru-RU" dirty="0">
                <a:solidFill>
                  <a:srgbClr val="C00000"/>
                </a:solidFill>
                <a:latin typeface="GOST type A" panose="020B0500000000000000" pitchFamily="34" charset="0"/>
              </a:endParaRPr>
            </a:p>
          </p:txBody>
        </p:sp>
      </p:gr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272" y="1116620"/>
            <a:ext cx="8091456" cy="4800600"/>
          </a:xfrm>
          <a:prstGeom prst="rect">
            <a:avLst/>
          </a:prstGeom>
        </p:spPr>
      </p:pic>
    </p:spTree>
    <p:extLst>
      <p:ext uri="{BB962C8B-B14F-4D97-AF65-F5344CB8AC3E}">
        <p14:creationId xmlns:p14="http://schemas.microsoft.com/office/powerpoint/2010/main" val="84401847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УГЛА СХОДА СТРУЖКИ</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ПРИ ТОЧЕНИИ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1689804"/>
            <a:ext cx="9005456" cy="428625"/>
          </a:xfrm>
          <a:prstGeom prst="rect">
            <a:avLst/>
          </a:prstGeom>
        </p:spPr>
        <p:txBody>
          <a:bodyPr vert="horz" lIns="91440" tIns="45720" rIns="91440" bIns="45720" rtlCol="0">
            <a:noAutofit/>
          </a:bodyPr>
          <a:lstStyle/>
          <a:p>
            <a:pPr marL="6350" algn="ctr">
              <a:lnSpc>
                <a:spcPct val="80000"/>
              </a:lnSpc>
              <a:defRPr/>
            </a:pPr>
            <a:r>
              <a:rPr lang="ru-RU" sz="2800" dirty="0" smtClean="0">
                <a:solidFill>
                  <a:schemeClr val="tx2">
                    <a:lumMod val="75000"/>
                  </a:schemeClr>
                </a:solidFill>
                <a:latin typeface="GOST Type BU" pitchFamily="2" charset="2"/>
              </a:rPr>
              <a:t>Острозаточенным резцом:</a:t>
            </a:r>
            <a:endParaRPr lang="ru-RU" sz="2800" dirty="0">
              <a:solidFill>
                <a:srgbClr val="C00000"/>
              </a:solidFill>
              <a:latin typeface="GOST Type BU" pitchFamily="2" charset="2"/>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Содержимое 2"/>
          <p:cNvSpPr txBox="1">
            <a:spLocks/>
          </p:cNvSpPr>
          <p:nvPr/>
        </p:nvSpPr>
        <p:spPr>
          <a:xfrm>
            <a:off x="69272" y="3704871"/>
            <a:ext cx="9005456" cy="428625"/>
          </a:xfrm>
          <a:prstGeom prst="rect">
            <a:avLst/>
          </a:prstGeom>
        </p:spPr>
        <p:txBody>
          <a:bodyPr vert="horz" lIns="91440" tIns="45720" rIns="91440" bIns="45720" rtlCol="0">
            <a:noAutofit/>
          </a:bodyPr>
          <a:lstStyle/>
          <a:p>
            <a:pPr marL="6350" algn="ctr">
              <a:lnSpc>
                <a:spcPct val="80000"/>
              </a:lnSpc>
              <a:defRPr/>
            </a:pPr>
            <a:r>
              <a:rPr lang="ru-RU" sz="2800" dirty="0" smtClean="0">
                <a:solidFill>
                  <a:schemeClr val="tx2">
                    <a:lumMod val="75000"/>
                  </a:schemeClr>
                </a:solidFill>
                <a:latin typeface="GOST Type BU" pitchFamily="2" charset="2"/>
              </a:rPr>
              <a:t>Резцом с радиусом вершины:</a:t>
            </a:r>
            <a:endParaRPr lang="ru-RU" sz="2800" dirty="0">
              <a:solidFill>
                <a:srgbClr val="C00000"/>
              </a:solidFill>
              <a:latin typeface="GOST Type BU" pitchFamily="2" charset="2"/>
            </a:endParaRPr>
          </a:p>
        </p:txBody>
      </p:sp>
      <mc:AlternateContent xmlns:mc="http://schemas.openxmlformats.org/markup-compatibility/2006" xmlns:a14="http://schemas.microsoft.com/office/drawing/2010/main">
        <mc:Choice Requires="a14">
          <p:sp>
            <p:nvSpPr>
              <p:cNvPr id="5" name="TextBox 4"/>
              <p:cNvSpPr txBox="1"/>
              <p:nvPr/>
            </p:nvSpPr>
            <p:spPr>
              <a:xfrm>
                <a:off x="585877" y="2354132"/>
                <a:ext cx="7972247" cy="783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solidFill>
                            <a:srgbClr val="C00000"/>
                          </a:solidFill>
                          <a:latin typeface="Cambria Math"/>
                        </a:rPr>
                        <m:t>υ</m:t>
                      </m:r>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ea typeface="Cambria Math"/>
                            </a:rPr>
                            <m:t>𝜋</m:t>
                          </m:r>
                        </m:num>
                        <m:den>
                          <m:r>
                            <a:rPr lang="en-US" sz="2000" b="0" i="1" smtClean="0">
                              <a:solidFill>
                                <a:srgbClr val="C00000"/>
                              </a:solidFill>
                              <a:latin typeface="Cambria Math"/>
                            </a:rPr>
                            <m:t>2</m:t>
                          </m:r>
                        </m:den>
                      </m:f>
                      <m:r>
                        <a:rPr lang="en-US" sz="2000" b="0" i="1" smtClean="0">
                          <a:solidFill>
                            <a:srgbClr val="C00000"/>
                          </a:solidFill>
                          <a:latin typeface="Cambria Math"/>
                        </a:rPr>
                        <m:t>−</m:t>
                      </m:r>
                      <m:r>
                        <a:rPr lang="en-US" sz="2000" b="0" i="1" smtClean="0">
                          <a:solidFill>
                            <a:srgbClr val="C00000"/>
                          </a:solidFill>
                          <a:latin typeface="Cambria Math"/>
                          <a:ea typeface="Cambria Math"/>
                        </a:rPr>
                        <m:t>𝜑</m:t>
                      </m:r>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𝑎𝑟𝑐𝑡𝑔</m:t>
                      </m:r>
                      <m:d>
                        <m:dPr>
                          <m:begChr m:val="["/>
                          <m:endChr m:val="]"/>
                          <m:ctrlPr>
                            <a:rPr lang="en-US" sz="2000" b="0" i="1" smtClean="0">
                              <a:solidFill>
                                <a:srgbClr val="C00000"/>
                              </a:solidFill>
                              <a:latin typeface="Cambria Math"/>
                              <a:ea typeface="Cambria Math"/>
                            </a:rPr>
                          </m:ctrlPr>
                        </m:dPr>
                        <m:e>
                          <m:f>
                            <m:fPr>
                              <m:type m:val="lin"/>
                              <m:ctrlPr>
                                <a:rPr lang="en-US" sz="2000" b="0" i="1" smtClean="0">
                                  <a:solidFill>
                                    <a:srgbClr val="C00000"/>
                                  </a:solidFill>
                                  <a:latin typeface="Cambria Math"/>
                                  <a:ea typeface="Cambria Math"/>
                                </a:rPr>
                              </m:ctrlPr>
                            </m:fPr>
                            <m:num>
                              <m:d>
                                <m:dPr>
                                  <m:ctrlPr>
                                    <a:rPr lang="en-US" sz="2000" i="1">
                                      <a:solidFill>
                                        <a:srgbClr val="C00000"/>
                                      </a:solidFill>
                                      <a:latin typeface="Cambria Math"/>
                                      <a:ea typeface="Cambria Math"/>
                                    </a:rPr>
                                  </m:ctrlPr>
                                </m:dPr>
                                <m:e>
                                  <m:r>
                                    <a:rPr lang="en-US" sz="2000" i="1">
                                      <a:solidFill>
                                        <a:srgbClr val="C00000"/>
                                      </a:solidFill>
                                      <a:latin typeface="Cambria Math"/>
                                      <a:ea typeface="Cambria Math"/>
                                    </a:rPr>
                                    <m:t>𝑡</m:t>
                                  </m:r>
                                  <m:r>
                                    <a:rPr lang="en-US" sz="2000" i="1">
                                      <a:solidFill>
                                        <a:srgbClr val="C00000"/>
                                      </a:solidFill>
                                      <a:latin typeface="Cambria Math"/>
                                      <a:ea typeface="Cambria Math"/>
                                    </a:rPr>
                                    <m:t>−</m:t>
                                  </m:r>
                                  <m:f>
                                    <m:fPr>
                                      <m:ctrlPr>
                                        <a:rPr lang="en-US" sz="2000" i="1">
                                          <a:solidFill>
                                            <a:srgbClr val="C00000"/>
                                          </a:solidFill>
                                          <a:latin typeface="Cambria Math"/>
                                          <a:ea typeface="Cambria Math"/>
                                        </a:rPr>
                                      </m:ctrlPr>
                                    </m:fPr>
                                    <m:num>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𝛿</m:t>
                                          </m:r>
                                        </m:e>
                                        <m:sub>
                                          <m:r>
                                            <a:rPr lang="en-US" sz="2000" i="1">
                                              <a:solidFill>
                                                <a:srgbClr val="C00000"/>
                                              </a:solidFill>
                                              <a:latin typeface="Cambria Math"/>
                                              <a:ea typeface="Cambria Math"/>
                                            </a:rPr>
                                            <m:t>0</m:t>
                                          </m:r>
                                        </m:sub>
                                      </m:sSub>
                                    </m:num>
                                    <m:den>
                                      <m:r>
                                        <a:rPr lang="en-US" sz="2000" i="1">
                                          <a:solidFill>
                                            <a:srgbClr val="C00000"/>
                                          </a:solidFill>
                                          <a:latin typeface="Cambria Math"/>
                                          <a:ea typeface="Cambria Math"/>
                                        </a:rPr>
                                        <m:t>𝑐𝑡𝑔</m:t>
                                      </m:r>
                                      <m:r>
                                        <a:rPr lang="en-US" sz="2000" i="1">
                                          <a:solidFill>
                                            <a:srgbClr val="C00000"/>
                                          </a:solidFill>
                                          <a:latin typeface="Cambria Math"/>
                                          <a:ea typeface="Cambria Math"/>
                                        </a:rPr>
                                        <m:t>𝜑</m:t>
                                      </m:r>
                                      <m:r>
                                        <a:rPr lang="en-US" sz="2000" i="1">
                                          <a:solidFill>
                                            <a:srgbClr val="C00000"/>
                                          </a:solidFill>
                                          <a:latin typeface="Cambria Math"/>
                                          <a:ea typeface="Cambria Math"/>
                                        </a:rPr>
                                        <m:t>+</m:t>
                                      </m:r>
                                      <m:r>
                                        <a:rPr lang="en-US" sz="2000" i="1">
                                          <a:solidFill>
                                            <a:srgbClr val="C00000"/>
                                          </a:solidFill>
                                          <a:latin typeface="Cambria Math"/>
                                          <a:ea typeface="Cambria Math"/>
                                        </a:rPr>
                                        <m:t>𝑐𝑡𝑔</m:t>
                                      </m:r>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𝜑</m:t>
                                          </m:r>
                                        </m:e>
                                        <m:sub>
                                          <m:r>
                                            <a:rPr lang="en-US" sz="2000" i="1">
                                              <a:solidFill>
                                                <a:srgbClr val="C00000"/>
                                              </a:solidFill>
                                              <a:latin typeface="Cambria Math"/>
                                              <a:ea typeface="Cambria Math"/>
                                            </a:rPr>
                                            <m:t>1</m:t>
                                          </m:r>
                                        </m:sub>
                                      </m:sSub>
                                    </m:den>
                                  </m:f>
                                </m:e>
                              </m:d>
                            </m:num>
                            <m:den>
                              <m:d>
                                <m:dPr>
                                  <m:ctrlPr>
                                    <a:rPr lang="en-US" sz="2000" b="0" i="1" smtClean="0">
                                      <a:solidFill>
                                        <a:srgbClr val="C00000"/>
                                      </a:solidFill>
                                      <a:latin typeface="Cambria Math"/>
                                      <a:ea typeface="Cambria Math"/>
                                    </a:rPr>
                                  </m:ctrlPr>
                                </m:dPr>
                                <m:e>
                                  <m:r>
                                    <a:rPr lang="en-US" sz="2000" b="0" i="1" smtClean="0">
                                      <a:solidFill>
                                        <a:srgbClr val="C00000"/>
                                      </a:solidFill>
                                      <a:latin typeface="Cambria Math"/>
                                      <a:ea typeface="Cambria Math"/>
                                    </a:rPr>
                                    <m:t>𝑡</m:t>
                                  </m:r>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𝑐𝑡𝑔</m:t>
                                  </m:r>
                                  <m:r>
                                    <a:rPr lang="en-US" sz="2000" b="0" i="1" smtClean="0">
                                      <a:solidFill>
                                        <a:srgbClr val="C00000"/>
                                      </a:solidFill>
                                      <a:latin typeface="Cambria Math"/>
                                      <a:ea typeface="Cambria Math"/>
                                    </a:rPr>
                                    <m:t>𝜑</m:t>
                                  </m:r>
                                  <m:r>
                                    <a:rPr lang="en-US" sz="2000" b="0" i="1" smtClean="0">
                                      <a:solidFill>
                                        <a:srgbClr val="C00000"/>
                                      </a:solidFill>
                                      <a:latin typeface="Cambria Math"/>
                                      <a:ea typeface="Cambria Math"/>
                                    </a:rPr>
                                    <m:t>+</m:t>
                                  </m:r>
                                  <m:f>
                                    <m:fPr>
                                      <m:ctrlPr>
                                        <a:rPr lang="en-US" sz="2000" b="0" i="1" smtClean="0">
                                          <a:solidFill>
                                            <a:srgbClr val="C00000"/>
                                          </a:solidFill>
                                          <a:latin typeface="Cambria Math"/>
                                          <a:ea typeface="Cambria Math"/>
                                        </a:rPr>
                                      </m:ctrlPr>
                                    </m:fPr>
                                    <m:num>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𝑆</m:t>
                                          </m:r>
                                        </m:e>
                                        <m:sub>
                                          <m:r>
                                            <a:rPr lang="en-US" sz="2000" b="0" i="1" smtClean="0">
                                              <a:solidFill>
                                                <a:srgbClr val="C00000"/>
                                              </a:solidFill>
                                              <a:latin typeface="Cambria Math"/>
                                              <a:ea typeface="Cambria Math"/>
                                            </a:rPr>
                                            <m:t>0</m:t>
                                          </m:r>
                                        </m:sub>
                                      </m:sSub>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𝑐𝑡𝑔</m:t>
                                      </m:r>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𝜑</m:t>
                                          </m:r>
                                        </m:e>
                                        <m:sub>
                                          <m:r>
                                            <a:rPr lang="en-US" sz="2000" b="0" i="1" smtClean="0">
                                              <a:solidFill>
                                                <a:srgbClr val="C00000"/>
                                              </a:solidFill>
                                              <a:latin typeface="Cambria Math"/>
                                              <a:ea typeface="Cambria Math"/>
                                            </a:rPr>
                                            <m:t>1</m:t>
                                          </m:r>
                                        </m:sub>
                                      </m:sSub>
                                    </m:num>
                                    <m:den>
                                      <m:r>
                                        <a:rPr lang="en-US" sz="2000" b="0" i="1" smtClean="0">
                                          <a:solidFill>
                                            <a:srgbClr val="C00000"/>
                                          </a:solidFill>
                                          <a:latin typeface="Cambria Math"/>
                                          <a:ea typeface="Cambria Math"/>
                                        </a:rPr>
                                        <m:t>𝑐𝑡𝑔</m:t>
                                      </m:r>
                                      <m:r>
                                        <a:rPr lang="en-US" sz="2000" b="0" i="1" smtClean="0">
                                          <a:solidFill>
                                            <a:srgbClr val="C00000"/>
                                          </a:solidFill>
                                          <a:latin typeface="Cambria Math"/>
                                          <a:ea typeface="Cambria Math"/>
                                        </a:rPr>
                                        <m:t>𝜑</m:t>
                                      </m:r>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𝑐𝑡𝑔</m:t>
                                      </m:r>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𝜑</m:t>
                                          </m:r>
                                        </m:e>
                                        <m:sub>
                                          <m:r>
                                            <a:rPr lang="en-US" sz="2000" b="0" i="1" smtClean="0">
                                              <a:solidFill>
                                                <a:srgbClr val="C00000"/>
                                              </a:solidFill>
                                              <a:latin typeface="Cambria Math"/>
                                              <a:ea typeface="Cambria Math"/>
                                            </a:rPr>
                                            <m:t>1</m:t>
                                          </m:r>
                                        </m:sub>
                                      </m:sSub>
                                    </m:den>
                                  </m:f>
                                </m:e>
                              </m:d>
                            </m:den>
                          </m:f>
                        </m:e>
                      </m:d>
                    </m:oMath>
                  </m:oMathPara>
                </a14:m>
                <a:endParaRPr lang="ru-RU"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585877" y="2354132"/>
                <a:ext cx="7972247" cy="783869"/>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62515" y="4241203"/>
                <a:ext cx="8418971" cy="1226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solidFill>
                            <a:srgbClr val="C00000"/>
                          </a:solidFill>
                          <a:latin typeface="Cambria Math"/>
                        </a:rPr>
                        <m:t>υ</m:t>
                      </m:r>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ea typeface="Cambria Math"/>
                            </a:rPr>
                            <m:t>𝜋</m:t>
                          </m:r>
                        </m:num>
                        <m:den>
                          <m:r>
                            <a:rPr lang="en-US" sz="2000" b="0" i="1" smtClean="0">
                              <a:solidFill>
                                <a:srgbClr val="C00000"/>
                              </a:solidFill>
                              <a:latin typeface="Cambria Math"/>
                            </a:rPr>
                            <m:t>2</m:t>
                          </m:r>
                        </m:den>
                      </m:f>
                      <m:r>
                        <a:rPr lang="en-US" sz="2000" b="0" i="1" smtClean="0">
                          <a:solidFill>
                            <a:srgbClr val="C00000"/>
                          </a:solidFill>
                          <a:latin typeface="Cambria Math"/>
                        </a:rPr>
                        <m:t>−</m:t>
                      </m:r>
                      <m:r>
                        <a:rPr lang="en-US" sz="2000" b="0" i="1" smtClean="0">
                          <a:solidFill>
                            <a:srgbClr val="C00000"/>
                          </a:solidFill>
                          <a:latin typeface="Cambria Math"/>
                          <a:ea typeface="Cambria Math"/>
                        </a:rPr>
                        <m:t>𝜑</m:t>
                      </m:r>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𝑎𝑟𝑐𝑡𝑔</m:t>
                      </m:r>
                      <m:d>
                        <m:dPr>
                          <m:begChr m:val="["/>
                          <m:endChr m:val="]"/>
                          <m:ctrlPr>
                            <a:rPr lang="en-US" sz="2000" b="0" i="1" smtClean="0">
                              <a:solidFill>
                                <a:srgbClr val="C00000"/>
                              </a:solidFill>
                              <a:latin typeface="Cambria Math"/>
                              <a:ea typeface="Cambria Math"/>
                            </a:rPr>
                          </m:ctrlPr>
                        </m:dPr>
                        <m:e>
                          <m:f>
                            <m:fPr>
                              <m:type m:val="lin"/>
                              <m:ctrlPr>
                                <a:rPr lang="en-US" sz="2000" b="0" i="1" smtClean="0">
                                  <a:solidFill>
                                    <a:srgbClr val="C00000"/>
                                  </a:solidFill>
                                  <a:latin typeface="Cambria Math"/>
                                  <a:ea typeface="Cambria Math"/>
                                </a:rPr>
                              </m:ctrlPr>
                            </m:fPr>
                            <m:num>
                              <m:d>
                                <m:dPr>
                                  <m:ctrlPr>
                                    <a:rPr lang="en-US" sz="2000" i="1">
                                      <a:solidFill>
                                        <a:srgbClr val="C00000"/>
                                      </a:solidFill>
                                      <a:latin typeface="Cambria Math"/>
                                      <a:ea typeface="Cambria Math"/>
                                    </a:rPr>
                                  </m:ctrlPr>
                                </m:dPr>
                                <m:e>
                                  <m:r>
                                    <a:rPr lang="en-US" sz="2000" b="0" i="1" smtClean="0">
                                      <a:solidFill>
                                        <a:srgbClr val="C00000"/>
                                      </a:solidFill>
                                      <a:latin typeface="Cambria Math"/>
                                      <a:ea typeface="Cambria Math"/>
                                    </a:rPr>
                                    <m:t>𝑡</m:t>
                                  </m:r>
                                  <m:r>
                                    <a:rPr lang="en-US" sz="2000" b="0" i="1" smtClean="0">
                                      <a:solidFill>
                                        <a:srgbClr val="C00000"/>
                                      </a:solidFill>
                                      <a:latin typeface="Cambria Math"/>
                                      <a:ea typeface="Cambria Math"/>
                                    </a:rPr>
                                    <m:t>−</m:t>
                                  </m:r>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𝑟</m:t>
                                      </m:r>
                                    </m:e>
                                    <m:sub>
                                      <m:r>
                                        <a:rPr lang="en-US" sz="2000" b="0" i="1" smtClean="0">
                                          <a:solidFill>
                                            <a:srgbClr val="C00000"/>
                                          </a:solidFill>
                                          <a:latin typeface="Cambria Math"/>
                                          <a:ea typeface="Cambria Math"/>
                                        </a:rPr>
                                        <m:t>𝑏</m:t>
                                      </m:r>
                                    </m:sub>
                                  </m:sSub>
                                  <m:r>
                                    <a:rPr lang="en-US" sz="2000" b="0" i="1" smtClean="0">
                                      <a:solidFill>
                                        <a:srgbClr val="C00000"/>
                                      </a:solidFill>
                                      <a:latin typeface="Cambria Math"/>
                                      <a:ea typeface="Cambria Math"/>
                                    </a:rPr>
                                    <m:t>+</m:t>
                                  </m:r>
                                  <m:f>
                                    <m:fPr>
                                      <m:ctrlPr>
                                        <a:rPr lang="en-US" sz="2000" b="0" i="1" smtClean="0">
                                          <a:solidFill>
                                            <a:srgbClr val="C00000"/>
                                          </a:solidFill>
                                          <a:latin typeface="Cambria Math"/>
                                          <a:ea typeface="Cambria Math"/>
                                        </a:rPr>
                                      </m:ctrlPr>
                                    </m:fPr>
                                    <m:num>
                                      <m:rad>
                                        <m:radPr>
                                          <m:degHide m:val="on"/>
                                          <m:ctrlPr>
                                            <a:rPr lang="en-US" sz="2000" b="0" i="1" smtClean="0">
                                              <a:solidFill>
                                                <a:srgbClr val="C00000"/>
                                              </a:solidFill>
                                              <a:latin typeface="Cambria Math"/>
                                              <a:ea typeface="Cambria Math"/>
                                            </a:rPr>
                                          </m:ctrlPr>
                                        </m:radPr>
                                        <m:deg/>
                                        <m:e>
                                          <m:r>
                                            <a:rPr lang="en-US" sz="2000" b="0" i="1" smtClean="0">
                                              <a:solidFill>
                                                <a:srgbClr val="C00000"/>
                                              </a:solidFill>
                                              <a:latin typeface="Cambria Math"/>
                                              <a:ea typeface="Cambria Math"/>
                                            </a:rPr>
                                            <m:t>4</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𝑟</m:t>
                                              </m:r>
                                            </m:e>
                                            <m:sup>
                                              <m:r>
                                                <a:rPr lang="en-US" sz="2000" b="0" i="1" smtClean="0">
                                                  <a:solidFill>
                                                    <a:srgbClr val="C00000"/>
                                                  </a:solidFill>
                                                  <a:latin typeface="Cambria Math"/>
                                                  <a:ea typeface="Cambria Math"/>
                                                </a:rPr>
                                                <m:t>2</m:t>
                                              </m:r>
                                            </m:sup>
                                          </m:sSup>
                                          <m:r>
                                            <a:rPr lang="en-US" sz="2000" b="0" i="1" smtClean="0">
                                              <a:solidFill>
                                                <a:srgbClr val="C00000"/>
                                              </a:solidFill>
                                              <a:latin typeface="Cambria Math"/>
                                              <a:ea typeface="Cambria Math"/>
                                            </a:rPr>
                                            <m:t>𝑏</m:t>
                                          </m:r>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𝑆</m:t>
                                                  </m:r>
                                                </m:e>
                                                <m:sub>
                                                  <m:r>
                                                    <a:rPr lang="en-US" sz="2000" b="0" i="1" smtClean="0">
                                                      <a:solidFill>
                                                        <a:srgbClr val="C00000"/>
                                                      </a:solidFill>
                                                      <a:latin typeface="Cambria Math"/>
                                                      <a:ea typeface="Cambria Math"/>
                                                    </a:rPr>
                                                    <m:t>0</m:t>
                                                  </m:r>
                                                </m:sub>
                                              </m:sSub>
                                            </m:e>
                                            <m:sup>
                                              <m:r>
                                                <a:rPr lang="en-US" sz="2000" b="0" i="1" smtClean="0">
                                                  <a:solidFill>
                                                    <a:srgbClr val="C00000"/>
                                                  </a:solidFill>
                                                  <a:latin typeface="Cambria Math"/>
                                                  <a:ea typeface="Cambria Math"/>
                                                </a:rPr>
                                                <m:t>2</m:t>
                                              </m:r>
                                            </m:sup>
                                          </m:sSup>
                                        </m:e>
                                      </m:rad>
                                    </m:num>
                                    <m:den>
                                      <m:r>
                                        <a:rPr lang="en-US" sz="2000" b="0" i="1" smtClean="0">
                                          <a:solidFill>
                                            <a:srgbClr val="C00000"/>
                                          </a:solidFill>
                                          <a:latin typeface="Cambria Math"/>
                                          <a:ea typeface="Cambria Math"/>
                                        </a:rPr>
                                        <m:t>2</m:t>
                                      </m:r>
                                    </m:den>
                                  </m:f>
                                </m:e>
                              </m:d>
                            </m:num>
                            <m:den>
                              <m:d>
                                <m:dPr>
                                  <m:ctrlPr>
                                    <a:rPr lang="en-US" sz="2000" i="1">
                                      <a:solidFill>
                                        <a:srgbClr val="C00000"/>
                                      </a:solidFill>
                                      <a:latin typeface="Cambria Math"/>
                                      <a:ea typeface="Cambria Math"/>
                                    </a:rPr>
                                  </m:ctrlPr>
                                </m:dPr>
                                <m:e>
                                  <m:r>
                                    <a:rPr lang="en-US" sz="2000" i="1">
                                      <a:solidFill>
                                        <a:srgbClr val="C00000"/>
                                      </a:solidFill>
                                      <a:latin typeface="Cambria Math"/>
                                      <a:ea typeface="Cambria Math"/>
                                    </a:rPr>
                                    <m:t>𝑡</m:t>
                                  </m:r>
                                  <m:r>
                                    <a:rPr lang="en-US" sz="2000" i="1">
                                      <a:solidFill>
                                        <a:srgbClr val="C00000"/>
                                      </a:solidFill>
                                      <a:latin typeface="Cambria Math"/>
                                      <a:ea typeface="Cambria Math"/>
                                    </a:rPr>
                                    <m:t>∙</m:t>
                                  </m:r>
                                  <m:r>
                                    <a:rPr lang="en-US" sz="2000" i="1">
                                      <a:solidFill>
                                        <a:srgbClr val="C00000"/>
                                      </a:solidFill>
                                      <a:latin typeface="Cambria Math"/>
                                      <a:ea typeface="Cambria Math"/>
                                    </a:rPr>
                                    <m:t>𝑐𝑡𝑔</m:t>
                                  </m:r>
                                  <m:r>
                                    <a:rPr lang="en-US" sz="2000" i="1">
                                      <a:solidFill>
                                        <a:srgbClr val="C00000"/>
                                      </a:solidFill>
                                      <a:latin typeface="Cambria Math"/>
                                      <a:ea typeface="Cambria Math"/>
                                    </a:rPr>
                                    <m:t>𝜑</m:t>
                                  </m:r>
                                  <m:r>
                                    <a:rPr lang="en-US" sz="2000" i="1">
                                      <a:solidFill>
                                        <a:srgbClr val="C00000"/>
                                      </a:solidFill>
                                      <a:latin typeface="Cambria Math"/>
                                      <a:ea typeface="Cambria Math"/>
                                    </a:rPr>
                                    <m:t>+</m:t>
                                  </m:r>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𝑟</m:t>
                                      </m:r>
                                    </m:e>
                                    <m:sub>
                                      <m:r>
                                        <a:rPr lang="en-US" sz="2000" i="1">
                                          <a:solidFill>
                                            <a:srgbClr val="C00000"/>
                                          </a:solidFill>
                                          <a:latin typeface="Cambria Math"/>
                                          <a:ea typeface="Cambria Math"/>
                                        </a:rPr>
                                        <m:t>𝑏</m:t>
                                      </m:r>
                                    </m:sub>
                                  </m:sSub>
                                  <m:r>
                                    <a:rPr lang="en-US" sz="2000" i="1">
                                      <a:solidFill>
                                        <a:srgbClr val="C00000"/>
                                      </a:solidFill>
                                      <a:latin typeface="Cambria Math"/>
                                      <a:ea typeface="Cambria Math"/>
                                    </a:rPr>
                                    <m:t>∙</m:t>
                                  </m:r>
                                  <m:r>
                                    <a:rPr lang="en-US" sz="2000" i="1">
                                      <a:solidFill>
                                        <a:srgbClr val="C00000"/>
                                      </a:solidFill>
                                      <a:latin typeface="Cambria Math"/>
                                      <a:ea typeface="Cambria Math"/>
                                    </a:rPr>
                                    <m:t>𝑡𝑔</m:t>
                                  </m:r>
                                  <m:f>
                                    <m:fPr>
                                      <m:ctrlPr>
                                        <a:rPr lang="en-US" sz="2000" i="1">
                                          <a:solidFill>
                                            <a:srgbClr val="C00000"/>
                                          </a:solidFill>
                                          <a:latin typeface="Cambria Math"/>
                                          <a:ea typeface="Cambria Math"/>
                                        </a:rPr>
                                      </m:ctrlPr>
                                    </m:fPr>
                                    <m:num>
                                      <m:r>
                                        <a:rPr lang="en-US" sz="2000" i="1">
                                          <a:solidFill>
                                            <a:srgbClr val="C00000"/>
                                          </a:solidFill>
                                          <a:latin typeface="Cambria Math"/>
                                          <a:ea typeface="Cambria Math"/>
                                        </a:rPr>
                                        <m:t>𝜑</m:t>
                                      </m:r>
                                    </m:num>
                                    <m:den>
                                      <m:r>
                                        <a:rPr lang="en-US" sz="2000" i="1">
                                          <a:solidFill>
                                            <a:srgbClr val="C00000"/>
                                          </a:solidFill>
                                          <a:latin typeface="Cambria Math"/>
                                          <a:ea typeface="Cambria Math"/>
                                        </a:rPr>
                                        <m:t>2</m:t>
                                      </m:r>
                                    </m:den>
                                  </m:f>
                                  <m:r>
                                    <a:rPr lang="en-US" sz="2000" i="1">
                                      <a:solidFill>
                                        <a:srgbClr val="C00000"/>
                                      </a:solidFill>
                                      <a:latin typeface="Cambria Math"/>
                                      <a:ea typeface="Cambria Math"/>
                                    </a:rPr>
                                    <m:t>+</m:t>
                                  </m:r>
                                  <m:f>
                                    <m:fPr>
                                      <m:ctrlPr>
                                        <a:rPr lang="en-US" sz="2000" i="1">
                                          <a:solidFill>
                                            <a:srgbClr val="C00000"/>
                                          </a:solidFill>
                                          <a:latin typeface="Cambria Math"/>
                                          <a:ea typeface="Cambria Math"/>
                                        </a:rPr>
                                      </m:ctrlPr>
                                    </m:fPr>
                                    <m:num>
                                      <m:sSub>
                                        <m:sSubPr>
                                          <m:ctrlPr>
                                            <a:rPr lang="en-US" sz="2000" i="1">
                                              <a:solidFill>
                                                <a:srgbClr val="C00000"/>
                                              </a:solidFill>
                                              <a:latin typeface="Cambria Math"/>
                                              <a:ea typeface="Cambria Math"/>
                                            </a:rPr>
                                          </m:ctrlPr>
                                        </m:sSubPr>
                                        <m:e>
                                          <m:r>
                                            <a:rPr lang="en-US" sz="2000" i="1">
                                              <a:solidFill>
                                                <a:srgbClr val="C00000"/>
                                              </a:solidFill>
                                              <a:latin typeface="Cambria Math"/>
                                              <a:ea typeface="Cambria Math"/>
                                            </a:rPr>
                                            <m:t>𝑆</m:t>
                                          </m:r>
                                        </m:e>
                                        <m:sub>
                                          <m:r>
                                            <a:rPr lang="en-US" sz="2000" i="1">
                                              <a:solidFill>
                                                <a:srgbClr val="C00000"/>
                                              </a:solidFill>
                                              <a:latin typeface="Cambria Math"/>
                                              <a:ea typeface="Cambria Math"/>
                                            </a:rPr>
                                            <m:t>0</m:t>
                                          </m:r>
                                        </m:sub>
                                      </m:sSub>
                                    </m:num>
                                    <m:den>
                                      <m:r>
                                        <a:rPr lang="en-US" sz="2000" i="1">
                                          <a:solidFill>
                                            <a:srgbClr val="C00000"/>
                                          </a:solidFill>
                                          <a:latin typeface="Cambria Math"/>
                                          <a:ea typeface="Cambria Math"/>
                                        </a:rPr>
                                        <m:t>2</m:t>
                                      </m:r>
                                    </m:den>
                                  </m:f>
                                </m:e>
                              </m:d>
                            </m:den>
                          </m:f>
                        </m:e>
                      </m:d>
                    </m:oMath>
                  </m:oMathPara>
                </a14:m>
                <a:endParaRPr lang="ru-RU"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62515" y="4241203"/>
                <a:ext cx="8418971" cy="1226233"/>
              </a:xfrm>
              <a:prstGeom prst="rect">
                <a:avLst/>
              </a:prstGeom>
              <a:blipFill rotWithShape="1">
                <a:blip r:embed="rId4"/>
                <a:stretch>
                  <a:fillRect/>
                </a:stretch>
              </a:blipFill>
            </p:spPr>
            <p:txBody>
              <a:bodyPr/>
              <a:lstStyle/>
              <a:p>
                <a:r>
                  <a:rPr lang="ru-RU">
                    <a:noFill/>
                  </a:rPr>
                  <a:t> </a:t>
                </a:r>
              </a:p>
            </p:txBody>
          </p:sp>
        </mc:Fallback>
      </mc:AlternateContent>
      <p:sp>
        <p:nvSpPr>
          <p:cNvPr id="12" name="Содержимое 2"/>
          <p:cNvSpPr txBox="1">
            <a:spLocks/>
          </p:cNvSpPr>
          <p:nvPr/>
        </p:nvSpPr>
        <p:spPr>
          <a:xfrm>
            <a:off x="8436170" y="253763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3" name="Группа 12"/>
          <p:cNvGrpSpPr/>
          <p:nvPr/>
        </p:nvGrpSpPr>
        <p:grpSpPr>
          <a:xfrm>
            <a:off x="8438295" y="6450136"/>
            <a:ext cx="442750" cy="369332"/>
            <a:chOff x="8438295" y="6450136"/>
            <a:chExt cx="442750"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4889112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6759" t="3879" r="2922" b="8003"/>
          <a:stretch/>
        </p:blipFill>
        <p:spPr>
          <a:xfrm>
            <a:off x="324742" y="581113"/>
            <a:ext cx="3889435" cy="2477826"/>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994" y="584418"/>
            <a:ext cx="3727850" cy="247452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994" y="3315313"/>
            <a:ext cx="4242816" cy="2377440"/>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2617" t="5523"/>
          <a:stretch/>
        </p:blipFill>
        <p:spPr>
          <a:xfrm>
            <a:off x="324742" y="3315313"/>
            <a:ext cx="3889435" cy="2596067"/>
          </a:xfrm>
          <a:prstGeom prst="rect">
            <a:avLst/>
          </a:prstGeom>
        </p:spPr>
      </p:pic>
      <p:grpSp>
        <p:nvGrpSpPr>
          <p:cNvPr id="8" name="Группа 7"/>
          <p:cNvGrpSpPr/>
          <p:nvPr/>
        </p:nvGrpSpPr>
        <p:grpSpPr>
          <a:xfrm>
            <a:off x="8438296" y="6450136"/>
            <a:ext cx="442750" cy="369332"/>
            <a:chOff x="8438296" y="6450136"/>
            <a:chExt cx="442750"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946137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15" y="652728"/>
            <a:ext cx="3785754" cy="267556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0543" y="643036"/>
            <a:ext cx="3944997" cy="265209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215" y="3811852"/>
            <a:ext cx="3964824" cy="2676675"/>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543" y="3811852"/>
            <a:ext cx="3944997" cy="2692575"/>
          </a:xfrm>
          <a:prstGeom prst="rect">
            <a:avLst/>
          </a:prstGeom>
        </p:spPr>
      </p:pic>
      <p:grpSp>
        <p:nvGrpSpPr>
          <p:cNvPr id="6" name="Группа 5"/>
          <p:cNvGrpSpPr/>
          <p:nvPr/>
        </p:nvGrpSpPr>
        <p:grpSpPr>
          <a:xfrm>
            <a:off x="8438295" y="6450136"/>
            <a:ext cx="442750" cy="369332"/>
            <a:chOff x="8438295" y="6450136"/>
            <a:chExt cx="44275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38295"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3846573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r="3271" b="4642"/>
          <a:stretch/>
        </p:blipFill>
        <p:spPr>
          <a:xfrm>
            <a:off x="309701" y="476172"/>
            <a:ext cx="4156822" cy="273704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7097" y="476172"/>
            <a:ext cx="4021094" cy="2737047"/>
          </a:xfrm>
          <a:prstGeom prst="rect">
            <a:avLst/>
          </a:prstGeom>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3818" t="6062" r="13109" b="19588"/>
          <a:stretch/>
        </p:blipFill>
        <p:spPr>
          <a:xfrm>
            <a:off x="309702" y="3401227"/>
            <a:ext cx="4156822" cy="268689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7097" y="3401227"/>
            <a:ext cx="4027575" cy="2486825"/>
          </a:xfrm>
          <a:prstGeom prst="rect">
            <a:avLst/>
          </a:prstGeom>
        </p:spPr>
      </p:pic>
      <p:grpSp>
        <p:nvGrpSpPr>
          <p:cNvPr id="8" name="Группа 7"/>
          <p:cNvGrpSpPr/>
          <p:nvPr/>
        </p:nvGrpSpPr>
        <p:grpSpPr>
          <a:xfrm>
            <a:off x="8438296" y="6450136"/>
            <a:ext cx="442750" cy="369332"/>
            <a:chOff x="8438296" y="6450136"/>
            <a:chExt cx="442750"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59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34905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889000"/>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ЭНЕРГОЗАТРАТЫ РАЗЛИЧНЫХ ВИДОВ ОБРАБОТКИ МАТЕРИАЛОВ</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253359"/>
            <a:ext cx="8765628" cy="537604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Диаграмма 3"/>
          <p:cNvGraphicFramePr/>
          <p:nvPr>
            <p:extLst>
              <p:ext uri="{D42A27DB-BD31-4B8C-83A1-F6EECF244321}">
                <p14:modId xmlns:p14="http://schemas.microsoft.com/office/powerpoint/2010/main" val="3103290861"/>
              </p:ext>
            </p:extLst>
          </p:nvPr>
        </p:nvGraphicFramePr>
        <p:xfrm>
          <a:off x="0" y="1253359"/>
          <a:ext cx="9143999" cy="560464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Группа 4"/>
          <p:cNvGrpSpPr/>
          <p:nvPr/>
        </p:nvGrpSpPr>
        <p:grpSpPr>
          <a:xfrm>
            <a:off x="8483180" y="6450136"/>
            <a:ext cx="352982" cy="369332"/>
            <a:chOff x="8483180" y="6450136"/>
            <a:chExt cx="35298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5693" b="6671"/>
          <a:stretch/>
        </p:blipFill>
        <p:spPr>
          <a:xfrm>
            <a:off x="278848" y="461473"/>
            <a:ext cx="4409035" cy="2469734"/>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4940" r="4940" b="19504"/>
          <a:stretch/>
        </p:blipFill>
        <p:spPr>
          <a:xfrm>
            <a:off x="4848676" y="480530"/>
            <a:ext cx="4004766" cy="2459223"/>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3182" t="17798" r="10251" b="15925"/>
          <a:stretch/>
        </p:blipFill>
        <p:spPr>
          <a:xfrm>
            <a:off x="278848" y="3461047"/>
            <a:ext cx="4435268" cy="2418460"/>
          </a:xfrm>
          <a:prstGeom prst="rect">
            <a:avLst/>
          </a:prstGeom>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l="6803" t="17127" r="5445" b="10849"/>
          <a:stretch/>
        </p:blipFill>
        <p:spPr>
          <a:xfrm>
            <a:off x="4848676" y="3478139"/>
            <a:ext cx="4004766" cy="2312350"/>
          </a:xfrm>
          <a:prstGeom prst="rect">
            <a:avLst/>
          </a:prstGeom>
        </p:spPr>
      </p:pic>
      <p:grpSp>
        <p:nvGrpSpPr>
          <p:cNvPr id="6" name="Группа 5"/>
          <p:cNvGrpSpPr/>
          <p:nvPr/>
        </p:nvGrpSpPr>
        <p:grpSpPr>
          <a:xfrm>
            <a:off x="8432686" y="6450136"/>
            <a:ext cx="453970" cy="369332"/>
            <a:chOff x="8432686"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61032289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6251" t="15480" r="7199" b="12703"/>
          <a:stretch/>
        </p:blipFill>
        <p:spPr>
          <a:xfrm>
            <a:off x="205099" y="461473"/>
            <a:ext cx="4179304" cy="2452643"/>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6132" t="6362" r="6268" b="11076"/>
          <a:stretch/>
        </p:blipFill>
        <p:spPr>
          <a:xfrm>
            <a:off x="4606182" y="461474"/>
            <a:ext cx="4050707" cy="248208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197" y="3356020"/>
            <a:ext cx="4191206" cy="2728586"/>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5823" y="3298604"/>
            <a:ext cx="3657601" cy="2786002"/>
          </a:xfrm>
          <a:prstGeom prst="rect">
            <a:avLst/>
          </a:prstGeom>
        </p:spPr>
      </p:pic>
      <p:grpSp>
        <p:nvGrpSpPr>
          <p:cNvPr id="8" name="Группа 7"/>
          <p:cNvGrpSpPr/>
          <p:nvPr/>
        </p:nvGrpSpPr>
        <p:grpSpPr>
          <a:xfrm>
            <a:off x="8449516" y="6450136"/>
            <a:ext cx="420308" cy="369332"/>
            <a:chOff x="8449516" y="6450136"/>
            <a:chExt cx="420308"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49516"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365134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6274" t="7851" r="19992" b="12025"/>
          <a:stretch/>
        </p:blipFill>
        <p:spPr>
          <a:xfrm>
            <a:off x="2221906" y="123495"/>
            <a:ext cx="4503634" cy="6734505"/>
          </a:xfrm>
          <a:prstGeom prst="rect">
            <a:avLst/>
          </a:prstGeom>
        </p:spPr>
      </p:pic>
      <p:grpSp>
        <p:nvGrpSpPr>
          <p:cNvPr id="3" name="Группа 2"/>
          <p:cNvGrpSpPr/>
          <p:nvPr/>
        </p:nvGrpSpPr>
        <p:grpSpPr>
          <a:xfrm>
            <a:off x="8432685" y="6450136"/>
            <a:ext cx="453970" cy="369332"/>
            <a:chOff x="8432685"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5812366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5417" t="7975" r="20164" b="38069"/>
          <a:stretch/>
        </p:blipFill>
        <p:spPr>
          <a:xfrm>
            <a:off x="1948440" y="264919"/>
            <a:ext cx="5362021" cy="5349667"/>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8263" t="72461" r="26957" b="18676"/>
          <a:stretch/>
        </p:blipFill>
        <p:spPr>
          <a:xfrm>
            <a:off x="2295735" y="5811140"/>
            <a:ext cx="4667429" cy="878792"/>
          </a:xfrm>
          <a:prstGeom prst="rect">
            <a:avLst/>
          </a:prstGeom>
        </p:spPr>
      </p:pic>
      <p:grpSp>
        <p:nvGrpSpPr>
          <p:cNvPr id="4" name="Группа 3"/>
          <p:cNvGrpSpPr/>
          <p:nvPr/>
        </p:nvGrpSpPr>
        <p:grpSpPr>
          <a:xfrm>
            <a:off x="8438296" y="6450136"/>
            <a:ext cx="442750" cy="369332"/>
            <a:chOff x="8438296" y="6450136"/>
            <a:chExt cx="44275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6170272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8161" t="5359" r="33710" b="70592"/>
          <a:stretch/>
        </p:blipFill>
        <p:spPr>
          <a:xfrm>
            <a:off x="205099" y="846032"/>
            <a:ext cx="4308012" cy="2452645"/>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7818" t="29782" r="34053" b="46169"/>
          <a:stretch/>
        </p:blipFill>
        <p:spPr>
          <a:xfrm>
            <a:off x="4587667" y="846032"/>
            <a:ext cx="4308012" cy="2452645"/>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7818" t="53831" r="34053" b="22120"/>
          <a:stretch/>
        </p:blipFill>
        <p:spPr>
          <a:xfrm>
            <a:off x="2502494" y="3408345"/>
            <a:ext cx="4308012" cy="2452645"/>
          </a:xfrm>
          <a:prstGeom prst="rect">
            <a:avLst/>
          </a:prstGeom>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l="7818" t="83612" r="34053" b="10615"/>
          <a:stretch/>
        </p:blipFill>
        <p:spPr>
          <a:xfrm>
            <a:off x="2502496" y="5970658"/>
            <a:ext cx="4308010" cy="588808"/>
          </a:xfrm>
          <a:prstGeom prst="rect">
            <a:avLst/>
          </a:prstGeom>
        </p:spPr>
      </p:pic>
      <p:grpSp>
        <p:nvGrpSpPr>
          <p:cNvPr id="8" name="Группа 7"/>
          <p:cNvGrpSpPr/>
          <p:nvPr/>
        </p:nvGrpSpPr>
        <p:grpSpPr>
          <a:xfrm>
            <a:off x="8432685" y="6450136"/>
            <a:ext cx="453970" cy="369332"/>
            <a:chOff x="8432685" y="6450136"/>
            <a:chExt cx="453970"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3957502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18295" y="2268813"/>
            <a:ext cx="4602994" cy="2706552"/>
            <a:chOff x="379553" y="1809464"/>
            <a:chExt cx="4602994" cy="2706552"/>
          </a:xfrm>
        </p:grpSpPr>
        <p:grpSp>
          <p:nvGrpSpPr>
            <p:cNvPr id="5" name="Группа 4"/>
            <p:cNvGrpSpPr/>
            <p:nvPr/>
          </p:nvGrpSpPr>
          <p:grpSpPr>
            <a:xfrm>
              <a:off x="379553" y="1809465"/>
              <a:ext cx="4463035" cy="2706551"/>
              <a:chOff x="155618" y="1781473"/>
              <a:chExt cx="6506439" cy="3592959"/>
            </a:xfrm>
          </p:grpSpPr>
          <p:cxnSp>
            <p:nvCxnSpPr>
              <p:cNvPr id="7" name="Прямая со стрелкой 6"/>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Группа 7"/>
              <p:cNvGrpSpPr/>
              <p:nvPr/>
            </p:nvGrpSpPr>
            <p:grpSpPr>
              <a:xfrm>
                <a:off x="155618" y="1781473"/>
                <a:ext cx="4257506" cy="3592959"/>
                <a:chOff x="155618" y="1781473"/>
                <a:chExt cx="4257506" cy="3592959"/>
              </a:xfrm>
            </p:grpSpPr>
            <p:grpSp>
              <p:nvGrpSpPr>
                <p:cNvPr id="10" name="Группа 9"/>
                <p:cNvGrpSpPr/>
                <p:nvPr/>
              </p:nvGrpSpPr>
              <p:grpSpPr>
                <a:xfrm>
                  <a:off x="221692" y="1928658"/>
                  <a:ext cx="4061626" cy="3303309"/>
                  <a:chOff x="221692" y="1928658"/>
                  <a:chExt cx="4061626" cy="3303309"/>
                </a:xfrm>
              </p:grpSpPr>
              <p:grpSp>
                <p:nvGrpSpPr>
                  <p:cNvPr id="12" name="Группа 11"/>
                  <p:cNvGrpSpPr/>
                  <p:nvPr/>
                </p:nvGrpSpPr>
                <p:grpSpPr>
                  <a:xfrm>
                    <a:off x="221692" y="1928658"/>
                    <a:ext cx="4061626" cy="3303309"/>
                    <a:chOff x="4760741" y="1879231"/>
                    <a:chExt cx="4061626" cy="3303309"/>
                  </a:xfrm>
                </p:grpSpPr>
                <p:cxnSp>
                  <p:nvCxnSpPr>
                    <p:cNvPr id="16" name="Прямая со стрелкой 15"/>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18" name="Прямая со стрелкой 17"/>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0" name="Прямая со стрелкой 19"/>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2" name="Рисунок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3" name="Прямая со стрелкой 22"/>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4" name="Прямая со стрелкой 23"/>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3" name="Прямая со стрелкой 12"/>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5" name="Прямая со стрелкой 14"/>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1" name="Прямоугольник 10"/>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6" name="Прямоугольник 5"/>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 name="Прямоугольник 25"/>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27" name="Прямоугольник 26"/>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28" name="Рисунок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29" name="Группа 28"/>
          <p:cNvGrpSpPr/>
          <p:nvPr/>
        </p:nvGrpSpPr>
        <p:grpSpPr>
          <a:xfrm>
            <a:off x="5852292" y="919851"/>
            <a:ext cx="2954821" cy="4887309"/>
            <a:chOff x="5852292" y="919851"/>
            <a:chExt cx="2954821" cy="4887309"/>
          </a:xfrm>
        </p:grpSpPr>
        <p:sp>
          <p:nvSpPr>
            <p:cNvPr id="30" name="Прямоугольник 29"/>
            <p:cNvSpPr/>
            <p:nvPr/>
          </p:nvSpPr>
          <p:spPr>
            <a:xfrm>
              <a:off x="5852292" y="1329759"/>
              <a:ext cx="2954821" cy="44774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одержимое 2"/>
            <p:cNvSpPr txBox="1">
              <a:spLocks/>
            </p:cNvSpPr>
            <p:nvPr/>
          </p:nvSpPr>
          <p:spPr>
            <a:xfrm>
              <a:off x="5962545" y="919851"/>
              <a:ext cx="2681869" cy="308226"/>
            </a:xfrm>
            <a:prstGeom prst="rect">
              <a:avLst/>
            </a:prstGeom>
          </p:spPr>
          <p:txBody>
            <a:bodyPr vert="horz" lIns="91440" tIns="45720" rIns="91440" bIns="45720" rtlCol="0">
              <a:noAutofit/>
            </a:bodyPr>
            <a:lstStyle/>
            <a:p>
              <a:pPr algn="ctr">
                <a:lnSpc>
                  <a:spcPct val="80000"/>
                </a:lnSpc>
                <a:defRPr/>
              </a:pPr>
              <a:r>
                <a:rPr lang="ru-RU" sz="2400" dirty="0" smtClean="0">
                  <a:solidFill>
                    <a:schemeClr val="tx2">
                      <a:lumMod val="75000"/>
                    </a:schemeClr>
                  </a:solidFill>
                  <a:latin typeface="GOST Type BU" pitchFamily="2" charset="2"/>
                </a:rPr>
                <a:t>Процесс резания</a:t>
              </a:r>
              <a:endParaRPr lang="ru-RU" sz="2400" dirty="0">
                <a:solidFill>
                  <a:schemeClr val="tx2">
                    <a:lumMod val="75000"/>
                  </a:schemeClr>
                </a:solidFill>
                <a:latin typeface="GOST Type BU" pitchFamily="2" charset="2"/>
              </a:endParaRPr>
            </a:p>
          </p:txBody>
        </p:sp>
      </p:grpSp>
      <p:pic>
        <p:nvPicPr>
          <p:cNvPr id="32" name="Рисунок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1097" y="3215731"/>
            <a:ext cx="1704505" cy="711404"/>
          </a:xfrm>
          <a:prstGeom prst="rect">
            <a:avLst/>
          </a:prstGeom>
        </p:spPr>
      </p:pic>
      <p:cxnSp>
        <p:nvCxnSpPr>
          <p:cNvPr id="33" name="Прямая со стрелкой 32"/>
          <p:cNvCxnSpPr>
            <a:stCxn id="9" idx="3"/>
            <a:endCxn id="28"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Заголовок 1"/>
          <p:cNvSpPr>
            <a:spLocks noGrp="1"/>
          </p:cNvSpPr>
          <p:nvPr>
            <p:ph type="title"/>
          </p:nvPr>
        </p:nvSpPr>
        <p:spPr>
          <a:xfrm>
            <a:off x="0" y="42549"/>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6" name="Рисунок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1097" y="4382527"/>
            <a:ext cx="1704505" cy="723077"/>
          </a:xfrm>
          <a:prstGeom prst="rect">
            <a:avLst/>
          </a:prstGeom>
        </p:spPr>
      </p:pic>
      <p:grpSp>
        <p:nvGrpSpPr>
          <p:cNvPr id="3" name="Группа 2"/>
          <p:cNvGrpSpPr/>
          <p:nvPr/>
        </p:nvGrpSpPr>
        <p:grpSpPr>
          <a:xfrm>
            <a:off x="6421793" y="3906786"/>
            <a:ext cx="1646012" cy="497263"/>
            <a:chOff x="6421793" y="3906786"/>
            <a:chExt cx="1646012" cy="497263"/>
          </a:xfrm>
        </p:grpSpPr>
        <p:cxnSp>
          <p:nvCxnSpPr>
            <p:cNvPr id="40" name="Прямая со стрелкой 39"/>
            <p:cNvCxnSpPr/>
            <p:nvPr/>
          </p:nvCxnSpPr>
          <p:spPr>
            <a:xfrm>
              <a:off x="6727371" y="3921987"/>
              <a:ext cx="0" cy="48206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463918" y="4008973"/>
              <a:ext cx="203573" cy="287823"/>
            </a:xfrm>
            <a:prstGeom prst="rect">
              <a:avLst/>
            </a:prstGeom>
          </p:spPr>
        </p:pic>
        <p:cxnSp>
          <p:nvCxnSpPr>
            <p:cNvPr id="43" name="Прямая соединительная линия 42"/>
            <p:cNvCxnSpPr/>
            <p:nvPr/>
          </p:nvCxnSpPr>
          <p:spPr>
            <a:xfrm>
              <a:off x="7085110" y="3906786"/>
              <a:ext cx="0" cy="4921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8067805" y="3916920"/>
              <a:ext cx="0" cy="4820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7660433" y="3916920"/>
              <a:ext cx="0" cy="48206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Группа 49"/>
          <p:cNvGrpSpPr/>
          <p:nvPr/>
        </p:nvGrpSpPr>
        <p:grpSpPr>
          <a:xfrm>
            <a:off x="8432685" y="6450136"/>
            <a:ext cx="453970" cy="369332"/>
            <a:chOff x="8432685" y="6450136"/>
            <a:chExt cx="453970" cy="369332"/>
          </a:xfrm>
        </p:grpSpPr>
        <p:sp>
          <p:nvSpPr>
            <p:cNvPr id="51" name="Овал 5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2" name="TextBox 51"/>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64</a:t>
              </a:r>
              <a:endParaRPr lang="ru-RU" dirty="0">
                <a:solidFill>
                  <a:srgbClr val="C00000"/>
                </a:solidFill>
                <a:latin typeface="GOST type A" panose="020B0500000000000000" pitchFamily="34" charset="0"/>
              </a:endParaRPr>
            </a:p>
          </p:txBody>
        </p:sp>
      </p:grpSp>
      <p:cxnSp>
        <p:nvCxnSpPr>
          <p:cNvPr id="53" name="Прямая соединительная линия 52"/>
          <p:cNvCxnSpPr/>
          <p:nvPr/>
        </p:nvCxnSpPr>
        <p:spPr>
          <a:xfrm>
            <a:off x="5478764" y="3631090"/>
            <a:ext cx="543095" cy="3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6021859" y="3634767"/>
            <a:ext cx="489238" cy="1134942"/>
            <a:chOff x="6021859" y="3634767"/>
            <a:chExt cx="489238" cy="1134942"/>
          </a:xfrm>
        </p:grpSpPr>
        <p:cxnSp>
          <p:nvCxnSpPr>
            <p:cNvPr id="54" name="Прямая соединительная линия 53"/>
            <p:cNvCxnSpPr/>
            <p:nvPr/>
          </p:nvCxnSpPr>
          <p:spPr>
            <a:xfrm flipV="1">
              <a:off x="6021859" y="3634767"/>
              <a:ext cx="0" cy="11349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6021859" y="4769708"/>
              <a:ext cx="48923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6" name="Прямая со стрелкой 55"/>
          <p:cNvCxnSpPr/>
          <p:nvPr/>
        </p:nvCxnSpPr>
        <p:spPr>
          <a:xfrm>
            <a:off x="6021859" y="3634767"/>
            <a:ext cx="489238" cy="97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Прямоугольник 45"/>
          <p:cNvSpPr/>
          <p:nvPr/>
        </p:nvSpPr>
        <p:spPr>
          <a:xfrm>
            <a:off x="5867692" y="5970239"/>
            <a:ext cx="2776722"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процесса</a:t>
            </a:r>
            <a:endParaRPr lang="ru-RU" dirty="0">
              <a:solidFill>
                <a:schemeClr val="tx2">
                  <a:lumMod val="75000"/>
                </a:schemeClr>
              </a:solidFill>
              <a:latin typeface="GOST Type BU" pitchFamily="2" charset="2"/>
            </a:endParaRPr>
          </a:p>
        </p:txBody>
      </p:sp>
    </p:spTree>
    <p:extLst>
      <p:ext uri="{BB962C8B-B14F-4D97-AF65-F5344CB8AC3E}">
        <p14:creationId xmlns:p14="http://schemas.microsoft.com/office/powerpoint/2010/main" val="269022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heel(1)">
                                      <p:cBhvr>
                                        <p:cTn id="13" dur="2000"/>
                                        <p:tgtEl>
                                          <p:spTgt spid="36"/>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КОНТАКТНЫЕ ПРОЦЕССЫ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 </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РЕЗАНИИ</a:t>
            </a:r>
          </a:p>
        </p:txBody>
      </p:sp>
      <p:sp>
        <p:nvSpPr>
          <p:cNvPr id="10" name="Содержимое 2"/>
          <p:cNvSpPr txBox="1">
            <a:spLocks/>
          </p:cNvSpPr>
          <p:nvPr/>
        </p:nvSpPr>
        <p:spPr>
          <a:xfrm>
            <a:off x="0" y="1244600"/>
            <a:ext cx="9005456" cy="5575300"/>
          </a:xfrm>
          <a:prstGeom prst="rect">
            <a:avLst/>
          </a:prstGeom>
        </p:spPr>
        <p:txBody>
          <a:bodyPr vert="horz" lIns="91440" tIns="45720" rIns="91440" bIns="45720" rtlCol="0">
            <a:noAutofit/>
          </a:bodyPr>
          <a:lstStyle/>
          <a:p>
            <a:pPr marL="87313" indent="633413" defTabSz="896938">
              <a:lnSpc>
                <a:spcPct val="80000"/>
              </a:lnSpc>
              <a:buBlip>
                <a:blip r:embed="rId3"/>
              </a:buBlip>
              <a:defRPr/>
            </a:pPr>
            <a:r>
              <a:rPr lang="ru-RU" sz="2400" dirty="0" smtClean="0">
                <a:solidFill>
                  <a:schemeClr val="tx2">
                    <a:lumMod val="75000"/>
                  </a:schemeClr>
                </a:solidFill>
                <a:latin typeface="GOST Type BU" pitchFamily="2" charset="2"/>
              </a:rPr>
              <a:t>Механическое </a:t>
            </a:r>
            <a:r>
              <a:rPr lang="ru-RU" sz="2400" dirty="0">
                <a:solidFill>
                  <a:schemeClr val="tx2">
                    <a:lumMod val="75000"/>
                  </a:schemeClr>
                </a:solidFill>
                <a:latin typeface="GOST Type BU" pitchFamily="2" charset="2"/>
              </a:rPr>
              <a:t>срезание макро- и микронеровностей на </a:t>
            </a:r>
            <a:r>
              <a:rPr lang="ru-RU" sz="2400" dirty="0" smtClean="0">
                <a:solidFill>
                  <a:schemeClr val="tx2">
                    <a:lumMod val="75000"/>
                  </a:schemeClr>
                </a:solidFill>
                <a:latin typeface="GOST Type BU" pitchFamily="2" charset="2"/>
              </a:rPr>
              <a:t>контактных поверхностях;</a:t>
            </a:r>
          </a:p>
          <a:p>
            <a:pPr marL="87313" indent="633413" defTabSz="896938">
              <a:lnSpc>
                <a:spcPct val="80000"/>
              </a:lnSpc>
              <a:buBlip>
                <a:blip r:embed="rId3"/>
              </a:buBlip>
              <a:defRPr/>
            </a:pPr>
            <a:endParaRPr lang="ru-RU" sz="2400" dirty="0">
              <a:solidFill>
                <a:schemeClr val="tx2">
                  <a:lumMod val="75000"/>
                </a:schemeClr>
              </a:solidFill>
              <a:latin typeface="GOST Type BU" pitchFamily="2" charset="2"/>
            </a:endParaRPr>
          </a:p>
          <a:p>
            <a:pPr marL="87313" indent="633413" defTabSz="896938">
              <a:lnSpc>
                <a:spcPct val="80000"/>
              </a:lnSpc>
              <a:buBlip>
                <a:blip r:embed="rId3"/>
              </a:buBlip>
              <a:defRPr/>
            </a:pPr>
            <a:r>
              <a:rPr lang="ru-RU" sz="2400" dirty="0" smtClean="0">
                <a:solidFill>
                  <a:schemeClr val="tx2">
                    <a:lumMod val="75000"/>
                  </a:schemeClr>
                </a:solidFill>
                <a:latin typeface="GOST Type BU" pitchFamily="2" charset="2"/>
              </a:rPr>
              <a:t>Адгезию </a:t>
            </a:r>
            <a:r>
              <a:rPr lang="ru-RU" sz="2400" dirty="0">
                <a:solidFill>
                  <a:schemeClr val="tx2">
                    <a:lumMod val="75000"/>
                  </a:schemeClr>
                </a:solidFill>
                <a:latin typeface="GOST Type BU" pitchFamily="2" charset="2"/>
              </a:rPr>
              <a:t>(схватывание) инструментального и обрабатываемого </a:t>
            </a:r>
            <a:r>
              <a:rPr lang="ru-RU" sz="2400" dirty="0" smtClean="0">
                <a:solidFill>
                  <a:schemeClr val="tx2">
                    <a:lumMod val="75000"/>
                  </a:schemeClr>
                </a:solidFill>
                <a:latin typeface="GOST Type BU" pitchFamily="2" charset="2"/>
              </a:rPr>
              <a:t>материалов;</a:t>
            </a:r>
          </a:p>
          <a:p>
            <a:pPr marL="87313" indent="633413" defTabSz="896938">
              <a:lnSpc>
                <a:spcPct val="80000"/>
              </a:lnSpc>
              <a:buBlip>
                <a:blip r:embed="rId3"/>
              </a:buBlip>
              <a:defRPr/>
            </a:pPr>
            <a:endParaRPr lang="ru-RU" sz="2400" dirty="0">
              <a:solidFill>
                <a:schemeClr val="tx2">
                  <a:lumMod val="75000"/>
                </a:schemeClr>
              </a:solidFill>
              <a:latin typeface="GOST Type BU" pitchFamily="2" charset="2"/>
            </a:endParaRPr>
          </a:p>
          <a:p>
            <a:pPr marL="87313" indent="633413" defTabSz="896938">
              <a:lnSpc>
                <a:spcPct val="80000"/>
              </a:lnSpc>
              <a:buBlip>
                <a:blip r:embed="rId3"/>
              </a:buBlip>
              <a:defRPr/>
            </a:pPr>
            <a:r>
              <a:rPr lang="ru-RU" sz="2400" dirty="0" smtClean="0">
                <a:solidFill>
                  <a:schemeClr val="tx2">
                    <a:lumMod val="75000"/>
                  </a:schemeClr>
                </a:solidFill>
                <a:latin typeface="GOST Type BU" pitchFamily="2" charset="2"/>
              </a:rPr>
              <a:t>Диффузию </a:t>
            </a:r>
            <a:r>
              <a:rPr lang="ru-RU" sz="2400" dirty="0">
                <a:solidFill>
                  <a:schemeClr val="tx2">
                    <a:lumMod val="75000"/>
                  </a:schemeClr>
                </a:solidFill>
                <a:latin typeface="GOST Type BU" pitchFamily="2" charset="2"/>
              </a:rPr>
              <a:t>(перенос) одного материала в другой на макро- (</a:t>
            </a:r>
            <a:r>
              <a:rPr lang="ru-RU" sz="2400" dirty="0" err="1">
                <a:solidFill>
                  <a:schemeClr val="tx2">
                    <a:lumMod val="75000"/>
                  </a:schemeClr>
                </a:solidFill>
                <a:latin typeface="GOST Type BU" pitchFamily="2" charset="2"/>
              </a:rPr>
              <a:t>налипы</a:t>
            </a:r>
            <a:r>
              <a:rPr lang="ru-RU" sz="2400" dirty="0">
                <a:solidFill>
                  <a:schemeClr val="tx2">
                    <a:lumMod val="75000"/>
                  </a:schemeClr>
                </a:solidFill>
                <a:latin typeface="GOST Type BU" pitchFamily="2" charset="2"/>
              </a:rPr>
              <a:t>, наволакивания) и микро- (фазовые превращения, текстуры, образование новых структур) </a:t>
            </a:r>
            <a:r>
              <a:rPr lang="ru-RU" sz="2400" dirty="0" smtClean="0">
                <a:solidFill>
                  <a:schemeClr val="tx2">
                    <a:lumMod val="75000"/>
                  </a:schemeClr>
                </a:solidFill>
                <a:latin typeface="GOST Type BU" pitchFamily="2" charset="2"/>
              </a:rPr>
              <a:t>уровнях;</a:t>
            </a:r>
          </a:p>
          <a:p>
            <a:pPr marL="87313" indent="633413" defTabSz="896938">
              <a:lnSpc>
                <a:spcPct val="80000"/>
              </a:lnSpc>
              <a:buBlip>
                <a:blip r:embed="rId3"/>
              </a:buBlip>
              <a:defRPr/>
            </a:pPr>
            <a:endParaRPr lang="ru-RU" sz="2400" dirty="0">
              <a:solidFill>
                <a:schemeClr val="tx2">
                  <a:lumMod val="75000"/>
                </a:schemeClr>
              </a:solidFill>
              <a:latin typeface="GOST Type BU" pitchFamily="2" charset="2"/>
            </a:endParaRPr>
          </a:p>
          <a:p>
            <a:pPr marL="87313" indent="633413" defTabSz="896938">
              <a:lnSpc>
                <a:spcPct val="80000"/>
              </a:lnSpc>
              <a:buBlip>
                <a:blip r:embed="rId3"/>
              </a:buBlip>
              <a:defRPr/>
            </a:pPr>
            <a:r>
              <a:rPr lang="ru-RU" sz="2400" dirty="0" smtClean="0">
                <a:solidFill>
                  <a:schemeClr val="tx2">
                    <a:lumMod val="75000"/>
                  </a:schemeClr>
                </a:solidFill>
                <a:latin typeface="GOST Type BU" pitchFamily="2" charset="2"/>
              </a:rPr>
              <a:t>Адсорбцию </a:t>
            </a:r>
            <a:r>
              <a:rPr lang="ru-RU" sz="2400" dirty="0">
                <a:solidFill>
                  <a:schemeClr val="tx2">
                    <a:lumMod val="75000"/>
                  </a:schemeClr>
                </a:solidFill>
                <a:latin typeface="GOST Type BU" pitchFamily="2" charset="2"/>
              </a:rPr>
              <a:t>(поглощение вещества из газовой или жидкой </a:t>
            </a:r>
            <a:r>
              <a:rPr lang="ru-RU" sz="2400" dirty="0" smtClean="0">
                <a:solidFill>
                  <a:schemeClr val="tx2">
                    <a:lumMod val="75000"/>
                  </a:schemeClr>
                </a:solidFill>
                <a:latin typeface="GOST Type BU" pitchFamily="2" charset="2"/>
              </a:rPr>
              <a:t>среды </a:t>
            </a:r>
            <a:r>
              <a:rPr lang="ru-RU" sz="2400" dirty="0">
                <a:solidFill>
                  <a:schemeClr val="tx2">
                    <a:lumMod val="75000"/>
                  </a:schemeClr>
                </a:solidFill>
                <a:latin typeface="GOST Type BU" pitchFamily="2" charset="2"/>
              </a:rPr>
              <a:t>поверхностью тела) и химические реакции между элементами </a:t>
            </a:r>
            <a:r>
              <a:rPr lang="ru-RU" sz="2400" dirty="0" smtClean="0">
                <a:solidFill>
                  <a:schemeClr val="tx2">
                    <a:lumMod val="75000"/>
                  </a:schemeClr>
                </a:solidFill>
                <a:latin typeface="GOST Type BU" pitchFamily="2" charset="2"/>
              </a:rPr>
              <a:t>контактных </a:t>
            </a:r>
            <a:r>
              <a:rPr lang="ru-RU" sz="2400" dirty="0">
                <a:solidFill>
                  <a:schemeClr val="tx2">
                    <a:lumMod val="75000"/>
                  </a:schemeClr>
                </a:solidFill>
                <a:latin typeface="GOST Type BU" pitchFamily="2" charset="2"/>
              </a:rPr>
              <a:t>поверхностей и внешней </a:t>
            </a:r>
            <a:r>
              <a:rPr lang="ru-RU" sz="2400" dirty="0" smtClean="0">
                <a:solidFill>
                  <a:schemeClr val="tx2">
                    <a:lumMod val="75000"/>
                  </a:schemeClr>
                </a:solidFill>
                <a:latin typeface="GOST Type BU" pitchFamily="2" charset="2"/>
              </a:rPr>
              <a:t>среды;</a:t>
            </a:r>
          </a:p>
          <a:p>
            <a:pPr marL="87313" indent="633413" defTabSz="896938">
              <a:lnSpc>
                <a:spcPct val="80000"/>
              </a:lnSpc>
              <a:buBlip>
                <a:blip r:embed="rId3"/>
              </a:buBlip>
              <a:defRPr/>
            </a:pPr>
            <a:endParaRPr lang="ru-RU" sz="2400" dirty="0">
              <a:solidFill>
                <a:schemeClr val="tx2">
                  <a:lumMod val="75000"/>
                </a:schemeClr>
              </a:solidFill>
              <a:latin typeface="GOST Type BU" pitchFamily="2" charset="2"/>
            </a:endParaRPr>
          </a:p>
          <a:p>
            <a:pPr marL="87313" indent="633413" defTabSz="896938">
              <a:lnSpc>
                <a:spcPct val="80000"/>
              </a:lnSpc>
              <a:buBlip>
                <a:blip r:embed="rId3"/>
              </a:buBlip>
              <a:defRPr/>
            </a:pPr>
            <a:r>
              <a:rPr lang="ru-RU" sz="2400" dirty="0" smtClean="0">
                <a:solidFill>
                  <a:schemeClr val="tx2">
                    <a:lumMod val="75000"/>
                  </a:schemeClr>
                </a:solidFill>
                <a:latin typeface="GOST Type BU" pitchFamily="2" charset="2"/>
              </a:rPr>
              <a:t>Электростатические </a:t>
            </a:r>
            <a:r>
              <a:rPr lang="ru-RU" sz="2400" dirty="0">
                <a:solidFill>
                  <a:schemeClr val="tx2">
                    <a:lumMod val="75000"/>
                  </a:schemeClr>
                </a:solidFill>
                <a:latin typeface="GOST Type BU" pitchFamily="2" charset="2"/>
              </a:rPr>
              <a:t>и электромагнитные </a:t>
            </a:r>
            <a:r>
              <a:rPr lang="ru-RU" sz="2400" dirty="0" smtClean="0">
                <a:solidFill>
                  <a:schemeClr val="tx2">
                    <a:lumMod val="75000"/>
                  </a:schemeClr>
                </a:solidFill>
                <a:latin typeface="GOST Type BU" pitchFamily="2" charset="2"/>
              </a:rPr>
              <a:t>явления</a:t>
            </a:r>
            <a:endParaRPr lang="ru-RU" sz="2400" dirty="0">
              <a:solidFill>
                <a:schemeClr val="tx2">
                  <a:lumMod val="75000"/>
                </a:schemeClr>
              </a:solidFill>
              <a:latin typeface="GOST Type BU" pitchFamily="2" charset="2"/>
            </a:endParaRPr>
          </a:p>
        </p:txBody>
      </p:sp>
      <p:grpSp>
        <p:nvGrpSpPr>
          <p:cNvPr id="5" name="Группа 4"/>
          <p:cNvGrpSpPr/>
          <p:nvPr/>
        </p:nvGrpSpPr>
        <p:grpSpPr>
          <a:xfrm>
            <a:off x="8432685" y="6450136"/>
            <a:ext cx="453970" cy="369332"/>
            <a:chOff x="8432685"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6157901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КОНТАКТНЫЕ ПРОЦЕССЫ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 </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РЕЗАНИИ</a:t>
            </a:r>
          </a:p>
        </p:txBody>
      </p:sp>
      <p:sp>
        <p:nvSpPr>
          <p:cNvPr id="10" name="Содержимое 2"/>
          <p:cNvSpPr txBox="1">
            <a:spLocks/>
          </p:cNvSpPr>
          <p:nvPr/>
        </p:nvSpPr>
        <p:spPr>
          <a:xfrm>
            <a:off x="0" y="5962650"/>
            <a:ext cx="9005456" cy="857250"/>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Схема площадок контакта и напряжений в зоне </a:t>
            </a:r>
            <a:r>
              <a:rPr lang="ru-RU" sz="2300" dirty="0" smtClean="0">
                <a:solidFill>
                  <a:schemeClr val="tx2">
                    <a:lumMod val="75000"/>
                  </a:schemeClr>
                </a:solidFill>
                <a:latin typeface="GOST Type BU" pitchFamily="2" charset="2"/>
              </a:rPr>
              <a:t>стружкообразования</a:t>
            </a:r>
            <a:endParaRPr lang="ru-RU" sz="23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775" y="969010"/>
            <a:ext cx="5886450" cy="5101590"/>
          </a:xfrm>
          <a:prstGeom prst="rect">
            <a:avLst/>
          </a:prstGeom>
        </p:spPr>
      </p:pic>
      <p:grpSp>
        <p:nvGrpSpPr>
          <p:cNvPr id="5" name="Группа 4"/>
          <p:cNvGrpSpPr/>
          <p:nvPr/>
        </p:nvGrpSpPr>
        <p:grpSpPr>
          <a:xfrm>
            <a:off x="8432687" y="6450136"/>
            <a:ext cx="453970" cy="369332"/>
            <a:chOff x="8432687"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7770819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204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ДЛИНА ПЛАСТИЧЕСКОГО КОНТАКТА И КОЭФФИЦИЕНТ ТРЕНИЯ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5" name="Группа 4"/>
          <p:cNvGrpSpPr/>
          <p:nvPr/>
        </p:nvGrpSpPr>
        <p:grpSpPr>
          <a:xfrm>
            <a:off x="8432685" y="6450136"/>
            <a:ext cx="453970" cy="369332"/>
            <a:chOff x="8432685"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68</a:t>
              </a:r>
              <a:endParaRPr lang="ru-RU" dirty="0">
                <a:solidFill>
                  <a:srgbClr val="C00000"/>
                </a:solidFill>
                <a:latin typeface="GOST type A" panose="020B0500000000000000" pitchFamily="34" charset="0"/>
              </a:endParaRPr>
            </a:p>
          </p:txBody>
        </p:sp>
      </p:grpSp>
      <p:sp>
        <p:nvSpPr>
          <p:cNvPr id="8" name="Содержимое 2"/>
          <p:cNvSpPr txBox="1">
            <a:spLocks/>
          </p:cNvSpPr>
          <p:nvPr/>
        </p:nvSpPr>
        <p:spPr>
          <a:xfrm>
            <a:off x="646494" y="3814076"/>
            <a:ext cx="8181090" cy="2764061"/>
          </a:xfrm>
          <a:prstGeom prst="rect">
            <a:avLst/>
          </a:prstGeom>
        </p:spPr>
        <p:txBody>
          <a:bodyPr vert="horz" lIns="91440" tIns="45720" rIns="91440" bIns="45720" rtlCol="0">
            <a:noAutofit/>
          </a:bodyPr>
          <a:lstStyle/>
          <a:p>
            <a:pPr indent="360363" algn="just">
              <a:lnSpc>
                <a:spcPct val="80000"/>
              </a:lnSpc>
              <a:defRPr/>
            </a:pPr>
            <a:r>
              <a:rPr lang="ru-RU" sz="2400" dirty="0" smtClean="0">
                <a:solidFill>
                  <a:schemeClr val="tx2">
                    <a:lumMod val="75000"/>
                  </a:schemeClr>
                </a:solidFill>
                <a:latin typeface="GOST Type BU" pitchFamily="2" charset="2"/>
              </a:rPr>
              <a:t>где </a:t>
            </a:r>
            <a:r>
              <a:rPr lang="en-US" sz="2400" i="1" dirty="0" smtClean="0">
                <a:solidFill>
                  <a:srgbClr val="C00000"/>
                </a:solidFill>
                <a:latin typeface="GOST Type BU" pitchFamily="2" charset="2"/>
              </a:rPr>
              <a:t>f</a:t>
            </a:r>
            <a:r>
              <a:rPr lang="ru-RU" sz="2400" i="1" baseline="-25000" dirty="0" smtClean="0">
                <a:solidFill>
                  <a:srgbClr val="C00000"/>
                </a:solidFill>
                <a:latin typeface="GOST Type BU" pitchFamily="2" charset="2"/>
              </a:rPr>
              <a:t>м</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постоянная механическая составляющая коэффициента трения, </a:t>
            </a:r>
            <a:r>
              <a:rPr lang="ru-RU" sz="2400" dirty="0" smtClean="0">
                <a:solidFill>
                  <a:schemeClr val="tx2">
                    <a:lumMod val="75000"/>
                  </a:schemeClr>
                </a:solidFill>
                <a:latin typeface="GOST Type BU" pitchFamily="2" charset="2"/>
              </a:rPr>
              <a:t>зависящая </a:t>
            </a:r>
            <a:r>
              <a:rPr lang="ru-RU" sz="2400" dirty="0">
                <a:solidFill>
                  <a:schemeClr val="tx2">
                    <a:lumMod val="75000"/>
                  </a:schemeClr>
                </a:solidFill>
                <a:latin typeface="GOST Type BU" pitchFamily="2" charset="2"/>
              </a:rPr>
              <a:t>от шероховатости поверхности (коэффициент скольжения);</a:t>
            </a:r>
            <a:endParaRPr lang="ru-RU" sz="2400" dirty="0" smtClean="0">
              <a:solidFill>
                <a:schemeClr val="tx2">
                  <a:lumMod val="75000"/>
                </a:schemeClr>
              </a:solidFill>
              <a:latin typeface="GOST Type BU" pitchFamily="2" charset="2"/>
            </a:endParaRPr>
          </a:p>
          <a:p>
            <a:pPr indent="360363" algn="just">
              <a:lnSpc>
                <a:spcPct val="80000"/>
              </a:lnSpc>
              <a:defRPr/>
            </a:pPr>
            <a:r>
              <a:rPr lang="en-US" sz="2400" i="1" dirty="0" smtClean="0">
                <a:solidFill>
                  <a:srgbClr val="C00000"/>
                </a:solidFill>
                <a:latin typeface="GOST Type BU" pitchFamily="2" charset="2"/>
              </a:rPr>
              <a:t>f</a:t>
            </a:r>
            <a:r>
              <a:rPr lang="ru-RU" sz="2400" i="1" baseline="-25000" dirty="0" smtClean="0">
                <a:solidFill>
                  <a:srgbClr val="C00000"/>
                </a:solidFill>
                <a:latin typeface="GOST Type BU" pitchFamily="2" charset="2"/>
              </a:rPr>
              <a:t>а</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переменная адгезионная составляющая коэффициента трения</a:t>
            </a:r>
            <a:endParaRPr lang="ru-RU" sz="2400" dirty="0" smtClean="0">
              <a:solidFill>
                <a:schemeClr val="tx2">
                  <a:lumMod val="75000"/>
                </a:schemeClr>
              </a:solidFill>
              <a:latin typeface="GOST Type BU" pitchFamily="2" charset="2"/>
            </a:endParaRPr>
          </a:p>
          <a:p>
            <a:pPr indent="360363" algn="just">
              <a:lnSpc>
                <a:spcPct val="80000"/>
              </a:lnSpc>
              <a:defRPr/>
            </a:pPr>
            <a:endParaRPr lang="ru-RU" sz="2400" dirty="0">
              <a:solidFill>
                <a:schemeClr val="tx2">
                  <a:lumMod val="75000"/>
                </a:schemeClr>
              </a:solidFill>
              <a:latin typeface="GOST Type BU" pitchFamily="2" charset="2"/>
            </a:endParaRPr>
          </a:p>
        </p:txBody>
      </p:sp>
      <mc:AlternateContent xmlns:mc="http://schemas.openxmlformats.org/markup-compatibility/2006" xmlns:a14="http://schemas.microsoft.com/office/drawing/2010/main">
        <mc:Choice Requires="a14">
          <p:sp>
            <p:nvSpPr>
              <p:cNvPr id="9" name="TextBox 8"/>
              <p:cNvSpPr txBox="1"/>
              <p:nvPr/>
            </p:nvSpPr>
            <p:spPr>
              <a:xfrm>
                <a:off x="3514653" y="2426558"/>
                <a:ext cx="2444772" cy="628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solidFill>
                                <a:srgbClr val="C00000"/>
                              </a:solidFill>
                              <a:latin typeface="Cambria Math"/>
                            </a:rPr>
                          </m:ctrlPr>
                        </m:sSubPr>
                        <m:e>
                          <m:r>
                            <a:rPr lang="en-US" sz="3200" b="0" i="1" smtClean="0">
                              <a:solidFill>
                                <a:srgbClr val="C00000"/>
                              </a:solidFill>
                              <a:latin typeface="Cambria Math" panose="02040503050406030204" pitchFamily="18" charset="0"/>
                            </a:rPr>
                            <m:t>𝑓</m:t>
                          </m:r>
                        </m:e>
                        <m:sub>
                          <m:r>
                            <a:rPr lang="ru-RU" sz="3200" b="0" i="1" smtClean="0">
                              <a:solidFill>
                                <a:srgbClr val="C00000"/>
                              </a:solidFill>
                              <a:latin typeface="Cambria Math" panose="02040503050406030204" pitchFamily="18" charset="0"/>
                            </a:rPr>
                            <m:t>ср</m:t>
                          </m:r>
                        </m:sub>
                      </m:sSub>
                      <m:r>
                        <a:rPr lang="en-US" sz="3200" b="0" i="1" smtClean="0">
                          <a:solidFill>
                            <a:srgbClr val="C00000"/>
                          </a:solidFill>
                          <a:latin typeface="Cambria Math"/>
                        </a:rPr>
                        <m:t>=</m:t>
                      </m:r>
                      <m:sSub>
                        <m:sSubPr>
                          <m:ctrlPr>
                            <a:rPr lang="en-US" sz="3200" b="0" i="1" smtClean="0">
                              <a:solidFill>
                                <a:srgbClr val="C00000"/>
                              </a:solidFill>
                              <a:latin typeface="Cambria Math"/>
                            </a:rPr>
                          </m:ctrlPr>
                        </m:sSubPr>
                        <m:e>
                          <m:r>
                            <a:rPr lang="en-US" sz="3200" b="0" i="1" smtClean="0">
                              <a:solidFill>
                                <a:srgbClr val="C00000"/>
                              </a:solidFill>
                              <a:latin typeface="Cambria Math" panose="02040503050406030204" pitchFamily="18" charset="0"/>
                            </a:rPr>
                            <m:t>𝑓</m:t>
                          </m:r>
                        </m:e>
                        <m:sub>
                          <m:r>
                            <a:rPr lang="ru-RU" sz="3200" b="0" i="1" smtClean="0">
                              <a:solidFill>
                                <a:srgbClr val="C00000"/>
                              </a:solidFill>
                              <a:latin typeface="Cambria Math" panose="02040503050406030204" pitchFamily="18" charset="0"/>
                            </a:rPr>
                            <m:t>м</m:t>
                          </m:r>
                        </m:sub>
                      </m:sSub>
                      <m:r>
                        <a:rPr lang="ru-RU" sz="3200" b="0" i="1" smtClean="0">
                          <a:solidFill>
                            <a:srgbClr val="C00000"/>
                          </a:solidFill>
                          <a:latin typeface="Cambria Math" panose="02040503050406030204" pitchFamily="18" charset="0"/>
                          <a:ea typeface="Cambria Math"/>
                        </a:rPr>
                        <m:t>+</m:t>
                      </m:r>
                      <m:sSub>
                        <m:sSubPr>
                          <m:ctrlPr>
                            <a:rPr lang="en-US" sz="3200" b="0" i="1" smtClean="0">
                              <a:solidFill>
                                <a:srgbClr val="C00000"/>
                              </a:solidFill>
                              <a:latin typeface="Cambria Math"/>
                            </a:rPr>
                          </m:ctrlPr>
                        </m:sSubPr>
                        <m:e>
                          <m:r>
                            <a:rPr lang="en-US" sz="3200" b="0" i="1" smtClean="0">
                              <a:solidFill>
                                <a:srgbClr val="C00000"/>
                              </a:solidFill>
                              <a:latin typeface="Cambria Math" panose="02040503050406030204" pitchFamily="18" charset="0"/>
                            </a:rPr>
                            <m:t>𝑓</m:t>
                          </m:r>
                        </m:e>
                        <m:sub>
                          <m:r>
                            <a:rPr lang="ru-RU" sz="3200" b="0" i="1" smtClean="0">
                              <a:solidFill>
                                <a:srgbClr val="C00000"/>
                              </a:solidFill>
                              <a:latin typeface="Cambria Math" panose="02040503050406030204" pitchFamily="18" charset="0"/>
                            </a:rPr>
                            <m:t>а</m:t>
                          </m:r>
                        </m:sub>
                      </m:sSub>
                    </m:oMath>
                  </m:oMathPara>
                </a14:m>
                <a:endParaRPr lang="ru-RU" sz="3200"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514653" y="2426558"/>
                <a:ext cx="2444772" cy="628890"/>
              </a:xfrm>
              <a:prstGeom prst="rect">
                <a:avLst/>
              </a:prstGeom>
              <a:blipFill rotWithShape="0">
                <a:blip r:embed="rId3"/>
                <a:stretch>
                  <a:fillRect/>
                </a:stretch>
              </a:blipFill>
            </p:spPr>
            <p:txBody>
              <a:bodyPr/>
              <a:lstStyle/>
              <a:p>
                <a:r>
                  <a:rPr lang="ru-RU">
                    <a:noFill/>
                  </a:rPr>
                  <a:t> </a:t>
                </a:r>
              </a:p>
            </p:txBody>
          </p:sp>
        </mc:Fallback>
      </mc:AlternateContent>
      <p:sp>
        <p:nvSpPr>
          <p:cNvPr id="11" name="Содержимое 2"/>
          <p:cNvSpPr txBox="1">
            <a:spLocks/>
          </p:cNvSpPr>
          <p:nvPr/>
        </p:nvSpPr>
        <p:spPr>
          <a:xfrm>
            <a:off x="5845129" y="2485840"/>
            <a:ext cx="404241" cy="456272"/>
          </a:xfrm>
          <a:prstGeom prst="rect">
            <a:avLst/>
          </a:prstGeom>
        </p:spPr>
        <p:txBody>
          <a:bodyPr vert="horz" lIns="91440" tIns="45720" rIns="91440" bIns="45720" rtlCol="0">
            <a:noAutofit/>
          </a:bodyPr>
          <a:lstStyle/>
          <a:p>
            <a:pPr algn="just">
              <a:lnSpc>
                <a:spcPct val="80000"/>
              </a:lnSpc>
              <a:defRPr/>
            </a:pPr>
            <a:r>
              <a:rPr lang="ru-RU" sz="3200" dirty="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a:p>
            <a:pPr marL="269875" algn="just">
              <a:lnSpc>
                <a:spcPct val="80000"/>
              </a:lnSpc>
              <a:defRPr/>
            </a:pPr>
            <a:endParaRPr lang="ru-RU" sz="2000" dirty="0">
              <a:solidFill>
                <a:schemeClr val="tx2">
                  <a:lumMod val="75000"/>
                </a:schemeClr>
              </a:solidFill>
              <a:latin typeface="GOST Type BU" pitchFamily="2" charset="2"/>
            </a:endParaRPr>
          </a:p>
        </p:txBody>
      </p:sp>
    </p:spTree>
    <p:extLst>
      <p:ext uri="{BB962C8B-B14F-4D97-AF65-F5344CB8AC3E}">
        <p14:creationId xmlns:p14="http://schemas.microsoft.com/office/powerpoint/2010/main" val="33751074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5" name="Группа 4"/>
          <p:cNvGrpSpPr/>
          <p:nvPr/>
        </p:nvGrpSpPr>
        <p:grpSpPr>
          <a:xfrm>
            <a:off x="118295" y="2268813"/>
            <a:ext cx="4602994" cy="2706552"/>
            <a:chOff x="379553" y="1809464"/>
            <a:chExt cx="4602994" cy="2706552"/>
          </a:xfrm>
        </p:grpSpPr>
        <p:grpSp>
          <p:nvGrpSpPr>
            <p:cNvPr id="6" name="Группа 5"/>
            <p:cNvGrpSpPr/>
            <p:nvPr/>
          </p:nvGrpSpPr>
          <p:grpSpPr>
            <a:xfrm>
              <a:off x="379553" y="1809465"/>
              <a:ext cx="4463035" cy="2706551"/>
              <a:chOff x="155618" y="1781473"/>
              <a:chExt cx="6506439" cy="3592959"/>
            </a:xfrm>
          </p:grpSpPr>
          <p:cxnSp>
            <p:nvCxnSpPr>
              <p:cNvPr id="8" name="Прямая со стрелкой 7"/>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Группа 8"/>
              <p:cNvGrpSpPr/>
              <p:nvPr/>
            </p:nvGrpSpPr>
            <p:grpSpPr>
              <a:xfrm>
                <a:off x="155618" y="1781473"/>
                <a:ext cx="4257506" cy="3592959"/>
                <a:chOff x="155618" y="1781473"/>
                <a:chExt cx="4257506" cy="3592959"/>
              </a:xfrm>
            </p:grpSpPr>
            <p:grpSp>
              <p:nvGrpSpPr>
                <p:cNvPr id="11" name="Группа 10"/>
                <p:cNvGrpSpPr/>
                <p:nvPr/>
              </p:nvGrpSpPr>
              <p:grpSpPr>
                <a:xfrm>
                  <a:off x="221692" y="1928658"/>
                  <a:ext cx="4061626" cy="3303309"/>
                  <a:chOff x="221692" y="1928658"/>
                  <a:chExt cx="4061626" cy="3303309"/>
                </a:xfrm>
              </p:grpSpPr>
              <p:grpSp>
                <p:nvGrpSpPr>
                  <p:cNvPr id="13" name="Группа 12"/>
                  <p:cNvGrpSpPr/>
                  <p:nvPr/>
                </p:nvGrpSpPr>
                <p:grpSpPr>
                  <a:xfrm>
                    <a:off x="221692" y="1928658"/>
                    <a:ext cx="4061626" cy="3303309"/>
                    <a:chOff x="4760741" y="1879231"/>
                    <a:chExt cx="4061626" cy="3303309"/>
                  </a:xfrm>
                </p:grpSpPr>
                <p:cxnSp>
                  <p:nvCxnSpPr>
                    <p:cNvPr id="17" name="Прямая со стрелкой 16"/>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19" name="Прямая со стрелкой 18"/>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1" name="Прямая со стрелкой 20"/>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3" name="Рисунок 2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4" name="Прямая со стрелкой 23"/>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5" name="Прямая со стрелкой 24"/>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6" name="Рисунок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4" name="Прямая со стрелкой 13"/>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6" name="Прямая со стрелкой 15"/>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2" name="Прямоугольник 11"/>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7" name="Прямоугольник 6"/>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Прямоугольник 26"/>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28" name="Прямоугольник 27"/>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0" name="Группа 29"/>
          <p:cNvGrpSpPr/>
          <p:nvPr/>
        </p:nvGrpSpPr>
        <p:grpSpPr>
          <a:xfrm>
            <a:off x="5852292" y="935203"/>
            <a:ext cx="2954821" cy="4871957"/>
            <a:chOff x="5852292" y="935203"/>
            <a:chExt cx="2954821" cy="4871957"/>
          </a:xfrm>
        </p:grpSpPr>
        <p:sp>
          <p:nvSpPr>
            <p:cNvPr id="31" name="Прямоугольник 30"/>
            <p:cNvSpPr/>
            <p:nvPr/>
          </p:nvSpPr>
          <p:spPr>
            <a:xfrm>
              <a:off x="5852292" y="1329759"/>
              <a:ext cx="2954821" cy="44774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одержимое 2"/>
            <p:cNvSpPr txBox="1">
              <a:spLocks/>
            </p:cNvSpPr>
            <p:nvPr/>
          </p:nvSpPr>
          <p:spPr>
            <a:xfrm>
              <a:off x="5915118" y="935203"/>
              <a:ext cx="2681869" cy="308226"/>
            </a:xfrm>
            <a:prstGeom prst="rect">
              <a:avLst/>
            </a:prstGeom>
          </p:spPr>
          <p:txBody>
            <a:bodyPr vert="horz" lIns="91440" tIns="45720" rIns="91440" bIns="45720" rtlCol="0">
              <a:noAutofit/>
            </a:bodyPr>
            <a:lstStyle/>
            <a:p>
              <a:pPr algn="ctr">
                <a:lnSpc>
                  <a:spcPct val="80000"/>
                </a:lnSpc>
                <a:defRPr/>
              </a:pPr>
              <a:r>
                <a:rPr lang="ru-RU" sz="2400" dirty="0" smtClean="0">
                  <a:solidFill>
                    <a:schemeClr val="tx2">
                      <a:lumMod val="75000"/>
                    </a:schemeClr>
                  </a:solidFill>
                  <a:latin typeface="GOST Type BU" pitchFamily="2" charset="2"/>
                </a:rPr>
                <a:t>Процесс резания</a:t>
              </a:r>
              <a:endParaRPr lang="ru-RU" sz="2400" dirty="0">
                <a:solidFill>
                  <a:schemeClr val="tx2">
                    <a:lumMod val="75000"/>
                  </a:schemeClr>
                </a:solidFill>
                <a:latin typeface="GOST Type BU" pitchFamily="2" charset="2"/>
              </a:endParaRPr>
            </a:p>
          </p:txBody>
        </p:sp>
      </p:grpSp>
      <p:pic>
        <p:nvPicPr>
          <p:cNvPr id="33" name="Рисунок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1097" y="3215731"/>
            <a:ext cx="1704505" cy="711404"/>
          </a:xfrm>
          <a:prstGeom prst="rect">
            <a:avLst/>
          </a:prstGeom>
        </p:spPr>
      </p:pic>
      <p:cxnSp>
        <p:nvCxnSpPr>
          <p:cNvPr id="34" name="Прямая со стрелкой 33"/>
          <p:cNvCxnSpPr>
            <a:stCxn id="10" idx="3"/>
            <a:endCxn id="29"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Рисунок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1097" y="4382527"/>
            <a:ext cx="1704505" cy="723077"/>
          </a:xfrm>
          <a:prstGeom prst="rect">
            <a:avLst/>
          </a:prstGeom>
        </p:spPr>
      </p:pic>
      <p:cxnSp>
        <p:nvCxnSpPr>
          <p:cNvPr id="37" name="Прямая со стрелкой 36"/>
          <p:cNvCxnSpPr/>
          <p:nvPr/>
        </p:nvCxnSpPr>
        <p:spPr>
          <a:xfrm>
            <a:off x="6727371" y="3921987"/>
            <a:ext cx="0" cy="48206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8" name="Рисунок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463918" y="4008973"/>
            <a:ext cx="203573" cy="287823"/>
          </a:xfrm>
          <a:prstGeom prst="rect">
            <a:avLst/>
          </a:prstGeom>
        </p:spPr>
      </p:pic>
      <p:cxnSp>
        <p:nvCxnSpPr>
          <p:cNvPr id="39" name="Прямая соединительная линия 38"/>
          <p:cNvCxnSpPr/>
          <p:nvPr/>
        </p:nvCxnSpPr>
        <p:spPr>
          <a:xfrm>
            <a:off x="7085110" y="3906786"/>
            <a:ext cx="0" cy="4921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8067805" y="3916920"/>
            <a:ext cx="0" cy="4820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a:off x="7660433" y="3916920"/>
            <a:ext cx="0" cy="48206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2" name="Рисунок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7808" y="2062151"/>
            <a:ext cx="1704505" cy="698188"/>
          </a:xfrm>
          <a:prstGeom prst="rect">
            <a:avLst/>
          </a:prstGeom>
        </p:spPr>
      </p:pic>
      <p:grpSp>
        <p:nvGrpSpPr>
          <p:cNvPr id="3" name="Группа 2"/>
          <p:cNvGrpSpPr/>
          <p:nvPr/>
        </p:nvGrpSpPr>
        <p:grpSpPr>
          <a:xfrm>
            <a:off x="6399260" y="2750095"/>
            <a:ext cx="1668545" cy="485477"/>
            <a:chOff x="6399260" y="2750095"/>
            <a:chExt cx="1668545" cy="485477"/>
          </a:xfrm>
        </p:grpSpPr>
        <p:cxnSp>
          <p:nvCxnSpPr>
            <p:cNvPr id="47" name="Прямая со стрелкой 46"/>
            <p:cNvCxnSpPr/>
            <p:nvPr/>
          </p:nvCxnSpPr>
          <p:spPr>
            <a:xfrm flipV="1">
              <a:off x="6709616" y="2753510"/>
              <a:ext cx="0" cy="48206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flipV="1">
              <a:off x="7085110" y="2750095"/>
              <a:ext cx="0" cy="48206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flipH="1">
              <a:off x="7660433" y="2756924"/>
              <a:ext cx="1" cy="47523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flipH="1">
              <a:off x="8067804" y="2756924"/>
              <a:ext cx="1" cy="47523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3" name="Рисунок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442170" y="2846242"/>
              <a:ext cx="207366" cy="293186"/>
            </a:xfrm>
            <a:prstGeom prst="rect">
              <a:avLst/>
            </a:prstGeom>
          </p:spPr>
        </p:pic>
      </p:grpSp>
      <p:grpSp>
        <p:nvGrpSpPr>
          <p:cNvPr id="55" name="Группа 54"/>
          <p:cNvGrpSpPr/>
          <p:nvPr/>
        </p:nvGrpSpPr>
        <p:grpSpPr>
          <a:xfrm>
            <a:off x="8432685" y="6450136"/>
            <a:ext cx="453970" cy="369332"/>
            <a:chOff x="8432685" y="6450136"/>
            <a:chExt cx="453970" cy="369332"/>
          </a:xfrm>
        </p:grpSpPr>
        <p:sp>
          <p:nvSpPr>
            <p:cNvPr id="56" name="Овал 5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7" name="TextBox 5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69</a:t>
              </a:r>
              <a:endParaRPr lang="ru-RU" dirty="0">
                <a:solidFill>
                  <a:srgbClr val="C00000"/>
                </a:solidFill>
                <a:latin typeface="GOST type A" panose="020B0500000000000000" pitchFamily="34" charset="0"/>
              </a:endParaRPr>
            </a:p>
          </p:txBody>
        </p:sp>
      </p:grpSp>
      <p:cxnSp>
        <p:nvCxnSpPr>
          <p:cNvPr id="60" name="Прямая соединительная линия 59"/>
          <p:cNvCxnSpPr>
            <a:stCxn id="29" idx="3"/>
          </p:cNvCxnSpPr>
          <p:nvPr/>
        </p:nvCxnSpPr>
        <p:spPr>
          <a:xfrm>
            <a:off x="5478764" y="3631090"/>
            <a:ext cx="543095" cy="3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V="1">
            <a:off x="6021859" y="3634767"/>
            <a:ext cx="0" cy="11349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p:nvPr/>
        </p:nvCxnSpPr>
        <p:spPr>
          <a:xfrm>
            <a:off x="6021859" y="4769708"/>
            <a:ext cx="48923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a:off x="6021859" y="3634767"/>
            <a:ext cx="489238" cy="97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6021859" y="2379687"/>
            <a:ext cx="470270" cy="1255080"/>
            <a:chOff x="6021859" y="2379687"/>
            <a:chExt cx="470270" cy="1255080"/>
          </a:xfrm>
        </p:grpSpPr>
        <p:cxnSp>
          <p:nvCxnSpPr>
            <p:cNvPr id="65" name="Прямая со стрелкой 64"/>
            <p:cNvCxnSpPr/>
            <p:nvPr/>
          </p:nvCxnSpPr>
          <p:spPr>
            <a:xfrm>
              <a:off x="6021859" y="2379687"/>
              <a:ext cx="47027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6021859" y="2379687"/>
              <a:ext cx="0" cy="1255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4" name="Прямоугольник 53"/>
          <p:cNvSpPr/>
          <p:nvPr/>
        </p:nvSpPr>
        <p:spPr>
          <a:xfrm>
            <a:off x="5867692" y="5970239"/>
            <a:ext cx="2776722"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процесса</a:t>
            </a:r>
            <a:endParaRPr lang="ru-RU" dirty="0">
              <a:solidFill>
                <a:schemeClr val="tx2">
                  <a:lumMod val="75000"/>
                </a:schemeClr>
              </a:solidFill>
              <a:latin typeface="GOST Type BU" pitchFamily="2" charset="2"/>
            </a:endParaRPr>
          </a:p>
        </p:txBody>
      </p:sp>
    </p:spTree>
    <p:extLst>
      <p:ext uri="{BB962C8B-B14F-4D97-AF65-F5344CB8AC3E}">
        <p14:creationId xmlns:p14="http://schemas.microsoft.com/office/powerpoint/2010/main" val="286533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21" presetClass="entr" presetSubtype="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heel(1)">
                                      <p:cBhvr>
                                        <p:cTn id="1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0"/>
            <a:ext cx="9144000" cy="5524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ru-RU" sz="4000" b="1" dirty="0" smtClean="0">
                <a:ln w="17780" cmpd="sng">
                  <a:solidFill>
                    <a:schemeClr val="accent1">
                      <a:tint val="3000"/>
                    </a:schemeClr>
                  </a:solidFill>
                  <a:prstDash val="solid"/>
                  <a:miter lim="800000"/>
                </a:ln>
                <a:solidFill>
                  <a:schemeClr val="accent1">
                    <a:lumMod val="75000"/>
                  </a:schemeClr>
                </a:solidFill>
                <a:effectLst>
                  <a:outerShdw blurRad="55000" dist="50800" dir="5400000" algn="tl">
                    <a:srgbClr val="000000">
                      <a:alpha val="33000"/>
                    </a:srgbClr>
                  </a:outerShdw>
                </a:effectLst>
                <a:cs typeface="Times New Roman" pitchFamily="18" charset="0"/>
              </a:rPr>
              <a:t>ТЕНДЕНЦИИ РАЗВИТИЯ</a:t>
            </a:r>
          </a:p>
        </p:txBody>
      </p:sp>
      <p:sp>
        <p:nvSpPr>
          <p:cNvPr id="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2692009670"/>
              </p:ext>
            </p:extLst>
          </p:nvPr>
        </p:nvGraphicFramePr>
        <p:xfrm>
          <a:off x="67235" y="756919"/>
          <a:ext cx="9076762" cy="5826761"/>
        </p:xfrm>
        <a:graphic>
          <a:graphicData uri="http://schemas.openxmlformats.org/drawingml/2006/table">
            <a:tbl>
              <a:tblPr firstRow="1" bandRow="1">
                <a:tableStyleId>{5940675A-B579-460E-94D1-54222C63F5DA}</a:tableStyleId>
              </a:tblPr>
              <a:tblGrid>
                <a:gridCol w="336177"/>
                <a:gridCol w="632908"/>
                <a:gridCol w="457200"/>
                <a:gridCol w="413339"/>
                <a:gridCol w="445181"/>
                <a:gridCol w="467360"/>
                <a:gridCol w="391160"/>
                <a:gridCol w="447040"/>
                <a:gridCol w="411480"/>
                <a:gridCol w="487680"/>
                <a:gridCol w="4587237"/>
              </a:tblGrid>
              <a:tr h="320041">
                <a:tc rowSpan="15">
                  <a:txBody>
                    <a:bodyPr/>
                    <a:lstStyle/>
                    <a:p>
                      <a:pPr algn="r"/>
                      <a:r>
                        <a:rPr lang="ru-RU" sz="1600" dirty="0" smtClean="0">
                          <a:latin typeface="GOST Type BU" pitchFamily="2" charset="2"/>
                        </a:rPr>
                        <a:t>Точность обработки, мкм</a:t>
                      </a:r>
                      <a:endParaRPr lang="ru-RU" sz="1600" dirty="0">
                        <a:latin typeface="GOST Type BU" pitchFamily="2" charset="2"/>
                      </a:endParaRPr>
                    </a:p>
                  </a:txBody>
                  <a:tcPr marL="0" marR="0" marT="0" marB="0" vert="vert270">
                    <a:lnL w="12700" cmpd="sng">
                      <a:noFill/>
                    </a:lnL>
                    <a:lnR w="12700" cmpd="sng">
                      <a:noFill/>
                    </a:lnR>
                    <a:lnT w="12700" cmpd="sng">
                      <a:noFill/>
                    </a:lnT>
                    <a:lnB w="12700" cmpd="sng">
                      <a:noFill/>
                    </a:lnB>
                  </a:tcPr>
                </a:tc>
                <a:tc gridSpan="10">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latin typeface="GOST Type BU" pitchFamily="2" charset="2"/>
                          <a:ea typeface="+mn-ea"/>
                          <a:cs typeface="+mn-cs"/>
                        </a:rPr>
                        <a:t>Инструменты и оборудование</a:t>
                      </a:r>
                    </a:p>
                  </a:txBody>
                  <a:tcPr marL="0" marR="90000" marT="0" marB="0">
                    <a:lnL w="12700" cmpd="sng">
                      <a:noFill/>
                    </a:lnL>
                    <a:lnR w="12700" cmpd="sng">
                      <a:noFill/>
                    </a:lnR>
                    <a:lnT w="12700" cmpd="sng">
                      <a:noFill/>
                    </a:lnT>
                    <a:lnB w="12700" cmpd="sng">
                      <a:noFill/>
                    </a:lnB>
                  </a:tcPr>
                </a:tc>
                <a:tc hMerge="1">
                  <a:txBody>
                    <a:bodyPr/>
                    <a:lstStyle/>
                    <a:p>
                      <a:endParaRPr lang="ru-RU" dirty="0"/>
                    </a:p>
                  </a:txBody>
                  <a:tcP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r>
              <a:tr h="274321">
                <a:tc vMerge="1">
                  <a:txBody>
                    <a:bodyPr/>
                    <a:lstStyle/>
                    <a:p>
                      <a:endParaRPr lang="ru-RU"/>
                    </a:p>
                  </a:txBody>
                  <a:tcPr/>
                </a:tc>
                <a:tc rowSpan="2">
                  <a:txBody>
                    <a:bodyPr/>
                    <a:lstStyle/>
                    <a:p>
                      <a:pPr algn="ctr"/>
                      <a:r>
                        <a:rPr lang="ru-RU" sz="1600" dirty="0" smtClean="0">
                          <a:latin typeface="GOST Type BU" pitchFamily="2" charset="2"/>
                        </a:rPr>
                        <a:t>100 </a:t>
                      </a:r>
                      <a:endParaRPr lang="ru-RU" sz="1600" dirty="0">
                        <a:latin typeface="GOST Type BU" pitchFamily="2" charset="2"/>
                      </a:endParaRPr>
                    </a:p>
                  </a:txBody>
                  <a:tcPr marL="0" marR="0" marT="0" marB="0" anchor="ctr">
                    <a:lnL w="12700" cmpd="sng">
                      <a:noFill/>
                    </a:lnL>
                    <a:lnT w="12700" cmpd="sng">
                      <a:noFill/>
                    </a:lnT>
                    <a:lnB w="12700" cmpd="sng">
                      <a:noFill/>
                    </a:lnB>
                  </a:tcPr>
                </a:tc>
                <a:tc>
                  <a:txBody>
                    <a:bodyPr/>
                    <a:lstStyle/>
                    <a:p>
                      <a:endParaRPr lang="ru-RU" sz="1600">
                        <a:latin typeface="GOST Type BU" pitchFamily="2" charset="2"/>
                      </a:endParaRPr>
                    </a:p>
                  </a:txBody>
                  <a:tcPr marL="0" marR="0" marT="0" marB="0">
                    <a:lnT w="12700" cmpd="sng">
                      <a:noFill/>
                    </a:lnT>
                  </a:tcPr>
                </a:tc>
                <a:tc gridSpan="2">
                  <a:txBody>
                    <a:bodyPr/>
                    <a:lstStyle/>
                    <a:p>
                      <a:endParaRPr lang="ru-RU" sz="1600" dirty="0">
                        <a:latin typeface="GOST Type BU" pitchFamily="2" charset="2"/>
                      </a:endParaRPr>
                    </a:p>
                  </a:txBody>
                  <a:tcPr marL="0" marR="0" marT="0" marB="0">
                    <a:lnT w="12700" cmpd="sng">
                      <a:noFill/>
                    </a:lnT>
                  </a:tcPr>
                </a:tc>
                <a:tc hMerge="1">
                  <a:txBody>
                    <a:bodyPr/>
                    <a:lstStyle/>
                    <a:p>
                      <a:endParaRPr lang="ru-RU"/>
                    </a:p>
                  </a:txBody>
                  <a:tcPr/>
                </a:tc>
                <a:tc gridSpan="2">
                  <a:txBody>
                    <a:bodyPr/>
                    <a:lstStyle/>
                    <a:p>
                      <a:endParaRPr lang="ru-RU" sz="1600" dirty="0">
                        <a:latin typeface="GOST Type BU" pitchFamily="2" charset="2"/>
                      </a:endParaRPr>
                    </a:p>
                  </a:txBody>
                  <a:tcPr marL="0" marR="0" marT="0" marB="0">
                    <a:lnT w="12700" cmpd="sng">
                      <a:noFill/>
                    </a:lnT>
                  </a:tcPr>
                </a:tc>
                <a:tc hMerge="1">
                  <a:txBody>
                    <a:bodyPr/>
                    <a:lstStyle/>
                    <a:p>
                      <a:endParaRPr lang="ru-RU"/>
                    </a:p>
                  </a:txBody>
                  <a:tcPr/>
                </a:tc>
                <a:tc gridSpan="2">
                  <a:txBody>
                    <a:bodyPr/>
                    <a:lstStyle/>
                    <a:p>
                      <a:endParaRPr lang="ru-RU" sz="1600">
                        <a:latin typeface="GOST Type BU" pitchFamily="2" charset="2"/>
                      </a:endParaRPr>
                    </a:p>
                  </a:txBody>
                  <a:tcPr marL="0" marR="0" marT="0" marB="0">
                    <a:lnT w="12700" cmpd="sng">
                      <a:noFill/>
                    </a:lnT>
                  </a:tcPr>
                </a:tc>
                <a:tc hMerge="1">
                  <a:txBody>
                    <a:bodyPr/>
                    <a:lstStyle/>
                    <a:p>
                      <a:endParaRPr lang="ru-RU"/>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1200" dirty="0" smtClean="0">
                          <a:solidFill>
                            <a:schemeClr val="tx1"/>
                          </a:solidFill>
                          <a:latin typeface="GOST Type BU" pitchFamily="2" charset="2"/>
                          <a:ea typeface="+mn-ea"/>
                          <a:cs typeface="+mn-cs"/>
                        </a:rPr>
                        <a:t>Токарные и фрезерные станки</a:t>
                      </a:r>
                    </a:p>
                  </a:txBody>
                  <a:tcPr marL="90000" marR="0" marT="0" marB="0" anchor="ctr">
                    <a:lnR w="12700" cmpd="sng">
                      <a:noFill/>
                    </a:lnR>
                    <a:lnT w="12700" cmpd="sng">
                      <a:noFill/>
                    </a:lnT>
                  </a:tcPr>
                </a:tc>
                <a:tc hMerge="1">
                  <a:txBody>
                    <a:bodyPr/>
                    <a:lstStyle/>
                    <a:p>
                      <a:endParaRPr lang="ru-RU"/>
                    </a:p>
                  </a:txBody>
                  <a:tcPr/>
                </a:tc>
              </a:tr>
              <a:tr h="487680">
                <a:tc vMerge="1">
                  <a:txBody>
                    <a:bodyPr/>
                    <a:lstStyle/>
                    <a:p>
                      <a:endParaRPr lang="ru-RU"/>
                    </a:p>
                  </a:txBody>
                  <a:tcPr/>
                </a:tc>
                <a:tc vMerge="1">
                  <a:txBody>
                    <a:bodyPr/>
                    <a:lstStyle/>
                    <a:p>
                      <a:endParaRPr lang="ru-RU"/>
                    </a:p>
                  </a:txBody>
                  <a:tcPr marL="0" marR="0" marT="0" marB="0"/>
                </a:tc>
                <a:tc rowSpan="2">
                  <a:txBody>
                    <a:bodyPr/>
                    <a:lstStyle/>
                    <a:p>
                      <a:endParaRPr lang="ru-RU" sz="1600" dirty="0">
                        <a:latin typeface="GOST Type BU" pitchFamily="2" charset="2"/>
                      </a:endParaRPr>
                    </a:p>
                  </a:txBody>
                  <a:tcPr marL="0" marR="0" marT="0" marB="0"/>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1200" dirty="0" smtClean="0">
                          <a:solidFill>
                            <a:schemeClr val="tx1"/>
                          </a:solidFill>
                          <a:latin typeface="GOST Type BU" pitchFamily="2" charset="2"/>
                          <a:ea typeface="+mn-ea"/>
                          <a:cs typeface="+mn-cs"/>
                        </a:rPr>
                        <a:t>Шлифовальные станки</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kern="1200" dirty="0" smtClean="0">
                          <a:solidFill>
                            <a:schemeClr val="tx1"/>
                          </a:solidFill>
                          <a:latin typeface="GOST Type BU" pitchFamily="2" charset="2"/>
                          <a:ea typeface="+mn-ea"/>
                          <a:cs typeface="+mn-cs"/>
                        </a:rPr>
                        <a:t>Обрабатывающие центры с микропроцессорным ЧПУ</a:t>
                      </a:r>
                    </a:p>
                  </a:txBody>
                  <a:tcPr marL="90000" marR="0" marT="0" marB="0" anchor="ctr">
                    <a:lnR w="12700" cmpd="sng">
                      <a:noFill/>
                    </a:lnR>
                  </a:tcPr>
                </a:tc>
                <a:tc rowSpan="2" hMerge="1">
                  <a:txBody>
                    <a:bodyPr/>
                    <a:lstStyle/>
                    <a:p>
                      <a:endParaRPr lang="ru-RU"/>
                    </a:p>
                  </a:txBody>
                  <a:tcPr/>
                </a:tc>
              </a:tr>
              <a:tr h="198119">
                <a:tc vMerge="1">
                  <a:txBody>
                    <a:bodyPr/>
                    <a:lstStyle/>
                    <a:p>
                      <a:endParaRPr lang="ru-RU"/>
                    </a:p>
                  </a:txBody>
                  <a:tcPr/>
                </a:tc>
                <a:tc rowSpan="2">
                  <a:txBody>
                    <a:bodyPr/>
                    <a:lstStyle/>
                    <a:p>
                      <a:pPr algn="ctr"/>
                      <a:r>
                        <a:rPr lang="ru-RU" sz="1600" dirty="0" smtClean="0">
                          <a:latin typeface="GOST Type BU" pitchFamily="2" charset="2"/>
                        </a:rPr>
                        <a:t>10</a:t>
                      </a:r>
                      <a:endParaRPr lang="ru-RU" sz="1600" dirty="0">
                        <a:latin typeface="GOST Type BU" pitchFamily="2" charset="2"/>
                      </a:endParaRPr>
                    </a:p>
                  </a:txBody>
                  <a:tcPr marL="0" marR="0" marT="0" marB="0" anchor="ctr">
                    <a:lnL w="12700" cmpd="sng">
                      <a:noFill/>
                    </a:lnL>
                    <a:lnT w="12700" cmpd="sng">
                      <a:noFill/>
                    </a:lnT>
                    <a:lnB w="12700" cmpd="sng">
                      <a:noFill/>
                    </a:lnB>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187960">
                <a:tc vMerge="1">
                  <a:txBody>
                    <a:bodyPr/>
                    <a:lstStyle/>
                    <a:p>
                      <a:endParaRPr lang="ru-RU"/>
                    </a:p>
                  </a:txBody>
                  <a:tcPr/>
                </a:tc>
                <a:tc vMerge="1">
                  <a:txBody>
                    <a:bodyPr/>
                    <a:lstStyle/>
                    <a:p>
                      <a:endParaRPr lang="ru-RU"/>
                    </a:p>
                  </a:txBody>
                  <a:tcPr marL="0" marR="0" marT="0" marB="0"/>
                </a:tc>
                <a:tc rowSpan="2">
                  <a:txBody>
                    <a:bodyPr/>
                    <a:lstStyle/>
                    <a:p>
                      <a:endParaRPr lang="ru-RU" sz="1600">
                        <a:latin typeface="GOST Type BU" pitchFamily="2" charset="2"/>
                      </a:endParaRPr>
                    </a:p>
                  </a:txBody>
                  <a:tcPr marL="0" marR="0" marT="0" marB="0"/>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r>
                        <a:rPr lang="ru-RU" sz="1400" kern="1200" dirty="0" err="1" smtClean="0">
                          <a:solidFill>
                            <a:schemeClr val="tx1"/>
                          </a:solidFill>
                          <a:latin typeface="GOST Type BU" pitchFamily="2" charset="2"/>
                          <a:ea typeface="+mn-ea"/>
                          <a:cs typeface="+mn-cs"/>
                        </a:rPr>
                        <a:t>Притирочно-хонинговальные</a:t>
                      </a:r>
                      <a:r>
                        <a:rPr lang="ru-RU" sz="1400" kern="1200" dirty="0" smtClean="0">
                          <a:solidFill>
                            <a:schemeClr val="tx1"/>
                          </a:solidFill>
                          <a:latin typeface="GOST Type BU" pitchFamily="2" charset="2"/>
                          <a:ea typeface="+mn-ea"/>
                          <a:cs typeface="+mn-cs"/>
                        </a:rPr>
                        <a:t> станки</a:t>
                      </a:r>
                    </a:p>
                    <a:p>
                      <a:r>
                        <a:rPr lang="ru-RU" sz="1400" kern="1200" dirty="0" smtClean="0">
                          <a:solidFill>
                            <a:schemeClr val="tx1"/>
                          </a:solidFill>
                          <a:latin typeface="GOST Type BU" pitchFamily="2" charset="2"/>
                          <a:ea typeface="+mn-ea"/>
                          <a:cs typeface="+mn-cs"/>
                        </a:rPr>
                        <a:t>Координатно-расточные станки</a:t>
                      </a:r>
                    </a:p>
                    <a:p>
                      <a:r>
                        <a:rPr lang="ru-RU" sz="1400" kern="1200" dirty="0" smtClean="0">
                          <a:solidFill>
                            <a:schemeClr val="tx1"/>
                          </a:solidFill>
                          <a:latin typeface="GOST Type BU" pitchFamily="2" charset="2"/>
                          <a:ea typeface="+mn-ea"/>
                          <a:cs typeface="+mn-cs"/>
                        </a:rPr>
                        <a:t>Координатно-шлифовальные станки</a:t>
                      </a:r>
                    </a:p>
                    <a:p>
                      <a:r>
                        <a:rPr lang="ru-RU" sz="1400" kern="1200" dirty="0" smtClean="0">
                          <a:solidFill>
                            <a:schemeClr val="tx1"/>
                          </a:solidFill>
                          <a:latin typeface="GOST Type BU" pitchFamily="2" charset="2"/>
                          <a:ea typeface="+mn-ea"/>
                          <a:cs typeface="+mn-cs"/>
                        </a:rPr>
                        <a:t>Устройства пошаговой репродукции</a:t>
                      </a:r>
                    </a:p>
                  </a:txBody>
                  <a:tcPr marL="90000" marR="0" marT="0" marB="0" anchor="ctr">
                    <a:lnR w="12700" cmpd="sng">
                      <a:noFill/>
                    </a:lnR>
                  </a:tcPr>
                </a:tc>
                <a:tc rowSpan="2" hMerge="1">
                  <a:txBody>
                    <a:bodyPr/>
                    <a:lstStyle/>
                    <a:p>
                      <a:endParaRPr lang="ru-RU"/>
                    </a:p>
                  </a:txBody>
                  <a:tcPr/>
                </a:tc>
              </a:tr>
              <a:tr h="304800">
                <a:tc vMerge="1">
                  <a:txBody>
                    <a:bodyPr/>
                    <a:lstStyle/>
                    <a:p>
                      <a:endParaRPr lang="ru-RU"/>
                    </a:p>
                  </a:txBody>
                  <a:tcPr/>
                </a:tc>
                <a:tc rowSpan="2">
                  <a:txBody>
                    <a:bodyPr/>
                    <a:lstStyle/>
                    <a:p>
                      <a:pPr algn="ctr"/>
                      <a:r>
                        <a:rPr lang="ru-RU" sz="1600" dirty="0" smtClean="0">
                          <a:latin typeface="GOST Type BU" pitchFamily="2" charset="2"/>
                        </a:rPr>
                        <a:t>1</a:t>
                      </a:r>
                      <a:endParaRPr lang="ru-RU" sz="1600" dirty="0">
                        <a:latin typeface="GOST Type BU" pitchFamily="2" charset="2"/>
                      </a:endParaRPr>
                    </a:p>
                  </a:txBody>
                  <a:tcPr marL="0" marR="0" marT="0" marB="0" anchor="ctr">
                    <a:lnL w="12700" cmpd="sng">
                      <a:noFill/>
                    </a:lnL>
                    <a:lnT w="12700" cmpd="sng">
                      <a:noFill/>
                    </a:lnT>
                    <a:lnB w="12700" cmpd="sng">
                      <a:noFill/>
                    </a:lnB>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645160">
                <a:tc vMerge="1">
                  <a:txBody>
                    <a:bodyPr/>
                    <a:lstStyle/>
                    <a:p>
                      <a:endParaRPr lang="ru-RU"/>
                    </a:p>
                  </a:txBody>
                  <a:tcPr/>
                </a:tc>
                <a:tc vMerge="1">
                  <a:txBody>
                    <a:bodyPr/>
                    <a:lstStyle/>
                    <a:p>
                      <a:endParaRPr lang="ru-RU"/>
                    </a:p>
                  </a:txBody>
                  <a:tcPr marL="0" marR="0" marT="0" marB="0"/>
                </a:tc>
                <a:tc rowSpan="2">
                  <a:txBody>
                    <a:bodyPr/>
                    <a:lstStyle/>
                    <a:p>
                      <a:endParaRPr lang="ru-RU" sz="1600">
                        <a:latin typeface="GOST Type BU" pitchFamily="2" charset="2"/>
                      </a:endParaRPr>
                    </a:p>
                  </a:txBody>
                  <a:tcPr marL="0" marR="0" marT="0" marB="0"/>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r>
                        <a:rPr lang="ru-RU" sz="1400" kern="1200" dirty="0" smtClean="0">
                          <a:solidFill>
                            <a:schemeClr val="tx1"/>
                          </a:solidFill>
                          <a:latin typeface="GOST Type BU" pitchFamily="2" charset="2"/>
                          <a:ea typeface="+mn-ea"/>
                          <a:cs typeface="+mn-cs"/>
                        </a:rPr>
                        <a:t>Прецизионно-шлифовальные станки</a:t>
                      </a:r>
                    </a:p>
                    <a:p>
                      <a:r>
                        <a:rPr lang="ru-RU" sz="1400" kern="1200" dirty="0" err="1" smtClean="0">
                          <a:solidFill>
                            <a:schemeClr val="tx1"/>
                          </a:solidFill>
                          <a:latin typeface="GOST Type BU" pitchFamily="2" charset="2"/>
                          <a:ea typeface="+mn-ea"/>
                          <a:cs typeface="+mn-cs"/>
                        </a:rPr>
                        <a:t>Суперфинишные</a:t>
                      </a:r>
                      <a:r>
                        <a:rPr lang="ru-RU" sz="1400" kern="1200" dirty="0" smtClean="0">
                          <a:solidFill>
                            <a:schemeClr val="tx1"/>
                          </a:solidFill>
                          <a:latin typeface="GOST Type BU" pitchFamily="2" charset="2"/>
                          <a:ea typeface="+mn-ea"/>
                          <a:cs typeface="+mn-cs"/>
                        </a:rPr>
                        <a:t> станки</a:t>
                      </a:r>
                    </a:p>
                    <a:p>
                      <a:r>
                        <a:rPr lang="ru-RU" sz="1400" kern="1200" dirty="0" smtClean="0">
                          <a:solidFill>
                            <a:schemeClr val="tx1"/>
                          </a:solidFill>
                          <a:latin typeface="GOST Type BU" pitchFamily="2" charset="2"/>
                          <a:ea typeface="+mn-ea"/>
                          <a:cs typeface="+mn-cs"/>
                        </a:rPr>
                        <a:t>Алмазно-шлифовальные станки</a:t>
                      </a:r>
                    </a:p>
                    <a:p>
                      <a:r>
                        <a:rPr lang="ru-RU" sz="1400" kern="1200" dirty="0" smtClean="0">
                          <a:solidFill>
                            <a:schemeClr val="tx1"/>
                          </a:solidFill>
                          <a:latin typeface="GOST Type BU" pitchFamily="2" charset="2"/>
                          <a:ea typeface="+mn-ea"/>
                          <a:cs typeface="+mn-cs"/>
                        </a:rPr>
                        <a:t>Станки для алмазного точения</a:t>
                      </a:r>
                    </a:p>
                  </a:txBody>
                  <a:tcPr marL="90000" marR="0" marT="0" marB="0" anchor="ctr">
                    <a:lnR w="12700" cmpd="sng">
                      <a:noFill/>
                    </a:lnR>
                  </a:tcPr>
                </a:tc>
                <a:tc rowSpan="2" hMerge="1">
                  <a:txBody>
                    <a:bodyPr/>
                    <a:lstStyle/>
                    <a:p>
                      <a:endParaRPr lang="ru-RU"/>
                    </a:p>
                  </a:txBody>
                  <a:tcPr/>
                </a:tc>
              </a:tr>
              <a:tr h="213360">
                <a:tc vMerge="1">
                  <a:txBody>
                    <a:bodyPr/>
                    <a:lstStyle/>
                    <a:p>
                      <a:endParaRPr lang="ru-RU"/>
                    </a:p>
                  </a:txBody>
                  <a:tcPr/>
                </a:tc>
                <a:tc rowSpan="2">
                  <a:txBody>
                    <a:bodyPr/>
                    <a:lstStyle/>
                    <a:p>
                      <a:pPr algn="ctr"/>
                      <a:r>
                        <a:rPr lang="ru-RU" sz="1600" dirty="0" smtClean="0">
                          <a:latin typeface="GOST Type BU" pitchFamily="2" charset="2"/>
                        </a:rPr>
                        <a:t>0,1</a:t>
                      </a:r>
                      <a:endParaRPr lang="ru-RU" sz="1600" dirty="0">
                        <a:latin typeface="GOST Type BU" pitchFamily="2" charset="2"/>
                      </a:endParaRPr>
                    </a:p>
                  </a:txBody>
                  <a:tcPr marL="0" marR="0" marT="0" marB="0" anchor="ctr">
                    <a:lnL w="12700" cmpd="sng">
                      <a:noFill/>
                    </a:lnL>
                    <a:lnT w="12700" cmpd="sng">
                      <a:noFill/>
                    </a:lnT>
                    <a:lnB w="12700" cmpd="sng">
                      <a:noFill/>
                    </a:lnB>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289560">
                <a:tc vMerge="1">
                  <a:txBody>
                    <a:bodyPr/>
                    <a:lstStyle/>
                    <a:p>
                      <a:endParaRPr lang="ru-RU"/>
                    </a:p>
                  </a:txBody>
                  <a:tcPr/>
                </a:tc>
                <a:tc vMerge="1">
                  <a:txBody>
                    <a:bodyPr/>
                    <a:lstStyle/>
                    <a:p>
                      <a:endParaRPr lang="ru-RU"/>
                    </a:p>
                  </a:txBody>
                  <a:tcPr marL="0" marR="0" marT="0" marB="0"/>
                </a:tc>
                <a:tc rowSpan="2">
                  <a:txBody>
                    <a:bodyPr/>
                    <a:lstStyle/>
                    <a:p>
                      <a:endParaRPr lang="ru-RU" sz="1600">
                        <a:latin typeface="GOST Type BU" pitchFamily="2" charset="2"/>
                      </a:endParaRPr>
                    </a:p>
                  </a:txBody>
                  <a:tcPr marL="0" marR="0" marT="0" marB="0"/>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sz="1600" dirty="0">
                        <a:latin typeface="GOST Type BU" pitchFamily="2" charset="2"/>
                      </a:endParaRPr>
                    </a:p>
                  </a:txBody>
                  <a:tcPr marL="0" marR="0" marT="0" marB="0"/>
                </a:tc>
                <a:tc rowSpan="2" hMerge="1">
                  <a:txBody>
                    <a:bodyPr/>
                    <a:lstStyle/>
                    <a:p>
                      <a:endParaRPr lang="ru-RU"/>
                    </a:p>
                  </a:txBody>
                  <a:tcPr/>
                </a:tc>
                <a:tc rowSpan="2" gridSpan="2">
                  <a:txBody>
                    <a:bodyPr/>
                    <a:lstStyle/>
                    <a:p>
                      <a:r>
                        <a:rPr lang="ru-RU" sz="1400" kern="1200" dirty="0" err="1" smtClean="0">
                          <a:solidFill>
                            <a:schemeClr val="tx1"/>
                          </a:solidFill>
                          <a:latin typeface="GOST Type BU" pitchFamily="2" charset="2"/>
                          <a:ea typeface="+mn-ea"/>
                          <a:cs typeface="+mn-cs"/>
                        </a:rPr>
                        <a:t>Ультрапрецизионные</a:t>
                      </a:r>
                      <a:r>
                        <a:rPr lang="ru-RU" sz="1400" kern="1200" dirty="0" smtClean="0">
                          <a:solidFill>
                            <a:schemeClr val="tx1"/>
                          </a:solidFill>
                          <a:latin typeface="GOST Type BU" pitchFamily="2" charset="2"/>
                          <a:ea typeface="+mn-ea"/>
                          <a:cs typeface="+mn-cs"/>
                        </a:rPr>
                        <a:t> станки для алмазного точения</a:t>
                      </a:r>
                    </a:p>
                    <a:p>
                      <a:endParaRPr lang="ru-RU" sz="1400" kern="1200" dirty="0" smtClean="0">
                        <a:solidFill>
                          <a:schemeClr val="tx1"/>
                        </a:solidFill>
                        <a:latin typeface="GOST Type BU" pitchFamily="2" charset="2"/>
                        <a:ea typeface="+mn-ea"/>
                        <a:cs typeface="+mn-cs"/>
                      </a:endParaRPr>
                    </a:p>
                    <a:p>
                      <a:r>
                        <a:rPr lang="ru-RU" sz="1400" kern="1200" dirty="0" smtClean="0">
                          <a:solidFill>
                            <a:schemeClr val="tx1"/>
                          </a:solidFill>
                          <a:latin typeface="GOST Type BU" pitchFamily="2" charset="2"/>
                          <a:ea typeface="+mn-ea"/>
                          <a:cs typeface="+mn-cs"/>
                        </a:rPr>
                        <a:t>Электролитическая обработка</a:t>
                      </a:r>
                    </a:p>
                  </a:txBody>
                  <a:tcPr marL="90000" marR="0" marT="0" marB="0" anchor="ctr">
                    <a:lnR w="12700" cmpd="sng">
                      <a:noFill/>
                    </a:lnR>
                  </a:tcPr>
                </a:tc>
                <a:tc rowSpan="2" hMerge="1">
                  <a:txBody>
                    <a:bodyPr/>
                    <a:lstStyle/>
                    <a:p>
                      <a:endParaRPr lang="ru-RU"/>
                    </a:p>
                  </a:txBody>
                  <a:tcPr/>
                </a:tc>
              </a:tr>
              <a:tr h="381000">
                <a:tc vMerge="1">
                  <a:txBody>
                    <a:bodyPr/>
                    <a:lstStyle/>
                    <a:p>
                      <a:endParaRPr lang="ru-RU"/>
                    </a:p>
                  </a:txBody>
                  <a:tcPr/>
                </a:tc>
                <a:tc rowSpan="2">
                  <a:txBody>
                    <a:bodyPr/>
                    <a:lstStyle/>
                    <a:p>
                      <a:pPr algn="ctr"/>
                      <a:r>
                        <a:rPr lang="ru-RU" sz="1600" dirty="0" smtClean="0">
                          <a:latin typeface="GOST Type BU" pitchFamily="2" charset="2"/>
                        </a:rPr>
                        <a:t>0,01</a:t>
                      </a:r>
                      <a:endParaRPr lang="ru-RU" sz="1600" dirty="0">
                        <a:latin typeface="GOST Type BU" pitchFamily="2" charset="2"/>
                      </a:endParaRPr>
                    </a:p>
                  </a:txBody>
                  <a:tcPr marL="0" marR="0" marT="0" marB="0" anchor="ctr">
                    <a:lnL w="12700" cmpd="sng">
                      <a:noFill/>
                    </a:lnL>
                    <a:lnT w="12700" cmpd="sng">
                      <a:noFill/>
                    </a:lnT>
                    <a:lnB w="12700" cmpd="sng">
                      <a:noFill/>
                    </a:lnB>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457200">
                <a:tc vMerge="1">
                  <a:txBody>
                    <a:bodyPr/>
                    <a:lstStyle/>
                    <a:p>
                      <a:endParaRPr lang="ru-RU"/>
                    </a:p>
                  </a:txBody>
                  <a:tcPr/>
                </a:tc>
                <a:tc vMerge="1">
                  <a:txBody>
                    <a:bodyPr/>
                    <a:lstStyle/>
                    <a:p>
                      <a:pPr algn="r"/>
                      <a:endParaRPr lang="ru-RU" sz="1600" dirty="0"/>
                    </a:p>
                  </a:txBody>
                  <a:tcPr marL="0" marR="0" marT="0" marB="0" anchor="ctr">
                    <a:lnL w="12700" cmpd="sng">
                      <a:noFill/>
                    </a:lnL>
                    <a:lnT w="12700" cmpd="sng">
                      <a:noFill/>
                    </a:lnT>
                    <a:lnB w="12700" cmpd="sng">
                      <a:noFill/>
                    </a:lnB>
                  </a:tcPr>
                </a:tc>
                <a:tc rowSpan="2">
                  <a:txBody>
                    <a:bodyPr/>
                    <a:lstStyle/>
                    <a:p>
                      <a:endParaRPr lang="ru-RU" dirty="0">
                        <a:latin typeface="GOST Type BU" pitchFamily="2" charset="2"/>
                      </a:endParaRPr>
                    </a:p>
                  </a:txBody>
                  <a:tcPr marL="0" marR="0" marT="0" marB="0"/>
                </a:tc>
                <a:tc rowSpan="2" gridSpan="2">
                  <a:txBody>
                    <a:bodyPr/>
                    <a:lstStyle/>
                    <a:p>
                      <a:endParaRPr lang="ru-RU">
                        <a:latin typeface="GOST Type BU" pitchFamily="2" charset="2"/>
                      </a:endParaRPr>
                    </a:p>
                  </a:txBody>
                  <a:tcPr marL="0" marR="0" marT="0" marB="0"/>
                </a:tc>
                <a:tc rowSpan="2" hMerge="1">
                  <a:txBody>
                    <a:bodyPr/>
                    <a:lstStyle/>
                    <a:p>
                      <a:endParaRPr lang="ru-RU"/>
                    </a:p>
                  </a:txBody>
                  <a:tcPr/>
                </a:tc>
                <a:tc rowSpan="2" gridSpan="2">
                  <a:txBody>
                    <a:bodyPr/>
                    <a:lstStyle/>
                    <a:p>
                      <a:endParaRPr lang="ru-RU" dirty="0">
                        <a:latin typeface="GOST Type BU" pitchFamily="2" charset="2"/>
                      </a:endParaRPr>
                    </a:p>
                  </a:txBody>
                  <a:tcPr marL="0" marR="0" marT="0" marB="0"/>
                </a:tc>
                <a:tc rowSpan="2" hMerge="1">
                  <a:txBody>
                    <a:bodyPr/>
                    <a:lstStyle/>
                    <a:p>
                      <a:endParaRPr lang="ru-RU"/>
                    </a:p>
                  </a:txBody>
                  <a:tcPr/>
                </a:tc>
                <a:tc rowSpan="2" gridSpan="2">
                  <a:txBody>
                    <a:bodyPr/>
                    <a:lstStyle/>
                    <a:p>
                      <a:endParaRPr lang="ru-RU" dirty="0">
                        <a:latin typeface="GOST Type BU" pitchFamily="2" charset="2"/>
                      </a:endParaRPr>
                    </a:p>
                  </a:txBody>
                  <a:tcPr marL="0" marR="0" marT="0" marB="0"/>
                </a:tc>
                <a:tc rowSpan="2" hMerge="1">
                  <a:txBody>
                    <a:bodyPr/>
                    <a:lstStyle/>
                    <a:p>
                      <a:endParaRPr lang="ru-RU"/>
                    </a:p>
                  </a:txBody>
                  <a:tcPr/>
                </a:tc>
                <a:tc rowSpan="2" gridSpan="2">
                  <a:txBody>
                    <a:bodyPr/>
                    <a:lstStyle/>
                    <a:p>
                      <a:r>
                        <a:rPr lang="ru-RU" sz="1400" kern="1200" dirty="0" smtClean="0">
                          <a:solidFill>
                            <a:schemeClr val="tx1"/>
                          </a:solidFill>
                          <a:latin typeface="GOST Type BU" pitchFamily="2" charset="2"/>
                          <a:ea typeface="+mn-ea"/>
                          <a:cs typeface="+mn-cs"/>
                        </a:rPr>
                        <a:t>Электронно-лучевая литография</a:t>
                      </a:r>
                    </a:p>
                    <a:p>
                      <a:r>
                        <a:rPr lang="ru-RU" sz="1400" kern="1200" dirty="0" smtClean="0">
                          <a:solidFill>
                            <a:schemeClr val="tx1"/>
                          </a:solidFill>
                          <a:latin typeface="GOST Type BU" pitchFamily="2" charset="2"/>
                          <a:ea typeface="+mn-ea"/>
                          <a:cs typeface="+mn-cs"/>
                        </a:rPr>
                        <a:t>Рентгеновская литография</a:t>
                      </a:r>
                    </a:p>
                    <a:p>
                      <a:r>
                        <a:rPr lang="ru-RU" sz="1400" kern="1200" dirty="0" smtClean="0">
                          <a:solidFill>
                            <a:schemeClr val="tx1"/>
                          </a:solidFill>
                          <a:latin typeface="GOST Type BU" pitchFamily="2" charset="2"/>
                          <a:ea typeface="+mn-ea"/>
                          <a:cs typeface="+mn-cs"/>
                        </a:rPr>
                        <a:t>Обработка ионными пучками</a:t>
                      </a:r>
                      <a:endParaRPr lang="ru-RU" sz="1400" dirty="0">
                        <a:latin typeface="GOST Type BU" pitchFamily="2" charset="2"/>
                      </a:endParaRPr>
                    </a:p>
                  </a:txBody>
                  <a:tcPr marL="90000" marR="0" marT="0" marB="0" anchor="ctr">
                    <a:lnR w="12700" cmpd="sng">
                      <a:noFill/>
                    </a:lnR>
                  </a:tcPr>
                </a:tc>
                <a:tc rowSpan="2" hMerge="1">
                  <a:txBody>
                    <a:bodyPr/>
                    <a:lstStyle/>
                    <a:p>
                      <a:endParaRPr lang="ru-RU"/>
                    </a:p>
                  </a:txBody>
                  <a:tcPr/>
                </a:tc>
              </a:tr>
              <a:tr h="274320">
                <a:tc vMerge="1">
                  <a:txBody>
                    <a:bodyPr/>
                    <a:lstStyle/>
                    <a:p>
                      <a:endParaRPr lang="ru-RU"/>
                    </a:p>
                  </a:txBody>
                  <a:tcPr/>
                </a:tc>
                <a:tc rowSpan="2">
                  <a:txBody>
                    <a:bodyPr/>
                    <a:lstStyle/>
                    <a:p>
                      <a:pPr algn="ctr"/>
                      <a:r>
                        <a:rPr lang="ru-RU" dirty="0" smtClean="0">
                          <a:latin typeface="GOST Type BU" pitchFamily="2" charset="2"/>
                        </a:rPr>
                        <a:t>0,001</a:t>
                      </a:r>
                      <a:endParaRPr lang="ru-RU" dirty="0">
                        <a:latin typeface="GOST Type BU" pitchFamily="2" charset="2"/>
                      </a:endParaRPr>
                    </a:p>
                  </a:txBody>
                  <a:tcPr marL="0" marR="0" marT="0" marB="0" anchor="ctr">
                    <a:lnL w="12700" cmpd="sng">
                      <a:noFill/>
                    </a:lnL>
                    <a:lnT w="12700" cmpd="sng">
                      <a:noFill/>
                    </a:lnT>
                    <a:lnB w="12700" cmpd="sng">
                      <a:noFill/>
                    </a:lnB>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289560">
                <a:tc vMerge="1">
                  <a:txBody>
                    <a:bodyPr/>
                    <a:lstStyle/>
                    <a:p>
                      <a:endParaRPr lang="ru-RU"/>
                    </a:p>
                  </a:txBody>
                  <a:tcPr/>
                </a:tc>
                <a:tc vMerge="1">
                  <a:txBody>
                    <a:bodyPr/>
                    <a:lstStyle/>
                    <a:p>
                      <a:endParaRPr lang="ru-RU"/>
                    </a:p>
                  </a:txBody>
                  <a:tcPr/>
                </a:tc>
                <a:tc rowSpan="2">
                  <a:txBody>
                    <a:bodyPr/>
                    <a:lstStyle/>
                    <a:p>
                      <a:endParaRPr lang="ru-RU" dirty="0">
                        <a:latin typeface="GOST Type BU" pitchFamily="2" charset="2"/>
                      </a:endParaRPr>
                    </a:p>
                  </a:txBody>
                  <a:tcPr marL="0" marR="0" marT="0" marB="0"/>
                </a:tc>
                <a:tc rowSpan="2" gridSpan="2">
                  <a:txBody>
                    <a:bodyPr/>
                    <a:lstStyle/>
                    <a:p>
                      <a:endParaRPr lang="ru-RU">
                        <a:latin typeface="GOST Type BU" pitchFamily="2" charset="2"/>
                      </a:endParaRPr>
                    </a:p>
                  </a:txBody>
                  <a:tcPr marL="0" marR="0" marT="0" marB="0"/>
                </a:tc>
                <a:tc rowSpan="2" hMerge="1">
                  <a:txBody>
                    <a:bodyPr/>
                    <a:lstStyle/>
                    <a:p>
                      <a:endParaRPr lang="ru-RU"/>
                    </a:p>
                  </a:txBody>
                  <a:tcPr/>
                </a:tc>
                <a:tc rowSpan="2" gridSpan="2">
                  <a:txBody>
                    <a:bodyPr/>
                    <a:lstStyle/>
                    <a:p>
                      <a:endParaRPr lang="ru-RU">
                        <a:latin typeface="GOST Type BU" pitchFamily="2" charset="2"/>
                      </a:endParaRPr>
                    </a:p>
                  </a:txBody>
                  <a:tcPr marL="0" marR="0" marT="0" marB="0"/>
                </a:tc>
                <a:tc rowSpan="2" hMerge="1">
                  <a:txBody>
                    <a:bodyPr/>
                    <a:lstStyle/>
                    <a:p>
                      <a:endParaRPr lang="ru-RU"/>
                    </a:p>
                  </a:txBody>
                  <a:tcPr/>
                </a:tc>
                <a:tc rowSpan="2" gridSpan="2">
                  <a:txBody>
                    <a:bodyPr/>
                    <a:lstStyle/>
                    <a:p>
                      <a:endParaRPr lang="ru-RU" dirty="0">
                        <a:latin typeface="GOST Type BU" pitchFamily="2" charset="2"/>
                      </a:endParaRPr>
                    </a:p>
                  </a:txBody>
                  <a:tcPr marL="0" marR="0" marT="0" marB="0"/>
                </a:tc>
                <a:tc rowSpan="2" hMerge="1">
                  <a:txBody>
                    <a:bodyPr/>
                    <a:lstStyle/>
                    <a:p>
                      <a:endParaRPr lang="ru-RU"/>
                    </a:p>
                  </a:txBody>
                  <a:tcPr/>
                </a:tc>
                <a:tc rowSpan="2" gridSpan="2">
                  <a:txBody>
                    <a:bodyPr/>
                    <a:lstStyle/>
                    <a:p>
                      <a:r>
                        <a:rPr lang="ru-RU" sz="1400" kern="1200" dirty="0" smtClean="0">
                          <a:solidFill>
                            <a:schemeClr val="tx1"/>
                          </a:solidFill>
                          <a:latin typeface="GOST Type BU" pitchFamily="2" charset="2"/>
                          <a:ea typeface="+mn-ea"/>
                          <a:cs typeface="+mn-cs"/>
                        </a:rPr>
                        <a:t>Молекулярная эпитаксия</a:t>
                      </a:r>
                    </a:p>
                    <a:p>
                      <a:r>
                        <a:rPr lang="ru-RU" sz="1400" kern="1200" dirty="0" smtClean="0">
                          <a:solidFill>
                            <a:schemeClr val="tx1"/>
                          </a:solidFill>
                          <a:latin typeface="GOST Type BU" pitchFamily="2" charset="2"/>
                          <a:ea typeface="+mn-ea"/>
                          <a:cs typeface="+mn-cs"/>
                        </a:rPr>
                        <a:t>Ионная имплантация</a:t>
                      </a:r>
                    </a:p>
                  </a:txBody>
                  <a:tcPr marL="90000" marR="0" marT="0" marB="0" anchor="ctr">
                    <a:lnR w="12700" cmpd="sng">
                      <a:noFill/>
                    </a:lnR>
                  </a:tcPr>
                </a:tc>
                <a:tc rowSpan="2" hMerge="1">
                  <a:txBody>
                    <a:bodyPr/>
                    <a:lstStyle/>
                    <a:p>
                      <a:endParaRPr lang="ru-RU"/>
                    </a:p>
                  </a:txBody>
                  <a:tcPr/>
                </a:tc>
              </a:tr>
              <a:tr h="411480">
                <a:tc vMerge="1">
                  <a:txBody>
                    <a:bodyPr/>
                    <a:lstStyle/>
                    <a:p>
                      <a:endParaRPr lang="ru-RU"/>
                    </a:p>
                  </a:txBody>
                  <a:tcPr/>
                </a:tc>
                <a:tc rowSpan="2">
                  <a:txBody>
                    <a:bodyPr/>
                    <a:lstStyle/>
                    <a:p>
                      <a:pPr algn="ctr"/>
                      <a:endParaRPr lang="ru-RU" sz="1200" dirty="0" smtClean="0">
                        <a:latin typeface="GOST Type BU" pitchFamily="2" charset="2"/>
                      </a:endParaRPr>
                    </a:p>
                    <a:p>
                      <a:pPr algn="ctr"/>
                      <a:r>
                        <a:rPr lang="ru-RU" dirty="0" smtClean="0">
                          <a:latin typeface="GOST Type BU" pitchFamily="2" charset="2"/>
                        </a:rPr>
                        <a:t>0,0001</a:t>
                      </a:r>
                      <a:endParaRPr lang="ru-RU" dirty="0">
                        <a:latin typeface="GOST Type BU" pitchFamily="2" charset="2"/>
                      </a:endParaRPr>
                    </a:p>
                  </a:txBody>
                  <a:tcPr marL="0" marR="0" marT="0" marB="0">
                    <a:lnL w="12700" cmpd="sng">
                      <a:noFill/>
                    </a:lnL>
                    <a:lnT w="12700" cmpd="sng">
                      <a:noFill/>
                    </a:lnT>
                    <a:lnB w="12700" cmpd="sng">
                      <a:noFill/>
                    </a:lnB>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731520">
                <a:tc vMerge="1">
                  <a:txBody>
                    <a:bodyPr/>
                    <a:lstStyle/>
                    <a:p>
                      <a:endParaRPr lang="ru-RU"/>
                    </a:p>
                  </a:txBody>
                  <a:tcPr/>
                </a:tc>
                <a:tc vMerge="1">
                  <a:txBody>
                    <a:bodyPr/>
                    <a:lstStyle/>
                    <a:p>
                      <a:endParaRPr lang="ru-RU"/>
                    </a:p>
                  </a:txBody>
                  <a:tcPr/>
                </a:tc>
                <a:tc gridSpan="2">
                  <a:txBody>
                    <a:bodyPr/>
                    <a:lstStyle/>
                    <a:p>
                      <a:pPr algn="ctr"/>
                      <a:r>
                        <a:rPr lang="ru-RU" sz="1600" dirty="0" smtClean="0">
                          <a:latin typeface="GOST Type BU" pitchFamily="2" charset="2"/>
                        </a:rPr>
                        <a:t>1940</a:t>
                      </a:r>
                      <a:endParaRPr lang="ru-RU" sz="1600" dirty="0">
                        <a:latin typeface="GOST Type BU" pitchFamily="2" charset="2"/>
                      </a:endParaRPr>
                    </a:p>
                  </a:txBody>
                  <a:tcPr marL="0" marR="0" marT="0" marB="0">
                    <a:lnL w="12700" cmpd="sng">
                      <a:noFill/>
                    </a:lnL>
                    <a:lnR w="12700" cmpd="sng">
                      <a:noFill/>
                    </a:lnR>
                    <a:lnB w="12700" cmpd="sng">
                      <a:noFill/>
                    </a:lnB>
                  </a:tcPr>
                </a:tc>
                <a:tc hMerge="1">
                  <a:txBody>
                    <a:bodyPr/>
                    <a:lstStyle/>
                    <a:p>
                      <a:endParaRPr lang="ru-RU"/>
                    </a:p>
                  </a:txBody>
                  <a:tcPr/>
                </a:tc>
                <a:tc gridSpan="2">
                  <a:txBody>
                    <a:bodyPr/>
                    <a:lstStyle/>
                    <a:p>
                      <a:pPr algn="ctr"/>
                      <a:r>
                        <a:rPr lang="ru-RU" dirty="0" smtClean="0">
                          <a:latin typeface="GOST Type BU" pitchFamily="2" charset="2"/>
                        </a:rPr>
                        <a:t>1960</a:t>
                      </a:r>
                      <a:endParaRPr lang="ru-RU" dirty="0">
                        <a:latin typeface="GOST Type BU" pitchFamily="2" charset="2"/>
                      </a:endParaRPr>
                    </a:p>
                  </a:txBody>
                  <a:tcPr marL="0" marR="0" marT="0" marB="0">
                    <a:lnL w="12700" cmpd="sng">
                      <a:noFill/>
                    </a:lnL>
                    <a:lnR w="12700" cmpd="sng">
                      <a:noFill/>
                    </a:lnR>
                    <a:lnB w="12700" cmpd="sng">
                      <a:noFill/>
                    </a:lnB>
                  </a:tcPr>
                </a:tc>
                <a:tc hMerge="1">
                  <a:txBody>
                    <a:bodyPr/>
                    <a:lstStyle/>
                    <a:p>
                      <a:endParaRPr lang="ru-RU"/>
                    </a:p>
                  </a:txBody>
                  <a:tcPr/>
                </a:tc>
                <a:tc gridSpan="2">
                  <a:txBody>
                    <a:bodyPr/>
                    <a:lstStyle/>
                    <a:p>
                      <a:pPr algn="ctr"/>
                      <a:r>
                        <a:rPr lang="ru-RU" dirty="0" smtClean="0">
                          <a:latin typeface="GOST Type BU" pitchFamily="2" charset="2"/>
                        </a:rPr>
                        <a:t>1980</a:t>
                      </a:r>
                      <a:endParaRPr lang="ru-RU" dirty="0">
                        <a:latin typeface="GOST Type BU" pitchFamily="2" charset="2"/>
                      </a:endParaRPr>
                    </a:p>
                  </a:txBody>
                  <a:tcPr marL="0" marR="0" marT="0" marB="0">
                    <a:lnL w="12700" cmpd="sng">
                      <a:noFill/>
                    </a:lnL>
                    <a:lnR w="12700" cmpd="sng">
                      <a:noFill/>
                    </a:lnR>
                    <a:lnB w="12700" cmpd="sng">
                      <a:noFill/>
                    </a:lnB>
                  </a:tcPr>
                </a:tc>
                <a:tc hMerge="1">
                  <a:txBody>
                    <a:bodyPr/>
                    <a:lstStyle/>
                    <a:p>
                      <a:endParaRPr lang="ru-RU"/>
                    </a:p>
                  </a:txBody>
                  <a:tcPr/>
                </a:tc>
                <a:tc gridSpan="2">
                  <a:txBody>
                    <a:bodyPr/>
                    <a:lstStyle/>
                    <a:p>
                      <a:pPr algn="ctr"/>
                      <a:r>
                        <a:rPr lang="ru-RU" dirty="0" smtClean="0">
                          <a:latin typeface="GOST Type BU" pitchFamily="2" charset="2"/>
                        </a:rPr>
                        <a:t>2000</a:t>
                      </a:r>
                      <a:endParaRPr lang="ru-RU" dirty="0">
                        <a:latin typeface="GOST Type BU" pitchFamily="2" charset="2"/>
                      </a:endParaRPr>
                    </a:p>
                  </a:txBody>
                  <a:tcPr marL="0" marR="0" marT="0" marB="0">
                    <a:lnL w="12700" cmpd="sng">
                      <a:noFill/>
                    </a:lnL>
                    <a:lnR w="12700" cmpd="sng">
                      <a:noFill/>
                    </a:lnR>
                    <a:lnB w="12700" cmpd="sng">
                      <a:noFill/>
                    </a:lnB>
                  </a:tcPr>
                </a:tc>
                <a:tc hMerge="1">
                  <a:txBody>
                    <a:bodyPr/>
                    <a:lstStyle/>
                    <a:p>
                      <a:endParaRPr lang="ru-RU"/>
                    </a:p>
                  </a:txBody>
                  <a:tcPr/>
                </a:tc>
                <a:tc>
                  <a:txBody>
                    <a:bodyPr/>
                    <a:lstStyle/>
                    <a:p>
                      <a:pPr marL="0" indent="715963"/>
                      <a:r>
                        <a:rPr lang="ru-RU" sz="1600" dirty="0" smtClean="0">
                          <a:latin typeface="GOST Type BU" pitchFamily="2" charset="2"/>
                        </a:rPr>
                        <a:t>годы</a:t>
                      </a:r>
                      <a:endParaRPr lang="ru-RU" sz="1600" dirty="0">
                        <a:latin typeface="GOST Type BU" pitchFamily="2" charset="2"/>
                      </a:endParaRPr>
                    </a:p>
                  </a:txBody>
                  <a:tcPr marL="0" marR="0" marT="0" marB="0">
                    <a:lnL w="12700" cmpd="sng">
                      <a:noFill/>
                    </a:lnL>
                    <a:lnR w="12700" cmpd="sng">
                      <a:noFill/>
                    </a:lnR>
                    <a:lnB w="12700" cmpd="sng">
                      <a:noFill/>
                    </a:lnB>
                  </a:tcPr>
                </a:tc>
              </a:tr>
            </a:tbl>
          </a:graphicData>
        </a:graphic>
      </p:graphicFrame>
      <p:grpSp>
        <p:nvGrpSpPr>
          <p:cNvPr id="13" name="Группа 41"/>
          <p:cNvGrpSpPr/>
          <p:nvPr/>
        </p:nvGrpSpPr>
        <p:grpSpPr>
          <a:xfrm>
            <a:off x="1615440" y="1082040"/>
            <a:ext cx="2438400" cy="1813560"/>
            <a:chOff x="1615440" y="1082040"/>
            <a:chExt cx="2438400" cy="1813560"/>
          </a:xfrm>
        </p:grpSpPr>
        <p:cxnSp>
          <p:nvCxnSpPr>
            <p:cNvPr id="14" name="Прямая соединительная линия 13"/>
            <p:cNvCxnSpPr/>
            <p:nvPr/>
          </p:nvCxnSpPr>
          <p:spPr>
            <a:xfrm>
              <a:off x="1615440" y="1082040"/>
              <a:ext cx="731520" cy="640080"/>
            </a:xfrm>
            <a:prstGeom prst="line">
              <a:avLst/>
            </a:prstGeom>
            <a:ln>
              <a:headEnd type="diamond"/>
              <a:tailEnd type="diamond"/>
            </a:ln>
          </p:spPr>
          <p:style>
            <a:lnRef idx="3">
              <a:schemeClr val="accent1"/>
            </a:lnRef>
            <a:fillRef idx="0">
              <a:schemeClr val="accent1"/>
            </a:fillRef>
            <a:effectRef idx="2">
              <a:schemeClr val="accent1"/>
            </a:effectRef>
            <a:fontRef idx="minor">
              <a:schemeClr val="tx1"/>
            </a:fontRef>
          </p:style>
        </p:cxnSp>
        <p:cxnSp>
          <p:nvCxnSpPr>
            <p:cNvPr id="15" name="Прямая соединительная линия 14"/>
            <p:cNvCxnSpPr/>
            <p:nvPr/>
          </p:nvCxnSpPr>
          <p:spPr>
            <a:xfrm>
              <a:off x="2362200" y="1722120"/>
              <a:ext cx="868680" cy="685800"/>
            </a:xfrm>
            <a:prstGeom prst="line">
              <a:avLst/>
            </a:prstGeom>
            <a:ln>
              <a:headEnd type="diamond"/>
              <a:tailEnd type="diamond"/>
            </a:ln>
          </p:spPr>
          <p:style>
            <a:lnRef idx="3">
              <a:schemeClr val="accent1"/>
            </a:lnRef>
            <a:fillRef idx="0">
              <a:schemeClr val="accent1"/>
            </a:fillRef>
            <a:effectRef idx="2">
              <a:schemeClr val="accent1"/>
            </a:effectRef>
            <a:fontRef idx="minor">
              <a:schemeClr val="tx1"/>
            </a:fontRef>
          </p:style>
        </p:cxnSp>
        <p:cxnSp>
          <p:nvCxnSpPr>
            <p:cNvPr id="16" name="Прямая соединительная линия 15"/>
            <p:cNvCxnSpPr/>
            <p:nvPr/>
          </p:nvCxnSpPr>
          <p:spPr>
            <a:xfrm>
              <a:off x="3246120" y="2407920"/>
              <a:ext cx="807720" cy="487680"/>
            </a:xfrm>
            <a:prstGeom prst="line">
              <a:avLst/>
            </a:prstGeom>
            <a:ln>
              <a:headEnd type="diamond"/>
              <a:tailEnd type="diamond"/>
            </a:ln>
          </p:spPr>
          <p:style>
            <a:lnRef idx="3">
              <a:schemeClr val="accent1"/>
            </a:lnRef>
            <a:fillRef idx="0">
              <a:schemeClr val="accent1"/>
            </a:fillRef>
            <a:effectRef idx="2">
              <a:schemeClr val="accent1"/>
            </a:effectRef>
            <a:fontRef idx="minor">
              <a:schemeClr val="tx1"/>
            </a:fontRef>
          </p:style>
        </p:cxnSp>
      </p:grpSp>
      <p:grpSp>
        <p:nvGrpSpPr>
          <p:cNvPr id="17" name="Группа 40"/>
          <p:cNvGrpSpPr/>
          <p:nvPr/>
        </p:nvGrpSpPr>
        <p:grpSpPr>
          <a:xfrm>
            <a:off x="1173480" y="2255520"/>
            <a:ext cx="2895600" cy="2072640"/>
            <a:chOff x="1173480" y="2255520"/>
            <a:chExt cx="2895600" cy="2072640"/>
          </a:xfrm>
        </p:grpSpPr>
        <p:cxnSp>
          <p:nvCxnSpPr>
            <p:cNvPr id="18" name="Прямая соединительная линия 17"/>
            <p:cNvCxnSpPr/>
            <p:nvPr/>
          </p:nvCxnSpPr>
          <p:spPr>
            <a:xfrm>
              <a:off x="1173480" y="2255520"/>
              <a:ext cx="655320" cy="640080"/>
            </a:xfrm>
            <a:prstGeom prst="line">
              <a:avLst/>
            </a:prstGeom>
            <a:ln>
              <a:headEnd type="diamond"/>
              <a:tailEnd type="diamond"/>
            </a:ln>
          </p:spPr>
          <p:style>
            <a:lnRef idx="3">
              <a:schemeClr val="accent3"/>
            </a:lnRef>
            <a:fillRef idx="0">
              <a:schemeClr val="accent3"/>
            </a:fillRef>
            <a:effectRef idx="2">
              <a:schemeClr val="accent3"/>
            </a:effectRef>
            <a:fontRef idx="minor">
              <a:schemeClr val="tx1"/>
            </a:fontRef>
          </p:style>
        </p:cxnSp>
        <p:cxnSp>
          <p:nvCxnSpPr>
            <p:cNvPr id="19" name="Прямая соединительная линия 18"/>
            <p:cNvCxnSpPr/>
            <p:nvPr/>
          </p:nvCxnSpPr>
          <p:spPr>
            <a:xfrm>
              <a:off x="1821426" y="2890684"/>
              <a:ext cx="1409454" cy="1041236"/>
            </a:xfrm>
            <a:prstGeom prst="line">
              <a:avLst/>
            </a:prstGeom>
            <a:ln>
              <a:headEnd type="diamond"/>
              <a:tailEnd type="diamond"/>
            </a:ln>
          </p:spPr>
          <p:style>
            <a:lnRef idx="3">
              <a:schemeClr val="accent3"/>
            </a:lnRef>
            <a:fillRef idx="0">
              <a:schemeClr val="accent3"/>
            </a:fillRef>
            <a:effectRef idx="2">
              <a:schemeClr val="accent3"/>
            </a:effectRef>
            <a:fontRef idx="minor">
              <a:schemeClr val="tx1"/>
            </a:fontRef>
          </p:style>
        </p:cxnSp>
        <p:cxnSp>
          <p:nvCxnSpPr>
            <p:cNvPr id="20" name="Прямая соединительная линия 19"/>
            <p:cNvCxnSpPr/>
            <p:nvPr/>
          </p:nvCxnSpPr>
          <p:spPr>
            <a:xfrm>
              <a:off x="3215640" y="3931920"/>
              <a:ext cx="853440" cy="396240"/>
            </a:xfrm>
            <a:prstGeom prst="line">
              <a:avLst/>
            </a:prstGeom>
            <a:ln>
              <a:headEnd type="diamond"/>
              <a:tailEnd type="diamond"/>
            </a:ln>
          </p:spPr>
          <p:style>
            <a:lnRef idx="3">
              <a:schemeClr val="accent3"/>
            </a:lnRef>
            <a:fillRef idx="0">
              <a:schemeClr val="accent3"/>
            </a:fillRef>
            <a:effectRef idx="2">
              <a:schemeClr val="accent3"/>
            </a:effectRef>
            <a:fontRef idx="minor">
              <a:schemeClr val="tx1"/>
            </a:fontRef>
          </p:style>
        </p:cxnSp>
      </p:grpSp>
      <p:grpSp>
        <p:nvGrpSpPr>
          <p:cNvPr id="21" name="Группа 39"/>
          <p:cNvGrpSpPr/>
          <p:nvPr/>
        </p:nvGrpSpPr>
        <p:grpSpPr>
          <a:xfrm>
            <a:off x="1234442" y="3078478"/>
            <a:ext cx="2849878" cy="2057402"/>
            <a:chOff x="1234442" y="3078478"/>
            <a:chExt cx="2849878" cy="2057402"/>
          </a:xfrm>
        </p:grpSpPr>
        <p:cxnSp>
          <p:nvCxnSpPr>
            <p:cNvPr id="22" name="Прямая соединительная линия 21"/>
            <p:cNvCxnSpPr/>
            <p:nvPr/>
          </p:nvCxnSpPr>
          <p:spPr>
            <a:xfrm rot="16200000" flipH="1">
              <a:off x="1179380" y="3133540"/>
              <a:ext cx="689737" cy="579614"/>
            </a:xfrm>
            <a:prstGeom prst="line">
              <a:avLst/>
            </a:prstGeom>
            <a:ln>
              <a:headEnd type="diamond"/>
              <a:tailEnd type="diamond"/>
            </a:ln>
          </p:spPr>
          <p:style>
            <a:lnRef idx="3">
              <a:schemeClr val="accent2"/>
            </a:lnRef>
            <a:fillRef idx="0">
              <a:schemeClr val="accent2"/>
            </a:fillRef>
            <a:effectRef idx="2">
              <a:schemeClr val="accent2"/>
            </a:effectRef>
            <a:fontRef idx="minor">
              <a:schemeClr val="tx1"/>
            </a:fontRef>
          </p:style>
        </p:cxnSp>
        <p:cxnSp>
          <p:nvCxnSpPr>
            <p:cNvPr id="23" name="Прямая соединительная линия 22"/>
            <p:cNvCxnSpPr/>
            <p:nvPr/>
          </p:nvCxnSpPr>
          <p:spPr>
            <a:xfrm>
              <a:off x="1791929" y="3753465"/>
              <a:ext cx="1027471" cy="666135"/>
            </a:xfrm>
            <a:prstGeom prst="line">
              <a:avLst/>
            </a:prstGeom>
            <a:ln>
              <a:headEnd type="diamond"/>
              <a:tailEnd type="diamond"/>
            </a:ln>
          </p:spPr>
          <p:style>
            <a:lnRef idx="3">
              <a:schemeClr val="accent2"/>
            </a:lnRef>
            <a:fillRef idx="0">
              <a:schemeClr val="accent2"/>
            </a:fillRef>
            <a:effectRef idx="2">
              <a:schemeClr val="accent2"/>
            </a:effectRef>
            <a:fontRef idx="minor">
              <a:schemeClr val="tx1"/>
            </a:fontRef>
          </p:style>
        </p:cxnSp>
        <p:cxnSp>
          <p:nvCxnSpPr>
            <p:cNvPr id="24" name="Прямая соединительная линия 23"/>
            <p:cNvCxnSpPr/>
            <p:nvPr/>
          </p:nvCxnSpPr>
          <p:spPr>
            <a:xfrm>
              <a:off x="2802194" y="4417142"/>
              <a:ext cx="428686" cy="246298"/>
            </a:xfrm>
            <a:prstGeom prst="line">
              <a:avLst/>
            </a:prstGeom>
            <a:ln>
              <a:headEnd type="diamond"/>
              <a:tailEnd type="diamond"/>
            </a:ln>
          </p:spPr>
          <p:style>
            <a:lnRef idx="3">
              <a:schemeClr val="accent2"/>
            </a:lnRef>
            <a:fillRef idx="0">
              <a:schemeClr val="accent2"/>
            </a:fillRef>
            <a:effectRef idx="2">
              <a:schemeClr val="accent2"/>
            </a:effectRef>
            <a:fontRef idx="minor">
              <a:schemeClr val="tx1"/>
            </a:fontRef>
          </p:style>
        </p:cxnSp>
        <p:cxnSp>
          <p:nvCxnSpPr>
            <p:cNvPr id="25" name="Прямая соединительная линия 24"/>
            <p:cNvCxnSpPr/>
            <p:nvPr/>
          </p:nvCxnSpPr>
          <p:spPr>
            <a:xfrm>
              <a:off x="3230880" y="4663440"/>
              <a:ext cx="853440" cy="472440"/>
            </a:xfrm>
            <a:prstGeom prst="line">
              <a:avLst/>
            </a:prstGeom>
            <a:ln>
              <a:headEnd type="diamond"/>
              <a:tailEnd type="diamond"/>
            </a:ln>
          </p:spPr>
          <p:style>
            <a:lnRef idx="3">
              <a:schemeClr val="accent2"/>
            </a:lnRef>
            <a:fillRef idx="0">
              <a:schemeClr val="accent2"/>
            </a:fillRef>
            <a:effectRef idx="2">
              <a:schemeClr val="accent2"/>
            </a:effectRef>
            <a:fontRef idx="minor">
              <a:schemeClr val="tx1"/>
            </a:fontRef>
          </p:style>
        </p:cxnSp>
      </p:grpSp>
      <p:grpSp>
        <p:nvGrpSpPr>
          <p:cNvPr id="26" name="Группа 25"/>
          <p:cNvGrpSpPr/>
          <p:nvPr/>
        </p:nvGrpSpPr>
        <p:grpSpPr>
          <a:xfrm>
            <a:off x="8483180" y="6450136"/>
            <a:ext cx="352982" cy="369332"/>
            <a:chOff x="8483180" y="6450136"/>
            <a:chExt cx="352982" cy="369332"/>
          </a:xfrm>
        </p:grpSpPr>
        <p:sp>
          <p:nvSpPr>
            <p:cNvPr id="27" name="Овал 2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8" name="TextBox 27"/>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288663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58534"/>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ДИНАМИКА РЕЗАНИЯ</a:t>
            </a:r>
          </a:p>
        </p:txBody>
      </p:sp>
      <p:sp>
        <p:nvSpPr>
          <p:cNvPr id="10" name="Содержимое 2"/>
          <p:cNvSpPr txBox="1">
            <a:spLocks/>
          </p:cNvSpPr>
          <p:nvPr/>
        </p:nvSpPr>
        <p:spPr>
          <a:xfrm>
            <a:off x="0" y="6267450"/>
            <a:ext cx="9005456" cy="552450"/>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Схема действия силы резания и ее </a:t>
            </a:r>
            <a:r>
              <a:rPr lang="ru-RU" sz="2300" dirty="0" smtClean="0">
                <a:solidFill>
                  <a:schemeClr val="tx2">
                    <a:lumMod val="75000"/>
                  </a:schemeClr>
                </a:solidFill>
                <a:latin typeface="GOST Type BU" pitchFamily="2" charset="2"/>
              </a:rPr>
              <a:t>составляющих</a:t>
            </a:r>
            <a:endParaRPr lang="ru-RU" sz="2300" dirty="0">
              <a:solidFill>
                <a:schemeClr val="tx2">
                  <a:lumMod val="75000"/>
                </a:schemeClr>
              </a:solidFill>
              <a:latin typeface="GOST Type BU" pitchFamily="2" charset="2"/>
            </a:endParaRP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9251" y="742949"/>
            <a:ext cx="5666144" cy="5609043"/>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3824094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585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РАБОТА И МОЩНОСТЬ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971550"/>
            <a:ext cx="9144000" cy="5848350"/>
          </a:xfrm>
          <a:prstGeom prst="rect">
            <a:avLst/>
          </a:prstGeom>
        </p:spPr>
        <p:txBody>
          <a:bodyPr vert="horz" lIns="91440" tIns="45720" rIns="91440" bIns="45720" rtlCol="0">
            <a:noAutofit/>
          </a:bodyPr>
          <a:lstStyle/>
          <a:p>
            <a:pPr marL="6350" indent="355600" algn="just">
              <a:lnSpc>
                <a:spcPct val="80000"/>
              </a:lnSpc>
              <a:defRPr/>
            </a:pPr>
            <a:r>
              <a:rPr lang="ru-RU" sz="2800" dirty="0">
                <a:solidFill>
                  <a:schemeClr val="tx2">
                    <a:lumMod val="75000"/>
                  </a:schemeClr>
                </a:solidFill>
                <a:latin typeface="GOST Type BU" pitchFamily="2" charset="2"/>
              </a:rPr>
              <a:t>Работа резания</a:t>
            </a:r>
            <a:r>
              <a:rPr lang="ru-RU" sz="2800" dirty="0" smtClean="0">
                <a:solidFill>
                  <a:schemeClr val="tx2">
                    <a:lumMod val="75000"/>
                  </a:schemeClr>
                </a:solidFill>
                <a:latin typeface="GOST Type BU" pitchFamily="2" charset="2"/>
              </a:rPr>
              <a:t>:</a:t>
            </a:r>
          </a:p>
          <a:p>
            <a:pPr marL="6350" indent="355600" algn="just">
              <a:lnSpc>
                <a:spcPct val="80000"/>
              </a:lnSpc>
              <a:defRPr/>
            </a:pPr>
            <a:endParaRPr lang="ru-RU" sz="2800" dirty="0">
              <a:solidFill>
                <a:schemeClr val="tx2">
                  <a:lumMod val="75000"/>
                </a:schemeClr>
              </a:solidFill>
              <a:latin typeface="GOST Type BU" pitchFamily="2" charset="2"/>
            </a:endParaRPr>
          </a:p>
          <a:p>
            <a:pPr marL="6350" algn="ctr">
              <a:lnSpc>
                <a:spcPct val="80000"/>
              </a:lnSpc>
              <a:defRPr/>
            </a:pPr>
            <a:r>
              <a:rPr lang="ru-RU" sz="3200" dirty="0" err="1">
                <a:solidFill>
                  <a:srgbClr val="C00000"/>
                </a:solidFill>
                <a:latin typeface="GOST Type BU" pitchFamily="2" charset="2"/>
              </a:rPr>
              <a:t>A</a:t>
            </a:r>
            <a:r>
              <a:rPr lang="ru-RU" sz="2000" baseline="-25000" dirty="0" err="1">
                <a:solidFill>
                  <a:srgbClr val="C00000"/>
                </a:solidFill>
                <a:latin typeface="GOST Type BU" pitchFamily="2" charset="2"/>
              </a:rPr>
              <a:t>рез</a:t>
            </a:r>
            <a:r>
              <a:rPr lang="ru-RU" sz="3200" dirty="0">
                <a:solidFill>
                  <a:srgbClr val="C00000"/>
                </a:solidFill>
                <a:latin typeface="GOST Type BU" pitchFamily="2" charset="2"/>
              </a:rPr>
              <a:t> = A</a:t>
            </a:r>
            <a:r>
              <a:rPr lang="ru-RU" sz="2000" baseline="-25000" dirty="0">
                <a:solidFill>
                  <a:srgbClr val="C00000"/>
                </a:solidFill>
                <a:latin typeface="GOST Type BU" pitchFamily="2" charset="2"/>
              </a:rPr>
              <a:t>PZ</a:t>
            </a:r>
            <a:r>
              <a:rPr lang="ru-RU" sz="3200" dirty="0">
                <a:solidFill>
                  <a:srgbClr val="C00000"/>
                </a:solidFill>
                <a:latin typeface="GOST Type BU" pitchFamily="2" charset="2"/>
              </a:rPr>
              <a:t> + A</a:t>
            </a:r>
            <a:r>
              <a:rPr lang="ru-RU" sz="2000" baseline="-25000" dirty="0">
                <a:solidFill>
                  <a:srgbClr val="C00000"/>
                </a:solidFill>
                <a:latin typeface="GOST Type BU" pitchFamily="2" charset="2"/>
              </a:rPr>
              <a:t>PY</a:t>
            </a:r>
            <a:r>
              <a:rPr lang="ru-RU" sz="3200" dirty="0">
                <a:solidFill>
                  <a:srgbClr val="C00000"/>
                </a:solidFill>
                <a:latin typeface="GOST Type BU" pitchFamily="2" charset="2"/>
              </a:rPr>
              <a:t> + A</a:t>
            </a:r>
            <a:r>
              <a:rPr lang="ru-RU" sz="2000" baseline="-25000" dirty="0">
                <a:solidFill>
                  <a:srgbClr val="C00000"/>
                </a:solidFill>
                <a:latin typeface="GOST Type BU" pitchFamily="2" charset="2"/>
              </a:rPr>
              <a:t>PX</a:t>
            </a:r>
            <a:r>
              <a:rPr lang="ru-RU" sz="3200" dirty="0">
                <a:solidFill>
                  <a:srgbClr val="C00000"/>
                </a:solidFill>
                <a:latin typeface="GOST Type BU" pitchFamily="2" charset="2"/>
              </a:rPr>
              <a:t> = </a:t>
            </a:r>
            <a:r>
              <a:rPr lang="ru-RU" sz="3200" dirty="0" err="1">
                <a:solidFill>
                  <a:srgbClr val="C00000"/>
                </a:solidFill>
                <a:latin typeface="GOST Type BU" pitchFamily="2" charset="2"/>
              </a:rPr>
              <a:t>P</a:t>
            </a:r>
            <a:r>
              <a:rPr lang="ru-RU" sz="2000" baseline="-25000" dirty="0" err="1">
                <a:solidFill>
                  <a:srgbClr val="C00000"/>
                </a:solidFill>
                <a:latin typeface="GOST Type BU" pitchFamily="2" charset="2"/>
              </a:rPr>
              <a:t>Z</a:t>
            </a:r>
            <a:r>
              <a:rPr lang="ru-RU" sz="3200" baseline="-25000" dirty="0" err="1">
                <a:solidFill>
                  <a:srgbClr val="C00000"/>
                </a:solidFill>
                <a:latin typeface="GOST Type BU" pitchFamily="2" charset="2"/>
              </a:rPr>
              <a:t>l</a:t>
            </a:r>
            <a:r>
              <a:rPr lang="ru-RU" sz="2000" baseline="-25000" dirty="0" err="1">
                <a:solidFill>
                  <a:srgbClr val="C00000"/>
                </a:solidFill>
                <a:latin typeface="GOST Type BU" pitchFamily="2" charset="2"/>
              </a:rPr>
              <a:t>Z</a:t>
            </a:r>
            <a:r>
              <a:rPr lang="ru-RU" sz="3200" dirty="0">
                <a:solidFill>
                  <a:srgbClr val="C00000"/>
                </a:solidFill>
                <a:latin typeface="GOST Type BU" pitchFamily="2" charset="2"/>
              </a:rPr>
              <a:t> + </a:t>
            </a:r>
            <a:r>
              <a:rPr lang="ru-RU" sz="3200" dirty="0" err="1">
                <a:solidFill>
                  <a:srgbClr val="C00000"/>
                </a:solidFill>
                <a:latin typeface="GOST Type BU" pitchFamily="2" charset="2"/>
              </a:rPr>
              <a:t>P</a:t>
            </a:r>
            <a:r>
              <a:rPr lang="ru-RU" sz="2000" baseline="-25000" dirty="0" err="1">
                <a:solidFill>
                  <a:srgbClr val="C00000"/>
                </a:solidFill>
                <a:latin typeface="GOST Type BU" pitchFamily="2" charset="2"/>
              </a:rPr>
              <a:t>Y</a:t>
            </a:r>
            <a:r>
              <a:rPr lang="ru-RU" sz="3200" baseline="-25000" dirty="0" err="1">
                <a:solidFill>
                  <a:srgbClr val="C00000"/>
                </a:solidFill>
                <a:latin typeface="GOST Type BU" pitchFamily="2" charset="2"/>
              </a:rPr>
              <a:t>l</a:t>
            </a:r>
            <a:r>
              <a:rPr lang="ru-RU" sz="2000" baseline="-25000" dirty="0" err="1">
                <a:solidFill>
                  <a:srgbClr val="C00000"/>
                </a:solidFill>
                <a:latin typeface="GOST Type BU" pitchFamily="2" charset="2"/>
              </a:rPr>
              <a:t>Y</a:t>
            </a:r>
            <a:r>
              <a:rPr lang="ru-RU" sz="3200" dirty="0">
                <a:solidFill>
                  <a:srgbClr val="C00000"/>
                </a:solidFill>
                <a:latin typeface="GOST Type BU" pitchFamily="2" charset="2"/>
              </a:rPr>
              <a:t> + </a:t>
            </a:r>
            <a:r>
              <a:rPr lang="ru-RU" sz="3200" dirty="0" err="1">
                <a:solidFill>
                  <a:srgbClr val="C00000"/>
                </a:solidFill>
                <a:latin typeface="GOST Type BU" pitchFamily="2" charset="2"/>
              </a:rPr>
              <a:t>P</a:t>
            </a:r>
            <a:r>
              <a:rPr lang="ru-RU" sz="2000" baseline="-25000" dirty="0" err="1">
                <a:solidFill>
                  <a:srgbClr val="C00000"/>
                </a:solidFill>
                <a:latin typeface="GOST Type BU" pitchFamily="2" charset="2"/>
              </a:rPr>
              <a:t>X</a:t>
            </a:r>
            <a:r>
              <a:rPr lang="ru-RU" sz="3200" baseline="-25000" dirty="0" err="1">
                <a:solidFill>
                  <a:srgbClr val="C00000"/>
                </a:solidFill>
                <a:latin typeface="GOST Type BU" pitchFamily="2" charset="2"/>
              </a:rPr>
              <a:t>l</a:t>
            </a:r>
            <a:r>
              <a:rPr lang="ru-RU" sz="2000" baseline="-25000" dirty="0" err="1">
                <a:solidFill>
                  <a:srgbClr val="C00000"/>
                </a:solidFill>
                <a:latin typeface="GOST Type BU" pitchFamily="2" charset="2"/>
              </a:rPr>
              <a:t>X</a:t>
            </a:r>
            <a:r>
              <a:rPr lang="ru-RU" sz="3200" dirty="0">
                <a:solidFill>
                  <a:srgbClr val="C00000"/>
                </a:solidFill>
                <a:latin typeface="GOST Type BU" pitchFamily="2" charset="2"/>
              </a:rPr>
              <a:t> ≈ </a:t>
            </a:r>
            <a:r>
              <a:rPr lang="ru-RU" sz="3200" dirty="0" err="1">
                <a:solidFill>
                  <a:srgbClr val="C00000"/>
                </a:solidFill>
                <a:latin typeface="GOST Type BU" pitchFamily="2" charset="2"/>
              </a:rPr>
              <a:t>P</a:t>
            </a:r>
            <a:r>
              <a:rPr lang="ru-RU" sz="2000" baseline="-25000" dirty="0" err="1">
                <a:solidFill>
                  <a:srgbClr val="C00000"/>
                </a:solidFill>
                <a:latin typeface="GOST Type BU" pitchFamily="2" charset="2"/>
              </a:rPr>
              <a:t>Z</a:t>
            </a:r>
            <a:r>
              <a:rPr lang="ru-RU" sz="3200" baseline="-25000" dirty="0" err="1">
                <a:solidFill>
                  <a:srgbClr val="C00000"/>
                </a:solidFill>
                <a:latin typeface="GOST Type BU" pitchFamily="2" charset="2"/>
              </a:rPr>
              <a:t>l</a:t>
            </a:r>
            <a:r>
              <a:rPr lang="ru-RU" sz="2000" baseline="-25000" dirty="0" err="1">
                <a:solidFill>
                  <a:srgbClr val="C00000"/>
                </a:solidFill>
                <a:latin typeface="GOST Type BU" pitchFamily="2" charset="2"/>
              </a:rPr>
              <a:t>Z</a:t>
            </a:r>
            <a:r>
              <a:rPr lang="ru-RU" sz="3200" dirty="0">
                <a:solidFill>
                  <a:schemeClr val="tx2">
                    <a:lumMod val="75000"/>
                  </a:schemeClr>
                </a:solidFill>
                <a:latin typeface="GOST Type BU" pitchFamily="2" charset="2"/>
              </a:rPr>
              <a:t>,</a:t>
            </a:r>
          </a:p>
          <a:p>
            <a:pPr marL="6350" algn="just">
              <a:lnSpc>
                <a:spcPct val="80000"/>
              </a:lnSpc>
              <a:defRPr/>
            </a:pPr>
            <a:endParaRPr lang="ru-RU" sz="2800" dirty="0">
              <a:solidFill>
                <a:schemeClr val="tx2">
                  <a:lumMod val="75000"/>
                </a:schemeClr>
              </a:solidFill>
              <a:latin typeface="GOST Type BU" pitchFamily="2" charset="2"/>
            </a:endParaRPr>
          </a:p>
          <a:p>
            <a:pPr marL="6350" algn="just">
              <a:lnSpc>
                <a:spcPct val="80000"/>
              </a:lnSpc>
              <a:defRPr/>
            </a:pPr>
            <a:r>
              <a:rPr lang="ru-RU" sz="2800" dirty="0">
                <a:solidFill>
                  <a:schemeClr val="tx2">
                    <a:lumMod val="75000"/>
                  </a:schemeClr>
                </a:solidFill>
                <a:latin typeface="GOST Type BU" pitchFamily="2" charset="2"/>
              </a:rPr>
              <a:t>где </a:t>
            </a:r>
            <a:r>
              <a:rPr lang="ru-RU" sz="2800" dirty="0" err="1">
                <a:solidFill>
                  <a:srgbClr val="C00000"/>
                </a:solidFill>
                <a:latin typeface="GOST Type BU" pitchFamily="2" charset="2"/>
              </a:rPr>
              <a:t>l</a:t>
            </a:r>
            <a:r>
              <a:rPr lang="ru-RU" baseline="-25000" dirty="0" err="1">
                <a:solidFill>
                  <a:srgbClr val="C00000"/>
                </a:solidFill>
                <a:latin typeface="GOST Type BU" pitchFamily="2" charset="2"/>
              </a:rPr>
              <a:t>Z</a:t>
            </a:r>
            <a:r>
              <a:rPr lang="ru-RU" sz="2800" dirty="0">
                <a:solidFill>
                  <a:srgbClr val="C00000"/>
                </a:solidFill>
                <a:latin typeface="GOST Type BU" pitchFamily="2" charset="2"/>
              </a:rPr>
              <a:t>, </a:t>
            </a:r>
            <a:r>
              <a:rPr lang="ru-RU" sz="2800" dirty="0" err="1">
                <a:solidFill>
                  <a:srgbClr val="C00000"/>
                </a:solidFill>
                <a:latin typeface="GOST Type BU" pitchFamily="2" charset="2"/>
              </a:rPr>
              <a:t>l</a:t>
            </a:r>
            <a:r>
              <a:rPr lang="ru-RU" baseline="-25000" dirty="0" err="1">
                <a:solidFill>
                  <a:srgbClr val="C00000"/>
                </a:solidFill>
                <a:latin typeface="GOST Type BU" pitchFamily="2" charset="2"/>
              </a:rPr>
              <a:t>Y</a:t>
            </a:r>
            <a:r>
              <a:rPr lang="ru-RU" sz="2800" dirty="0">
                <a:solidFill>
                  <a:srgbClr val="C00000"/>
                </a:solidFill>
                <a:latin typeface="GOST Type BU" pitchFamily="2" charset="2"/>
              </a:rPr>
              <a:t>, </a:t>
            </a:r>
            <a:r>
              <a:rPr lang="ru-RU" sz="2800" dirty="0" err="1">
                <a:solidFill>
                  <a:srgbClr val="C00000"/>
                </a:solidFill>
                <a:latin typeface="GOST Type BU" pitchFamily="2" charset="2"/>
              </a:rPr>
              <a:t>l</a:t>
            </a:r>
            <a:r>
              <a:rPr lang="ru-RU" baseline="-25000" dirty="0" err="1">
                <a:solidFill>
                  <a:srgbClr val="C00000"/>
                </a:solidFill>
                <a:latin typeface="GOST Type BU" pitchFamily="2" charset="2"/>
              </a:rPr>
              <a:t>X</a:t>
            </a:r>
            <a:r>
              <a:rPr lang="ru-RU" sz="2800" dirty="0">
                <a:solidFill>
                  <a:srgbClr val="C00000"/>
                </a:solidFill>
                <a:latin typeface="GOST Type BU" pitchFamily="2" charset="2"/>
              </a:rPr>
              <a:t>, </a:t>
            </a:r>
            <a:r>
              <a:rPr lang="ru-RU" sz="2800" dirty="0">
                <a:solidFill>
                  <a:schemeClr val="tx2">
                    <a:lumMod val="75000"/>
                  </a:schemeClr>
                </a:solidFill>
                <a:latin typeface="GOST Type BU" pitchFamily="2" charset="2"/>
              </a:rPr>
              <a:t>- расстояния.</a:t>
            </a:r>
          </a:p>
          <a:p>
            <a:pPr marL="6350" algn="just">
              <a:lnSpc>
                <a:spcPct val="80000"/>
              </a:lnSpc>
              <a:defRPr/>
            </a:pPr>
            <a:endParaRPr lang="ru-RU" sz="2800" dirty="0">
              <a:solidFill>
                <a:schemeClr val="tx2">
                  <a:lumMod val="75000"/>
                </a:schemeClr>
              </a:solidFill>
              <a:latin typeface="GOST Type BU" pitchFamily="2" charset="2"/>
            </a:endParaRPr>
          </a:p>
          <a:p>
            <a:pPr marL="6350" indent="355600" algn="just">
              <a:lnSpc>
                <a:spcPct val="80000"/>
              </a:lnSpc>
              <a:defRPr/>
            </a:pPr>
            <a:r>
              <a:rPr lang="ru-RU" sz="2800" dirty="0">
                <a:solidFill>
                  <a:schemeClr val="tx2">
                    <a:lumMod val="75000"/>
                  </a:schemeClr>
                </a:solidFill>
                <a:latin typeface="GOST Type BU" pitchFamily="2" charset="2"/>
              </a:rPr>
              <a:t>Мощность резания</a:t>
            </a:r>
            <a:r>
              <a:rPr lang="ru-RU" sz="2800" dirty="0" smtClean="0">
                <a:solidFill>
                  <a:schemeClr val="tx2">
                    <a:lumMod val="75000"/>
                  </a:schemeClr>
                </a:solidFill>
                <a:latin typeface="GOST Type BU" pitchFamily="2" charset="2"/>
              </a:rPr>
              <a:t>:</a:t>
            </a:r>
          </a:p>
          <a:p>
            <a:pPr marL="6350" indent="355600" algn="just">
              <a:lnSpc>
                <a:spcPct val="80000"/>
              </a:lnSpc>
              <a:defRPr/>
            </a:pPr>
            <a:endParaRPr lang="ru-RU" sz="2800" dirty="0">
              <a:solidFill>
                <a:schemeClr val="tx2">
                  <a:lumMod val="75000"/>
                </a:schemeClr>
              </a:solidFill>
              <a:latin typeface="GOST Type BU" pitchFamily="2" charset="2"/>
            </a:endParaRPr>
          </a:p>
          <a:p>
            <a:pPr marL="6350" algn="ctr">
              <a:lnSpc>
                <a:spcPct val="80000"/>
              </a:lnSpc>
              <a:defRPr/>
            </a:pPr>
            <a:r>
              <a:rPr lang="ru-RU" sz="3600" dirty="0" err="1">
                <a:solidFill>
                  <a:srgbClr val="C00000"/>
                </a:solidFill>
                <a:latin typeface="GOST Type BU" pitchFamily="2" charset="2"/>
              </a:rPr>
              <a:t>N</a:t>
            </a:r>
            <a:r>
              <a:rPr lang="ru-RU" sz="2400" baseline="-25000" dirty="0" err="1">
                <a:solidFill>
                  <a:srgbClr val="C00000"/>
                </a:solidFill>
                <a:latin typeface="GOST Type BU" pitchFamily="2" charset="2"/>
              </a:rPr>
              <a:t>рез</a:t>
            </a:r>
            <a:r>
              <a:rPr lang="ru-RU" sz="3600" dirty="0">
                <a:solidFill>
                  <a:srgbClr val="C00000"/>
                </a:solidFill>
                <a:latin typeface="GOST Type BU" pitchFamily="2" charset="2"/>
              </a:rPr>
              <a:t> = </a:t>
            </a:r>
            <a:r>
              <a:rPr lang="ru-RU" sz="3600" dirty="0" err="1">
                <a:solidFill>
                  <a:srgbClr val="C00000"/>
                </a:solidFill>
                <a:latin typeface="GOST Type BU" pitchFamily="2" charset="2"/>
              </a:rPr>
              <a:t>A</a:t>
            </a:r>
            <a:r>
              <a:rPr lang="ru-RU" sz="2400" baseline="-25000" dirty="0" err="1">
                <a:solidFill>
                  <a:srgbClr val="C00000"/>
                </a:solidFill>
                <a:latin typeface="GOST Type BU" pitchFamily="2" charset="2"/>
              </a:rPr>
              <a:t>рез</a:t>
            </a:r>
            <a:r>
              <a:rPr lang="ru-RU" sz="3600" dirty="0">
                <a:solidFill>
                  <a:srgbClr val="C00000"/>
                </a:solidFill>
                <a:latin typeface="GOST Type BU" pitchFamily="2" charset="2"/>
              </a:rPr>
              <a:t>/τ = P</a:t>
            </a:r>
            <a:r>
              <a:rPr lang="ru-RU" sz="2400" baseline="-25000" dirty="0">
                <a:solidFill>
                  <a:srgbClr val="C00000"/>
                </a:solidFill>
                <a:latin typeface="GOST Type BU" pitchFamily="2" charset="2"/>
              </a:rPr>
              <a:t>Z</a:t>
            </a:r>
            <a:r>
              <a:rPr lang="ru-RU" sz="3600" dirty="0">
                <a:solidFill>
                  <a:srgbClr val="C00000"/>
                </a:solidFill>
                <a:latin typeface="GOST Type BU" pitchFamily="2" charset="2"/>
              </a:rPr>
              <a:t> ∙ </a:t>
            </a:r>
            <a:r>
              <a:rPr lang="ru-RU" sz="3600" dirty="0" err="1">
                <a:solidFill>
                  <a:srgbClr val="C00000"/>
                </a:solidFill>
                <a:latin typeface="GOST Type BU" pitchFamily="2" charset="2"/>
              </a:rPr>
              <a:t>l</a:t>
            </a:r>
            <a:r>
              <a:rPr lang="ru-RU" sz="2400" baseline="-25000" dirty="0" err="1">
                <a:solidFill>
                  <a:srgbClr val="C00000"/>
                </a:solidFill>
                <a:latin typeface="GOST Type BU" pitchFamily="2" charset="2"/>
              </a:rPr>
              <a:t>Z</a:t>
            </a:r>
            <a:r>
              <a:rPr lang="ru-RU" sz="3600" dirty="0">
                <a:solidFill>
                  <a:srgbClr val="C00000"/>
                </a:solidFill>
                <a:latin typeface="GOST Type BU" pitchFamily="2" charset="2"/>
              </a:rPr>
              <a:t> / τ = P</a:t>
            </a:r>
            <a:r>
              <a:rPr lang="ru-RU" sz="2400" baseline="-25000" dirty="0">
                <a:solidFill>
                  <a:srgbClr val="C00000"/>
                </a:solidFill>
                <a:latin typeface="GOST Type BU" pitchFamily="2" charset="2"/>
              </a:rPr>
              <a:t>Z</a:t>
            </a:r>
            <a:r>
              <a:rPr lang="ru-RU" sz="3600" dirty="0">
                <a:solidFill>
                  <a:srgbClr val="C00000"/>
                </a:solidFill>
                <a:latin typeface="GOST Type BU" pitchFamily="2" charset="2"/>
              </a:rPr>
              <a:t> ∙ V,</a:t>
            </a:r>
          </a:p>
          <a:p>
            <a:pPr marL="6350" algn="just">
              <a:lnSpc>
                <a:spcPct val="80000"/>
              </a:lnSpc>
              <a:defRPr/>
            </a:pPr>
            <a:endParaRPr lang="ru-RU" sz="2800" dirty="0">
              <a:solidFill>
                <a:schemeClr val="tx2">
                  <a:lumMod val="75000"/>
                </a:schemeClr>
              </a:solidFill>
              <a:latin typeface="GOST Type BU" pitchFamily="2" charset="2"/>
            </a:endParaRPr>
          </a:p>
          <a:p>
            <a:pPr marL="6350" algn="just">
              <a:lnSpc>
                <a:spcPct val="80000"/>
              </a:lnSpc>
              <a:defRPr/>
            </a:pPr>
            <a:r>
              <a:rPr lang="ru-RU" sz="2800" dirty="0">
                <a:solidFill>
                  <a:schemeClr val="tx2">
                    <a:lumMod val="75000"/>
                  </a:schemeClr>
                </a:solidFill>
                <a:latin typeface="GOST Type BU" pitchFamily="2" charset="2"/>
              </a:rPr>
              <a:t>где </a:t>
            </a:r>
            <a:r>
              <a:rPr lang="ru-RU" sz="2800" dirty="0">
                <a:solidFill>
                  <a:srgbClr val="C00000"/>
                </a:solidFill>
                <a:latin typeface="GOST Type BU" pitchFamily="2" charset="2"/>
              </a:rPr>
              <a:t>τ</a:t>
            </a:r>
            <a:r>
              <a:rPr lang="ru-RU" sz="2800" dirty="0">
                <a:solidFill>
                  <a:schemeClr val="tx2">
                    <a:lumMod val="75000"/>
                  </a:schemeClr>
                </a:solidFill>
                <a:latin typeface="GOST Type BU" pitchFamily="2" charset="2"/>
              </a:rPr>
              <a:t> – время.</a:t>
            </a:r>
          </a:p>
          <a:p>
            <a:pPr marL="6350" algn="just">
              <a:lnSpc>
                <a:spcPct val="80000"/>
              </a:lnSpc>
              <a:defRPr/>
            </a:pPr>
            <a:endParaRPr lang="ru-RU" sz="2800" dirty="0">
              <a:solidFill>
                <a:schemeClr val="tx2">
                  <a:lumMod val="75000"/>
                </a:schemeClr>
              </a:solidFill>
              <a:latin typeface="GOST Type BU" pitchFamily="2" charset="2"/>
            </a:endParaRPr>
          </a:p>
          <a:p>
            <a:pPr marL="6350" indent="355600" algn="just">
              <a:lnSpc>
                <a:spcPct val="80000"/>
              </a:lnSpc>
              <a:defRPr/>
            </a:pPr>
            <a:r>
              <a:rPr lang="ru-RU" sz="2800" dirty="0">
                <a:solidFill>
                  <a:schemeClr val="tx2">
                    <a:lumMod val="75000"/>
                  </a:schemeClr>
                </a:solidFill>
                <a:latin typeface="GOST Type BU" pitchFamily="2" charset="2"/>
              </a:rPr>
              <a:t>Работа пластической и упругой деформаций срезаемого слоя – 55%. Работа трения на передней поверхности – 35%. Работа трения на задней поверхности – 10%</a:t>
            </a:r>
          </a:p>
        </p:txBody>
      </p:sp>
      <p:grpSp>
        <p:nvGrpSpPr>
          <p:cNvPr id="4" name="Группа 3"/>
          <p:cNvGrpSpPr/>
          <p:nvPr/>
        </p:nvGrpSpPr>
        <p:grpSpPr>
          <a:xfrm>
            <a:off x="8449518" y="6450136"/>
            <a:ext cx="420308" cy="369332"/>
            <a:chOff x="8449518" y="6450136"/>
            <a:chExt cx="420308"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49518"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7</a:t>
              </a:r>
              <a:r>
                <a:rPr lang="ru-RU" dirty="0" smtClean="0">
                  <a:solidFill>
                    <a:srgbClr val="C00000"/>
                  </a:solidFill>
                  <a:latin typeface="GOST type A" panose="020B0500000000000000" pitchFamily="34" charset="0"/>
                </a:rPr>
                <a:t>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5284824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299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АППАРАТУРА ДЛЯ ИЗМЕРЕНИЯ СОСТАВЛЯЮЩИХ СИЛЫ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429250"/>
            <a:ext cx="9144000" cy="1390650"/>
          </a:xfrm>
          <a:prstGeom prst="rect">
            <a:avLst/>
          </a:prstGeom>
        </p:spPr>
        <p:txBody>
          <a:bodyPr vert="horz" lIns="91440" tIns="45720" rIns="91440" bIns="45720" rtlCol="0">
            <a:noAutofit/>
          </a:bodyPr>
          <a:lstStyle/>
          <a:p>
            <a:pPr marL="6350" indent="355600" algn="ctr">
              <a:lnSpc>
                <a:spcPct val="80000"/>
              </a:lnSpc>
              <a:defRPr/>
            </a:pPr>
            <a:r>
              <a:rPr lang="ru-RU" sz="2400" dirty="0">
                <a:solidFill>
                  <a:schemeClr val="tx2">
                    <a:lumMod val="75000"/>
                  </a:schemeClr>
                </a:solidFill>
                <a:latin typeface="GOST Type BU" pitchFamily="2" charset="2"/>
              </a:rPr>
              <a:t> Схемы динамометров:</a:t>
            </a:r>
          </a:p>
          <a:p>
            <a:pPr marL="6350" indent="355600" algn="ctr">
              <a:lnSpc>
                <a:spcPct val="80000"/>
              </a:lnSpc>
              <a:defRPr/>
            </a:pPr>
            <a:r>
              <a:rPr lang="ru-RU" sz="2400" dirty="0" smtClean="0">
                <a:solidFill>
                  <a:srgbClr val="C00000"/>
                </a:solidFill>
                <a:latin typeface="GOST Type BU" pitchFamily="2" charset="2"/>
              </a:rPr>
              <a:t>а</a:t>
            </a:r>
            <a:r>
              <a:rPr lang="ru-RU" sz="2400" dirty="0" smtClean="0">
                <a:solidFill>
                  <a:schemeClr val="tx2">
                    <a:lumMod val="75000"/>
                  </a:schemeClr>
                </a:solidFill>
                <a:latin typeface="GOST Type BU" pitchFamily="2" charset="2"/>
              </a:rPr>
              <a:t> – </a:t>
            </a:r>
            <a:r>
              <a:rPr lang="ru-RU" sz="2400" dirty="0">
                <a:solidFill>
                  <a:schemeClr val="tx2">
                    <a:lumMod val="75000"/>
                  </a:schemeClr>
                </a:solidFill>
                <a:latin typeface="GOST Type BU" pitchFamily="2" charset="2"/>
              </a:rPr>
              <a:t>механический;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 гидравлический; </a:t>
            </a:r>
            <a:r>
              <a:rPr lang="ru-RU" sz="2400" dirty="0">
                <a:solidFill>
                  <a:srgbClr val="C00000"/>
                </a:solidFill>
                <a:latin typeface="GOST Type BU" pitchFamily="2" charset="2"/>
              </a:rPr>
              <a:t>в</a:t>
            </a:r>
            <a:r>
              <a:rPr lang="ru-RU" sz="2400" dirty="0">
                <a:solidFill>
                  <a:schemeClr val="tx2">
                    <a:lumMod val="75000"/>
                  </a:schemeClr>
                </a:solidFill>
                <a:latin typeface="GOST Type BU" pitchFamily="2" charset="2"/>
              </a:rPr>
              <a:t> – емкостной; </a:t>
            </a:r>
            <a:endParaRPr lang="ru-RU" sz="2400" dirty="0" smtClean="0">
              <a:solidFill>
                <a:schemeClr val="tx2">
                  <a:lumMod val="75000"/>
                </a:schemeClr>
              </a:solidFill>
              <a:latin typeface="GOST Type BU" pitchFamily="2" charset="2"/>
            </a:endParaRPr>
          </a:p>
          <a:p>
            <a:pPr marL="6350" indent="355600" algn="ctr">
              <a:lnSpc>
                <a:spcPct val="80000"/>
              </a:lnSpc>
              <a:defRPr/>
            </a:pPr>
            <a:r>
              <a:rPr lang="ru-RU" sz="2400" dirty="0" smtClean="0">
                <a:solidFill>
                  <a:srgbClr val="C00000"/>
                </a:solidFill>
                <a:latin typeface="GOST Type BU" pitchFamily="2" charset="2"/>
              </a:rPr>
              <a:t>г</a:t>
            </a:r>
            <a:r>
              <a:rPr lang="ru-RU" sz="2400" dirty="0" smtClean="0">
                <a:solidFill>
                  <a:schemeClr val="tx2">
                    <a:lumMod val="75000"/>
                  </a:schemeClr>
                </a:solidFill>
                <a:latin typeface="GOST Type BU" pitchFamily="2" charset="2"/>
              </a:rPr>
              <a:t> – индуктивный; </a:t>
            </a:r>
            <a:r>
              <a:rPr lang="ru-RU" sz="2400" dirty="0" smtClean="0">
                <a:solidFill>
                  <a:srgbClr val="C00000"/>
                </a:solidFill>
                <a:latin typeface="GOST Type BU" pitchFamily="2" charset="2"/>
              </a:rPr>
              <a:t>1</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заготовка; </a:t>
            </a:r>
            <a:r>
              <a:rPr lang="ru-RU" sz="2400" dirty="0">
                <a:solidFill>
                  <a:srgbClr val="C00000"/>
                </a:solidFill>
                <a:latin typeface="GOST Type BU" pitchFamily="2" charset="2"/>
              </a:rPr>
              <a:t>2</a:t>
            </a:r>
            <a:r>
              <a:rPr lang="ru-RU" sz="2400" dirty="0">
                <a:solidFill>
                  <a:schemeClr val="tx2">
                    <a:lumMod val="75000"/>
                  </a:schemeClr>
                </a:solidFill>
                <a:latin typeface="GOST Type BU" pitchFamily="2" charset="2"/>
              </a:rPr>
              <a:t> – режущий инструмент; </a:t>
            </a:r>
            <a:endParaRPr lang="ru-RU" sz="2400" dirty="0" smtClean="0">
              <a:solidFill>
                <a:schemeClr val="tx2">
                  <a:lumMod val="75000"/>
                </a:schemeClr>
              </a:solidFill>
              <a:latin typeface="GOST Type BU" pitchFamily="2" charset="2"/>
            </a:endParaRPr>
          </a:p>
          <a:p>
            <a:pPr marL="6350" indent="355600" algn="ctr">
              <a:lnSpc>
                <a:spcPct val="80000"/>
              </a:lnSpc>
              <a:defRPr/>
            </a:pPr>
            <a:r>
              <a:rPr lang="ru-RU" sz="2400" dirty="0" smtClean="0">
                <a:solidFill>
                  <a:srgbClr val="C00000"/>
                </a:solidFill>
                <a:latin typeface="GOST Type BU" pitchFamily="2" charset="2"/>
              </a:rPr>
              <a:t>3</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датчик; </a:t>
            </a:r>
            <a:r>
              <a:rPr lang="ru-RU" sz="2400" dirty="0">
                <a:solidFill>
                  <a:srgbClr val="C00000"/>
                </a:solidFill>
                <a:latin typeface="GOST Type BU" pitchFamily="2" charset="2"/>
              </a:rPr>
              <a:t>4</a:t>
            </a:r>
            <a:r>
              <a:rPr lang="ru-RU" sz="2400" dirty="0">
                <a:solidFill>
                  <a:schemeClr val="tx2">
                    <a:lumMod val="75000"/>
                  </a:schemeClr>
                </a:solidFill>
                <a:latin typeface="GOST Type BU" pitchFamily="2" charset="2"/>
              </a:rPr>
              <a:t> – прибор</a:t>
            </a: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135" y="1136438"/>
            <a:ext cx="8705730" cy="4292812"/>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98899730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299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ДИНАМОМЕТРИЧЕСКАЯ УСТАНОВКА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657850"/>
            <a:ext cx="9144000" cy="1162050"/>
          </a:xfrm>
          <a:prstGeom prst="rect">
            <a:avLst/>
          </a:prstGeom>
        </p:spPr>
        <p:txBody>
          <a:bodyPr vert="horz" lIns="91440" tIns="45720" rIns="91440" bIns="45720" rtlCol="0">
            <a:noAutofit/>
          </a:bodyPr>
          <a:lstStyle/>
          <a:p>
            <a:pPr marL="6350" indent="355600" algn="ctr">
              <a:lnSpc>
                <a:spcPct val="80000"/>
              </a:lnSpc>
              <a:defRPr/>
            </a:pPr>
            <a:r>
              <a:rPr lang="ru-RU" sz="2400" dirty="0">
                <a:solidFill>
                  <a:schemeClr val="tx2">
                    <a:lumMod val="75000"/>
                  </a:schemeClr>
                </a:solidFill>
                <a:latin typeface="GOST Type BU" pitchFamily="2" charset="2"/>
              </a:rPr>
              <a:t> Схема динамометрической установки: </a:t>
            </a:r>
          </a:p>
          <a:p>
            <a:pPr marL="6350" indent="355600" algn="ctr">
              <a:lnSpc>
                <a:spcPct val="80000"/>
              </a:lnSpc>
              <a:defRPr/>
            </a:pPr>
            <a:r>
              <a:rPr lang="ru-RU" sz="2400" dirty="0">
                <a:solidFill>
                  <a:srgbClr val="C00000"/>
                </a:solidFill>
                <a:latin typeface="GOST Type BU" pitchFamily="2" charset="2"/>
              </a:rPr>
              <a:t>1</a:t>
            </a:r>
            <a:r>
              <a:rPr lang="ru-RU" sz="2400" dirty="0">
                <a:solidFill>
                  <a:schemeClr val="tx2">
                    <a:lumMod val="75000"/>
                  </a:schemeClr>
                </a:solidFill>
                <a:latin typeface="GOST Type BU" pitchFamily="2" charset="2"/>
              </a:rPr>
              <a:t> – динамометр-датчик; </a:t>
            </a:r>
            <a:r>
              <a:rPr lang="ru-RU" sz="2400" dirty="0">
                <a:solidFill>
                  <a:srgbClr val="C00000"/>
                </a:solidFill>
                <a:latin typeface="GOST Type BU" pitchFamily="2" charset="2"/>
              </a:rPr>
              <a:t>2</a:t>
            </a:r>
            <a:r>
              <a:rPr lang="ru-RU" sz="2400" dirty="0">
                <a:solidFill>
                  <a:schemeClr val="tx2">
                    <a:lumMod val="75000"/>
                  </a:schemeClr>
                </a:solidFill>
                <a:latin typeface="GOST Type BU" pitchFamily="2" charset="2"/>
              </a:rPr>
              <a:t> – усилитель</a:t>
            </a:r>
            <a:r>
              <a:rPr lang="ru-RU" sz="2400" dirty="0" smtClean="0">
                <a:solidFill>
                  <a:schemeClr val="tx2">
                    <a:lumMod val="75000"/>
                  </a:schemeClr>
                </a:solidFill>
                <a:latin typeface="GOST Type BU" pitchFamily="2" charset="2"/>
              </a:rPr>
              <a:t>;</a:t>
            </a:r>
          </a:p>
          <a:p>
            <a:pPr marL="6350" indent="355600" algn="ctr">
              <a:lnSpc>
                <a:spcPct val="80000"/>
              </a:lnSpc>
              <a:defRPr/>
            </a:pPr>
            <a:r>
              <a:rPr lang="ru-RU" sz="2400" dirty="0" smtClean="0">
                <a:solidFill>
                  <a:schemeClr val="tx2">
                    <a:lumMod val="75000"/>
                  </a:schemeClr>
                </a:solidFill>
                <a:latin typeface="GOST Type BU" pitchFamily="2" charset="2"/>
              </a:rPr>
              <a:t> </a:t>
            </a:r>
            <a:r>
              <a:rPr lang="ru-RU" sz="2400" dirty="0">
                <a:solidFill>
                  <a:srgbClr val="C00000"/>
                </a:solidFill>
                <a:latin typeface="GOST Type BU" pitchFamily="2" charset="2"/>
              </a:rPr>
              <a:t>3</a:t>
            </a:r>
            <a:r>
              <a:rPr lang="ru-RU" sz="2400" dirty="0">
                <a:solidFill>
                  <a:schemeClr val="tx2">
                    <a:lumMod val="75000"/>
                  </a:schemeClr>
                </a:solidFill>
                <a:latin typeface="GOST Type BU" pitchFamily="2" charset="2"/>
              </a:rPr>
              <a:t> – приборный щит; </a:t>
            </a:r>
            <a:r>
              <a:rPr lang="ru-RU" sz="2400" dirty="0">
                <a:solidFill>
                  <a:srgbClr val="C00000"/>
                </a:solidFill>
                <a:latin typeface="GOST Type BU" pitchFamily="2" charset="2"/>
              </a:rPr>
              <a:t>4</a:t>
            </a:r>
            <a:r>
              <a:rPr lang="ru-RU" sz="2400" dirty="0">
                <a:solidFill>
                  <a:schemeClr val="tx2">
                    <a:lumMod val="75000"/>
                  </a:schemeClr>
                </a:solidFill>
                <a:latin typeface="GOST Type BU" pitchFamily="2" charset="2"/>
              </a:rPr>
              <a:t> – осциллограф</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8999" y="952501"/>
            <a:ext cx="5926003" cy="4724050"/>
          </a:xfrm>
          <a:prstGeom prst="rect">
            <a:avLst/>
          </a:prstGeom>
        </p:spPr>
      </p:pic>
      <p:grpSp>
        <p:nvGrpSpPr>
          <p:cNvPr id="5" name="Группа 4"/>
          <p:cNvGrpSpPr/>
          <p:nvPr/>
        </p:nvGrpSpPr>
        <p:grpSpPr>
          <a:xfrm>
            <a:off x="8438296" y="6450136"/>
            <a:ext cx="442750" cy="369332"/>
            <a:chOff x="8438296" y="6450136"/>
            <a:chExt cx="44275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7</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5701741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01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ДИНАМОМЕТР-ДАТЧИК</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038850"/>
            <a:ext cx="9144000" cy="781050"/>
          </a:xfrm>
          <a:prstGeom prst="rect">
            <a:avLst/>
          </a:prstGeom>
        </p:spPr>
        <p:txBody>
          <a:bodyPr vert="horz" lIns="91440" tIns="45720" rIns="91440" bIns="45720" rtlCol="0">
            <a:noAutofit/>
          </a:bodyPr>
          <a:lstStyle/>
          <a:p>
            <a:pPr marL="6350" indent="355600" algn="ctr">
              <a:lnSpc>
                <a:spcPct val="80000"/>
              </a:lnSpc>
              <a:defRPr/>
            </a:pPr>
            <a:r>
              <a:rPr lang="ru-RU" sz="2400" dirty="0">
                <a:solidFill>
                  <a:schemeClr val="tx2">
                    <a:lumMod val="75000"/>
                  </a:schemeClr>
                </a:solidFill>
                <a:latin typeface="GOST Type BU" pitchFamily="2" charset="2"/>
              </a:rPr>
              <a:t> Схема тензометрического динамометра-датчика: </a:t>
            </a:r>
          </a:p>
          <a:p>
            <a:pPr marL="6350" indent="355600" algn="ctr">
              <a:lnSpc>
                <a:spcPct val="80000"/>
              </a:lnSpc>
              <a:defRPr/>
            </a:pPr>
            <a:r>
              <a:rPr lang="ru-RU" sz="2400" dirty="0">
                <a:solidFill>
                  <a:srgbClr val="C00000"/>
                </a:solidFill>
                <a:latin typeface="GOST Type BU" pitchFamily="2" charset="2"/>
              </a:rPr>
              <a:t>1</a:t>
            </a:r>
            <a:r>
              <a:rPr lang="ru-RU" sz="2400" dirty="0">
                <a:solidFill>
                  <a:schemeClr val="tx2">
                    <a:lumMod val="75000"/>
                  </a:schemeClr>
                </a:solidFill>
                <a:latin typeface="GOST Type BU" pitchFamily="2" charset="2"/>
              </a:rPr>
              <a:t> – плита; </a:t>
            </a:r>
            <a:r>
              <a:rPr lang="ru-RU" sz="2400" dirty="0">
                <a:solidFill>
                  <a:srgbClr val="C00000"/>
                </a:solidFill>
                <a:latin typeface="GOST Type BU" pitchFamily="2" charset="2"/>
              </a:rPr>
              <a:t>2</a:t>
            </a:r>
            <a:r>
              <a:rPr lang="ru-RU" sz="2400" dirty="0">
                <a:solidFill>
                  <a:schemeClr val="tx2">
                    <a:lumMod val="75000"/>
                  </a:schemeClr>
                </a:solidFill>
                <a:latin typeface="GOST Type BU" pitchFamily="2" charset="2"/>
              </a:rPr>
              <a:t> – инструмент; </a:t>
            </a:r>
            <a:r>
              <a:rPr lang="ru-RU" sz="2400" dirty="0">
                <a:solidFill>
                  <a:srgbClr val="C00000"/>
                </a:solidFill>
                <a:latin typeface="GOST Type BU" pitchFamily="2" charset="2"/>
              </a:rPr>
              <a:t>3</a:t>
            </a:r>
            <a:r>
              <a:rPr lang="ru-RU" sz="2400" dirty="0">
                <a:solidFill>
                  <a:schemeClr val="tx2">
                    <a:lumMod val="75000"/>
                  </a:schemeClr>
                </a:solidFill>
                <a:latin typeface="GOST Type BU" pitchFamily="2" charset="2"/>
              </a:rPr>
              <a:t> – опора</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754" y="685800"/>
            <a:ext cx="8200492" cy="5356102"/>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81148176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АНАЛИТИЧЕСКОЕ ОПРЕДЕЛЕНИЕ СИЛЫ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038850"/>
            <a:ext cx="9144000" cy="781050"/>
          </a:xfrm>
          <a:prstGeom prst="rect">
            <a:avLst/>
          </a:prstGeom>
        </p:spPr>
        <p:txBody>
          <a:bodyPr vert="horz" lIns="91440" tIns="45720" rIns="91440" bIns="45720" rtlCol="0">
            <a:noAutofit/>
          </a:bodyPr>
          <a:lstStyle/>
          <a:p>
            <a:pPr marL="6350" indent="355600" algn="ctr">
              <a:lnSpc>
                <a:spcPct val="80000"/>
              </a:lnSpc>
              <a:defRPr/>
            </a:pPr>
            <a:r>
              <a:rPr lang="ru-RU" sz="2400" dirty="0">
                <a:solidFill>
                  <a:schemeClr val="tx2">
                    <a:lumMod val="75000"/>
                  </a:schemeClr>
                </a:solidFill>
                <a:latin typeface="GOST Type BU" pitchFamily="2" charset="2"/>
              </a:rPr>
              <a:t> Схема к расчету силы резания из условия </a:t>
            </a:r>
            <a:endParaRPr lang="ru-RU" sz="2400" dirty="0" smtClean="0">
              <a:solidFill>
                <a:schemeClr val="tx2">
                  <a:lumMod val="75000"/>
                </a:schemeClr>
              </a:solidFill>
              <a:latin typeface="GOST Type BU" pitchFamily="2" charset="2"/>
            </a:endParaRPr>
          </a:p>
          <a:p>
            <a:pPr marL="6350" indent="355600" algn="ctr">
              <a:lnSpc>
                <a:spcPct val="80000"/>
              </a:lnSpc>
              <a:defRPr/>
            </a:pPr>
            <a:r>
              <a:rPr lang="ru-RU" sz="2400" dirty="0" smtClean="0">
                <a:solidFill>
                  <a:schemeClr val="tx2">
                    <a:lumMod val="75000"/>
                  </a:schemeClr>
                </a:solidFill>
                <a:latin typeface="GOST Type BU" pitchFamily="2" charset="2"/>
              </a:rPr>
              <a:t>равновесия </a:t>
            </a:r>
            <a:r>
              <a:rPr lang="ru-RU" sz="2400" dirty="0">
                <a:solidFill>
                  <a:schemeClr val="tx2">
                    <a:lumMod val="75000"/>
                  </a:schemeClr>
                </a:solidFill>
                <a:latin typeface="GOST Type BU" pitchFamily="2" charset="2"/>
              </a:rPr>
              <a:t>инструмента </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5900" y="796711"/>
            <a:ext cx="6172200" cy="5297275"/>
          </a:xfrm>
          <a:prstGeom prst="rect">
            <a:avLst/>
          </a:prstGeom>
        </p:spPr>
      </p:pic>
      <p:grpSp>
        <p:nvGrpSpPr>
          <p:cNvPr id="5" name="Группа 4"/>
          <p:cNvGrpSpPr/>
          <p:nvPr/>
        </p:nvGrpSpPr>
        <p:grpSpPr>
          <a:xfrm>
            <a:off x="8438296" y="6450136"/>
            <a:ext cx="442750" cy="369332"/>
            <a:chOff x="8438296" y="6450136"/>
            <a:chExt cx="44275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7</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84367206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силы резания из условия </a:t>
            </a:r>
            <a:b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равновесия инструмента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4" name="TextBox 3"/>
              <p:cNvSpPr txBox="1"/>
              <p:nvPr/>
            </p:nvSpPr>
            <p:spPr>
              <a:xfrm>
                <a:off x="1921819" y="1501824"/>
                <a:ext cx="5300362" cy="4948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𝑃</m:t>
                      </m:r>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𝑁</m:t>
                          </m:r>
                        </m:e>
                        <m:sub>
                          <m:r>
                            <a:rPr lang="en-US" sz="2400" b="0" i="1" smtClean="0">
                              <a:solidFill>
                                <a:srgbClr val="C00000"/>
                              </a:solidFill>
                              <a:latin typeface="Cambria Math"/>
                            </a:rPr>
                            <m:t>𝑛</m:t>
                          </m:r>
                        </m:sub>
                      </m:sSub>
                      <m:r>
                        <a:rPr lang="en-US"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cos</m:t>
                          </m:r>
                        </m:fName>
                        <m:e>
                          <m:r>
                            <a:rPr lang="en-US" sz="2400" b="0" i="1" smtClean="0">
                              <a:solidFill>
                                <a:srgbClr val="C00000"/>
                              </a:solidFill>
                              <a:latin typeface="Cambria Math"/>
                              <a:ea typeface="Cambria Math"/>
                            </a:rPr>
                            <m:t>𝛾</m:t>
                          </m:r>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𝑓</m:t>
                              </m:r>
                            </m:e>
                            <m:sub>
                              <m:r>
                                <a:rPr lang="ru-RU" sz="2400" b="0" i="1" smtClean="0">
                                  <a:solidFill>
                                    <a:srgbClr val="C00000"/>
                                  </a:solidFill>
                                  <a:latin typeface="Cambria Math"/>
                                  <a:ea typeface="Cambria Math"/>
                                </a:rPr>
                                <m:t>ср</m:t>
                              </m:r>
                            </m:sub>
                          </m:sSub>
                        </m:e>
                      </m:func>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𝑁</m:t>
                          </m:r>
                        </m:e>
                        <m:sub>
                          <m:r>
                            <a:rPr lang="en-US" sz="2400" b="0" i="1" smtClean="0">
                              <a:solidFill>
                                <a:srgbClr val="C00000"/>
                              </a:solidFill>
                              <a:latin typeface="Cambria Math"/>
                              <a:ea typeface="Cambria Math"/>
                            </a:rPr>
                            <m:t>𝑛</m:t>
                          </m:r>
                        </m:sub>
                      </m:sSub>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sin</m:t>
                          </m:r>
                        </m:fName>
                        <m:e>
                          <m:r>
                            <a:rPr lang="en-US" sz="2400" b="0" i="1" smtClean="0">
                              <a:solidFill>
                                <a:srgbClr val="C00000"/>
                              </a:solidFill>
                              <a:latin typeface="Cambria Math"/>
                              <a:ea typeface="Cambria Math"/>
                            </a:rPr>
                            <m:t>𝛾</m:t>
                          </m:r>
                        </m:e>
                      </m:func>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𝑓</m:t>
                          </m:r>
                        </m:e>
                        <m:sub>
                          <m:r>
                            <a:rPr lang="ru-RU" sz="2400" b="0" i="1" smtClean="0">
                              <a:solidFill>
                                <a:srgbClr val="C00000"/>
                              </a:solidFill>
                              <a:latin typeface="Cambria Math"/>
                              <a:ea typeface="Cambria Math"/>
                            </a:rPr>
                            <m:t>ср</m:t>
                          </m:r>
                        </m:sub>
                      </m:sSub>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𝑁</m:t>
                          </m:r>
                        </m:e>
                        <m:sub>
                          <m:r>
                            <a:rPr lang="ru-RU" sz="2400" b="0" i="1" smtClean="0">
                              <a:solidFill>
                                <a:srgbClr val="C00000"/>
                              </a:solidFill>
                              <a:latin typeface="Cambria Math"/>
                              <a:ea typeface="Cambria Math"/>
                            </a:rPr>
                            <m:t>З</m:t>
                          </m:r>
                        </m:sub>
                      </m:sSub>
                    </m:oMath>
                  </m:oMathPara>
                </a14:m>
                <a:endParaRPr lang="ru-RU"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921819" y="1501824"/>
                <a:ext cx="5300362" cy="494815"/>
              </a:xfrm>
              <a:prstGeom prst="rect">
                <a:avLst/>
              </a:prstGeom>
              <a:blipFill rotWithShape="1">
                <a:blip r:embed="rId3"/>
                <a:stretch>
                  <a:fillRect b="-975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03137" y="2699015"/>
                <a:ext cx="4337726" cy="4948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𝑁</m:t>
                          </m:r>
                        </m:e>
                        <m:sub>
                          <m:r>
                            <a:rPr lang="ru-RU" sz="2400" b="0" i="1" smtClean="0">
                              <a:solidFill>
                                <a:srgbClr val="C00000"/>
                              </a:solidFill>
                              <a:latin typeface="Cambria Math"/>
                            </a:rPr>
                            <m:t>З</m:t>
                          </m:r>
                        </m:sub>
                      </m:sSub>
                      <m:r>
                        <a:rPr lang="ru-RU" sz="2400" b="0" i="1" smtClean="0">
                          <a:solidFill>
                            <a:srgbClr val="C00000"/>
                          </a:solidFill>
                          <a:latin typeface="Cambria Math"/>
                        </a:rPr>
                        <m:t>=</m:t>
                      </m:r>
                      <m:sSub>
                        <m:sSubPr>
                          <m:ctrlPr>
                            <a:rPr lang="ru-RU" sz="2400" b="0" i="1" smtClean="0">
                              <a:solidFill>
                                <a:srgbClr val="C00000"/>
                              </a:solidFill>
                              <a:latin typeface="Cambria Math"/>
                            </a:rPr>
                          </m:ctrlPr>
                        </m:sSubPr>
                        <m:e>
                          <m:r>
                            <a:rPr lang="en-US" sz="2400" b="0" i="1" smtClean="0">
                              <a:solidFill>
                                <a:srgbClr val="C00000"/>
                              </a:solidFill>
                              <a:latin typeface="Cambria Math"/>
                            </a:rPr>
                            <m:t>𝑁</m:t>
                          </m:r>
                        </m:e>
                        <m:sub>
                          <m:r>
                            <a:rPr lang="en-US" sz="2400" b="0" i="1" smtClean="0">
                              <a:solidFill>
                                <a:srgbClr val="C00000"/>
                              </a:solidFill>
                              <a:latin typeface="Cambria Math"/>
                            </a:rPr>
                            <m:t>𝑛</m:t>
                          </m:r>
                        </m:sub>
                      </m:sSub>
                      <m:r>
                        <a:rPr lang="ru-RU"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sin</m:t>
                          </m:r>
                        </m:fName>
                        <m:e>
                          <m:r>
                            <a:rPr lang="en-US" sz="2400" b="0" i="1" smtClean="0">
                              <a:solidFill>
                                <a:srgbClr val="C00000"/>
                              </a:solidFill>
                              <a:latin typeface="Cambria Math"/>
                              <a:ea typeface="Cambria Math"/>
                            </a:rPr>
                            <m:t>𝛾</m:t>
                          </m:r>
                        </m:e>
                      </m:func>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𝑓</m:t>
                          </m:r>
                        </m:e>
                        <m:sub>
                          <m:r>
                            <a:rPr lang="ru-RU" sz="2400" b="0" i="1" smtClean="0">
                              <a:solidFill>
                                <a:srgbClr val="C00000"/>
                              </a:solidFill>
                              <a:latin typeface="Cambria Math"/>
                              <a:ea typeface="Cambria Math"/>
                            </a:rPr>
                            <m:t>ср</m:t>
                          </m:r>
                        </m:sub>
                      </m:sSub>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𝑁</m:t>
                          </m:r>
                        </m:e>
                        <m:sub>
                          <m:r>
                            <a:rPr lang="en-US" sz="2400" b="0" i="1" smtClean="0">
                              <a:solidFill>
                                <a:srgbClr val="C00000"/>
                              </a:solidFill>
                              <a:latin typeface="Cambria Math"/>
                              <a:ea typeface="Cambria Math"/>
                            </a:rPr>
                            <m:t>𝑛</m:t>
                          </m:r>
                        </m:sub>
                      </m:sSub>
                      <m:r>
                        <a:rPr lang="en-US"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cos</m:t>
                          </m:r>
                        </m:fName>
                        <m:e>
                          <m:r>
                            <a:rPr lang="en-US" sz="2400" b="0" i="1" smtClean="0">
                              <a:solidFill>
                                <a:srgbClr val="C00000"/>
                              </a:solidFill>
                              <a:latin typeface="Cambria Math"/>
                              <a:ea typeface="Cambria Math"/>
                            </a:rPr>
                            <m:t>𝛾</m:t>
                          </m:r>
                        </m:e>
                      </m:func>
                    </m:oMath>
                  </m:oMathPara>
                </a14:m>
                <a:endParaRPr lang="ru-RU"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2403137" y="2699015"/>
                <a:ext cx="4337726" cy="494815"/>
              </a:xfrm>
              <a:prstGeom prst="rect">
                <a:avLst/>
              </a:prstGeom>
              <a:blipFill rotWithShape="1">
                <a:blip r:embed="rId4"/>
                <a:stretch>
                  <a:fillRect b="-1111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24715" y="3643472"/>
                <a:ext cx="8810297" cy="5546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𝑃</m:t>
                      </m:r>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𝑁</m:t>
                          </m:r>
                        </m:e>
                        <m:sub>
                          <m:r>
                            <a:rPr lang="en-US" sz="2400" b="0" i="1" smtClean="0">
                              <a:solidFill>
                                <a:srgbClr val="C00000"/>
                              </a:solidFill>
                              <a:latin typeface="Cambria Math"/>
                            </a:rPr>
                            <m:t>𝑛</m:t>
                          </m:r>
                        </m:sub>
                      </m:sSub>
                      <m:r>
                        <a:rPr lang="en-US"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cos</m:t>
                          </m:r>
                        </m:fName>
                        <m:e>
                          <m:r>
                            <a:rPr lang="en-US" sz="2400" b="0" i="1" smtClean="0">
                              <a:solidFill>
                                <a:srgbClr val="C00000"/>
                              </a:solidFill>
                              <a:latin typeface="Cambria Math"/>
                              <a:ea typeface="Cambria Math"/>
                            </a:rPr>
                            <m:t>𝛾</m:t>
                          </m:r>
                        </m:e>
                      </m:func>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𝑓</m:t>
                          </m:r>
                        </m:e>
                        <m:sub>
                          <m:r>
                            <a:rPr lang="ru-RU" sz="2400" b="0" i="1" smtClean="0">
                              <a:solidFill>
                                <a:srgbClr val="C00000"/>
                              </a:solidFill>
                              <a:latin typeface="Cambria Math"/>
                              <a:ea typeface="Cambria Math"/>
                            </a:rPr>
                            <m:t>ср</m:t>
                          </m:r>
                        </m:sub>
                      </m:sSub>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𝑁</m:t>
                          </m:r>
                        </m:e>
                        <m:sub>
                          <m:r>
                            <a:rPr lang="en-US" sz="2400" b="0" i="1" smtClean="0">
                              <a:solidFill>
                                <a:srgbClr val="C00000"/>
                              </a:solidFill>
                              <a:latin typeface="Cambria Math"/>
                              <a:ea typeface="Cambria Math"/>
                            </a:rPr>
                            <m:t>𝑛</m:t>
                          </m:r>
                        </m:sub>
                      </m:sSub>
                      <m:r>
                        <a:rPr lang="en-US"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cos</m:t>
                          </m:r>
                        </m:fName>
                        <m:e>
                          <m:r>
                            <a:rPr lang="en-US" sz="2400" b="0" i="1" smtClean="0">
                              <a:solidFill>
                                <a:srgbClr val="C00000"/>
                              </a:solidFill>
                              <a:latin typeface="Cambria Math"/>
                              <a:ea typeface="Cambria Math"/>
                            </a:rPr>
                            <m:t>𝛾</m:t>
                          </m:r>
                        </m:e>
                      </m:func>
                      <m:r>
                        <a:rPr lang="en-US" sz="2400" b="0" i="1" smtClean="0">
                          <a:solidFill>
                            <a:srgbClr val="C00000"/>
                          </a:solidFill>
                          <a:latin typeface="Cambria Math"/>
                          <a:ea typeface="Cambria Math"/>
                        </a:rPr>
                        <m:t>+</m:t>
                      </m:r>
                      <m:sSub>
                        <m:sSubPr>
                          <m:ctrlPr>
                            <a:rPr lang="en-US" sz="2400" i="1" smtClean="0">
                              <a:solidFill>
                                <a:srgbClr val="C00000"/>
                              </a:solidFill>
                              <a:latin typeface="Cambria Math"/>
                              <a:ea typeface="Cambria Math"/>
                            </a:rPr>
                          </m:ctrlPr>
                        </m:sSubPr>
                        <m:e>
                          <m:r>
                            <a:rPr lang="en-US" sz="2400" i="1">
                              <a:solidFill>
                                <a:srgbClr val="C00000"/>
                              </a:solidFill>
                              <a:latin typeface="Cambria Math"/>
                              <a:ea typeface="Cambria Math"/>
                            </a:rPr>
                            <m:t>𝑓</m:t>
                          </m:r>
                        </m:e>
                        <m:sub>
                          <m:r>
                            <a:rPr lang="ru-RU" sz="2400" i="1">
                              <a:solidFill>
                                <a:srgbClr val="C00000"/>
                              </a:solidFill>
                              <a:latin typeface="Cambria Math"/>
                              <a:ea typeface="Cambria Math"/>
                            </a:rPr>
                            <m:t>ср</m:t>
                          </m:r>
                        </m:sub>
                      </m:sSub>
                      <m:r>
                        <a:rPr lang="en-US" sz="2400" i="1">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𝑁</m:t>
                          </m:r>
                        </m:e>
                        <m:sub>
                          <m:r>
                            <a:rPr lang="en-US" sz="2400" i="1">
                              <a:solidFill>
                                <a:srgbClr val="C00000"/>
                              </a:solidFill>
                              <a:latin typeface="Cambria Math"/>
                              <a:ea typeface="Cambria Math"/>
                            </a:rPr>
                            <m:t>𝑛</m:t>
                          </m:r>
                        </m:sub>
                      </m:sSub>
                      <m:r>
                        <a:rPr lang="en-US" sz="2400" i="1">
                          <a:solidFill>
                            <a:srgbClr val="C00000"/>
                          </a:solidFill>
                          <a:latin typeface="Cambria Math"/>
                          <a:ea typeface="Cambria Math"/>
                        </a:rPr>
                        <m:t>∙</m:t>
                      </m:r>
                      <m:func>
                        <m:funcPr>
                          <m:ctrlPr>
                            <a:rPr lang="en-US" sz="2400" i="1" smtClean="0">
                              <a:solidFill>
                                <a:srgbClr val="C00000"/>
                              </a:solidFill>
                              <a:latin typeface="Cambria Math"/>
                              <a:ea typeface="Cambria Math"/>
                            </a:rPr>
                          </m:ctrlPr>
                        </m:funcPr>
                        <m:fName>
                          <m:r>
                            <m:rPr>
                              <m:sty m:val="p"/>
                            </m:rPr>
                            <a:rPr lang="en-US" sz="2400" i="0" smtClean="0">
                              <a:solidFill>
                                <a:srgbClr val="C00000"/>
                              </a:solidFill>
                              <a:latin typeface="Cambria Math"/>
                              <a:ea typeface="Cambria Math"/>
                            </a:rPr>
                            <m:t>sin</m:t>
                          </m:r>
                        </m:fName>
                        <m:e>
                          <m:r>
                            <a:rPr lang="en-US" sz="2400" i="1" smtClean="0">
                              <a:solidFill>
                                <a:srgbClr val="C00000"/>
                              </a:solidFill>
                              <a:latin typeface="Cambria Math"/>
                              <a:ea typeface="Cambria Math"/>
                            </a:rPr>
                            <m:t>𝛾</m:t>
                          </m:r>
                        </m:e>
                      </m:func>
                      <m:r>
                        <a:rPr lang="en-US" sz="2400" b="0" i="1" smtClean="0">
                          <a:solidFill>
                            <a:srgbClr val="C00000"/>
                          </a:solidFill>
                          <a:latin typeface="Cambria Math"/>
                          <a:ea typeface="Cambria Math"/>
                        </a:rPr>
                        <m:t>−</m:t>
                      </m:r>
                      <m:sSub>
                        <m:sSubPr>
                          <m:ctrlPr>
                            <a:rPr lang="en-US" sz="2400" i="1">
                              <a:solidFill>
                                <a:srgbClr val="C00000"/>
                              </a:solidFill>
                              <a:latin typeface="Cambria Math"/>
                            </a:rPr>
                          </m:ctrlPr>
                        </m:sSubPr>
                        <m:e>
                          <m:sSup>
                            <m:sSupPr>
                              <m:ctrlPr>
                                <a:rPr lang="en-US" sz="2400" i="1">
                                  <a:solidFill>
                                    <a:srgbClr val="C00000"/>
                                  </a:solidFill>
                                  <a:latin typeface="Cambria Math"/>
                                </a:rPr>
                              </m:ctrlPr>
                            </m:sSupPr>
                            <m:e>
                              <m:r>
                                <a:rPr lang="en-US" sz="2400" i="1">
                                  <a:solidFill>
                                    <a:srgbClr val="C00000"/>
                                  </a:solidFill>
                                  <a:latin typeface="Cambria Math"/>
                                </a:rPr>
                                <m:t>𝑓</m:t>
                              </m:r>
                            </m:e>
                            <m:sup>
                              <m:r>
                                <a:rPr lang="en-US" sz="2400" i="1">
                                  <a:solidFill>
                                    <a:srgbClr val="C00000"/>
                                  </a:solidFill>
                                  <a:latin typeface="Cambria Math"/>
                                </a:rPr>
                                <m:t>2</m:t>
                              </m:r>
                            </m:sup>
                          </m:sSup>
                        </m:e>
                        <m:sub>
                          <m:r>
                            <a:rPr lang="ru-RU" sz="2400" i="1">
                              <a:solidFill>
                                <a:srgbClr val="C00000"/>
                              </a:solidFill>
                              <a:latin typeface="Cambria Math"/>
                            </a:rPr>
                            <m:t>ср</m:t>
                          </m:r>
                        </m:sub>
                      </m:sSub>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𝑁</m:t>
                          </m:r>
                        </m:e>
                        <m:sub>
                          <m:r>
                            <a:rPr lang="en-US" sz="2400" b="0" i="1" smtClean="0">
                              <a:solidFill>
                                <a:srgbClr val="C00000"/>
                              </a:solidFill>
                              <a:latin typeface="Cambria Math"/>
                              <a:ea typeface="Cambria Math"/>
                            </a:rPr>
                            <m:t>𝑛</m:t>
                          </m:r>
                        </m:sub>
                      </m:sSub>
                      <m:r>
                        <a:rPr lang="en-US"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cos</m:t>
                          </m:r>
                        </m:fName>
                        <m:e>
                          <m:r>
                            <a:rPr lang="en-US" sz="2400" b="0" i="1" smtClean="0">
                              <a:solidFill>
                                <a:srgbClr val="C00000"/>
                              </a:solidFill>
                              <a:latin typeface="Cambria Math"/>
                              <a:ea typeface="Cambria Math"/>
                            </a:rPr>
                            <m:t>𝛾</m:t>
                          </m:r>
                        </m:e>
                      </m:func>
                    </m:oMath>
                  </m:oMathPara>
                </a14:m>
                <a:endParaRPr lang="ru-RU"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24715" y="3643472"/>
                <a:ext cx="8810297" cy="554639"/>
              </a:xfrm>
              <a:prstGeom prst="rect">
                <a:avLst/>
              </a:prstGeom>
              <a:blipFill rotWithShape="0">
                <a:blip r:embed="rId5"/>
                <a:stretch>
                  <a:fillRect b="-659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833013" y="4733365"/>
                <a:ext cx="5477974" cy="6450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𝑃</m:t>
                      </m:r>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𝑁</m:t>
                          </m:r>
                        </m:e>
                        <m:sub>
                          <m:r>
                            <a:rPr lang="en-US" sz="2400" b="0" i="1" smtClean="0">
                              <a:solidFill>
                                <a:srgbClr val="C00000"/>
                              </a:solidFill>
                              <a:latin typeface="Cambria Math"/>
                            </a:rPr>
                            <m:t>𝑛</m:t>
                          </m:r>
                        </m:sub>
                      </m:sSub>
                      <m:d>
                        <m:dPr>
                          <m:begChr m:val="["/>
                          <m:endChr m:val="]"/>
                          <m:ctrlPr>
                            <a:rPr lang="en-US" sz="2400" b="0" i="1" smtClean="0">
                              <a:solidFill>
                                <a:srgbClr val="C00000"/>
                              </a:solidFill>
                              <a:latin typeface="Cambria Math"/>
                            </a:rPr>
                          </m:ctrlPr>
                        </m:dPr>
                        <m:e>
                          <m:d>
                            <m:dPr>
                              <m:ctrlPr>
                                <a:rPr lang="en-US" sz="2400" b="0" i="1" smtClean="0">
                                  <a:solidFill>
                                    <a:srgbClr val="C00000"/>
                                  </a:solidFill>
                                  <a:latin typeface="Cambria Math"/>
                                </a:rPr>
                              </m:ctrlPr>
                            </m:dPr>
                            <m:e>
                              <m:r>
                                <a:rPr lang="en-US" sz="2400" b="0" i="1" smtClean="0">
                                  <a:solidFill>
                                    <a:srgbClr val="C00000"/>
                                  </a:solidFill>
                                  <a:latin typeface="Cambria Math"/>
                                </a:rPr>
                                <m:t>1−</m:t>
                              </m:r>
                              <m:sSub>
                                <m:sSubPr>
                                  <m:ctrlPr>
                                    <a:rPr lang="en-US" sz="2400" b="0" i="1" smtClean="0">
                                      <a:solidFill>
                                        <a:srgbClr val="C00000"/>
                                      </a:solidFill>
                                      <a:latin typeface="Cambria Math"/>
                                    </a:rPr>
                                  </m:ctrlPr>
                                </m:sSubPr>
                                <m:e>
                                  <m:sSup>
                                    <m:sSupPr>
                                      <m:ctrlPr>
                                        <a:rPr lang="en-US" sz="2400" b="0" i="1" smtClean="0">
                                          <a:solidFill>
                                            <a:srgbClr val="C00000"/>
                                          </a:solidFill>
                                          <a:latin typeface="Cambria Math"/>
                                        </a:rPr>
                                      </m:ctrlPr>
                                    </m:sSupPr>
                                    <m:e>
                                      <m:r>
                                        <a:rPr lang="en-US" sz="2400" b="0" i="1" smtClean="0">
                                          <a:solidFill>
                                            <a:srgbClr val="C00000"/>
                                          </a:solidFill>
                                          <a:latin typeface="Cambria Math"/>
                                        </a:rPr>
                                        <m:t>𝑓</m:t>
                                      </m:r>
                                    </m:e>
                                    <m:sup>
                                      <m:r>
                                        <a:rPr lang="en-US" sz="2400" b="0" i="1" smtClean="0">
                                          <a:solidFill>
                                            <a:srgbClr val="C00000"/>
                                          </a:solidFill>
                                          <a:latin typeface="Cambria Math"/>
                                        </a:rPr>
                                        <m:t>2</m:t>
                                      </m:r>
                                    </m:sup>
                                  </m:sSup>
                                </m:e>
                                <m:sub>
                                  <m:r>
                                    <a:rPr lang="ru-RU" sz="2400" b="0" i="1" smtClean="0">
                                      <a:solidFill>
                                        <a:srgbClr val="C00000"/>
                                      </a:solidFill>
                                      <a:latin typeface="Cambria Math"/>
                                    </a:rPr>
                                    <m:t>ср</m:t>
                                  </m:r>
                                </m:sub>
                              </m:sSub>
                            </m:e>
                          </m:d>
                          <m:r>
                            <a:rPr lang="en-US"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cos</m:t>
                              </m:r>
                            </m:fName>
                            <m:e>
                              <m:r>
                                <a:rPr lang="en-US" sz="2400" b="0" i="1" smtClean="0">
                                  <a:solidFill>
                                    <a:srgbClr val="C00000"/>
                                  </a:solidFill>
                                  <a:latin typeface="Cambria Math"/>
                                  <a:ea typeface="Cambria Math"/>
                                </a:rPr>
                                <m:t>𝛾</m:t>
                              </m:r>
                            </m:e>
                          </m:func>
                          <m:r>
                            <a:rPr lang="ru-RU" sz="2400" b="0" i="1" smtClean="0">
                              <a:solidFill>
                                <a:srgbClr val="C00000"/>
                              </a:solidFill>
                              <a:latin typeface="Cambria Math"/>
                              <a:ea typeface="Cambria Math"/>
                            </a:rPr>
                            <m:t>+2</m:t>
                          </m:r>
                          <m:sSub>
                            <m:sSubPr>
                              <m:ctrlPr>
                                <a:rPr lang="ru-RU"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𝑓</m:t>
                              </m:r>
                            </m:e>
                            <m:sub>
                              <m:r>
                                <a:rPr lang="ru-RU" sz="2400" b="0" i="1" smtClean="0">
                                  <a:solidFill>
                                    <a:srgbClr val="C00000"/>
                                  </a:solidFill>
                                  <a:latin typeface="Cambria Math"/>
                                  <a:ea typeface="Cambria Math"/>
                                </a:rPr>
                                <m:t>ср</m:t>
                              </m:r>
                            </m:sub>
                          </m:sSub>
                          <m:r>
                            <a:rPr lang="ru-RU" sz="2400" b="0" i="1" smtClean="0">
                              <a:solidFill>
                                <a:srgbClr val="C00000"/>
                              </a:solidFill>
                              <a:latin typeface="Cambria Math"/>
                              <a:ea typeface="Cambria Math"/>
                            </a:rPr>
                            <m:t>∙</m:t>
                          </m:r>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sin</m:t>
                              </m:r>
                            </m:fName>
                            <m:e>
                              <m:r>
                                <a:rPr lang="en-US" sz="2400" b="0" i="1" smtClean="0">
                                  <a:solidFill>
                                    <a:srgbClr val="C00000"/>
                                  </a:solidFill>
                                  <a:latin typeface="Cambria Math"/>
                                  <a:ea typeface="Cambria Math"/>
                                </a:rPr>
                                <m:t>𝛾</m:t>
                              </m:r>
                            </m:e>
                          </m:func>
                        </m:e>
                      </m:d>
                    </m:oMath>
                  </m:oMathPara>
                </a14:m>
                <a:endParaRPr lang="ru-RU"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833013" y="4733365"/>
                <a:ext cx="5477974" cy="645048"/>
              </a:xfrm>
              <a:prstGeom prst="rect">
                <a:avLst/>
              </a:prstGeom>
              <a:blipFill rotWithShape="1">
                <a:blip r:embed="rId6"/>
                <a:stretch>
                  <a:fillRect/>
                </a:stretch>
              </a:blipFill>
            </p:spPr>
            <p:txBody>
              <a:bodyPr/>
              <a:lstStyle/>
              <a:p>
                <a:r>
                  <a:rPr lang="ru-RU">
                    <a:noFill/>
                  </a:rPr>
                  <a:t> </a:t>
                </a:r>
              </a:p>
            </p:txBody>
          </p:sp>
        </mc:Fallback>
      </mc:AlternateContent>
      <p:sp>
        <p:nvSpPr>
          <p:cNvPr id="12" name="Содержимое 2"/>
          <p:cNvSpPr txBox="1">
            <a:spLocks/>
          </p:cNvSpPr>
          <p:nvPr/>
        </p:nvSpPr>
        <p:spPr>
          <a:xfrm>
            <a:off x="7100227" y="156744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5" name="Содержимое 2"/>
          <p:cNvSpPr txBox="1">
            <a:spLocks/>
          </p:cNvSpPr>
          <p:nvPr/>
        </p:nvSpPr>
        <p:spPr>
          <a:xfrm>
            <a:off x="6592015" y="272404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6" name="Содержимое 2"/>
          <p:cNvSpPr txBox="1">
            <a:spLocks/>
          </p:cNvSpPr>
          <p:nvPr/>
        </p:nvSpPr>
        <p:spPr>
          <a:xfrm>
            <a:off x="8643543" y="3648184"/>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7" name="Содержимое 2"/>
          <p:cNvSpPr txBox="1">
            <a:spLocks/>
          </p:cNvSpPr>
          <p:nvPr/>
        </p:nvSpPr>
        <p:spPr>
          <a:xfrm>
            <a:off x="7189033" y="484745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8" name="Группа 17"/>
          <p:cNvGrpSpPr/>
          <p:nvPr/>
        </p:nvGrpSpPr>
        <p:grpSpPr>
          <a:xfrm>
            <a:off x="8432686" y="6450136"/>
            <a:ext cx="453970" cy="369332"/>
            <a:chOff x="8432686" y="6450136"/>
            <a:chExt cx="453970" cy="369332"/>
          </a:xfrm>
        </p:grpSpPr>
        <p:sp>
          <p:nvSpPr>
            <p:cNvPr id="19" name="Овал 1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0" name="TextBox 19"/>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12334465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СИЛЫ РЕЗАНИЯ НА БАЗЕ ТЕОРИИ ПЛАСТИЧЕСКОГО СЖАТИЯ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537745"/>
            <a:ext cx="9144000" cy="1123950"/>
          </a:xfrm>
          <a:prstGeom prst="rect">
            <a:avLst/>
          </a:prstGeom>
        </p:spPr>
        <p:txBody>
          <a:bodyPr vert="horz" lIns="91440" tIns="45720" rIns="91440" bIns="45720" rtlCol="0">
            <a:noAutofit/>
          </a:bodyPr>
          <a:lstStyle/>
          <a:p>
            <a:pPr marL="349250" indent="-342900" algn="ctr">
              <a:lnSpc>
                <a:spcPct val="80000"/>
              </a:lnSpc>
              <a:buFont typeface="GOST Type BU"/>
              <a:buChar char=" "/>
              <a:defRPr/>
            </a:pPr>
            <a:r>
              <a:rPr lang="ru-RU" sz="2400" dirty="0" smtClean="0">
                <a:solidFill>
                  <a:schemeClr val="tx2">
                    <a:lumMod val="75000"/>
                  </a:schemeClr>
                </a:solidFill>
                <a:latin typeface="GOST Type BU" pitchFamily="2" charset="2"/>
              </a:rPr>
              <a:t>Схемы </a:t>
            </a:r>
            <a:r>
              <a:rPr lang="ru-RU" sz="2400" dirty="0">
                <a:solidFill>
                  <a:schemeClr val="tx2">
                    <a:lumMod val="75000"/>
                  </a:schemeClr>
                </a:solidFill>
                <a:latin typeface="GOST Type BU" pitchFamily="2" charset="2"/>
              </a:rPr>
              <a:t>к расчету силы резания на базе теории </a:t>
            </a:r>
            <a:endParaRPr lang="ru-RU" sz="2400" dirty="0" smtClean="0">
              <a:solidFill>
                <a:schemeClr val="tx2">
                  <a:lumMod val="75000"/>
                </a:schemeClr>
              </a:solidFill>
              <a:latin typeface="GOST Type BU" pitchFamily="2" charset="2"/>
            </a:endParaRPr>
          </a:p>
          <a:p>
            <a:pPr marL="349250" indent="-342900" algn="ctr">
              <a:lnSpc>
                <a:spcPct val="80000"/>
              </a:lnSpc>
              <a:buFont typeface="GOST Type BU"/>
              <a:buChar char=" "/>
              <a:defRPr/>
            </a:pPr>
            <a:r>
              <a:rPr lang="ru-RU" sz="2400" dirty="0" smtClean="0">
                <a:solidFill>
                  <a:schemeClr val="tx2">
                    <a:lumMod val="75000"/>
                  </a:schemeClr>
                </a:solidFill>
                <a:latin typeface="GOST Type BU" pitchFamily="2" charset="2"/>
              </a:rPr>
              <a:t>пластического </a:t>
            </a:r>
            <a:r>
              <a:rPr lang="ru-RU" sz="2400" dirty="0">
                <a:solidFill>
                  <a:schemeClr val="tx2">
                    <a:lumMod val="75000"/>
                  </a:schemeClr>
                </a:solidFill>
                <a:latin typeface="GOST Type BU" pitchFamily="2" charset="2"/>
              </a:rPr>
              <a:t>сжатия:</a:t>
            </a:r>
          </a:p>
          <a:p>
            <a:pPr marL="6350" indent="355600" algn="ctr">
              <a:lnSpc>
                <a:spcPct val="80000"/>
              </a:lnSpc>
              <a:defRPr/>
            </a:pP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 схема сжатия образца;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 схема сжатия срезаемого слоя</a:t>
            </a:r>
          </a:p>
        </p:txBody>
      </p:sp>
      <p:pic>
        <p:nvPicPr>
          <p:cNvPr id="5" name="Picture 4"/>
          <p:cNvPicPr>
            <a:picLocks noChangeAspect="1" noChangeArrowheads="1"/>
          </p:cNvPicPr>
          <p:nvPr/>
        </p:nvPicPr>
        <p:blipFill>
          <a:blip r:embed="rId3">
            <a:clrChange>
              <a:clrFrom>
                <a:srgbClr val="FFFFFF"/>
              </a:clrFrom>
              <a:clrTo>
                <a:srgbClr val="FFFFFF">
                  <a:alpha val="0"/>
                </a:srgbClr>
              </a:clrTo>
            </a:clrChange>
            <a:lum bright="-24000"/>
            <a:extLst>
              <a:ext uri="{28A0092B-C50C-407E-A947-70E740481C1C}">
                <a14:useLocalDpi xmlns:a14="http://schemas.microsoft.com/office/drawing/2010/main" val="0"/>
              </a:ext>
            </a:extLst>
          </a:blip>
          <a:srcRect/>
          <a:stretch>
            <a:fillRect/>
          </a:stretch>
        </p:blipFill>
        <p:spPr bwMode="auto">
          <a:xfrm>
            <a:off x="2742514" y="914400"/>
            <a:ext cx="34544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Группа 5"/>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81226152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СИЛЫ РЕЗАНИЯ НА БАЗЕ ТЕОРИИ ПЛАСТИЧЕСКОГО СЖАТИЯ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5" name="TextBox 4"/>
              <p:cNvSpPr txBox="1"/>
              <p:nvPr/>
            </p:nvSpPr>
            <p:spPr>
              <a:xfrm>
                <a:off x="439076" y="1669570"/>
                <a:ext cx="5474447" cy="7218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1</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𝑍</m:t>
                          </m:r>
                        </m:sub>
                      </m:sSub>
                      <m:r>
                        <a:rPr lang="en-US" sz="2400" b="0" i="1" smtClean="0">
                          <a:solidFill>
                            <a:srgbClr val="C00000"/>
                          </a:solidFill>
                          <a:latin typeface="Cambria Math"/>
                        </a:rPr>
                        <m:t>=</m:t>
                      </m:r>
                      <m:r>
                        <a:rPr lang="en-US" sz="2400" b="0" i="1" smtClean="0">
                          <a:solidFill>
                            <a:srgbClr val="C00000"/>
                          </a:solidFill>
                          <a:latin typeface="Cambria Math"/>
                        </a:rPr>
                        <m:t>𝑃</m:t>
                      </m:r>
                      <m:sSup>
                        <m:sSupPr>
                          <m:ctrlPr>
                            <a:rPr lang="en-US" sz="2400" b="0" i="1" smtClean="0">
                              <a:solidFill>
                                <a:srgbClr val="C00000"/>
                              </a:solidFill>
                              <a:latin typeface="Cambria Math"/>
                            </a:rPr>
                          </m:ctrlPr>
                        </m:sSupPr>
                        <m:e>
                          <m:d>
                            <m:dPr>
                              <m:ctrlPr>
                                <a:rPr lang="en-US" sz="2400" b="0" i="1" smtClean="0">
                                  <a:solidFill>
                                    <a:srgbClr val="C00000"/>
                                  </a:solidFill>
                                  <a:latin typeface="Cambria Math"/>
                                </a:rPr>
                              </m:ctrlPr>
                            </m:dPr>
                            <m:e>
                              <m:f>
                                <m:fPr>
                                  <m:type m:val="skw"/>
                                  <m:ctrlPr>
                                    <a:rPr lang="en-US" sz="2400" b="0" i="1" smtClean="0">
                                      <a:solidFill>
                                        <a:srgbClr val="C00000"/>
                                      </a:solidFill>
                                      <a:latin typeface="Cambria Math"/>
                                    </a:rPr>
                                  </m:ctrlPr>
                                </m:fPr>
                                <m:num>
                                  <m:r>
                                    <a:rPr lang="en-US" sz="2400" b="0" i="1" smtClean="0">
                                      <a:solidFill>
                                        <a:srgbClr val="C00000"/>
                                      </a:solidFill>
                                      <a:latin typeface="Cambria Math"/>
                                    </a:rPr>
                                    <m:t>𝑙</m:t>
                                  </m:r>
                                </m:num>
                                <m:den>
                                  <m:sSub>
                                    <m:sSubPr>
                                      <m:ctrlPr>
                                        <a:rPr lang="en-US" sz="2400" b="0" i="1" smtClean="0">
                                          <a:solidFill>
                                            <a:srgbClr val="C00000"/>
                                          </a:solidFill>
                                          <a:latin typeface="Cambria Math"/>
                                        </a:rPr>
                                      </m:ctrlPr>
                                    </m:sSubPr>
                                    <m:e>
                                      <m:r>
                                        <a:rPr lang="en-US" sz="2400" b="0" i="1" smtClean="0">
                                          <a:solidFill>
                                            <a:srgbClr val="C00000"/>
                                          </a:solidFill>
                                          <a:latin typeface="Cambria Math"/>
                                        </a:rPr>
                                        <m:t>𝑙</m:t>
                                      </m:r>
                                    </m:e>
                                    <m:sub>
                                      <m:r>
                                        <a:rPr lang="en-US" sz="2400" b="0" i="1" smtClean="0">
                                          <a:solidFill>
                                            <a:srgbClr val="C00000"/>
                                          </a:solidFill>
                                          <a:latin typeface="Cambria Math"/>
                                        </a:rPr>
                                        <m:t>1</m:t>
                                      </m:r>
                                    </m:sub>
                                  </m:sSub>
                                </m:den>
                              </m:f>
                            </m:e>
                          </m:d>
                        </m:e>
                        <m:sup>
                          <m:r>
                            <a:rPr lang="en-US" sz="2400" b="0" i="1" smtClean="0">
                              <a:solidFill>
                                <a:srgbClr val="C00000"/>
                              </a:solidFill>
                              <a:latin typeface="Cambria Math"/>
                            </a:rPr>
                            <m:t>𝑚</m:t>
                          </m:r>
                        </m:sup>
                      </m:sSup>
                      <m:r>
                        <a:rPr lang="en-US" sz="2400" b="0" i="1" smtClean="0">
                          <a:solidFill>
                            <a:srgbClr val="C00000"/>
                          </a:solidFill>
                          <a:latin typeface="Cambria Math"/>
                        </a:rPr>
                        <m:t>=</m:t>
                      </m:r>
                      <m:r>
                        <a:rPr lang="en-US" sz="2400" b="0" i="1" smtClean="0">
                          <a:solidFill>
                            <a:srgbClr val="C00000"/>
                          </a:solidFill>
                          <a:latin typeface="Cambria Math"/>
                          <a:ea typeface="Cambria Math"/>
                        </a:rPr>
                        <m:t>𝜎</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𝑎</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𝑏</m:t>
                      </m:r>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d>
                            <m:dPr>
                              <m:ctrlPr>
                                <a:rPr lang="en-US" sz="2400" b="0" i="1" smtClean="0">
                                  <a:solidFill>
                                    <a:srgbClr val="C00000"/>
                                  </a:solidFill>
                                  <a:latin typeface="Cambria Math"/>
                                  <a:ea typeface="Cambria Math"/>
                                </a:rPr>
                              </m:ctrlPr>
                            </m:dPr>
                            <m:e>
                              <m:f>
                                <m:fPr>
                                  <m:type m:val="skw"/>
                                  <m:ctrlPr>
                                    <a:rPr lang="en-US" sz="2400" b="0" i="1" smtClean="0">
                                      <a:solidFill>
                                        <a:srgbClr val="C00000"/>
                                      </a:solidFill>
                                      <a:latin typeface="Cambria Math"/>
                                      <a:ea typeface="Cambria Math"/>
                                    </a:rPr>
                                  </m:ctrlPr>
                                </m:fPr>
                                <m:num>
                                  <m:r>
                                    <a:rPr lang="en-US" sz="2400" b="0" i="1" smtClean="0">
                                      <a:solidFill>
                                        <a:srgbClr val="C00000"/>
                                      </a:solidFill>
                                      <a:latin typeface="Cambria Math"/>
                                      <a:ea typeface="Cambria Math"/>
                                    </a:rPr>
                                    <m:t>𝑙</m:t>
                                  </m:r>
                                </m:num>
                                <m:den>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𝑙</m:t>
                                      </m:r>
                                    </m:e>
                                    <m:sub>
                                      <m:r>
                                        <a:rPr lang="en-US" sz="2400" b="0" i="1" smtClean="0">
                                          <a:solidFill>
                                            <a:srgbClr val="C00000"/>
                                          </a:solidFill>
                                          <a:latin typeface="Cambria Math"/>
                                          <a:ea typeface="Cambria Math"/>
                                        </a:rPr>
                                        <m:t>1</m:t>
                                      </m:r>
                                    </m:sub>
                                  </m:sSub>
                                </m:den>
                              </m:f>
                            </m:e>
                          </m:d>
                        </m:e>
                        <m:sup>
                          <m:r>
                            <a:rPr lang="en-US" sz="2400" b="0" i="1" smtClean="0">
                              <a:solidFill>
                                <a:srgbClr val="C00000"/>
                              </a:solidFill>
                              <a:latin typeface="Cambria Math"/>
                              <a:ea typeface="Cambria Math"/>
                            </a:rPr>
                            <m:t>𝑚</m:t>
                          </m:r>
                        </m:sup>
                      </m:sSup>
                    </m:oMath>
                  </m:oMathPara>
                </a14:m>
                <a:endParaRPr lang="ru-RU"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439076" y="1669570"/>
                <a:ext cx="5474447" cy="721864"/>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607619" y="1588888"/>
                <a:ext cx="2097305" cy="8411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𝐾</m:t>
                          </m:r>
                        </m:e>
                        <m:sub>
                          <m:r>
                            <a:rPr lang="en-US" sz="2400" b="0" i="1" smtClean="0">
                              <a:solidFill>
                                <a:srgbClr val="C00000"/>
                              </a:solidFill>
                              <a:latin typeface="Cambria Math"/>
                            </a:rPr>
                            <m:t>𝑙</m:t>
                          </m:r>
                        </m:sub>
                      </m:sSub>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r>
                                <a:rPr lang="en-US" sz="2400" b="0" i="1" smtClean="0">
                                  <a:solidFill>
                                    <a:srgbClr val="C00000"/>
                                  </a:solidFill>
                                  <a:latin typeface="Cambria Math"/>
                                </a:rPr>
                                <m:t>𝐾</m:t>
                              </m:r>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𝛿</m:t>
                              </m:r>
                            </m:e>
                            <m:sup>
                              <m:r>
                                <a:rPr lang="en-US" sz="2400" b="0" i="1" smtClean="0">
                                  <a:solidFill>
                                    <a:srgbClr val="C00000"/>
                                  </a:solidFill>
                                  <a:latin typeface="Cambria Math"/>
                                  <a:ea typeface="Cambria Math"/>
                                </a:rPr>
                                <m:t>𝑢𝑘</m:t>
                              </m:r>
                            </m:sup>
                          </m:sSup>
                        </m:num>
                        <m:den>
                          <m:sSup>
                            <m:sSupPr>
                              <m:ctrlPr>
                                <a:rPr lang="en-US" sz="2400" b="0" i="1" smtClean="0">
                                  <a:solidFill>
                                    <a:srgbClr val="C00000"/>
                                  </a:solidFill>
                                  <a:latin typeface="Cambria Math"/>
                                </a:rPr>
                              </m:ctrlPr>
                            </m:sSupPr>
                            <m:e>
                              <m:r>
                                <a:rPr lang="en-US" sz="2400" b="0" i="1" smtClean="0">
                                  <a:solidFill>
                                    <a:srgbClr val="C00000"/>
                                  </a:solidFill>
                                  <a:latin typeface="Cambria Math"/>
                                </a:rPr>
                                <m:t>𝑎</m:t>
                              </m:r>
                            </m:e>
                            <m:sup>
                              <m:r>
                                <a:rPr lang="en-US" sz="2400" b="0" i="1" smtClean="0">
                                  <a:solidFill>
                                    <a:srgbClr val="C00000"/>
                                  </a:solidFill>
                                  <a:latin typeface="Cambria Math"/>
                                </a:rPr>
                                <m:t>𝑦𝑘</m:t>
                              </m:r>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r>
                                <a:rPr lang="en-US" sz="2400" b="0" i="1" smtClean="0">
                                  <a:solidFill>
                                    <a:srgbClr val="C00000"/>
                                  </a:solidFill>
                                  <a:latin typeface="Cambria Math"/>
                                  <a:ea typeface="Cambria Math"/>
                                </a:rPr>
                                <m:t>𝑧𝑘</m:t>
                              </m:r>
                            </m:sup>
                          </m:sSup>
                        </m:den>
                      </m:f>
                    </m:oMath>
                  </m:oMathPara>
                </a14:m>
                <a:endParaRPr lang="ru-RU"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6607619" y="1588888"/>
                <a:ext cx="2097305" cy="841128"/>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15320" y="2877669"/>
                <a:ext cx="4266361" cy="5283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𝑍</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sSub>
                            <m:sSubPr>
                              <m:ctrlPr>
                                <a:rPr lang="en-US" sz="2400" b="0" i="1" smtClean="0">
                                  <a:solidFill>
                                    <a:srgbClr val="C00000"/>
                                  </a:solidFill>
                                  <a:latin typeface="Cambria Math"/>
                                </a:rPr>
                              </m:ctrlPr>
                            </m:sSubPr>
                            <m:e>
                              <m:r>
                                <a:rPr lang="en-US" sz="2400" b="0" i="1" smtClean="0">
                                  <a:solidFill>
                                    <a:srgbClr val="C00000"/>
                                  </a:solidFill>
                                  <a:latin typeface="Cambria Math"/>
                                </a:rPr>
                                <m:t>𝑝</m:t>
                              </m:r>
                            </m:e>
                            <m:sub>
                              <m:r>
                                <a:rPr lang="en-US" sz="2400" b="0" i="1" smtClean="0">
                                  <a:solidFill>
                                    <a:srgbClr val="C00000"/>
                                  </a:solidFill>
                                  <a:latin typeface="Cambria Math"/>
                                </a:rPr>
                                <m:t>𝑍</m:t>
                              </m:r>
                            </m:sub>
                          </m:sSub>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𝛿</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𝑢</m:t>
                              </m:r>
                            </m:e>
                            <m:sub>
                              <m:r>
                                <a:rPr lang="en-US" sz="2400" b="0" i="1" smtClean="0">
                                  <a:solidFill>
                                    <a:srgbClr val="C00000"/>
                                  </a:solidFill>
                                  <a:latin typeface="Cambria Math"/>
                                  <a:ea typeface="Cambria Math"/>
                                </a:rPr>
                                <m:t>𝑝𝑧</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i="1">
                              <a:solidFill>
                                <a:srgbClr val="C00000"/>
                              </a:solidFill>
                              <a:latin typeface="Cambria Math"/>
                              <a:ea typeface="Cambria Math"/>
                            </a:rPr>
                            <m:t>𝑎</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𝑝𝑧</m:t>
                              </m:r>
                            </m:sub>
                          </m:sSub>
                        </m:sup>
                      </m:sSup>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𝑏</m:t>
                      </m:r>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𝑍</m:t>
                              </m:r>
                            </m:e>
                            <m:sub>
                              <m:r>
                                <a:rPr lang="en-US" sz="2400" b="0" i="1" smtClean="0">
                                  <a:solidFill>
                                    <a:srgbClr val="C00000"/>
                                  </a:solidFill>
                                  <a:latin typeface="Cambria Math"/>
                                  <a:ea typeface="Cambria Math"/>
                                </a:rPr>
                                <m:t>𝑝𝑧</m:t>
                              </m:r>
                            </m:sub>
                          </m:sSub>
                        </m:sup>
                      </m:sSup>
                    </m:oMath>
                  </m:oMathPara>
                </a14:m>
                <a:endParaRPr lang="ru-RU" sz="2400" dirty="0">
                  <a:solidFill>
                    <a:srgbClr val="C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415320" y="2877669"/>
                <a:ext cx="4266361" cy="528350"/>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883411" y="3657599"/>
                <a:ext cx="5377178" cy="865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𝑍</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𝑧</m:t>
                              </m:r>
                            </m:sub>
                          </m:sSub>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𝛿</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𝑢</m:t>
                              </m:r>
                            </m:e>
                            <m:sub>
                              <m:r>
                                <a:rPr lang="en-US" sz="2400" b="0" i="1" smtClean="0">
                                  <a:solidFill>
                                    <a:srgbClr val="C00000"/>
                                  </a:solidFill>
                                  <a:latin typeface="Cambria Math"/>
                                  <a:ea typeface="Cambria Math"/>
                                </a:rPr>
                                <m:t>𝑝𝑧</m:t>
                              </m:r>
                            </m:sub>
                          </m:sSub>
                        </m:sup>
                      </m:sSup>
                      <m:r>
                        <a:rPr lang="en-US" sz="2400" b="0" i="1" smtClean="0">
                          <a:solidFill>
                            <a:srgbClr val="C00000"/>
                          </a:solidFill>
                          <a:latin typeface="Cambria Math"/>
                          <a:ea typeface="Cambria Math"/>
                        </a:rPr>
                        <m:t>∙</m:t>
                      </m:r>
                      <m:f>
                        <m:fPr>
                          <m:ctrlPr>
                            <a:rPr lang="en-US" sz="2400" b="0" i="1" smtClean="0">
                              <a:solidFill>
                                <a:srgbClr val="C00000"/>
                              </a:solidFill>
                              <a:latin typeface="Cambria Math"/>
                              <a:ea typeface="Cambria Math"/>
                            </a:rPr>
                          </m:ctrlPr>
                        </m:fPr>
                        <m:num>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𝑆</m:t>
                              </m:r>
                            </m:e>
                            <m:sup>
                              <m:r>
                                <a:rPr lang="en-US" sz="2400" b="0" i="1" smtClean="0">
                                  <a:solidFill>
                                    <a:srgbClr val="C00000"/>
                                  </a:solidFill>
                                  <a:latin typeface="Cambria Math"/>
                                  <a:ea typeface="Cambria Math"/>
                                </a:rPr>
                                <m:t>𝑦𝑝𝑧</m:t>
                              </m:r>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𝑠𝑖𝑛</m:t>
                              </m:r>
                            </m:e>
                            <m:sup>
                              <m:r>
                                <a:rPr lang="en-US" sz="2400" b="0" i="1" smtClean="0">
                                  <a:solidFill>
                                    <a:srgbClr val="C00000"/>
                                  </a:solidFill>
                                  <a:latin typeface="Cambria Math"/>
                                  <a:ea typeface="Cambria Math"/>
                                </a:rPr>
                                <m:t>𝑦𝑝𝑧</m:t>
                              </m:r>
                            </m:sup>
                          </m:sSup>
                          <m:r>
                            <a:rPr lang="en-US" sz="2400" b="0" i="1" smtClean="0">
                              <a:solidFill>
                                <a:srgbClr val="C00000"/>
                              </a:solidFill>
                              <a:latin typeface="Cambria Math"/>
                              <a:ea typeface="Cambria Math"/>
                            </a:rPr>
                            <m:t>𝜑</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𝑡</m:t>
                          </m:r>
                        </m:num>
                        <m:den>
                          <m:func>
                            <m:funcPr>
                              <m:ctrlPr>
                                <a:rPr lang="en-US" sz="2400" b="0" i="1" smtClean="0">
                                  <a:solidFill>
                                    <a:srgbClr val="C00000"/>
                                  </a:solidFill>
                                  <a:latin typeface="Cambria Math"/>
                                  <a:ea typeface="Cambria Math"/>
                                </a:rPr>
                              </m:ctrlPr>
                            </m:funcPr>
                            <m:fName>
                              <m:r>
                                <m:rPr>
                                  <m:sty m:val="p"/>
                                </m:rPr>
                                <a:rPr lang="en-US" sz="2400" b="0" i="0" smtClean="0">
                                  <a:solidFill>
                                    <a:srgbClr val="C00000"/>
                                  </a:solidFill>
                                  <a:latin typeface="Cambria Math"/>
                                  <a:ea typeface="Cambria Math"/>
                                </a:rPr>
                                <m:t>sin</m:t>
                              </m:r>
                            </m:fName>
                            <m:e>
                              <m:r>
                                <a:rPr lang="en-US" sz="2400" b="0" i="1" smtClean="0">
                                  <a:solidFill>
                                    <a:srgbClr val="C00000"/>
                                  </a:solidFill>
                                  <a:latin typeface="Cambria Math"/>
                                  <a:ea typeface="Cambria Math"/>
                                </a:rPr>
                                <m:t>𝜑</m:t>
                              </m:r>
                            </m:e>
                          </m:func>
                        </m:den>
                      </m:f>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𝑍</m:t>
                              </m:r>
                            </m:e>
                            <m:sub>
                              <m:r>
                                <a:rPr lang="en-US" sz="2400" b="0" i="1" smtClean="0">
                                  <a:solidFill>
                                    <a:srgbClr val="C00000"/>
                                  </a:solidFill>
                                  <a:latin typeface="Cambria Math"/>
                                  <a:ea typeface="Cambria Math"/>
                                </a:rPr>
                                <m:t>𝑝𝑧</m:t>
                              </m:r>
                            </m:sub>
                          </m:sSub>
                        </m:sup>
                      </m:sSup>
                    </m:oMath>
                  </m:oMathPara>
                </a14:m>
                <a:endParaRPr lang="ru-RU"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883411" y="3657599"/>
                <a:ext cx="5377178" cy="865943"/>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409261" y="4482427"/>
                <a:ext cx="4325479" cy="5083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𝑍</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𝑧</m:t>
                              </m:r>
                            </m:sub>
                          </m:sSub>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𝑆</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𝑌</m:t>
                              </m:r>
                            </m:e>
                            <m:sub>
                              <m:r>
                                <a:rPr lang="en-US" sz="2400" b="0" i="1" smtClean="0">
                                  <a:solidFill>
                                    <a:srgbClr val="C00000"/>
                                  </a:solidFill>
                                  <a:latin typeface="Cambria Math"/>
                                  <a:ea typeface="Cambria Math"/>
                                </a:rPr>
                                <m:t>𝑝𝑧</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𝑡</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𝑋</m:t>
                              </m:r>
                            </m:e>
                            <m:sub>
                              <m:r>
                                <a:rPr lang="en-US" sz="2400" b="0" i="1" smtClean="0">
                                  <a:solidFill>
                                    <a:srgbClr val="C00000"/>
                                  </a:solidFill>
                                  <a:latin typeface="Cambria Math"/>
                                  <a:ea typeface="Cambria Math"/>
                                </a:rPr>
                                <m:t>𝑝𝑧</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𝑍</m:t>
                              </m:r>
                            </m:e>
                            <m:sub>
                              <m:r>
                                <a:rPr lang="en-US" sz="2400" b="0" i="1" smtClean="0">
                                  <a:solidFill>
                                    <a:srgbClr val="C00000"/>
                                  </a:solidFill>
                                  <a:latin typeface="Cambria Math"/>
                                  <a:ea typeface="Cambria Math"/>
                                </a:rPr>
                                <m:t>𝑝𝑧</m:t>
                              </m:r>
                            </m:sub>
                          </m:sSub>
                        </m:sup>
                      </m:sSup>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𝐾</m:t>
                          </m:r>
                        </m:e>
                        <m:sub>
                          <m:r>
                            <a:rPr lang="en-US" sz="2400" b="0" i="1" smtClean="0">
                              <a:solidFill>
                                <a:srgbClr val="C00000"/>
                              </a:solidFill>
                              <a:latin typeface="Cambria Math"/>
                              <a:ea typeface="Cambria Math"/>
                            </a:rPr>
                            <m:t>𝑝𝑧</m:t>
                          </m:r>
                        </m:sub>
                      </m:sSub>
                    </m:oMath>
                  </m:oMathPara>
                </a14:m>
                <a:endParaRPr lang="ru-RU" sz="2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2409261" y="4482427"/>
                <a:ext cx="4325479" cy="508344"/>
              </a:xfrm>
              <a:prstGeom prst="rect">
                <a:avLst/>
              </a:prstGeom>
              <a:blipFill rotWithShape="1">
                <a:blip r:embed="rId7"/>
                <a:stretch>
                  <a:fillRect b="-3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338151" y="5046622"/>
                <a:ext cx="4467698" cy="509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𝑌</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𝑌</m:t>
                              </m:r>
                            </m:sub>
                          </m:sSub>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𝑆</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𝑌</m:t>
                              </m:r>
                            </m:e>
                            <m:sub>
                              <m:r>
                                <a:rPr lang="en-US" sz="2400" b="0" i="1" smtClean="0">
                                  <a:solidFill>
                                    <a:srgbClr val="C00000"/>
                                  </a:solidFill>
                                  <a:latin typeface="Cambria Math"/>
                                  <a:ea typeface="Cambria Math"/>
                                </a:rPr>
                                <m:t>𝑝𝑦</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𝑡</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𝑋</m:t>
                              </m:r>
                            </m:e>
                            <m:sub>
                              <m:r>
                                <a:rPr lang="en-US" sz="2400" b="0" i="1" smtClean="0">
                                  <a:solidFill>
                                    <a:srgbClr val="C00000"/>
                                  </a:solidFill>
                                  <a:latin typeface="Cambria Math"/>
                                  <a:ea typeface="Cambria Math"/>
                                </a:rPr>
                                <m:t>𝑝𝑦</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𝑍</m:t>
                              </m:r>
                            </m:e>
                            <m:sub>
                              <m:r>
                                <a:rPr lang="en-US" sz="2400" b="0" i="1" smtClean="0">
                                  <a:solidFill>
                                    <a:srgbClr val="C00000"/>
                                  </a:solidFill>
                                  <a:latin typeface="Cambria Math"/>
                                  <a:ea typeface="Cambria Math"/>
                                </a:rPr>
                                <m:t>𝑝𝑦</m:t>
                              </m:r>
                            </m:sub>
                          </m:sSub>
                        </m:sup>
                      </m:sSup>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𝐾</m:t>
                          </m:r>
                        </m:e>
                        <m:sub>
                          <m:r>
                            <a:rPr lang="en-US" sz="2400" b="0" i="1" smtClean="0">
                              <a:solidFill>
                                <a:srgbClr val="C00000"/>
                              </a:solidFill>
                              <a:latin typeface="Cambria Math"/>
                              <a:ea typeface="Cambria Math"/>
                            </a:rPr>
                            <m:t>𝑝𝑦</m:t>
                          </m:r>
                        </m:sub>
                      </m:sSub>
                    </m:oMath>
                  </m:oMathPara>
                </a14:m>
                <a:endParaRPr lang="ru-RU"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2338151" y="5046622"/>
                <a:ext cx="4467698" cy="509050"/>
              </a:xfrm>
              <a:prstGeom prst="rect">
                <a:avLst/>
              </a:prstGeom>
              <a:blipFill rotWithShape="1">
                <a:blip r:embed="rId8"/>
                <a:stretch>
                  <a:fillRect b="-481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371366" y="5670251"/>
                <a:ext cx="4401269" cy="5102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𝑋</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𝐶</m:t>
                          </m:r>
                        </m:e>
                        <m:sub>
                          <m:sSub>
                            <m:sSubPr>
                              <m:ctrlPr>
                                <a:rPr lang="en-US" sz="2400" b="0" i="1" smtClean="0">
                                  <a:solidFill>
                                    <a:srgbClr val="C00000"/>
                                  </a:solidFill>
                                  <a:latin typeface="Cambria Math"/>
                                </a:rPr>
                              </m:ctrlPr>
                            </m:sSubPr>
                            <m:e>
                              <m:r>
                                <a:rPr lang="en-US" sz="2400" b="0" i="1" smtClean="0">
                                  <a:solidFill>
                                    <a:srgbClr val="C00000"/>
                                  </a:solidFill>
                                  <a:latin typeface="Cambria Math"/>
                                </a:rPr>
                                <m:t>𝑃</m:t>
                              </m:r>
                            </m:e>
                            <m:sub>
                              <m:r>
                                <a:rPr lang="en-US" sz="2400" b="0" i="1" smtClean="0">
                                  <a:solidFill>
                                    <a:srgbClr val="C00000"/>
                                  </a:solidFill>
                                  <a:latin typeface="Cambria Math"/>
                                </a:rPr>
                                <m:t>𝑥</m:t>
                              </m:r>
                            </m:sub>
                          </m:sSub>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𝑆</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𝑌</m:t>
                              </m:r>
                            </m:e>
                            <m:sub>
                              <m:r>
                                <a:rPr lang="en-US" sz="2400" b="0" i="1" smtClean="0">
                                  <a:solidFill>
                                    <a:srgbClr val="C00000"/>
                                  </a:solidFill>
                                  <a:latin typeface="Cambria Math"/>
                                  <a:ea typeface="Cambria Math"/>
                                </a:rPr>
                                <m:t>𝑝𝑥</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𝑡</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𝑋</m:t>
                              </m:r>
                            </m:e>
                            <m:sub>
                              <m:r>
                                <a:rPr lang="en-US" sz="2400" b="0" i="1" smtClean="0">
                                  <a:solidFill>
                                    <a:srgbClr val="C00000"/>
                                  </a:solidFill>
                                  <a:latin typeface="Cambria Math"/>
                                  <a:ea typeface="Cambria Math"/>
                                </a:rPr>
                                <m:t>𝑝𝑥</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𝑍</m:t>
                              </m:r>
                            </m:e>
                            <m:sub>
                              <m:r>
                                <a:rPr lang="en-US" sz="2400" b="0" i="1" smtClean="0">
                                  <a:solidFill>
                                    <a:srgbClr val="C00000"/>
                                  </a:solidFill>
                                  <a:latin typeface="Cambria Math"/>
                                  <a:ea typeface="Cambria Math"/>
                                </a:rPr>
                                <m:t>𝑝𝑥</m:t>
                              </m:r>
                            </m:sub>
                          </m:sSub>
                        </m:sup>
                      </m:sSup>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𝐾</m:t>
                          </m:r>
                        </m:e>
                        <m:sub>
                          <m:r>
                            <a:rPr lang="en-US" sz="2400" b="0" i="1" smtClean="0">
                              <a:solidFill>
                                <a:srgbClr val="C00000"/>
                              </a:solidFill>
                              <a:latin typeface="Cambria Math"/>
                              <a:ea typeface="Cambria Math"/>
                            </a:rPr>
                            <m:t>𝑝𝑥</m:t>
                          </m:r>
                        </m:sub>
                      </m:sSub>
                    </m:oMath>
                  </m:oMathPara>
                </a14:m>
                <a:endParaRPr lang="ru-RU"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2371366" y="5670251"/>
                <a:ext cx="4401269" cy="510268"/>
              </a:xfrm>
              <a:prstGeom prst="rect">
                <a:avLst/>
              </a:prstGeom>
              <a:blipFill rotWithShape="1">
                <a:blip r:embed="rId9"/>
                <a:stretch>
                  <a:fillRect b="-3571"/>
                </a:stretch>
              </a:blipFill>
            </p:spPr>
            <p:txBody>
              <a:bodyPr/>
              <a:lstStyle/>
              <a:p>
                <a:r>
                  <a:rPr lang="ru-RU">
                    <a:noFill/>
                  </a:rPr>
                  <a:t> </a:t>
                </a:r>
              </a:p>
            </p:txBody>
          </p:sp>
        </mc:Fallback>
      </mc:AlternateContent>
      <p:sp>
        <p:nvSpPr>
          <p:cNvPr id="20" name="Содержимое 2"/>
          <p:cNvSpPr txBox="1">
            <a:spLocks/>
          </p:cNvSpPr>
          <p:nvPr/>
        </p:nvSpPr>
        <p:spPr>
          <a:xfrm>
            <a:off x="5791569" y="185481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6" name="Содержимое 2"/>
          <p:cNvSpPr txBox="1">
            <a:spLocks/>
          </p:cNvSpPr>
          <p:nvPr/>
        </p:nvSpPr>
        <p:spPr>
          <a:xfrm>
            <a:off x="8704924" y="184010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7" name="Содержимое 2"/>
          <p:cNvSpPr txBox="1">
            <a:spLocks/>
          </p:cNvSpPr>
          <p:nvPr/>
        </p:nvSpPr>
        <p:spPr>
          <a:xfrm>
            <a:off x="6529658" y="288847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8" name="Содержимое 2"/>
          <p:cNvSpPr txBox="1">
            <a:spLocks/>
          </p:cNvSpPr>
          <p:nvPr/>
        </p:nvSpPr>
        <p:spPr>
          <a:xfrm>
            <a:off x="7138635" y="385524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9" name="Содержимое 2"/>
          <p:cNvSpPr txBox="1">
            <a:spLocks/>
          </p:cNvSpPr>
          <p:nvPr/>
        </p:nvSpPr>
        <p:spPr>
          <a:xfrm>
            <a:off x="6606726" y="456687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0" name="Содержимое 2"/>
          <p:cNvSpPr txBox="1">
            <a:spLocks/>
          </p:cNvSpPr>
          <p:nvPr/>
        </p:nvSpPr>
        <p:spPr>
          <a:xfrm>
            <a:off x="6683895" y="509271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25" name="Группа 24"/>
          <p:cNvGrpSpPr/>
          <p:nvPr/>
        </p:nvGrpSpPr>
        <p:grpSpPr>
          <a:xfrm>
            <a:off x="8432687" y="6450136"/>
            <a:ext cx="453970" cy="369332"/>
            <a:chOff x="8432687" y="6450136"/>
            <a:chExt cx="453970" cy="369332"/>
          </a:xfrm>
        </p:grpSpPr>
        <p:sp>
          <p:nvSpPr>
            <p:cNvPr id="31" name="Овал 3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32" name="TextBox 31"/>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5735926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СИЛЫ РЕЗАНИЯ ЧЕРЕЗ УДЕЛЬНУЮ СИЛУ</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1562100"/>
            <a:ext cx="9144000" cy="5257800"/>
          </a:xfrm>
          <a:prstGeom prst="rect">
            <a:avLst/>
          </a:prstGeom>
        </p:spPr>
        <p:txBody>
          <a:bodyPr vert="horz" lIns="91440" tIns="45720" rIns="91440" bIns="45720" rtlCol="0">
            <a:noAutofit/>
          </a:bodyPr>
          <a:lstStyle/>
          <a:p>
            <a:pPr marL="349250" indent="-342900" algn="just">
              <a:lnSpc>
                <a:spcPct val="80000"/>
              </a:lnSpc>
              <a:buFont typeface="GOST Type BU"/>
              <a:buChar char=" "/>
              <a:defRPr/>
            </a:pPr>
            <a:r>
              <a:rPr lang="ru-RU" sz="3600" dirty="0">
                <a:solidFill>
                  <a:schemeClr val="tx2">
                    <a:lumMod val="75000"/>
                  </a:schemeClr>
                </a:solidFill>
                <a:latin typeface="GOST Type BU" pitchFamily="2" charset="2"/>
              </a:rPr>
              <a:t>Сила резания</a:t>
            </a:r>
            <a:r>
              <a:rPr lang="ru-RU" sz="3600" dirty="0" smtClean="0">
                <a:solidFill>
                  <a:schemeClr val="tx2">
                    <a:lumMod val="75000"/>
                  </a:schemeClr>
                </a:solidFill>
                <a:latin typeface="GOST Type BU" pitchFamily="2" charset="2"/>
              </a:rPr>
              <a:t>:</a:t>
            </a:r>
          </a:p>
          <a:p>
            <a:pPr marL="349250" indent="-342900" algn="just">
              <a:lnSpc>
                <a:spcPct val="80000"/>
              </a:lnSpc>
              <a:buFont typeface="GOST Type BU"/>
              <a:buChar char=" "/>
              <a:defRPr/>
            </a:pPr>
            <a:endParaRPr lang="ru-RU" sz="4000" dirty="0">
              <a:solidFill>
                <a:schemeClr val="tx2">
                  <a:lumMod val="75000"/>
                </a:schemeClr>
              </a:solidFill>
              <a:latin typeface="GOST Type BU" pitchFamily="2" charset="2"/>
            </a:endParaRPr>
          </a:p>
          <a:p>
            <a:pPr marL="6350" algn="ctr">
              <a:lnSpc>
                <a:spcPct val="80000"/>
              </a:lnSpc>
              <a:defRPr/>
            </a:pPr>
            <a:r>
              <a:rPr lang="ru-RU" sz="4400" b="1" dirty="0" smtClean="0">
                <a:solidFill>
                  <a:srgbClr val="C00000"/>
                </a:solidFill>
                <a:latin typeface="GOST Type BU" pitchFamily="2" charset="2"/>
              </a:rPr>
              <a:t>P = q ∙ F ∙ K</a:t>
            </a:r>
            <a:endParaRPr lang="ru-RU" sz="4400" b="1" dirty="0">
              <a:solidFill>
                <a:srgbClr val="C00000"/>
              </a:solidFill>
              <a:latin typeface="GOST Type BU" pitchFamily="2" charset="2"/>
            </a:endParaRPr>
          </a:p>
          <a:p>
            <a:pPr marL="349250" indent="-342900" algn="just">
              <a:lnSpc>
                <a:spcPct val="80000"/>
              </a:lnSpc>
              <a:buFont typeface="GOST Type BU"/>
              <a:buChar char=" "/>
              <a:defRPr/>
            </a:pPr>
            <a:endParaRPr lang="ru-RU" sz="4000" dirty="0">
              <a:solidFill>
                <a:schemeClr val="tx2">
                  <a:lumMod val="75000"/>
                </a:schemeClr>
              </a:solidFill>
              <a:latin typeface="GOST Type BU" pitchFamily="2" charset="2"/>
            </a:endParaRPr>
          </a:p>
          <a:p>
            <a:pPr marL="349250" indent="-342900" algn="just">
              <a:lnSpc>
                <a:spcPct val="80000"/>
              </a:lnSpc>
              <a:buFont typeface="GOST Type BU"/>
              <a:buChar char=" "/>
              <a:defRPr/>
            </a:pPr>
            <a:r>
              <a:rPr lang="ru-RU" sz="3600" dirty="0">
                <a:solidFill>
                  <a:schemeClr val="tx2">
                    <a:lumMod val="75000"/>
                  </a:schemeClr>
                </a:solidFill>
                <a:latin typeface="GOST Type BU" pitchFamily="2" charset="2"/>
              </a:rPr>
              <a:t>где </a:t>
            </a:r>
            <a:r>
              <a:rPr lang="ru-RU" sz="3600" dirty="0">
                <a:solidFill>
                  <a:srgbClr val="C00000"/>
                </a:solidFill>
                <a:latin typeface="GOST Type BU" pitchFamily="2" charset="2"/>
              </a:rPr>
              <a:t>q</a:t>
            </a:r>
            <a:r>
              <a:rPr lang="ru-RU" sz="3600" dirty="0">
                <a:solidFill>
                  <a:schemeClr val="tx2">
                    <a:lumMod val="75000"/>
                  </a:schemeClr>
                </a:solidFill>
                <a:latin typeface="GOST Type BU" pitchFamily="2" charset="2"/>
              </a:rPr>
              <a:t> – удельная сила резания;</a:t>
            </a:r>
          </a:p>
          <a:p>
            <a:pPr marL="349250" algn="ctr">
              <a:lnSpc>
                <a:spcPct val="80000"/>
              </a:lnSpc>
              <a:defRPr/>
            </a:pPr>
            <a:r>
              <a:rPr lang="ru-RU" sz="3600" dirty="0">
                <a:solidFill>
                  <a:srgbClr val="C00000"/>
                </a:solidFill>
                <a:latin typeface="GOST Type BU" pitchFamily="2" charset="2"/>
              </a:rPr>
              <a:t>F</a:t>
            </a:r>
            <a:r>
              <a:rPr lang="ru-RU" sz="3600" dirty="0">
                <a:solidFill>
                  <a:schemeClr val="tx2">
                    <a:lumMod val="75000"/>
                  </a:schemeClr>
                </a:solidFill>
                <a:latin typeface="GOST Type BU" pitchFamily="2" charset="2"/>
              </a:rPr>
              <a:t> – площадь сечения срезаемого слоя;</a:t>
            </a:r>
          </a:p>
          <a:p>
            <a:pPr marL="349250" algn="ctr">
              <a:lnSpc>
                <a:spcPct val="80000"/>
              </a:lnSpc>
              <a:defRPr/>
            </a:pPr>
            <a:r>
              <a:rPr lang="ru-RU" sz="3600" dirty="0">
                <a:solidFill>
                  <a:srgbClr val="C00000"/>
                </a:solidFill>
                <a:latin typeface="GOST Type BU" pitchFamily="2" charset="2"/>
              </a:rPr>
              <a:t>K</a:t>
            </a:r>
            <a:r>
              <a:rPr lang="ru-RU" sz="3600" dirty="0">
                <a:solidFill>
                  <a:schemeClr val="tx2">
                    <a:lumMod val="75000"/>
                  </a:schemeClr>
                </a:solidFill>
                <a:latin typeface="GOST Type BU" pitchFamily="2" charset="2"/>
              </a:rPr>
              <a:t> – поправочный коэффициент</a:t>
            </a:r>
          </a:p>
        </p:txBody>
      </p:sp>
      <p:sp>
        <p:nvSpPr>
          <p:cNvPr id="4" name="Содержимое 2"/>
          <p:cNvSpPr txBox="1">
            <a:spLocks/>
          </p:cNvSpPr>
          <p:nvPr/>
        </p:nvSpPr>
        <p:spPr>
          <a:xfrm>
            <a:off x="6309112" y="2557931"/>
            <a:ext cx="243908" cy="416859"/>
          </a:xfrm>
          <a:prstGeom prst="rect">
            <a:avLst/>
          </a:prstGeom>
        </p:spPr>
        <p:txBody>
          <a:bodyPr vert="horz" lIns="91440" tIns="45720" rIns="91440" bIns="45720" rtlCol="0">
            <a:noAutofit/>
          </a:bodyPr>
          <a:lstStyle/>
          <a:p>
            <a:pPr algn="just">
              <a:lnSpc>
                <a:spcPct val="80000"/>
              </a:lnSpc>
              <a:defRPr/>
            </a:pPr>
            <a:r>
              <a:rPr lang="en-US" sz="3600" dirty="0" smtClean="0">
                <a:solidFill>
                  <a:schemeClr val="tx2">
                    <a:lumMod val="75000"/>
                  </a:schemeClr>
                </a:solidFill>
                <a:latin typeface="GOST Type BU" pitchFamily="2" charset="2"/>
              </a:rPr>
              <a:t>;</a:t>
            </a:r>
            <a:endParaRPr lang="ru-RU" sz="3600" dirty="0" smtClean="0">
              <a:solidFill>
                <a:schemeClr val="tx2">
                  <a:lumMod val="75000"/>
                </a:schemeClr>
              </a:solidFill>
              <a:latin typeface="GOST Type BU" pitchFamily="2" charset="2"/>
            </a:endParaRPr>
          </a:p>
        </p:txBody>
      </p:sp>
      <p:grpSp>
        <p:nvGrpSpPr>
          <p:cNvPr id="5" name="Группа 4"/>
          <p:cNvGrpSpPr/>
          <p:nvPr/>
        </p:nvGrpSpPr>
        <p:grpSpPr>
          <a:xfrm>
            <a:off x="8432687" y="6450136"/>
            <a:ext cx="453970" cy="369332"/>
            <a:chOff x="8432687"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79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1069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3999" cy="79851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ТЕОРИЯ РЕЗАНИЯ КАК НАУКА.</a:t>
            </a:r>
            <a:b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ЦЕЛИ И ЗАДАЧИ ТЕОРИИ РЕЗАНИЯ</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117887"/>
            <a:ext cx="8765628" cy="5376040"/>
          </a:xfrm>
          <a:prstGeom prst="rect">
            <a:avLst/>
          </a:prstGeom>
        </p:spPr>
        <p:txBody>
          <a:bodyPr vert="horz" lIns="91440" tIns="45720" rIns="91440" bIns="45720" rtlCol="0">
            <a:noAutofit/>
          </a:bodyPr>
          <a:lstStyle/>
          <a:p>
            <a:pPr marL="898525" indent="-898525" algn="just">
              <a:lnSpc>
                <a:spcPct val="80000"/>
              </a:lnSpc>
              <a:defRPr/>
            </a:pPr>
            <a:r>
              <a:rPr lang="ru-RU" sz="2100" b="1" i="1" dirty="0" smtClean="0">
                <a:solidFill>
                  <a:srgbClr val="C00000"/>
                </a:solidFill>
                <a:latin typeface="GOST Type BU" pitchFamily="2" charset="2"/>
              </a:rPr>
              <a:t>Теория резания</a:t>
            </a:r>
            <a:r>
              <a:rPr lang="ru-RU" sz="2100" dirty="0" smtClean="0">
                <a:latin typeface="GOST Type BU" pitchFamily="2" charset="2"/>
              </a:rPr>
              <a:t> - совокупность теоретических представлений о природе и   основных физических</a:t>
            </a:r>
            <a:r>
              <a:rPr lang="en-US" sz="2100" dirty="0" smtClean="0">
                <a:latin typeface="GOST Type BU" pitchFamily="2" charset="2"/>
              </a:rPr>
              <a:t> </a:t>
            </a:r>
            <a:r>
              <a:rPr lang="ru-RU" sz="2100" dirty="0" smtClean="0">
                <a:latin typeface="GOST Type BU" pitchFamily="2" charset="2"/>
              </a:rPr>
              <a:t>и химических закономерностях процесса резания.</a:t>
            </a:r>
          </a:p>
          <a:p>
            <a:pPr marL="898525" indent="-898525" algn="just">
              <a:lnSpc>
                <a:spcPct val="80000"/>
              </a:lnSpc>
              <a:defRPr/>
            </a:pPr>
            <a:endParaRPr lang="ru-RU" sz="2100" i="1" dirty="0" smtClean="0">
              <a:latin typeface="GOST Type BU" pitchFamily="2" charset="2"/>
            </a:endParaRPr>
          </a:p>
          <a:p>
            <a:pPr marL="898525" indent="-898525" algn="just">
              <a:lnSpc>
                <a:spcPct val="80000"/>
              </a:lnSpc>
              <a:defRPr/>
            </a:pPr>
            <a:r>
              <a:rPr lang="ru-RU" sz="2100" b="1" i="1" dirty="0" smtClean="0">
                <a:solidFill>
                  <a:srgbClr val="C00000"/>
                </a:solidFill>
                <a:latin typeface="GOST Type BU" pitchFamily="2" charset="2"/>
              </a:rPr>
              <a:t>Основные цели</a:t>
            </a:r>
          </a:p>
          <a:p>
            <a:pPr marL="898525" indent="-898525" algn="just">
              <a:lnSpc>
                <a:spcPct val="80000"/>
              </a:lnSpc>
              <a:defRPr/>
            </a:pPr>
            <a:r>
              <a:rPr lang="ru-RU" sz="2100" dirty="0" smtClean="0">
                <a:latin typeface="GOST Type BU" pitchFamily="2" charset="2"/>
              </a:rPr>
              <a:t>              - повышение производительности процесса резания </a:t>
            </a:r>
          </a:p>
          <a:p>
            <a:pPr marL="898525" indent="-898525" algn="just">
              <a:lnSpc>
                <a:spcPct val="80000"/>
              </a:lnSpc>
              <a:defRPr/>
            </a:pPr>
            <a:r>
              <a:rPr lang="ru-RU" sz="2100" dirty="0" smtClean="0">
                <a:latin typeface="GOST Type BU" pitchFamily="2" charset="2"/>
              </a:rPr>
              <a:t>              - повышение точности и качества изделий</a:t>
            </a:r>
          </a:p>
          <a:p>
            <a:pPr marL="898525" indent="-898525" algn="just">
              <a:lnSpc>
                <a:spcPct val="80000"/>
              </a:lnSpc>
              <a:defRPr/>
            </a:pPr>
            <a:r>
              <a:rPr lang="ru-RU" sz="2100" dirty="0" smtClean="0">
                <a:latin typeface="GOST Type BU" pitchFamily="2" charset="2"/>
              </a:rPr>
              <a:t>              - снижение себестоимости выпуска продукции </a:t>
            </a:r>
          </a:p>
          <a:p>
            <a:pPr marL="898525" indent="-898525" algn="just">
              <a:lnSpc>
                <a:spcPct val="80000"/>
              </a:lnSpc>
              <a:defRPr/>
            </a:pPr>
            <a:endParaRPr lang="ru-RU" sz="2100" dirty="0" smtClean="0">
              <a:latin typeface="GOST Type BU" pitchFamily="2" charset="2"/>
            </a:endParaRPr>
          </a:p>
          <a:p>
            <a:pPr marL="898525" indent="-898525" algn="just">
              <a:lnSpc>
                <a:spcPct val="80000"/>
              </a:lnSpc>
              <a:defRPr/>
            </a:pPr>
            <a:r>
              <a:rPr lang="ru-RU" sz="2100" b="1" i="1" dirty="0" smtClean="0">
                <a:solidFill>
                  <a:srgbClr val="C00000"/>
                </a:solidFill>
                <a:latin typeface="GOST Type BU" pitchFamily="2" charset="2"/>
              </a:rPr>
              <a:t>Задачи</a:t>
            </a:r>
            <a:r>
              <a:rPr lang="ru-RU" sz="2100" dirty="0" smtClean="0">
                <a:latin typeface="GOST Type BU" pitchFamily="2" charset="2"/>
              </a:rPr>
              <a:t> связаны с изучением: </a:t>
            </a:r>
          </a:p>
          <a:p>
            <a:pPr marL="898525" indent="-898525" algn="just">
              <a:lnSpc>
                <a:spcPct val="80000"/>
              </a:lnSpc>
              <a:defRPr/>
            </a:pPr>
            <a:r>
              <a:rPr lang="ru-RU" sz="2100" dirty="0" smtClean="0">
                <a:latin typeface="GOST Type BU" pitchFamily="2" charset="2"/>
              </a:rPr>
              <a:t>            -кинематики процесса резания;</a:t>
            </a:r>
          </a:p>
          <a:p>
            <a:pPr marL="898525" indent="-898525" algn="just">
              <a:lnSpc>
                <a:spcPct val="80000"/>
              </a:lnSpc>
              <a:defRPr/>
            </a:pPr>
            <a:r>
              <a:rPr lang="ru-RU" sz="2100" dirty="0" smtClean="0">
                <a:latin typeface="GOST Type BU" pitchFamily="2" charset="2"/>
              </a:rPr>
              <a:t>            -геометрии режущего инструмента;</a:t>
            </a:r>
          </a:p>
          <a:p>
            <a:pPr marL="898525" indent="-898525" algn="just">
              <a:lnSpc>
                <a:spcPct val="80000"/>
              </a:lnSpc>
              <a:defRPr/>
            </a:pPr>
            <a:r>
              <a:rPr lang="ru-RU" sz="2100" dirty="0" smtClean="0">
                <a:latin typeface="GOST Type BU" pitchFamily="2" charset="2"/>
              </a:rPr>
              <a:t>            -инструментальных материалов;</a:t>
            </a:r>
          </a:p>
          <a:p>
            <a:pPr marL="898525" indent="-898525" algn="just">
              <a:lnSpc>
                <a:spcPct val="80000"/>
              </a:lnSpc>
              <a:defRPr/>
            </a:pPr>
            <a:r>
              <a:rPr lang="ru-RU" sz="2100" dirty="0" smtClean="0">
                <a:latin typeface="GOST Type BU" pitchFamily="2" charset="2"/>
              </a:rPr>
              <a:t>            -деформации и стружкообразования при резании;</a:t>
            </a:r>
          </a:p>
          <a:p>
            <a:pPr marL="898525" indent="-898525" algn="just">
              <a:lnSpc>
                <a:spcPct val="80000"/>
              </a:lnSpc>
              <a:defRPr/>
            </a:pPr>
            <a:r>
              <a:rPr lang="ru-RU" sz="2100" dirty="0" smtClean="0">
                <a:latin typeface="GOST Type BU" pitchFamily="2" charset="2"/>
              </a:rPr>
              <a:t>            -сил и колебаний при резании;</a:t>
            </a:r>
          </a:p>
          <a:p>
            <a:pPr marL="898525" indent="-898525" algn="just">
              <a:lnSpc>
                <a:spcPct val="80000"/>
              </a:lnSpc>
              <a:defRPr/>
            </a:pPr>
            <a:r>
              <a:rPr lang="ru-RU" sz="2100" dirty="0" smtClean="0">
                <a:latin typeface="GOST Type BU" pitchFamily="2" charset="2"/>
              </a:rPr>
              <a:t>            -тепловых явлений, сопровождающих процесс резания;</a:t>
            </a:r>
          </a:p>
          <a:p>
            <a:pPr marL="898525" indent="-898525" algn="just">
              <a:lnSpc>
                <a:spcPct val="80000"/>
              </a:lnSpc>
              <a:defRPr/>
            </a:pPr>
            <a:r>
              <a:rPr lang="ru-RU" sz="2100" dirty="0" smtClean="0">
                <a:latin typeface="GOST Type BU" pitchFamily="2" charset="2"/>
              </a:rPr>
              <a:t>            -изнашивания режущих инструментов;</a:t>
            </a:r>
          </a:p>
          <a:p>
            <a:pPr marL="898525" indent="-898525" algn="just">
              <a:lnSpc>
                <a:spcPct val="80000"/>
              </a:lnSpc>
              <a:defRPr/>
            </a:pPr>
            <a:r>
              <a:rPr lang="ru-RU" sz="2100" dirty="0" smtClean="0">
                <a:latin typeface="GOST Type BU" pitchFamily="2" charset="2"/>
              </a:rPr>
              <a:t>            -точности и качества обработанной поверхности детали;</a:t>
            </a:r>
          </a:p>
          <a:p>
            <a:pPr marL="898525" indent="-898525" algn="just">
              <a:lnSpc>
                <a:spcPct val="80000"/>
              </a:lnSpc>
              <a:defRPr/>
            </a:pPr>
            <a:r>
              <a:rPr lang="ru-RU" sz="2100" dirty="0" smtClean="0">
                <a:latin typeface="GOST Type BU" pitchFamily="2" charset="2"/>
              </a:rPr>
              <a:t>            -особенностей обработки резанием материалов со специфическими   свойствами;</a:t>
            </a:r>
          </a:p>
          <a:p>
            <a:pPr marL="898525" indent="-898525" algn="just">
              <a:lnSpc>
                <a:spcPct val="80000"/>
              </a:lnSpc>
              <a:defRPr/>
            </a:pPr>
            <a:r>
              <a:rPr lang="ru-RU" sz="2100" dirty="0" smtClean="0">
                <a:latin typeface="GOST Type BU" pitchFamily="2" charset="2"/>
              </a:rPr>
              <a:t>            -функционирования системы резания, ее оптимизации и управления.</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21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83180" y="6450136"/>
            <a:ext cx="352982" cy="369332"/>
            <a:chOff x="8483180" y="6450136"/>
            <a:chExt cx="35298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УСЛОВИЙ ОБРАБОТКИ НА СОСТАВЛЯЮЩИЕ СИЛЫ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6656" y="6175287"/>
            <a:ext cx="9144000" cy="615172"/>
          </a:xfrm>
          <a:prstGeom prst="rect">
            <a:avLst/>
          </a:prstGeom>
        </p:spPr>
        <p:txBody>
          <a:bodyPr vert="horz" lIns="91440" tIns="45720" rIns="91440" bIns="45720" rtlCol="0">
            <a:noAutofit/>
          </a:bodyPr>
          <a:lstStyle/>
          <a:p>
            <a:pPr marL="349250" indent="-342900" algn="ctr">
              <a:lnSpc>
                <a:spcPct val="80000"/>
              </a:lnSpc>
              <a:buFont typeface="GOST Type BU"/>
              <a:buChar char=" "/>
              <a:defRPr/>
            </a:pPr>
            <a:r>
              <a:rPr lang="ru-RU" dirty="0" smtClean="0">
                <a:solidFill>
                  <a:schemeClr val="tx2">
                    <a:lumMod val="75000"/>
                  </a:schemeClr>
                </a:solidFill>
                <a:latin typeface="GOST Type BU" pitchFamily="2" charset="2"/>
              </a:rPr>
              <a:t>Зависимости составляющей силы резания </a:t>
            </a:r>
            <a:r>
              <a:rPr lang="en-US" dirty="0" err="1" smtClean="0">
                <a:solidFill>
                  <a:srgbClr val="C00000"/>
                </a:solidFill>
                <a:latin typeface="GOST Type BU" pitchFamily="2" charset="2"/>
              </a:rPr>
              <a:t>P</a:t>
            </a:r>
            <a:r>
              <a:rPr lang="en-US" baseline="-25000" dirty="0" err="1" smtClean="0">
                <a:solidFill>
                  <a:srgbClr val="C00000"/>
                </a:solidFill>
                <a:latin typeface="GOST Type BU" pitchFamily="2" charset="2"/>
              </a:rPr>
              <a:t>z</a:t>
            </a:r>
            <a:r>
              <a:rPr lang="en-US" dirty="0" smtClean="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от глубины резания </a:t>
            </a:r>
            <a:r>
              <a:rPr lang="en-US" dirty="0" smtClean="0">
                <a:solidFill>
                  <a:srgbClr val="C00000"/>
                </a:solidFill>
                <a:latin typeface="GOST Type BU" pitchFamily="2" charset="2"/>
              </a:rPr>
              <a:t>t</a:t>
            </a:r>
            <a:r>
              <a:rPr lang="ru-RU" dirty="0" smtClean="0">
                <a:solidFill>
                  <a:srgbClr val="C00000"/>
                </a:solidFill>
                <a:latin typeface="GOST Type BU" pitchFamily="2" charset="2"/>
              </a:rPr>
              <a:t> </a:t>
            </a:r>
            <a:r>
              <a:rPr lang="en-US" dirty="0" smtClean="0">
                <a:solidFill>
                  <a:schemeClr val="tx2">
                    <a:lumMod val="75000"/>
                  </a:schemeClr>
                </a:solidFill>
                <a:latin typeface="GOST Type BU" pitchFamily="2" charset="2"/>
              </a:rPr>
              <a:t>(a)</a:t>
            </a:r>
            <a:r>
              <a:rPr lang="ru-RU" dirty="0" smtClean="0">
                <a:solidFill>
                  <a:schemeClr val="tx2">
                    <a:lumMod val="75000"/>
                  </a:schemeClr>
                </a:solidFill>
                <a:latin typeface="GOST Type BU" pitchFamily="2" charset="2"/>
              </a:rPr>
              <a:t>, подачи </a:t>
            </a:r>
            <a:r>
              <a:rPr lang="en-US" dirty="0" smtClean="0">
                <a:solidFill>
                  <a:srgbClr val="C00000"/>
                </a:solidFill>
                <a:latin typeface="GOST Type BU" pitchFamily="2" charset="2"/>
              </a:rPr>
              <a:t>S</a:t>
            </a:r>
            <a:r>
              <a:rPr lang="ru-RU" dirty="0" smtClean="0">
                <a:solidFill>
                  <a:srgbClr val="C00000"/>
                </a:solidFill>
                <a:latin typeface="GOST Type BU" pitchFamily="2" charset="2"/>
              </a:rPr>
              <a:t> </a:t>
            </a:r>
            <a:r>
              <a:rPr lang="en-US" dirty="0" smtClean="0">
                <a:solidFill>
                  <a:schemeClr val="tx2">
                    <a:lumMod val="75000"/>
                  </a:schemeClr>
                </a:solidFill>
                <a:latin typeface="GOST Type BU" pitchFamily="2" charset="2"/>
              </a:rPr>
              <a:t>(</a:t>
            </a:r>
            <a:r>
              <a:rPr lang="ru-RU" dirty="0" smtClean="0">
                <a:solidFill>
                  <a:schemeClr val="tx2">
                    <a:lumMod val="75000"/>
                  </a:schemeClr>
                </a:solidFill>
                <a:latin typeface="GOST Type BU" pitchFamily="2" charset="2"/>
              </a:rPr>
              <a:t>б) и скорости резания </a:t>
            </a:r>
            <a:r>
              <a:rPr lang="el-GR" dirty="0" smtClean="0">
                <a:solidFill>
                  <a:srgbClr val="C00000"/>
                </a:solidFill>
                <a:latin typeface="Times New Roman"/>
                <a:cs typeface="Times New Roman"/>
              </a:rPr>
              <a:t>υ</a:t>
            </a:r>
            <a:r>
              <a:rPr lang="ru-RU" dirty="0" smtClean="0">
                <a:solidFill>
                  <a:srgbClr val="C00000"/>
                </a:solidFill>
                <a:latin typeface="Times New Roman"/>
                <a:cs typeface="Times New Roman"/>
              </a:rPr>
              <a:t> </a:t>
            </a:r>
            <a:r>
              <a:rPr lang="ru-RU" dirty="0" smtClean="0">
                <a:solidFill>
                  <a:schemeClr val="tx2">
                    <a:lumMod val="75000"/>
                  </a:schemeClr>
                </a:solidFill>
                <a:latin typeface="GOST Type BU" pitchFamily="2" charset="2"/>
              </a:rPr>
              <a:t>(в)</a:t>
            </a:r>
            <a:endParaRPr lang="ru-RU" dirty="0">
              <a:solidFill>
                <a:schemeClr val="tx2">
                  <a:lumMod val="75000"/>
                </a:schemeClr>
              </a:solidFill>
              <a:latin typeface="GOST Type BU" pitchFamily="2" charset="2"/>
            </a:endParaRPr>
          </a:p>
        </p:txBody>
      </p:sp>
      <p:pic>
        <p:nvPicPr>
          <p:cNvPr id="6" name="Рисунок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1868" y="914400"/>
            <a:ext cx="4707582" cy="5260887"/>
          </a:xfrm>
          <a:prstGeom prst="rect">
            <a:avLst/>
          </a:prstGeom>
        </p:spPr>
      </p:pic>
      <p:grpSp>
        <p:nvGrpSpPr>
          <p:cNvPr id="5" name="Группа 4"/>
          <p:cNvGrpSpPr/>
          <p:nvPr/>
        </p:nvGrpSpPr>
        <p:grpSpPr>
          <a:xfrm>
            <a:off x="8432686" y="6450136"/>
            <a:ext cx="453970" cy="369332"/>
            <a:chOff x="8432686"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8736203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КОЛЕБАНИЯ И ВИБРАЦИИ В ПРОЦЕССЕ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621482"/>
            <a:ext cx="9144000" cy="779318"/>
          </a:xfrm>
          <a:prstGeom prst="rect">
            <a:avLst/>
          </a:prstGeom>
        </p:spPr>
        <p:txBody>
          <a:bodyPr vert="horz" lIns="91440" tIns="45720" rIns="91440" bIns="45720" rtlCol="0">
            <a:noAutofit/>
          </a:bodyPr>
          <a:lstStyle/>
          <a:p>
            <a:pPr marL="349250" indent="-342900" algn="ctr">
              <a:lnSpc>
                <a:spcPct val="80000"/>
              </a:lnSpc>
              <a:buFont typeface="GOST Type BU"/>
              <a:buChar char=" "/>
              <a:defRPr/>
            </a:pPr>
            <a:r>
              <a:rPr lang="ru-RU" dirty="0">
                <a:solidFill>
                  <a:schemeClr val="tx2">
                    <a:lumMod val="75000"/>
                  </a:schemeClr>
                </a:solidFill>
                <a:latin typeface="GOST Type BU" pitchFamily="2" charset="2"/>
              </a:rPr>
              <a:t>Схемы возбуждения автоколебаний при резании:</a:t>
            </a:r>
          </a:p>
          <a:p>
            <a:pPr marL="349250" indent="-342900" algn="ctr">
              <a:lnSpc>
                <a:spcPct val="80000"/>
              </a:lnSpc>
              <a:buFont typeface="GOST Type BU"/>
              <a:buChar char=" "/>
              <a:defRPr/>
            </a:pPr>
            <a:r>
              <a:rPr lang="ru-RU" dirty="0">
                <a:solidFill>
                  <a:srgbClr val="C00000"/>
                </a:solidFill>
                <a:latin typeface="GOST Type BU" pitchFamily="2" charset="2"/>
              </a:rPr>
              <a:t>а</a:t>
            </a:r>
            <a:r>
              <a:rPr lang="ru-RU" dirty="0">
                <a:solidFill>
                  <a:schemeClr val="tx2">
                    <a:lumMod val="75000"/>
                  </a:schemeClr>
                </a:solidFill>
                <a:latin typeface="GOST Type BU" pitchFamily="2" charset="2"/>
              </a:rPr>
              <a:t> – схема расположения внешних и внутренних сил; </a:t>
            </a:r>
          </a:p>
          <a:p>
            <a:pPr marL="349250" indent="-342900" algn="ctr">
              <a:lnSpc>
                <a:spcPct val="80000"/>
              </a:lnSpc>
              <a:buFont typeface="GOST Type BU"/>
              <a:buChar char=" "/>
              <a:defRPr/>
            </a:pPr>
            <a:r>
              <a:rPr lang="ru-RU" dirty="0">
                <a:solidFill>
                  <a:srgbClr val="C00000"/>
                </a:solidFill>
                <a:latin typeface="GOST Type BU" pitchFamily="2" charset="2"/>
              </a:rPr>
              <a:t>б</a:t>
            </a:r>
            <a:r>
              <a:rPr lang="ru-RU" dirty="0">
                <a:solidFill>
                  <a:schemeClr val="tx2">
                    <a:lumMod val="75000"/>
                  </a:schemeClr>
                </a:solidFill>
                <a:latin typeface="GOST Type BU" pitchFamily="2" charset="2"/>
              </a:rPr>
              <a:t> – схема изменения силы резания при врезании и отталкивании инструмента</a:t>
            </a:r>
          </a:p>
        </p:txBody>
      </p:sp>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94969"/>
            <a:ext cx="9144000" cy="3468061"/>
          </a:xfrm>
          <a:prstGeom prst="rect">
            <a:avLst/>
          </a:prstGeom>
        </p:spPr>
      </p:pic>
      <p:grpSp>
        <p:nvGrpSpPr>
          <p:cNvPr id="6" name="Группа 5"/>
          <p:cNvGrpSpPr/>
          <p:nvPr/>
        </p:nvGrpSpPr>
        <p:grpSpPr>
          <a:xfrm>
            <a:off x="8449517" y="6450136"/>
            <a:ext cx="420308" cy="369332"/>
            <a:chOff x="8449517" y="6450136"/>
            <a:chExt cx="420308"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49517"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81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548312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КОЛЕБАНИЯ И ВИБРАЦИИ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 ПРОЦЕССЕ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850081"/>
            <a:ext cx="9144000" cy="779318"/>
          </a:xfrm>
          <a:prstGeom prst="rect">
            <a:avLst/>
          </a:prstGeom>
        </p:spPr>
        <p:txBody>
          <a:bodyPr vert="horz" lIns="91440" tIns="45720" rIns="91440" bIns="45720" rtlCol="0">
            <a:noAutofit/>
          </a:bodyPr>
          <a:lstStyle/>
          <a:p>
            <a:pPr marL="349250" indent="-342900" algn="ctr">
              <a:lnSpc>
                <a:spcPct val="80000"/>
              </a:lnSpc>
              <a:buFont typeface="GOST Type BU"/>
              <a:buChar char=" "/>
              <a:defRPr/>
            </a:pPr>
            <a:r>
              <a:rPr lang="ru-RU" dirty="0" smtClean="0">
                <a:solidFill>
                  <a:schemeClr val="tx2">
                    <a:lumMod val="75000"/>
                  </a:schemeClr>
                </a:solidFill>
                <a:latin typeface="GOST Type BU" pitchFamily="2" charset="2"/>
              </a:rPr>
              <a:t>Зависимости амплитуды колебаний </a:t>
            </a:r>
            <a:r>
              <a:rPr lang="ru-RU" sz="2000" dirty="0" smtClean="0">
                <a:solidFill>
                  <a:srgbClr val="C00000"/>
                </a:solidFill>
                <a:latin typeface="GOST Type BU" pitchFamily="2" charset="2"/>
              </a:rPr>
              <a:t>А</a:t>
            </a:r>
            <a:r>
              <a:rPr lang="ru-RU" dirty="0" smtClean="0">
                <a:solidFill>
                  <a:schemeClr val="tx2">
                    <a:lumMod val="75000"/>
                  </a:schemeClr>
                </a:solidFill>
                <a:latin typeface="GOST Type BU" pitchFamily="2" charset="2"/>
              </a:rPr>
              <a:t> от толщины среза </a:t>
            </a:r>
            <a:r>
              <a:rPr lang="ru-RU" sz="2000" dirty="0" smtClean="0">
                <a:solidFill>
                  <a:srgbClr val="C00000"/>
                </a:solidFill>
                <a:latin typeface="GOST Type BU" pitchFamily="2" charset="2"/>
              </a:rPr>
              <a:t>а</a:t>
            </a:r>
            <a:r>
              <a:rPr lang="ru-RU" dirty="0" smtClean="0">
                <a:solidFill>
                  <a:schemeClr val="tx2">
                    <a:lumMod val="75000"/>
                  </a:schemeClr>
                </a:solidFill>
                <a:latin typeface="GOST Type BU" pitchFamily="2" charset="2"/>
              </a:rPr>
              <a:t> (</a:t>
            </a:r>
            <a:r>
              <a:rPr lang="ru-RU" i="1" dirty="0" smtClean="0">
                <a:solidFill>
                  <a:schemeClr val="tx2">
                    <a:lumMod val="75000"/>
                  </a:schemeClr>
                </a:solidFill>
                <a:latin typeface="GOST Type BU" pitchFamily="2" charset="2"/>
              </a:rPr>
              <a:t>а</a:t>
            </a:r>
            <a:r>
              <a:rPr lang="ru-RU" dirty="0" smtClean="0">
                <a:solidFill>
                  <a:schemeClr val="tx2">
                    <a:lumMod val="75000"/>
                  </a:schemeClr>
                </a:solidFill>
                <a:latin typeface="GOST Type BU" pitchFamily="2" charset="2"/>
              </a:rPr>
              <a:t>), скорости резания </a:t>
            </a:r>
            <a:r>
              <a:rPr lang="el-GR" sz="2000" dirty="0" smtClean="0">
                <a:solidFill>
                  <a:srgbClr val="C00000"/>
                </a:solidFill>
                <a:latin typeface="Times New Roman"/>
                <a:cs typeface="Times New Roman"/>
              </a:rPr>
              <a:t>υ</a:t>
            </a:r>
            <a:r>
              <a:rPr lang="ru-RU" sz="2000" dirty="0" smtClean="0">
                <a:solidFill>
                  <a:srgbClr val="C00000"/>
                </a:solidFill>
                <a:latin typeface="Times New Roman"/>
                <a:cs typeface="Times New Roman"/>
              </a:rPr>
              <a:t> </a:t>
            </a:r>
            <a:r>
              <a:rPr lang="ru-RU" dirty="0" smtClean="0">
                <a:solidFill>
                  <a:schemeClr val="tx2">
                    <a:lumMod val="75000"/>
                  </a:schemeClr>
                </a:solidFill>
                <a:latin typeface="GOST Type BU" pitchFamily="2" charset="2"/>
              </a:rPr>
              <a:t>(</a:t>
            </a:r>
            <a:r>
              <a:rPr lang="ru-RU" i="1" dirty="0" smtClean="0">
                <a:solidFill>
                  <a:schemeClr val="tx2">
                    <a:lumMod val="75000"/>
                  </a:schemeClr>
                </a:solidFill>
                <a:latin typeface="GOST Type BU" pitchFamily="2" charset="2"/>
              </a:rPr>
              <a:t>б</a:t>
            </a:r>
            <a:r>
              <a:rPr lang="ru-RU" dirty="0" smtClean="0">
                <a:solidFill>
                  <a:schemeClr val="tx2">
                    <a:lumMod val="75000"/>
                  </a:schemeClr>
                </a:solidFill>
                <a:latin typeface="GOST Type BU" pitchFamily="2" charset="2"/>
              </a:rPr>
              <a:t>) и углов в плане </a:t>
            </a:r>
            <a:r>
              <a:rPr lang="el-GR" sz="2000" dirty="0" smtClean="0">
                <a:solidFill>
                  <a:srgbClr val="C00000"/>
                </a:solidFill>
                <a:latin typeface="Times New Roman"/>
                <a:cs typeface="Times New Roman"/>
              </a:rPr>
              <a:t>φ</a:t>
            </a:r>
            <a:r>
              <a:rPr lang="ru-RU" sz="2000" dirty="0" smtClean="0">
                <a:solidFill>
                  <a:srgbClr val="C00000"/>
                </a:solidFill>
                <a:latin typeface="Times New Roman"/>
                <a:cs typeface="Times New Roman"/>
              </a:rPr>
              <a:t> </a:t>
            </a:r>
            <a:r>
              <a:rPr lang="ru-RU" dirty="0" smtClean="0">
                <a:solidFill>
                  <a:schemeClr val="tx2">
                    <a:lumMod val="75000"/>
                  </a:schemeClr>
                </a:solidFill>
                <a:latin typeface="GOST Type BU" pitchFamily="2" charset="2"/>
              </a:rPr>
              <a:t>(</a:t>
            </a:r>
            <a:r>
              <a:rPr lang="ru-RU" i="1" dirty="0" smtClean="0">
                <a:solidFill>
                  <a:schemeClr val="tx2">
                    <a:lumMod val="75000"/>
                  </a:schemeClr>
                </a:solidFill>
                <a:latin typeface="GOST Type BU" pitchFamily="2" charset="2"/>
              </a:rPr>
              <a:t>в</a:t>
            </a:r>
            <a:r>
              <a:rPr lang="ru-RU" dirty="0" smtClean="0">
                <a:solidFill>
                  <a:schemeClr val="tx2">
                    <a:lumMod val="75000"/>
                  </a:schemeClr>
                </a:solidFill>
                <a:latin typeface="GOST Type BU" pitchFamily="2" charset="2"/>
              </a:rPr>
              <a:t>) при различных значениях ширины среза </a:t>
            </a:r>
            <a:r>
              <a:rPr lang="en-US" sz="2000" dirty="0" smtClean="0">
                <a:solidFill>
                  <a:srgbClr val="C00000"/>
                </a:solidFill>
                <a:latin typeface="GOST Type BU" pitchFamily="2" charset="2"/>
              </a:rPr>
              <a:t>b</a:t>
            </a:r>
            <a:r>
              <a:rPr lang="ru-RU" dirty="0" smtClean="0">
                <a:solidFill>
                  <a:schemeClr val="tx2">
                    <a:lumMod val="75000"/>
                  </a:schemeClr>
                </a:solidFill>
                <a:latin typeface="GOST Type BU" pitchFamily="2" charset="2"/>
              </a:rPr>
              <a:t> и переднего угла </a:t>
            </a:r>
            <a:r>
              <a:rPr lang="el-GR" sz="2000" dirty="0" smtClean="0">
                <a:solidFill>
                  <a:srgbClr val="C00000"/>
                </a:solidFill>
                <a:latin typeface="Times New Roman"/>
                <a:cs typeface="Times New Roman"/>
              </a:rPr>
              <a:t>γ</a:t>
            </a:r>
            <a:endParaRPr lang="ru-RU" dirty="0">
              <a:solidFill>
                <a:srgbClr val="C00000"/>
              </a:solidFill>
              <a:latin typeface="GOST Type BU" pitchFamily="2" charset="2"/>
            </a:endParaRP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1720" y="1168327"/>
            <a:ext cx="5735373" cy="4547657"/>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smtClean="0">
                  <a:solidFill>
                    <a:srgbClr val="C00000"/>
                  </a:solidFill>
                  <a:latin typeface="GOST type A" panose="020B0500000000000000" pitchFamily="34" charset="0"/>
                </a:rPr>
                <a:t>82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6725433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38296" y="6450136"/>
            <a:ext cx="442750" cy="369332"/>
            <a:chOff x="8438296" y="6450136"/>
            <a:chExt cx="44275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
        <p:nvSpPr>
          <p:cNvPr id="7" name="Заголовок 1"/>
          <p:cNvSpPr>
            <a:spLocks noGrp="1"/>
          </p:cNvSpPr>
          <p:nvPr>
            <p:ph type="title"/>
          </p:nvPr>
        </p:nvSpPr>
        <p:spPr>
          <a:xfrm>
            <a:off x="9330" y="-86381"/>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8" name="Группа 7"/>
          <p:cNvGrpSpPr/>
          <p:nvPr/>
        </p:nvGrpSpPr>
        <p:grpSpPr>
          <a:xfrm>
            <a:off x="118295" y="2268813"/>
            <a:ext cx="4602994" cy="2706552"/>
            <a:chOff x="379553" y="1809464"/>
            <a:chExt cx="4602994" cy="2706552"/>
          </a:xfrm>
        </p:grpSpPr>
        <p:grpSp>
          <p:nvGrpSpPr>
            <p:cNvPr id="9" name="Группа 8"/>
            <p:cNvGrpSpPr/>
            <p:nvPr/>
          </p:nvGrpSpPr>
          <p:grpSpPr>
            <a:xfrm>
              <a:off x="379553" y="1809465"/>
              <a:ext cx="4463035" cy="2706551"/>
              <a:chOff x="155618" y="1781473"/>
              <a:chExt cx="6506439" cy="3592959"/>
            </a:xfrm>
          </p:grpSpPr>
          <p:cxnSp>
            <p:nvCxnSpPr>
              <p:cNvPr id="11" name="Прямая со стрелкой 10"/>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155618" y="1781473"/>
                <a:ext cx="4257506" cy="3592959"/>
                <a:chOff x="155618" y="1781473"/>
                <a:chExt cx="4257506" cy="3592959"/>
              </a:xfrm>
            </p:grpSpPr>
            <p:grpSp>
              <p:nvGrpSpPr>
                <p:cNvPr id="14" name="Группа 13"/>
                <p:cNvGrpSpPr/>
                <p:nvPr/>
              </p:nvGrpSpPr>
              <p:grpSpPr>
                <a:xfrm>
                  <a:off x="221692" y="1928658"/>
                  <a:ext cx="4061626" cy="3303309"/>
                  <a:chOff x="221692" y="1928658"/>
                  <a:chExt cx="4061626" cy="3303309"/>
                </a:xfrm>
              </p:grpSpPr>
              <p:grpSp>
                <p:nvGrpSpPr>
                  <p:cNvPr id="16" name="Группа 15"/>
                  <p:cNvGrpSpPr/>
                  <p:nvPr/>
                </p:nvGrpSpPr>
                <p:grpSpPr>
                  <a:xfrm>
                    <a:off x="221692" y="1928658"/>
                    <a:ext cx="4061626" cy="3303309"/>
                    <a:chOff x="4760741" y="1879231"/>
                    <a:chExt cx="4061626" cy="3303309"/>
                  </a:xfrm>
                </p:grpSpPr>
                <p:cxnSp>
                  <p:nvCxnSpPr>
                    <p:cNvPr id="20" name="Прямая со стрелкой 19"/>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22" name="Прямая со стрелкой 21"/>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4" name="Прямая со стрелкой 23"/>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6" name="Рисунок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7" name="Прямая со стрелкой 26"/>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8" name="Прямая со стрелкой 27"/>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9" name="Рисунок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7" name="Прямая со стрелкой 16"/>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9" name="Прямая со стрелкой 18"/>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5" name="Прямоугольник 14"/>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10" name="Прямоугольник 9"/>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31" name="Прямоугольник 30"/>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3" name="Группа 32"/>
          <p:cNvGrpSpPr/>
          <p:nvPr/>
        </p:nvGrpSpPr>
        <p:grpSpPr>
          <a:xfrm>
            <a:off x="5704095" y="771269"/>
            <a:ext cx="2681869" cy="5344558"/>
            <a:chOff x="5704095" y="771269"/>
            <a:chExt cx="2681869" cy="5344558"/>
          </a:xfrm>
        </p:grpSpPr>
        <p:sp>
          <p:nvSpPr>
            <p:cNvPr id="34" name="Прямоугольник 33"/>
            <p:cNvSpPr/>
            <p:nvPr/>
          </p:nvSpPr>
          <p:spPr>
            <a:xfrm>
              <a:off x="5852293" y="1108753"/>
              <a:ext cx="2339208" cy="5007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одержимое 2"/>
            <p:cNvSpPr txBox="1">
              <a:spLocks/>
            </p:cNvSpPr>
            <p:nvPr/>
          </p:nvSpPr>
          <p:spPr>
            <a:xfrm>
              <a:off x="5704095" y="771269"/>
              <a:ext cx="2681869" cy="308226"/>
            </a:xfrm>
            <a:prstGeom prst="rect">
              <a:avLst/>
            </a:prstGeom>
          </p:spPr>
          <p:txBody>
            <a:bodyPr vert="horz" lIns="91440" tIns="45720" rIns="91440" bIns="45720" rtlCol="0">
              <a:noAutofit/>
            </a:bodyPr>
            <a:lstStyle/>
            <a:p>
              <a:pPr algn="ctr">
                <a:lnSpc>
                  <a:spcPct val="80000"/>
                </a:lnSpc>
                <a:defRPr/>
              </a:pPr>
              <a:r>
                <a:rPr lang="ru-RU" sz="2400" dirty="0" smtClean="0">
                  <a:solidFill>
                    <a:schemeClr val="tx2">
                      <a:lumMod val="75000"/>
                    </a:schemeClr>
                  </a:solidFill>
                  <a:latin typeface="GOST Type BU" pitchFamily="2" charset="2"/>
                </a:rPr>
                <a:t>Процесс резания</a:t>
              </a:r>
              <a:endParaRPr lang="ru-RU" sz="2400" dirty="0">
                <a:solidFill>
                  <a:schemeClr val="tx2">
                    <a:lumMod val="75000"/>
                  </a:schemeClr>
                </a:solidFill>
                <a:latin typeface="GOST Type BU" pitchFamily="2" charset="2"/>
              </a:endParaRPr>
            </a:p>
          </p:txBody>
        </p:sp>
      </p:grpSp>
      <p:pic>
        <p:nvPicPr>
          <p:cNvPr id="36" name="Рисунок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9767" y="4529711"/>
            <a:ext cx="1264233" cy="527649"/>
          </a:xfrm>
          <a:prstGeom prst="rect">
            <a:avLst/>
          </a:prstGeom>
        </p:spPr>
      </p:pic>
      <p:cxnSp>
        <p:nvCxnSpPr>
          <p:cNvPr id="37" name="Прямая со стрелкой 36"/>
          <p:cNvCxnSpPr>
            <a:stCxn id="13" idx="3"/>
            <a:endCxn id="32"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9767" y="5375257"/>
            <a:ext cx="1264233" cy="536307"/>
          </a:xfrm>
          <a:prstGeom prst="rect">
            <a:avLst/>
          </a:prstGeom>
        </p:spPr>
      </p:pic>
      <p:cxnSp>
        <p:nvCxnSpPr>
          <p:cNvPr id="40" name="Прямая со стрелкой 39"/>
          <p:cNvCxnSpPr/>
          <p:nvPr/>
        </p:nvCxnSpPr>
        <p:spPr>
          <a:xfrm>
            <a:off x="6826041" y="5043827"/>
            <a:ext cx="0" cy="35295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61924" y="5075486"/>
            <a:ext cx="203573" cy="287823"/>
          </a:xfrm>
          <a:prstGeom prst="rect">
            <a:avLst/>
          </a:prstGeom>
        </p:spPr>
      </p:pic>
      <p:cxnSp>
        <p:nvCxnSpPr>
          <p:cNvPr id="42" name="Прямая соединительная линия 41"/>
          <p:cNvCxnSpPr/>
          <p:nvPr/>
        </p:nvCxnSpPr>
        <p:spPr>
          <a:xfrm>
            <a:off x="7183780" y="5043827"/>
            <a:ext cx="0" cy="3478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644207" y="5039078"/>
            <a:ext cx="0" cy="3564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7329105" y="5043827"/>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481" y="3672627"/>
            <a:ext cx="1274519" cy="522060"/>
          </a:xfrm>
          <a:prstGeom prst="rect">
            <a:avLst/>
          </a:prstGeom>
        </p:spPr>
      </p:pic>
      <p:cxnSp>
        <p:nvCxnSpPr>
          <p:cNvPr id="46" name="Прямая со стрелкой 45"/>
          <p:cNvCxnSpPr/>
          <p:nvPr/>
        </p:nvCxnSpPr>
        <p:spPr>
          <a:xfrm flipV="1">
            <a:off x="6826041" y="4191051"/>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7180570" y="4191051"/>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575765" y="4241513"/>
            <a:ext cx="207366" cy="293186"/>
          </a:xfrm>
          <a:prstGeom prst="rect">
            <a:avLst/>
          </a:prstGeom>
        </p:spPr>
      </p:pic>
      <p:pic>
        <p:nvPicPr>
          <p:cNvPr id="2" name="Рисунок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92292" y="2909749"/>
            <a:ext cx="1272194" cy="526368"/>
          </a:xfrm>
          <a:prstGeom prst="rect">
            <a:avLst/>
          </a:prstGeom>
        </p:spPr>
      </p:pic>
      <p:cxnSp>
        <p:nvCxnSpPr>
          <p:cNvPr id="55" name="Прямая соединительная линия 54"/>
          <p:cNvCxnSpPr>
            <a:stCxn id="32" idx="3"/>
          </p:cNvCxnSpPr>
          <p:nvPr/>
        </p:nvCxnSpPr>
        <p:spPr>
          <a:xfrm flipV="1">
            <a:off x="5478764" y="3629566"/>
            <a:ext cx="647716" cy="15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126480" y="3626593"/>
            <a:ext cx="2134" cy="20168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36" idx="1"/>
          </p:cNvCxnSpPr>
          <p:nvPr/>
        </p:nvCxnSpPr>
        <p:spPr>
          <a:xfrm>
            <a:off x="6135156" y="4793535"/>
            <a:ext cx="474611"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39" idx="1"/>
          </p:cNvCxnSpPr>
          <p:nvPr/>
        </p:nvCxnSpPr>
        <p:spPr>
          <a:xfrm>
            <a:off x="6126480" y="5643410"/>
            <a:ext cx="483287"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endCxn id="45" idx="1"/>
          </p:cNvCxnSpPr>
          <p:nvPr/>
        </p:nvCxnSpPr>
        <p:spPr>
          <a:xfrm>
            <a:off x="6130939" y="3933522"/>
            <a:ext cx="468542" cy="1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a:xfrm>
            <a:off x="6800772" y="3425152"/>
            <a:ext cx="519182" cy="263157"/>
            <a:chOff x="6800772" y="3425152"/>
            <a:chExt cx="519182" cy="263157"/>
          </a:xfrm>
        </p:grpSpPr>
        <p:cxnSp>
          <p:nvCxnSpPr>
            <p:cNvPr id="74" name="Прямая со стрелкой 73"/>
            <p:cNvCxnSpPr/>
            <p:nvPr/>
          </p:nvCxnSpPr>
          <p:spPr>
            <a:xfrm flipV="1">
              <a:off x="7047163" y="3425152"/>
              <a:ext cx="0" cy="262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7319954" y="3425152"/>
              <a:ext cx="0" cy="2631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9" name="Рисунок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6826654" y="3454250"/>
              <a:ext cx="192494" cy="244257"/>
            </a:xfrm>
            <a:prstGeom prst="rect">
              <a:avLst/>
            </a:prstGeom>
          </p:spPr>
        </p:pic>
      </p:grpSp>
      <p:sp>
        <p:nvSpPr>
          <p:cNvPr id="59" name="Прямоугольник 58"/>
          <p:cNvSpPr/>
          <p:nvPr/>
        </p:nvSpPr>
        <p:spPr>
          <a:xfrm>
            <a:off x="5692571" y="6132623"/>
            <a:ext cx="2776722"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процесса</a:t>
            </a:r>
            <a:endParaRPr lang="ru-RU" dirty="0">
              <a:solidFill>
                <a:schemeClr val="tx2">
                  <a:lumMod val="75000"/>
                </a:schemeClr>
              </a:solidFill>
              <a:latin typeface="GOST Type BU" pitchFamily="2" charset="2"/>
            </a:endParaRPr>
          </a:p>
        </p:txBody>
      </p:sp>
      <p:cxnSp>
        <p:nvCxnSpPr>
          <p:cNvPr id="73" name="Прямая со стрелкой 72"/>
          <p:cNvCxnSpPr/>
          <p:nvPr/>
        </p:nvCxnSpPr>
        <p:spPr>
          <a:xfrm>
            <a:off x="7397432" y="4191052"/>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7566942" y="419105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6485899" y="2568919"/>
            <a:ext cx="1234075" cy="354099"/>
            <a:chOff x="6485899" y="2568919"/>
            <a:chExt cx="1234075" cy="354099"/>
          </a:xfrm>
        </p:grpSpPr>
        <p:cxnSp>
          <p:nvCxnSpPr>
            <p:cNvPr id="93" name="Прямая со стрелкой 92"/>
            <p:cNvCxnSpPr/>
            <p:nvPr/>
          </p:nvCxnSpPr>
          <p:spPr>
            <a:xfrm flipV="1">
              <a:off x="6866481" y="2568919"/>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flipV="1">
              <a:off x="7221010" y="2568919"/>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a:off x="7715808" y="256892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9" name="Рисунок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523581" y="2564426"/>
              <a:ext cx="280258" cy="355622"/>
            </a:xfrm>
            <a:prstGeom prst="rect">
              <a:avLst/>
            </a:prstGeom>
          </p:spPr>
        </p:pic>
        <p:pic>
          <p:nvPicPr>
            <p:cNvPr id="100" name="Рисунок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7458704" y="2593574"/>
              <a:ext cx="216475" cy="306065"/>
            </a:xfrm>
            <a:prstGeom prst="rect">
              <a:avLst/>
            </a:prstGeom>
          </p:spPr>
        </p:pic>
      </p:grpSp>
      <p:pic>
        <p:nvPicPr>
          <p:cNvPr id="101" name="Рисунок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159" y="2052673"/>
            <a:ext cx="1274327" cy="521982"/>
          </a:xfrm>
          <a:prstGeom prst="rect">
            <a:avLst/>
          </a:prstGeom>
        </p:spPr>
      </p:pic>
      <p:pic>
        <p:nvPicPr>
          <p:cNvPr id="104" name="Рисунок 10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3998" y="1188406"/>
            <a:ext cx="1304791" cy="534460"/>
          </a:xfrm>
          <a:prstGeom prst="rect">
            <a:avLst/>
          </a:prstGeom>
        </p:spPr>
      </p:pic>
      <p:grpSp>
        <p:nvGrpSpPr>
          <p:cNvPr id="122" name="Группа 121"/>
          <p:cNvGrpSpPr/>
          <p:nvPr/>
        </p:nvGrpSpPr>
        <p:grpSpPr>
          <a:xfrm>
            <a:off x="6758447" y="1717577"/>
            <a:ext cx="782882" cy="347887"/>
            <a:chOff x="6758447" y="1717577"/>
            <a:chExt cx="782882" cy="347887"/>
          </a:xfrm>
        </p:grpSpPr>
        <p:cxnSp>
          <p:nvCxnSpPr>
            <p:cNvPr id="102" name="Прямая со стрелкой 101"/>
            <p:cNvCxnSpPr/>
            <p:nvPr/>
          </p:nvCxnSpPr>
          <p:spPr>
            <a:xfrm flipV="1">
              <a:off x="7046531" y="1717577"/>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a:off x="7541329" y="1717579"/>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Рисунок 10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6800391" y="1763167"/>
              <a:ext cx="202696" cy="286583"/>
            </a:xfrm>
            <a:prstGeom prst="rect">
              <a:avLst/>
            </a:prstGeom>
          </p:spPr>
        </p:pic>
        <p:pic>
          <p:nvPicPr>
            <p:cNvPr id="106" name="Рисунок 10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7311073" y="1774682"/>
              <a:ext cx="183247" cy="259085"/>
            </a:xfrm>
            <a:prstGeom prst="rect">
              <a:avLst/>
            </a:prstGeom>
          </p:spPr>
        </p:pic>
      </p:grpSp>
      <p:grpSp>
        <p:nvGrpSpPr>
          <p:cNvPr id="123" name="Группа 122"/>
          <p:cNvGrpSpPr/>
          <p:nvPr/>
        </p:nvGrpSpPr>
        <p:grpSpPr>
          <a:xfrm>
            <a:off x="6126480" y="3172933"/>
            <a:ext cx="465812" cy="461834"/>
            <a:chOff x="6126480" y="3172933"/>
            <a:chExt cx="465812" cy="461834"/>
          </a:xfrm>
        </p:grpSpPr>
        <p:cxnSp>
          <p:nvCxnSpPr>
            <p:cNvPr id="71" name="Прямая со стрелкой 70"/>
            <p:cNvCxnSpPr>
              <a:endCxn id="2" idx="1"/>
            </p:cNvCxnSpPr>
            <p:nvPr/>
          </p:nvCxnSpPr>
          <p:spPr>
            <a:xfrm flipV="1">
              <a:off x="6135156" y="3172933"/>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6126480" y="3172933"/>
              <a:ext cx="0" cy="4618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4" name="Группа 123"/>
          <p:cNvGrpSpPr/>
          <p:nvPr/>
        </p:nvGrpSpPr>
        <p:grpSpPr>
          <a:xfrm>
            <a:off x="6126480" y="2326432"/>
            <a:ext cx="457518" cy="846501"/>
            <a:chOff x="6126480" y="2326432"/>
            <a:chExt cx="457518" cy="846501"/>
          </a:xfrm>
        </p:grpSpPr>
        <p:cxnSp>
          <p:nvCxnSpPr>
            <p:cNvPr id="108" name="Прямая со стрелкой 107"/>
            <p:cNvCxnSpPr/>
            <p:nvPr/>
          </p:nvCxnSpPr>
          <p:spPr>
            <a:xfrm flipV="1">
              <a:off x="6126862" y="2326432"/>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V="1">
              <a:off x="6126480" y="2326432"/>
              <a:ext cx="0" cy="846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5" name="Группа 124"/>
          <p:cNvGrpSpPr/>
          <p:nvPr/>
        </p:nvGrpSpPr>
        <p:grpSpPr>
          <a:xfrm>
            <a:off x="6126480" y="1475240"/>
            <a:ext cx="457518" cy="867478"/>
            <a:chOff x="6126480" y="1475240"/>
            <a:chExt cx="457518" cy="867478"/>
          </a:xfrm>
        </p:grpSpPr>
        <p:cxnSp>
          <p:nvCxnSpPr>
            <p:cNvPr id="109" name="Прямая со стрелкой 108"/>
            <p:cNvCxnSpPr/>
            <p:nvPr/>
          </p:nvCxnSpPr>
          <p:spPr>
            <a:xfrm flipV="1">
              <a:off x="6126862" y="1475240"/>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6126480" y="1475240"/>
              <a:ext cx="0" cy="8674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76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1000" fill="hold"/>
                                        <p:tgtEl>
                                          <p:spTgt spid="120"/>
                                        </p:tgtEl>
                                        <p:attrNameLst>
                                          <p:attrName>ppt_w</p:attrName>
                                        </p:attrNameLst>
                                      </p:cBhvr>
                                      <p:tavLst>
                                        <p:tav tm="0">
                                          <p:val>
                                            <p:fltVal val="0"/>
                                          </p:val>
                                        </p:tav>
                                        <p:tav tm="100000">
                                          <p:val>
                                            <p:strVal val="#ppt_w"/>
                                          </p:val>
                                        </p:tav>
                                      </p:tavLst>
                                    </p:anim>
                                    <p:anim calcmode="lin" valueType="num">
                                      <p:cBhvr>
                                        <p:cTn id="8" dur="1000" fill="hold"/>
                                        <p:tgtEl>
                                          <p:spTgt spid="120"/>
                                        </p:tgtEl>
                                        <p:attrNameLst>
                                          <p:attrName>ppt_h</p:attrName>
                                        </p:attrNameLst>
                                      </p:cBhvr>
                                      <p:tavLst>
                                        <p:tav tm="0">
                                          <p:val>
                                            <p:fltVal val="0"/>
                                          </p:val>
                                        </p:tav>
                                        <p:tav tm="100000">
                                          <p:val>
                                            <p:strVal val="#ppt_h"/>
                                          </p:val>
                                        </p:tav>
                                      </p:tavLst>
                                    </p:anim>
                                    <p:animEffect transition="in" filter="fade">
                                      <p:cBhvr>
                                        <p:cTn id="9" dur="1000"/>
                                        <p:tgtEl>
                                          <p:spTgt spid="120"/>
                                        </p:tgtEl>
                                      </p:cBhvr>
                                    </p:animEffect>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circle(in)">
                                      <p:cBhvr>
                                        <p:cTn id="16" dur="2000"/>
                                        <p:tgtEl>
                                          <p:spTgt spid="123"/>
                                        </p:tgtEl>
                                      </p:cBhvr>
                                    </p:animEffect>
                                  </p:childTnLst>
                                </p:cTn>
                              </p:par>
                            </p:childTnLst>
                          </p:cTn>
                        </p:par>
                        <p:par>
                          <p:cTn id="17" fill="hold">
                            <p:stCondLst>
                              <p:cond delay="3000"/>
                            </p:stCondLst>
                            <p:childTnLst>
                              <p:par>
                                <p:cTn id="18" presetID="53" presetClass="entr" presetSubtype="16" fill="hold" nodeType="afterEffect">
                                  <p:stCondLst>
                                    <p:cond delay="0"/>
                                  </p:stCondLst>
                                  <p:childTnLst>
                                    <p:set>
                                      <p:cBhvr>
                                        <p:cTn id="19" dur="1" fill="hold">
                                          <p:stCondLst>
                                            <p:cond delay="0"/>
                                          </p:stCondLst>
                                        </p:cTn>
                                        <p:tgtEl>
                                          <p:spTgt spid="121"/>
                                        </p:tgtEl>
                                        <p:attrNameLst>
                                          <p:attrName>style.visibility</p:attrName>
                                        </p:attrNameLst>
                                      </p:cBhvr>
                                      <p:to>
                                        <p:strVal val="visible"/>
                                      </p:to>
                                    </p:set>
                                    <p:anim calcmode="lin" valueType="num">
                                      <p:cBhvr>
                                        <p:cTn id="20" dur="1000" fill="hold"/>
                                        <p:tgtEl>
                                          <p:spTgt spid="121"/>
                                        </p:tgtEl>
                                        <p:attrNameLst>
                                          <p:attrName>ppt_w</p:attrName>
                                        </p:attrNameLst>
                                      </p:cBhvr>
                                      <p:tavLst>
                                        <p:tav tm="0">
                                          <p:val>
                                            <p:fltVal val="0"/>
                                          </p:val>
                                        </p:tav>
                                        <p:tav tm="100000">
                                          <p:val>
                                            <p:strVal val="#ppt_w"/>
                                          </p:val>
                                        </p:tav>
                                      </p:tavLst>
                                    </p:anim>
                                    <p:anim calcmode="lin" valueType="num">
                                      <p:cBhvr>
                                        <p:cTn id="21" dur="1000" fill="hold"/>
                                        <p:tgtEl>
                                          <p:spTgt spid="121"/>
                                        </p:tgtEl>
                                        <p:attrNameLst>
                                          <p:attrName>ppt_h</p:attrName>
                                        </p:attrNameLst>
                                      </p:cBhvr>
                                      <p:tavLst>
                                        <p:tav tm="0">
                                          <p:val>
                                            <p:fltVal val="0"/>
                                          </p:val>
                                        </p:tav>
                                        <p:tav tm="100000">
                                          <p:val>
                                            <p:strVal val="#ppt_h"/>
                                          </p:val>
                                        </p:tav>
                                      </p:tavLst>
                                    </p:anim>
                                    <p:animEffect transition="in" filter="fade">
                                      <p:cBhvr>
                                        <p:cTn id="22" dur="1000"/>
                                        <p:tgtEl>
                                          <p:spTgt spid="121"/>
                                        </p:tgtEl>
                                      </p:cBhvr>
                                    </p:animEffect>
                                  </p:childTnLst>
                                </p:cTn>
                              </p:par>
                            </p:childTnLst>
                          </p:cTn>
                        </p:par>
                        <p:par>
                          <p:cTn id="23" fill="hold">
                            <p:stCondLst>
                              <p:cond delay="4000"/>
                            </p:stCondLst>
                            <p:childTnLst>
                              <p:par>
                                <p:cTn id="24" presetID="21" presetClass="entr" presetSubtype="1" fill="hold"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heel(1)">
                                      <p:cBhvr>
                                        <p:cTn id="26" dur="2000"/>
                                        <p:tgtEl>
                                          <p:spTgt spid="101"/>
                                        </p:tgtEl>
                                      </p:cBhvr>
                                    </p:animEffect>
                                  </p:childTnLst>
                                </p:cTn>
                              </p:par>
                              <p:par>
                                <p:cTn id="27" presetID="6" presetClass="entr" presetSubtype="16" fill="hold" nodeType="withEffect">
                                  <p:stCondLst>
                                    <p:cond delay="0"/>
                                  </p:stCondLst>
                                  <p:childTnLst>
                                    <p:set>
                                      <p:cBhvr>
                                        <p:cTn id="28" dur="1" fill="hold">
                                          <p:stCondLst>
                                            <p:cond delay="0"/>
                                          </p:stCondLst>
                                        </p:cTn>
                                        <p:tgtEl>
                                          <p:spTgt spid="124"/>
                                        </p:tgtEl>
                                        <p:attrNameLst>
                                          <p:attrName>style.visibility</p:attrName>
                                        </p:attrNameLst>
                                      </p:cBhvr>
                                      <p:to>
                                        <p:strVal val="visible"/>
                                      </p:to>
                                    </p:set>
                                    <p:animEffect transition="in" filter="circle(in)">
                                      <p:cBhvr>
                                        <p:cTn id="29" dur="2000"/>
                                        <p:tgtEl>
                                          <p:spTgt spid="124"/>
                                        </p:tgtEl>
                                      </p:cBhvr>
                                    </p:animEffect>
                                  </p:childTnLst>
                                </p:cTn>
                              </p:par>
                            </p:childTnLst>
                          </p:cTn>
                        </p:par>
                        <p:par>
                          <p:cTn id="30" fill="hold">
                            <p:stCondLst>
                              <p:cond delay="6000"/>
                            </p:stCondLst>
                            <p:childTnLst>
                              <p:par>
                                <p:cTn id="31" presetID="53" presetClass="entr" presetSubtype="16"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p:cTn id="33" dur="1000" fill="hold"/>
                                        <p:tgtEl>
                                          <p:spTgt spid="122"/>
                                        </p:tgtEl>
                                        <p:attrNameLst>
                                          <p:attrName>ppt_w</p:attrName>
                                        </p:attrNameLst>
                                      </p:cBhvr>
                                      <p:tavLst>
                                        <p:tav tm="0">
                                          <p:val>
                                            <p:fltVal val="0"/>
                                          </p:val>
                                        </p:tav>
                                        <p:tav tm="100000">
                                          <p:val>
                                            <p:strVal val="#ppt_w"/>
                                          </p:val>
                                        </p:tav>
                                      </p:tavLst>
                                    </p:anim>
                                    <p:anim calcmode="lin" valueType="num">
                                      <p:cBhvr>
                                        <p:cTn id="34" dur="1000" fill="hold"/>
                                        <p:tgtEl>
                                          <p:spTgt spid="122"/>
                                        </p:tgtEl>
                                        <p:attrNameLst>
                                          <p:attrName>ppt_h</p:attrName>
                                        </p:attrNameLst>
                                      </p:cBhvr>
                                      <p:tavLst>
                                        <p:tav tm="0">
                                          <p:val>
                                            <p:fltVal val="0"/>
                                          </p:val>
                                        </p:tav>
                                        <p:tav tm="100000">
                                          <p:val>
                                            <p:strVal val="#ppt_h"/>
                                          </p:val>
                                        </p:tav>
                                      </p:tavLst>
                                    </p:anim>
                                    <p:animEffect transition="in" filter="fade">
                                      <p:cBhvr>
                                        <p:cTn id="35" dur="1000"/>
                                        <p:tgtEl>
                                          <p:spTgt spid="122"/>
                                        </p:tgtEl>
                                      </p:cBhvr>
                                    </p:animEffect>
                                  </p:childTnLst>
                                </p:cTn>
                              </p:par>
                            </p:childTnLst>
                          </p:cTn>
                        </p:par>
                        <p:par>
                          <p:cTn id="36" fill="hold">
                            <p:stCondLst>
                              <p:cond delay="7000"/>
                            </p:stCondLst>
                            <p:childTnLst>
                              <p:par>
                                <p:cTn id="37" presetID="21" presetClass="entr" presetSubtype="1" fill="hold" nodeType="after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wheel(1)">
                                      <p:cBhvr>
                                        <p:cTn id="39" dur="2000"/>
                                        <p:tgtEl>
                                          <p:spTgt spid="104"/>
                                        </p:tgtEl>
                                      </p:cBhvr>
                                    </p:animEffect>
                                  </p:childTnLst>
                                </p:cTn>
                              </p:par>
                              <p:par>
                                <p:cTn id="40" presetID="6" presetClass="entr" presetSubtype="16" fill="hold" nodeType="with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circle(in)">
                                      <p:cBhvr>
                                        <p:cTn id="42"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ТЕПЛОВЫЕ ПРОЦЕССЫ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 ТЕХНОЛОГИЧЕСКИХ СИСТЕМАХ</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990600"/>
            <a:ext cx="9144000" cy="5867400"/>
          </a:xfrm>
          <a:prstGeom prst="rect">
            <a:avLst/>
          </a:prstGeom>
        </p:spPr>
        <p:txBody>
          <a:bodyPr vert="horz" lIns="91440" tIns="45720" rIns="91440" bIns="45720" rtlCol="0">
            <a:noAutofit/>
          </a:bodyPr>
          <a:lstStyle/>
          <a:p>
            <a:pPr indent="361950" algn="just">
              <a:lnSpc>
                <a:spcPct val="80000"/>
              </a:lnSpc>
              <a:defRPr/>
            </a:pPr>
            <a:r>
              <a:rPr lang="ru-RU" sz="2400" dirty="0">
                <a:solidFill>
                  <a:schemeClr val="tx2">
                    <a:lumMod val="75000"/>
                  </a:schemeClr>
                </a:solidFill>
                <a:latin typeface="GOST Type BU" pitchFamily="2" charset="2"/>
              </a:rPr>
              <a:t> </a:t>
            </a:r>
            <a:r>
              <a:rPr lang="ru-RU" sz="2000" dirty="0">
                <a:solidFill>
                  <a:srgbClr val="C00000"/>
                </a:solidFill>
                <a:latin typeface="GOST Type BU" pitchFamily="2" charset="2"/>
              </a:rPr>
              <a:t>Теплота</a:t>
            </a:r>
            <a:r>
              <a:rPr lang="ru-RU" sz="2000" dirty="0">
                <a:solidFill>
                  <a:schemeClr val="tx2">
                    <a:lumMod val="75000"/>
                  </a:schemeClr>
                </a:solidFill>
                <a:latin typeface="GOST Type BU" pitchFamily="2" charset="2"/>
              </a:rPr>
              <a:t> (разг. Тепло) – форма движения материи – энергия, образуемая беспорядочным движением частиц тела (молекул, атомов и т.п</a:t>
            </a:r>
            <a:r>
              <a:rPr lang="ru-RU" sz="2000" dirty="0" smtClean="0">
                <a:solidFill>
                  <a:schemeClr val="tx2">
                    <a:lumMod val="75000"/>
                  </a:schemeClr>
                </a:solidFill>
                <a:latin typeface="GOST Type BU" pitchFamily="2" charset="2"/>
              </a:rPr>
              <a:t>.);</a:t>
            </a:r>
          </a:p>
          <a:p>
            <a:pPr indent="361950" algn="just">
              <a:lnSpc>
                <a:spcPct val="80000"/>
              </a:lnSpc>
              <a:defRPr/>
            </a:pPr>
            <a:endParaRPr lang="ru-RU" sz="1200" dirty="0">
              <a:solidFill>
                <a:schemeClr val="tx2">
                  <a:lumMod val="75000"/>
                </a:schemeClr>
              </a:solidFill>
              <a:latin typeface="GOST Type BU" pitchFamily="2" charset="2"/>
            </a:endParaRPr>
          </a:p>
          <a:p>
            <a:pPr indent="361950" algn="just">
              <a:lnSpc>
                <a:spcPct val="80000"/>
              </a:lnSpc>
              <a:defRPr/>
            </a:pPr>
            <a:r>
              <a:rPr lang="ru-RU" sz="2000" dirty="0">
                <a:solidFill>
                  <a:srgbClr val="C00000"/>
                </a:solidFill>
                <a:latin typeface="GOST Type BU" pitchFamily="2" charset="2"/>
              </a:rPr>
              <a:t>Теплообмен</a:t>
            </a:r>
            <a:r>
              <a:rPr lang="ru-RU" sz="2000" dirty="0">
                <a:solidFill>
                  <a:schemeClr val="tx2">
                    <a:lumMod val="75000"/>
                  </a:schemeClr>
                </a:solidFill>
                <a:latin typeface="GOST Type BU" pitchFamily="2" charset="2"/>
              </a:rPr>
              <a:t> – процесс распространения тепла от более нагретых тел к менее нагретым</a:t>
            </a:r>
            <a:r>
              <a:rPr lang="ru-RU" sz="2000" dirty="0" smtClean="0">
                <a:solidFill>
                  <a:schemeClr val="tx2">
                    <a:lumMod val="75000"/>
                  </a:schemeClr>
                </a:solidFill>
                <a:latin typeface="GOST Type BU" pitchFamily="2" charset="2"/>
              </a:rPr>
              <a:t>;</a:t>
            </a:r>
          </a:p>
          <a:p>
            <a:pPr indent="361950" algn="just">
              <a:lnSpc>
                <a:spcPct val="80000"/>
              </a:lnSpc>
              <a:defRPr/>
            </a:pPr>
            <a:endParaRPr lang="ru-RU" sz="1200" dirty="0">
              <a:solidFill>
                <a:schemeClr val="tx2">
                  <a:lumMod val="75000"/>
                </a:schemeClr>
              </a:solidFill>
              <a:latin typeface="GOST Type BU" pitchFamily="2" charset="2"/>
            </a:endParaRPr>
          </a:p>
          <a:p>
            <a:pPr indent="361950" algn="just">
              <a:lnSpc>
                <a:spcPct val="80000"/>
              </a:lnSpc>
              <a:defRPr/>
            </a:pPr>
            <a:r>
              <a:rPr lang="ru-RU" sz="2000" dirty="0">
                <a:solidFill>
                  <a:srgbClr val="C00000"/>
                </a:solidFill>
                <a:latin typeface="GOST Type BU" pitchFamily="2" charset="2"/>
              </a:rPr>
              <a:t>Температура</a:t>
            </a:r>
            <a:r>
              <a:rPr lang="ru-RU" sz="2000" dirty="0">
                <a:solidFill>
                  <a:schemeClr val="tx2">
                    <a:lumMod val="75000"/>
                  </a:schemeClr>
                </a:solidFill>
                <a:latin typeface="GOST Type BU" pitchFamily="2" charset="2"/>
              </a:rPr>
              <a:t> (</a:t>
            </a:r>
            <a:r>
              <a:rPr lang="ru-RU" sz="2000" i="1" dirty="0">
                <a:solidFill>
                  <a:schemeClr val="tx2">
                    <a:lumMod val="75000"/>
                  </a:schemeClr>
                </a:solidFill>
                <a:latin typeface="GOST Type BU" pitchFamily="2" charset="2"/>
              </a:rPr>
              <a:t>от лат. </a:t>
            </a:r>
            <a:r>
              <a:rPr lang="ru-RU" sz="2000" i="1" dirty="0" err="1">
                <a:solidFill>
                  <a:schemeClr val="tx2">
                    <a:lumMod val="75000"/>
                  </a:schemeClr>
                </a:solidFill>
                <a:latin typeface="GOST Type BU" pitchFamily="2" charset="2"/>
              </a:rPr>
              <a:t>temperatura</a:t>
            </a:r>
            <a:r>
              <a:rPr lang="ru-RU" sz="2000" i="1" dirty="0">
                <a:solidFill>
                  <a:schemeClr val="tx2">
                    <a:lumMod val="75000"/>
                  </a:schemeClr>
                </a:solidFill>
                <a:latin typeface="GOST Type BU" pitchFamily="2" charset="2"/>
              </a:rPr>
              <a:t> – подлежащее смешению, соразмерность, нормальное состояние</a:t>
            </a:r>
            <a:r>
              <a:rPr lang="ru-RU" sz="2000" dirty="0">
                <a:solidFill>
                  <a:schemeClr val="tx2">
                    <a:lumMod val="75000"/>
                  </a:schemeClr>
                </a:solidFill>
                <a:latin typeface="GOST Type BU" pitchFamily="2" charset="2"/>
              </a:rPr>
              <a:t>) – параметр, характеризующий тепловое состояние системы</a:t>
            </a:r>
            <a:r>
              <a:rPr lang="ru-RU" sz="2000" dirty="0" smtClean="0">
                <a:solidFill>
                  <a:schemeClr val="tx2">
                    <a:lumMod val="75000"/>
                  </a:schemeClr>
                </a:solidFill>
                <a:latin typeface="GOST Type BU" pitchFamily="2" charset="2"/>
              </a:rPr>
              <a:t>;</a:t>
            </a:r>
          </a:p>
          <a:p>
            <a:pPr indent="361950" algn="just">
              <a:lnSpc>
                <a:spcPct val="80000"/>
              </a:lnSpc>
              <a:defRPr/>
            </a:pPr>
            <a:endParaRPr lang="ru-RU" sz="1200" dirty="0">
              <a:solidFill>
                <a:schemeClr val="tx2">
                  <a:lumMod val="75000"/>
                </a:schemeClr>
              </a:solidFill>
              <a:latin typeface="GOST Type BU" pitchFamily="2" charset="2"/>
            </a:endParaRPr>
          </a:p>
          <a:p>
            <a:pPr indent="361950" algn="just">
              <a:lnSpc>
                <a:spcPct val="80000"/>
              </a:lnSpc>
              <a:defRPr/>
            </a:pPr>
            <a:r>
              <a:rPr lang="ru-RU" sz="2000" dirty="0">
                <a:solidFill>
                  <a:srgbClr val="C00000"/>
                </a:solidFill>
                <a:latin typeface="GOST Type BU" pitchFamily="2" charset="2"/>
              </a:rPr>
              <a:t>Теплопроводность</a:t>
            </a:r>
            <a:r>
              <a:rPr lang="ru-RU" sz="2000" dirty="0">
                <a:solidFill>
                  <a:schemeClr val="tx2">
                    <a:lumMod val="75000"/>
                  </a:schemeClr>
                </a:solidFill>
                <a:latin typeface="GOST Type BU" pitchFamily="2" charset="2"/>
              </a:rPr>
              <a:t> – это процесс распространения тепловой энергии при непосредственном соприкосновении тел или отдельных частей тела, имеющих разные температуры</a:t>
            </a:r>
            <a:r>
              <a:rPr lang="ru-RU" sz="2000" dirty="0" smtClean="0">
                <a:solidFill>
                  <a:schemeClr val="tx2">
                    <a:lumMod val="75000"/>
                  </a:schemeClr>
                </a:solidFill>
                <a:latin typeface="GOST Type BU" pitchFamily="2" charset="2"/>
              </a:rPr>
              <a:t>;</a:t>
            </a:r>
          </a:p>
          <a:p>
            <a:pPr indent="361950" algn="just">
              <a:lnSpc>
                <a:spcPct val="80000"/>
              </a:lnSpc>
              <a:defRPr/>
            </a:pPr>
            <a:endParaRPr lang="ru-RU" sz="1200" dirty="0">
              <a:solidFill>
                <a:schemeClr val="tx2">
                  <a:lumMod val="75000"/>
                </a:schemeClr>
              </a:solidFill>
              <a:latin typeface="GOST Type BU" pitchFamily="2" charset="2"/>
            </a:endParaRPr>
          </a:p>
          <a:p>
            <a:pPr indent="361950" algn="just">
              <a:lnSpc>
                <a:spcPct val="80000"/>
              </a:lnSpc>
              <a:defRPr/>
            </a:pPr>
            <a:r>
              <a:rPr lang="ru-RU" sz="2000" dirty="0">
                <a:solidFill>
                  <a:srgbClr val="C00000"/>
                </a:solidFill>
                <a:latin typeface="GOST Type BU" pitchFamily="2" charset="2"/>
              </a:rPr>
              <a:t>Конвекция</a:t>
            </a:r>
            <a:r>
              <a:rPr lang="ru-RU" sz="2000" dirty="0">
                <a:solidFill>
                  <a:schemeClr val="tx2">
                    <a:lumMod val="75000"/>
                  </a:schemeClr>
                </a:solidFill>
                <a:latin typeface="GOST Type BU" pitchFamily="2" charset="2"/>
              </a:rPr>
              <a:t> – это процесс перемещения объемов жидкости или газа в пространстве из одной области в другую, отличающихся разной температурой; </a:t>
            </a:r>
            <a:endParaRPr lang="ru-RU" sz="2000" dirty="0" smtClean="0">
              <a:solidFill>
                <a:schemeClr val="tx2">
                  <a:lumMod val="75000"/>
                </a:schemeClr>
              </a:solidFill>
              <a:latin typeface="GOST Type BU" pitchFamily="2" charset="2"/>
            </a:endParaRPr>
          </a:p>
          <a:p>
            <a:pPr indent="361950" algn="just">
              <a:lnSpc>
                <a:spcPct val="80000"/>
              </a:lnSpc>
              <a:defRPr/>
            </a:pPr>
            <a:endParaRPr lang="ru-RU" sz="1200" dirty="0">
              <a:solidFill>
                <a:schemeClr val="tx2">
                  <a:lumMod val="75000"/>
                </a:schemeClr>
              </a:solidFill>
              <a:latin typeface="GOST Type BU" pitchFamily="2" charset="2"/>
            </a:endParaRPr>
          </a:p>
          <a:p>
            <a:pPr indent="361950" algn="just">
              <a:lnSpc>
                <a:spcPct val="80000"/>
              </a:lnSpc>
              <a:defRPr/>
            </a:pPr>
            <a:r>
              <a:rPr lang="ru-RU" sz="2000" dirty="0">
                <a:solidFill>
                  <a:srgbClr val="C00000"/>
                </a:solidFill>
                <a:latin typeface="GOST Type BU" pitchFamily="2" charset="2"/>
              </a:rPr>
              <a:t>Тепловое излучение</a:t>
            </a:r>
            <a:r>
              <a:rPr lang="ru-RU" sz="2000" dirty="0">
                <a:solidFill>
                  <a:schemeClr val="tx2">
                    <a:lumMod val="75000"/>
                  </a:schemeClr>
                </a:solidFill>
                <a:latin typeface="GOST Type BU" pitchFamily="2" charset="2"/>
              </a:rPr>
              <a:t> – это процесс распространения тепла в виде электромагнитных волн с взаимным превращением тепловой энергии в лучистую и обратно</a:t>
            </a:r>
            <a:endParaRPr lang="ru-RU" sz="2000" dirty="0">
              <a:solidFill>
                <a:srgbClr val="C00000"/>
              </a:solidFill>
              <a:latin typeface="GOST Type BU" pitchFamily="2" charset="2"/>
            </a:endParaRPr>
          </a:p>
        </p:txBody>
      </p:sp>
      <p:grpSp>
        <p:nvGrpSpPr>
          <p:cNvPr id="4" name="Группа 3"/>
          <p:cNvGrpSpPr/>
          <p:nvPr/>
        </p:nvGrpSpPr>
        <p:grpSpPr>
          <a:xfrm>
            <a:off x="8432687" y="6450136"/>
            <a:ext cx="453970" cy="369332"/>
            <a:chOff x="8432687"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b="1"/>
            </a:p>
          </p:txBody>
        </p:sp>
        <p:sp>
          <p:nvSpPr>
            <p:cNvPr id="6" name="TextBox 5"/>
            <p:cNvSpPr txBox="1"/>
            <p:nvPr/>
          </p:nvSpPr>
          <p:spPr>
            <a:xfrm>
              <a:off x="8432687" y="6450136"/>
              <a:ext cx="453970" cy="369332"/>
            </a:xfrm>
            <a:prstGeom prst="rect">
              <a:avLst/>
            </a:prstGeom>
            <a:noFill/>
          </p:spPr>
          <p:txBody>
            <a:bodyPr wrap="none" rtlCol="0">
              <a:spAutoFit/>
            </a:bodyPr>
            <a:lstStyle/>
            <a:p>
              <a:pPr algn="ctr"/>
              <a:r>
                <a:rPr lang="en-US" b="1" dirty="0" smtClean="0">
                  <a:solidFill>
                    <a:srgbClr val="C00000"/>
                  </a:solidFill>
                  <a:latin typeface="GOST type A" panose="020B0500000000000000" pitchFamily="34" charset="0"/>
                </a:rPr>
                <a:t>1</a:t>
              </a:r>
              <a:r>
                <a:rPr lang="ru-RU" b="1" dirty="0" smtClean="0">
                  <a:solidFill>
                    <a:srgbClr val="C00000"/>
                  </a:solidFill>
                  <a:latin typeface="GOST type A" panose="020B0500000000000000" pitchFamily="34" charset="0"/>
                </a:rPr>
                <a:t>84</a:t>
              </a:r>
              <a:endParaRPr lang="ru-RU" b="1"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4375181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СИСТЕМЫ РЕЗАНИЯ, ТЕХНОЛОГИЧЕСКАЯ И ПРОИЗВОДСТВЕННАЯ СИСТЕМЫ</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1295400"/>
            <a:ext cx="9144000" cy="5562600"/>
          </a:xfrm>
          <a:prstGeom prst="rect">
            <a:avLst/>
          </a:prstGeom>
        </p:spPr>
        <p:txBody>
          <a:bodyPr vert="horz" lIns="91440" tIns="45720" rIns="91440" bIns="45720" rtlCol="0">
            <a:noAutofit/>
          </a:bodyPr>
          <a:lstStyle/>
          <a:p>
            <a:pPr indent="361950" algn="just">
              <a:lnSpc>
                <a:spcPct val="80000"/>
              </a:lnSpc>
              <a:defRPr/>
            </a:pPr>
            <a:r>
              <a:rPr lang="ru-RU" sz="2800" dirty="0">
                <a:solidFill>
                  <a:srgbClr val="C00000"/>
                </a:solidFill>
                <a:latin typeface="GOST Type BU" pitchFamily="2" charset="2"/>
              </a:rPr>
              <a:t>Система резания </a:t>
            </a:r>
            <a:r>
              <a:rPr lang="ru-RU" sz="2800" dirty="0">
                <a:solidFill>
                  <a:schemeClr val="tx2">
                    <a:lumMod val="75000"/>
                  </a:schemeClr>
                </a:solidFill>
                <a:latin typeface="GOST Type BU" pitchFamily="2" charset="2"/>
              </a:rPr>
              <a:t>– совокупность материальных, информационных и энергетических потоков, взаимодействующих в процессе резания</a:t>
            </a:r>
            <a:r>
              <a:rPr lang="ru-RU" sz="2800" dirty="0" smtClean="0">
                <a:solidFill>
                  <a:schemeClr val="tx2">
                    <a:lumMod val="75000"/>
                  </a:schemeClr>
                </a:solidFill>
                <a:latin typeface="GOST Type BU" pitchFamily="2" charset="2"/>
              </a:rPr>
              <a:t>.</a:t>
            </a:r>
          </a:p>
          <a:p>
            <a:pPr indent="361950" algn="just">
              <a:lnSpc>
                <a:spcPct val="80000"/>
              </a:lnSpc>
              <a:defRPr/>
            </a:pPr>
            <a:endParaRPr lang="ru-RU" sz="2800" dirty="0">
              <a:solidFill>
                <a:schemeClr val="tx2">
                  <a:lumMod val="75000"/>
                </a:schemeClr>
              </a:solidFill>
              <a:latin typeface="GOST Type BU" pitchFamily="2" charset="2"/>
            </a:endParaRPr>
          </a:p>
          <a:p>
            <a:pPr indent="361950" algn="just">
              <a:lnSpc>
                <a:spcPct val="80000"/>
              </a:lnSpc>
              <a:defRPr/>
            </a:pPr>
            <a:r>
              <a:rPr lang="ru-RU" sz="2800" dirty="0">
                <a:solidFill>
                  <a:srgbClr val="C00000"/>
                </a:solidFill>
                <a:latin typeface="GOST Type BU" pitchFamily="2" charset="2"/>
              </a:rPr>
              <a:t>Технологическая система </a:t>
            </a:r>
            <a:r>
              <a:rPr lang="ru-RU" sz="2800" dirty="0">
                <a:solidFill>
                  <a:schemeClr val="tx2">
                    <a:lumMod val="75000"/>
                  </a:schemeClr>
                </a:solidFill>
                <a:latin typeface="GOST Type BU" pitchFamily="2" charset="2"/>
              </a:rPr>
              <a:t>– совокупность функционально взаимосвязанных средств оснащения, предметов производства и исполнителей, предназначенной для выполнения в регламентированных условиях производства заданных технологических процессов или операций (ГОСТ 27.004-85</a:t>
            </a:r>
            <a:r>
              <a:rPr lang="ru-RU" sz="2800" dirty="0" smtClean="0">
                <a:solidFill>
                  <a:schemeClr val="tx2">
                    <a:lumMod val="75000"/>
                  </a:schemeClr>
                </a:solidFill>
                <a:latin typeface="GOST Type BU" pitchFamily="2" charset="2"/>
              </a:rPr>
              <a:t>)</a:t>
            </a:r>
          </a:p>
          <a:p>
            <a:pPr indent="361950" algn="just">
              <a:lnSpc>
                <a:spcPct val="80000"/>
              </a:lnSpc>
              <a:defRPr/>
            </a:pPr>
            <a:endParaRPr lang="ru-RU" sz="2800" dirty="0">
              <a:solidFill>
                <a:schemeClr val="tx2">
                  <a:lumMod val="75000"/>
                </a:schemeClr>
              </a:solidFill>
              <a:latin typeface="GOST Type BU" pitchFamily="2" charset="2"/>
            </a:endParaRPr>
          </a:p>
          <a:p>
            <a:pPr indent="361950" algn="just">
              <a:lnSpc>
                <a:spcPct val="80000"/>
              </a:lnSpc>
              <a:defRPr/>
            </a:pPr>
            <a:r>
              <a:rPr lang="ru-RU" sz="2800" dirty="0">
                <a:solidFill>
                  <a:srgbClr val="C00000"/>
                </a:solidFill>
                <a:latin typeface="GOST Type BU" pitchFamily="2" charset="2"/>
              </a:rPr>
              <a:t>Производственная система </a:t>
            </a:r>
            <a:r>
              <a:rPr lang="ru-RU" sz="2800" dirty="0">
                <a:solidFill>
                  <a:schemeClr val="tx2">
                    <a:lumMod val="75000"/>
                  </a:schemeClr>
                </a:solidFill>
                <a:latin typeface="GOST Type BU" pitchFamily="2" charset="2"/>
              </a:rPr>
              <a:t>– совокупность взаимосвязанных технологических систем различных назначений, например, подготовительных, обрабатывающих, сборочных и т.п.</a:t>
            </a:r>
          </a:p>
        </p:txBody>
      </p:sp>
      <p:grpSp>
        <p:nvGrpSpPr>
          <p:cNvPr id="4" name="Группа 3"/>
          <p:cNvGrpSpPr/>
          <p:nvPr/>
        </p:nvGrpSpPr>
        <p:grpSpPr>
          <a:xfrm>
            <a:off x="8438297" y="6450136"/>
            <a:ext cx="442750" cy="369332"/>
            <a:chOff x="8438297" y="6450136"/>
            <a:chExt cx="44275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8297"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16211216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 ТЕПЛООБМЕНА В ЗОНЕ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481469"/>
            <a:ext cx="9144000" cy="1333500"/>
          </a:xfrm>
          <a:prstGeom prst="rect">
            <a:avLst/>
          </a:prstGeom>
        </p:spPr>
        <p:txBody>
          <a:bodyPr vert="horz" lIns="91440" tIns="45720" rIns="91440" bIns="45720" rtlCol="0">
            <a:noAutofit/>
          </a:bodyPr>
          <a:lstStyle/>
          <a:p>
            <a:pPr indent="361950" algn="ctr">
              <a:lnSpc>
                <a:spcPct val="80000"/>
              </a:lnSpc>
              <a:defRPr/>
            </a:pP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 заготовка; </a:t>
            </a: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 режущий инструмент; </a:t>
            </a:r>
            <a:r>
              <a:rPr lang="ru-RU" sz="2000" dirty="0">
                <a:solidFill>
                  <a:srgbClr val="C00000"/>
                </a:solidFill>
                <a:latin typeface="GOST Type BU" pitchFamily="2" charset="2"/>
              </a:rPr>
              <a:t>3 </a:t>
            </a:r>
            <a:r>
              <a:rPr lang="ru-RU" sz="2000" dirty="0">
                <a:solidFill>
                  <a:schemeClr val="tx2">
                    <a:lumMod val="75000"/>
                  </a:schemeClr>
                </a:solidFill>
                <a:latin typeface="GOST Type BU" pitchFamily="2" charset="2"/>
              </a:rPr>
              <a:t>– режущая пластина</a:t>
            </a:r>
            <a:r>
              <a:rPr lang="ru-RU" sz="2000" dirty="0" smtClean="0">
                <a:solidFill>
                  <a:schemeClr val="tx2">
                    <a:lumMod val="75000"/>
                  </a:schemeClr>
                </a:solidFill>
                <a:latin typeface="GOST Type BU" pitchFamily="2" charset="2"/>
              </a:rPr>
              <a:t>;</a:t>
            </a:r>
          </a:p>
          <a:p>
            <a:pPr indent="361950" algn="ctr">
              <a:lnSpc>
                <a:spcPct val="80000"/>
              </a:lnSpc>
              <a:defRPr/>
            </a:pPr>
            <a:r>
              <a:rPr lang="ru-RU" sz="2000" dirty="0" smtClean="0">
                <a:solidFill>
                  <a:schemeClr val="tx2">
                    <a:lumMod val="75000"/>
                  </a:schemeClr>
                </a:solidFill>
                <a:latin typeface="GOST Type BU" pitchFamily="2" charset="2"/>
              </a:rPr>
              <a:t> </a:t>
            </a:r>
            <a:r>
              <a:rPr lang="ru-RU" sz="2000" dirty="0">
                <a:solidFill>
                  <a:srgbClr val="C00000"/>
                </a:solidFill>
                <a:latin typeface="GOST Type BU" pitchFamily="2" charset="2"/>
              </a:rPr>
              <a:t>4</a:t>
            </a:r>
            <a:r>
              <a:rPr lang="ru-RU" sz="2000" dirty="0">
                <a:solidFill>
                  <a:schemeClr val="tx2">
                    <a:lumMod val="75000"/>
                  </a:schemeClr>
                </a:solidFill>
                <a:latin typeface="GOST Type BU" pitchFamily="2" charset="2"/>
              </a:rPr>
              <a:t> – стружка; </a:t>
            </a:r>
            <a:r>
              <a:rPr lang="ru-RU" sz="2000" dirty="0">
                <a:solidFill>
                  <a:srgbClr val="C00000"/>
                </a:solidFill>
                <a:latin typeface="GOST Type BU" pitchFamily="2" charset="2"/>
              </a:rPr>
              <a:t>5</a:t>
            </a:r>
            <a:r>
              <a:rPr lang="ru-RU" sz="2000" dirty="0">
                <a:solidFill>
                  <a:schemeClr val="tx2">
                    <a:lumMod val="75000"/>
                  </a:schemeClr>
                </a:solidFill>
                <a:latin typeface="GOST Type BU" pitchFamily="2" charset="2"/>
              </a:rPr>
              <a:t> – смазочно-охлаждающая жидкость; </a:t>
            </a:r>
            <a:r>
              <a:rPr lang="ru-RU" sz="2000" dirty="0">
                <a:solidFill>
                  <a:srgbClr val="C00000"/>
                </a:solidFill>
                <a:latin typeface="GOST Type BU" pitchFamily="2" charset="2"/>
              </a:rPr>
              <a:t>Т</a:t>
            </a:r>
            <a:r>
              <a:rPr lang="ru-RU" sz="2000" dirty="0">
                <a:solidFill>
                  <a:schemeClr val="tx2">
                    <a:lumMod val="75000"/>
                  </a:schemeClr>
                </a:solidFill>
                <a:latin typeface="GOST Type BU" pitchFamily="2" charset="2"/>
              </a:rPr>
              <a:t> – теплопроводность, </a:t>
            </a:r>
            <a:r>
              <a:rPr lang="ru-RU" sz="2000" dirty="0">
                <a:solidFill>
                  <a:srgbClr val="C00000"/>
                </a:solidFill>
                <a:latin typeface="GOST Type BU" pitchFamily="2" charset="2"/>
              </a:rPr>
              <a:t>И</a:t>
            </a:r>
            <a:r>
              <a:rPr lang="ru-RU" sz="2000" dirty="0">
                <a:solidFill>
                  <a:schemeClr val="tx2">
                    <a:lumMod val="75000"/>
                  </a:schemeClr>
                </a:solidFill>
                <a:latin typeface="GOST Type BU" pitchFamily="2" charset="2"/>
              </a:rPr>
              <a:t> – излучение, </a:t>
            </a:r>
            <a:r>
              <a:rPr lang="ru-RU" sz="2000" dirty="0">
                <a:solidFill>
                  <a:srgbClr val="C00000"/>
                </a:solidFill>
                <a:latin typeface="GOST Type BU" pitchFamily="2" charset="2"/>
              </a:rPr>
              <a:t>К</a:t>
            </a:r>
            <a:r>
              <a:rPr lang="ru-RU" sz="2000" dirty="0">
                <a:solidFill>
                  <a:schemeClr val="tx2">
                    <a:lumMod val="75000"/>
                  </a:schemeClr>
                </a:solidFill>
                <a:latin typeface="GOST Type BU" pitchFamily="2" charset="2"/>
              </a:rPr>
              <a:t> – конвекция, </a:t>
            </a:r>
            <a:r>
              <a:rPr lang="ru-RU" sz="2000" dirty="0">
                <a:solidFill>
                  <a:srgbClr val="C00000"/>
                </a:solidFill>
                <a:latin typeface="GOST Type BU" pitchFamily="2" charset="2"/>
              </a:rPr>
              <a:t>КЖ</a:t>
            </a:r>
            <a:r>
              <a:rPr lang="ru-RU" sz="2000" dirty="0">
                <a:solidFill>
                  <a:schemeClr val="tx2">
                    <a:lumMod val="75000"/>
                  </a:schemeClr>
                </a:solidFill>
                <a:latin typeface="GOST Type BU" pitchFamily="2" charset="2"/>
              </a:rPr>
              <a:t> – конвекция с жидкостью, </a:t>
            </a:r>
            <a:r>
              <a:rPr lang="ru-RU" sz="2000" dirty="0">
                <a:solidFill>
                  <a:srgbClr val="C00000"/>
                </a:solidFill>
                <a:latin typeface="GOST Type BU" pitchFamily="2" charset="2"/>
              </a:rPr>
              <a:t>КВ</a:t>
            </a:r>
            <a:r>
              <a:rPr lang="ru-RU" sz="2000" dirty="0">
                <a:solidFill>
                  <a:schemeClr val="tx2">
                    <a:lumMod val="75000"/>
                  </a:schemeClr>
                </a:solidFill>
                <a:latin typeface="GOST Type BU" pitchFamily="2" charset="2"/>
              </a:rPr>
              <a:t> – конвекция с воздухом; </a:t>
            </a:r>
            <a:r>
              <a:rPr lang="ru-RU" sz="2000" dirty="0">
                <a:solidFill>
                  <a:srgbClr val="C00000"/>
                </a:solidFill>
                <a:latin typeface="GOST Type BU" pitchFamily="2" charset="2"/>
              </a:rPr>
              <a:t>ON</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OL</a:t>
            </a:r>
            <a:r>
              <a:rPr lang="ru-RU" sz="2000" dirty="0">
                <a:solidFill>
                  <a:schemeClr val="tx2">
                    <a:lumMod val="75000"/>
                  </a:schemeClr>
                </a:solidFill>
                <a:latin typeface="GOST Type BU" pitchFamily="2" charset="2"/>
              </a:rPr>
              <a:t> и </a:t>
            </a:r>
            <a:r>
              <a:rPr lang="ru-RU" sz="2000" dirty="0">
                <a:solidFill>
                  <a:srgbClr val="C00000"/>
                </a:solidFill>
                <a:latin typeface="GOST Type BU" pitchFamily="2" charset="2"/>
              </a:rPr>
              <a:t>OS</a:t>
            </a:r>
            <a:r>
              <a:rPr lang="ru-RU" sz="2000" dirty="0">
                <a:solidFill>
                  <a:schemeClr val="tx2">
                    <a:lumMod val="75000"/>
                  </a:schemeClr>
                </a:solidFill>
                <a:latin typeface="GOST Type BU" pitchFamily="2" charset="2"/>
              </a:rPr>
              <a:t> – участки тепла от деформации, трения по передней и по задней поверхностям режущего </a:t>
            </a:r>
            <a:r>
              <a:rPr lang="ru-RU" sz="2000" dirty="0" smtClean="0">
                <a:solidFill>
                  <a:schemeClr val="tx2">
                    <a:lumMod val="75000"/>
                  </a:schemeClr>
                </a:solidFill>
                <a:latin typeface="GOST Type BU" pitchFamily="2" charset="2"/>
              </a:rPr>
              <a:t>инструмента</a:t>
            </a:r>
            <a:endParaRPr lang="ru-RU" sz="20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1082" y="685800"/>
            <a:ext cx="4301837" cy="4846450"/>
          </a:xfrm>
          <a:prstGeom prst="rect">
            <a:avLst/>
          </a:prstGeom>
        </p:spPr>
      </p:pic>
      <p:grpSp>
        <p:nvGrpSpPr>
          <p:cNvPr id="8" name="Группа 7"/>
          <p:cNvGrpSpPr/>
          <p:nvPr/>
        </p:nvGrpSpPr>
        <p:grpSpPr>
          <a:xfrm>
            <a:off x="8432686" y="6450136"/>
            <a:ext cx="453970" cy="369332"/>
            <a:chOff x="8432686" y="6450136"/>
            <a:chExt cx="453970"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60920372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РАЗВИТИЕ УЧЕНИЯ О ТЕПЛООБМЕНЕ</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990600"/>
            <a:ext cx="9144000" cy="5867400"/>
          </a:xfrm>
          <a:prstGeom prst="rect">
            <a:avLst/>
          </a:prstGeom>
        </p:spPr>
        <p:txBody>
          <a:bodyPr vert="horz" lIns="91440" tIns="45720" rIns="91440" bIns="45720" rtlCol="0">
            <a:noAutofit/>
          </a:bodyPr>
          <a:lstStyle/>
          <a:p>
            <a:pPr indent="361950" algn="just">
              <a:lnSpc>
                <a:spcPct val="80000"/>
              </a:lnSpc>
              <a:defRPr/>
            </a:pPr>
            <a:r>
              <a:rPr lang="ru-RU" sz="2400" dirty="0">
                <a:solidFill>
                  <a:srgbClr val="C00000"/>
                </a:solidFill>
                <a:latin typeface="GOST Type BU" pitchFamily="2" charset="2"/>
              </a:rPr>
              <a:t>1768 – 1830 </a:t>
            </a:r>
            <a:r>
              <a:rPr lang="ru-RU" sz="2400" dirty="0">
                <a:solidFill>
                  <a:schemeClr val="tx2">
                    <a:lumMod val="75000"/>
                  </a:schemeClr>
                </a:solidFill>
                <a:latin typeface="GOST Type BU" pitchFamily="2" charset="2"/>
              </a:rPr>
              <a:t>– Жан-Батист Фурье (Франция) сформировал основной закон </a:t>
            </a:r>
            <a:r>
              <a:rPr lang="ru-RU" sz="2400" dirty="0" err="1">
                <a:solidFill>
                  <a:schemeClr val="tx2">
                    <a:lumMod val="75000"/>
                  </a:schemeClr>
                </a:solidFill>
                <a:latin typeface="GOST Type BU" pitchFamily="2" charset="2"/>
              </a:rPr>
              <a:t>теплопроводимости</a:t>
            </a:r>
            <a:r>
              <a:rPr lang="ru-RU" sz="2400" dirty="0">
                <a:solidFill>
                  <a:schemeClr val="tx2">
                    <a:lumMod val="75000"/>
                  </a:schemeClr>
                </a:solidFill>
                <a:latin typeface="GOST Type BU" pitchFamily="2" charset="2"/>
              </a:rPr>
              <a:t>.</a:t>
            </a:r>
          </a:p>
          <a:p>
            <a:pPr indent="361950" algn="just">
              <a:lnSpc>
                <a:spcPct val="80000"/>
              </a:lnSpc>
              <a:defRPr/>
            </a:pPr>
            <a:r>
              <a:rPr lang="ru-RU" sz="2400" dirty="0">
                <a:solidFill>
                  <a:srgbClr val="C00000"/>
                </a:solidFill>
                <a:latin typeface="GOST Type BU" pitchFamily="2" charset="2"/>
              </a:rPr>
              <a:t>1875 – 1953 </a:t>
            </a:r>
            <a:r>
              <a:rPr lang="ru-RU" sz="2400" dirty="0">
                <a:solidFill>
                  <a:schemeClr val="tx2">
                    <a:lumMod val="75000"/>
                  </a:schemeClr>
                </a:solidFill>
                <a:latin typeface="GOST Type BU" pitchFamily="2" charset="2"/>
              </a:rPr>
              <a:t>– Людвиг Прандтль (Германия) исследовал </a:t>
            </a:r>
            <a:r>
              <a:rPr lang="ru-RU" sz="2400" dirty="0" err="1">
                <a:solidFill>
                  <a:schemeClr val="tx2">
                    <a:lumMod val="75000"/>
                  </a:schemeClr>
                </a:solidFill>
                <a:latin typeface="GOST Type BU" pitchFamily="2" charset="2"/>
              </a:rPr>
              <a:t>тепелопередачу</a:t>
            </a:r>
            <a:r>
              <a:rPr lang="ru-RU" sz="2400" dirty="0">
                <a:solidFill>
                  <a:schemeClr val="tx2">
                    <a:lumMod val="75000"/>
                  </a:schemeClr>
                </a:solidFill>
                <a:latin typeface="GOST Type BU" pitchFamily="2" charset="2"/>
              </a:rPr>
              <a:t> в жидкостях.</a:t>
            </a:r>
          </a:p>
          <a:p>
            <a:pPr indent="361950" algn="just">
              <a:lnSpc>
                <a:spcPct val="80000"/>
              </a:lnSpc>
              <a:defRPr/>
            </a:pPr>
            <a:r>
              <a:rPr lang="ru-RU" sz="2400" dirty="0">
                <a:solidFill>
                  <a:srgbClr val="C00000"/>
                </a:solidFill>
                <a:latin typeface="GOST Type BU" pitchFamily="2" charset="2"/>
              </a:rPr>
              <a:t>1824 – 1907 </a:t>
            </a:r>
            <a:r>
              <a:rPr lang="ru-RU" sz="2400" dirty="0">
                <a:solidFill>
                  <a:schemeClr val="tx2">
                    <a:lumMod val="75000"/>
                  </a:schemeClr>
                </a:solidFill>
                <a:latin typeface="GOST Type BU" pitchFamily="2" charset="2"/>
              </a:rPr>
              <a:t>– Уильям Томсон – лорд Кельвин (Англия) получил фундаментальное решение дифференциального уравнения теплопроводности.</a:t>
            </a:r>
          </a:p>
          <a:p>
            <a:pPr indent="361950" algn="just">
              <a:lnSpc>
                <a:spcPct val="80000"/>
              </a:lnSpc>
              <a:defRPr/>
            </a:pPr>
            <a:r>
              <a:rPr lang="ru-RU" sz="2400" dirty="0">
                <a:solidFill>
                  <a:srgbClr val="C00000"/>
                </a:solidFill>
                <a:latin typeface="GOST Type BU" pitchFamily="2" charset="2"/>
              </a:rPr>
              <a:t>1879 – 1955 </a:t>
            </a:r>
            <a:r>
              <a:rPr lang="ru-RU" sz="2400" dirty="0">
                <a:solidFill>
                  <a:schemeClr val="tx2">
                    <a:lumMod val="75000"/>
                  </a:schemeClr>
                </a:solidFill>
                <a:latin typeface="GOST Type BU" pitchFamily="2" charset="2"/>
              </a:rPr>
              <a:t>– М. В. Кирпичев (Россия) разработал теорию моделирования физических процессов, в том числе тепловых  </a:t>
            </a:r>
          </a:p>
          <a:p>
            <a:pPr indent="361950" algn="just">
              <a:lnSpc>
                <a:spcPct val="80000"/>
              </a:lnSpc>
              <a:defRPr/>
            </a:pPr>
            <a:r>
              <a:rPr lang="ru-RU" sz="2400" dirty="0">
                <a:solidFill>
                  <a:schemeClr val="tx2">
                    <a:lumMod val="75000"/>
                  </a:schemeClr>
                </a:solidFill>
                <a:latin typeface="GOST Type BU" pitchFamily="2" charset="2"/>
              </a:rPr>
              <a:t> - Критерии Фурье (</a:t>
            </a:r>
            <a:r>
              <a:rPr lang="ru-RU" sz="2400" dirty="0" err="1">
                <a:solidFill>
                  <a:schemeClr val="tx2">
                    <a:lumMod val="75000"/>
                  </a:schemeClr>
                </a:solidFill>
                <a:latin typeface="GOST Type BU" pitchFamily="2" charset="2"/>
              </a:rPr>
              <a:t>Fo</a:t>
            </a:r>
            <a:r>
              <a:rPr lang="ru-RU" sz="2400" dirty="0">
                <a:solidFill>
                  <a:schemeClr val="tx2">
                    <a:lumMod val="75000"/>
                  </a:schemeClr>
                </a:solidFill>
                <a:latin typeface="GOST Type BU" pitchFamily="2" charset="2"/>
              </a:rPr>
              <a:t>), </a:t>
            </a:r>
            <a:r>
              <a:rPr lang="ru-RU" sz="2400" dirty="0" err="1">
                <a:solidFill>
                  <a:schemeClr val="tx2">
                    <a:lumMod val="75000"/>
                  </a:schemeClr>
                </a:solidFill>
                <a:latin typeface="GOST Type BU" pitchFamily="2" charset="2"/>
              </a:rPr>
              <a:t>Прандля</a:t>
            </a:r>
            <a:r>
              <a:rPr lang="ru-RU" sz="2400" dirty="0">
                <a:solidFill>
                  <a:schemeClr val="tx2">
                    <a:lumMod val="75000"/>
                  </a:schemeClr>
                </a:solidFill>
                <a:latin typeface="GOST Type BU" pitchFamily="2" charset="2"/>
              </a:rPr>
              <a:t> (</a:t>
            </a:r>
            <a:r>
              <a:rPr lang="ru-RU" sz="2400" dirty="0" err="1">
                <a:solidFill>
                  <a:schemeClr val="tx2">
                    <a:lumMod val="75000"/>
                  </a:schemeClr>
                </a:solidFill>
                <a:latin typeface="GOST Type BU" pitchFamily="2" charset="2"/>
              </a:rPr>
              <a:t>Pr</a:t>
            </a:r>
            <a:r>
              <a:rPr lang="ru-RU" sz="2400" dirty="0">
                <a:solidFill>
                  <a:schemeClr val="tx2">
                    <a:lumMod val="75000"/>
                  </a:schemeClr>
                </a:solidFill>
                <a:latin typeface="GOST Type BU" pitchFamily="2" charset="2"/>
              </a:rPr>
              <a:t>), Кирпичева (</a:t>
            </a:r>
            <a:r>
              <a:rPr lang="ru-RU" sz="2400" dirty="0" err="1">
                <a:solidFill>
                  <a:schemeClr val="tx2">
                    <a:lumMod val="75000"/>
                  </a:schemeClr>
                </a:solidFill>
                <a:latin typeface="GOST Type BU" pitchFamily="2" charset="2"/>
              </a:rPr>
              <a:t>Ki</a:t>
            </a:r>
            <a:r>
              <a:rPr lang="ru-RU" sz="2400" dirty="0">
                <a:solidFill>
                  <a:schemeClr val="tx2">
                    <a:lumMod val="75000"/>
                  </a:schemeClr>
                </a:solidFill>
                <a:latin typeface="GOST Type BU" pitchFamily="2" charset="2"/>
              </a:rPr>
              <a:t>) и другие.</a:t>
            </a:r>
          </a:p>
          <a:p>
            <a:pPr indent="361950" algn="just">
              <a:lnSpc>
                <a:spcPct val="80000"/>
              </a:lnSpc>
              <a:defRPr/>
            </a:pPr>
            <a:r>
              <a:rPr lang="ru-RU" sz="2400" dirty="0">
                <a:solidFill>
                  <a:srgbClr val="C00000"/>
                </a:solidFill>
                <a:latin typeface="GOST Type BU" pitchFamily="2" charset="2"/>
              </a:rPr>
              <a:t>1945 – 1950 </a:t>
            </a:r>
            <a:r>
              <a:rPr lang="ru-RU" sz="2400" dirty="0">
                <a:solidFill>
                  <a:schemeClr val="tx2">
                    <a:lumMod val="75000"/>
                  </a:schemeClr>
                </a:solidFill>
                <a:latin typeface="GOST Type BU" pitchFamily="2" charset="2"/>
              </a:rPr>
              <a:t>– Н.Н. </a:t>
            </a:r>
            <a:r>
              <a:rPr lang="ru-RU" sz="2400" dirty="0" err="1">
                <a:solidFill>
                  <a:schemeClr val="tx2">
                    <a:lumMod val="75000"/>
                  </a:schemeClr>
                </a:solidFill>
                <a:latin typeface="GOST Type BU" pitchFamily="2" charset="2"/>
              </a:rPr>
              <a:t>Рыкалин</a:t>
            </a:r>
            <a:r>
              <a:rPr lang="ru-RU" sz="2400" dirty="0">
                <a:solidFill>
                  <a:schemeClr val="tx2">
                    <a:lumMod val="75000"/>
                  </a:schemeClr>
                </a:solidFill>
                <a:latin typeface="GOST Type BU" pitchFamily="2" charset="2"/>
              </a:rPr>
              <a:t> (СССР) – на примере сварки показал </a:t>
            </a:r>
            <a:r>
              <a:rPr lang="ru-RU" sz="2400" dirty="0" err="1">
                <a:solidFill>
                  <a:schemeClr val="tx2">
                    <a:lumMod val="75000"/>
                  </a:schemeClr>
                </a:solidFill>
                <a:latin typeface="GOST Type BU" pitchFamily="2" charset="2"/>
              </a:rPr>
              <a:t>эфективность</a:t>
            </a:r>
            <a:r>
              <a:rPr lang="ru-RU" sz="2400" dirty="0">
                <a:solidFill>
                  <a:schemeClr val="tx2">
                    <a:lumMod val="75000"/>
                  </a:schemeClr>
                </a:solidFill>
                <a:latin typeface="GOST Type BU" pitchFamily="2" charset="2"/>
              </a:rPr>
              <a:t> теплофизического анализа при управлении технологическим процессом.</a:t>
            </a:r>
          </a:p>
          <a:p>
            <a:pPr indent="361950" algn="just">
              <a:lnSpc>
                <a:spcPct val="80000"/>
              </a:lnSpc>
              <a:defRPr/>
            </a:pPr>
            <a:r>
              <a:rPr lang="ru-RU" sz="2400" dirty="0">
                <a:solidFill>
                  <a:srgbClr val="C00000"/>
                </a:solidFill>
                <a:latin typeface="GOST Type BU" pitchFamily="2" charset="2"/>
              </a:rPr>
              <a:t>1956 по настоящее время </a:t>
            </a:r>
            <a:r>
              <a:rPr lang="ru-RU" sz="2400" dirty="0">
                <a:solidFill>
                  <a:schemeClr val="tx2">
                    <a:lumMod val="75000"/>
                  </a:schemeClr>
                </a:solidFill>
                <a:latin typeface="GOST Type BU" pitchFamily="2" charset="2"/>
              </a:rPr>
              <a:t>– сформированы научные школы ученых А. Н. </a:t>
            </a:r>
            <a:r>
              <a:rPr lang="ru-RU" sz="2400" dirty="0" err="1">
                <a:solidFill>
                  <a:schemeClr val="tx2">
                    <a:lumMod val="75000"/>
                  </a:schemeClr>
                </a:solidFill>
                <a:latin typeface="GOST Type BU" pitchFamily="2" charset="2"/>
              </a:rPr>
              <a:t>Резникова</a:t>
            </a:r>
            <a:r>
              <a:rPr lang="ru-RU" sz="2400" dirty="0">
                <a:solidFill>
                  <a:schemeClr val="tx2">
                    <a:lumMod val="75000"/>
                  </a:schemeClr>
                </a:solidFill>
                <a:latin typeface="GOST Type BU" pitchFamily="2" charset="2"/>
              </a:rPr>
              <a:t> и Н. В. Дилигенского ( Куйбышев и Тольятти), С. С. Силина (Рыбинск), В. Л. Остафьева (Киев), Д. Г. Евсеева и А. В. </a:t>
            </a:r>
            <a:r>
              <a:rPr lang="ru-RU" sz="2400" dirty="0" err="1">
                <a:solidFill>
                  <a:schemeClr val="tx2">
                    <a:lumMod val="75000"/>
                  </a:schemeClr>
                </a:solidFill>
                <a:latin typeface="GOST Type BU" pitchFamily="2" charset="2"/>
              </a:rPr>
              <a:t>Подзея</a:t>
            </a:r>
            <a:r>
              <a:rPr lang="ru-RU" sz="2400" dirty="0">
                <a:solidFill>
                  <a:schemeClr val="tx2">
                    <a:lumMod val="75000"/>
                  </a:schemeClr>
                </a:solidFill>
                <a:latin typeface="GOST Type BU" pitchFamily="2" charset="2"/>
              </a:rPr>
              <a:t> (Москва), Н. В. </a:t>
            </a:r>
            <a:r>
              <a:rPr lang="ru-RU" sz="2400" dirty="0" err="1">
                <a:solidFill>
                  <a:schemeClr val="tx2">
                    <a:lumMod val="75000"/>
                  </a:schemeClr>
                </a:solidFill>
                <a:latin typeface="GOST Type BU" pitchFamily="2" charset="2"/>
              </a:rPr>
              <a:t>Талантова</a:t>
            </a:r>
            <a:r>
              <a:rPr lang="ru-RU" sz="2400" dirty="0">
                <a:solidFill>
                  <a:schemeClr val="tx2">
                    <a:lumMod val="75000"/>
                  </a:schemeClr>
                </a:solidFill>
                <a:latin typeface="GOST Type BU" pitchFamily="2" charset="2"/>
              </a:rPr>
              <a:t> (Волгоград), Т. Н. </a:t>
            </a:r>
            <a:r>
              <a:rPr lang="ru-RU" sz="2400" dirty="0" err="1">
                <a:solidFill>
                  <a:schemeClr val="tx2">
                    <a:lumMod val="75000"/>
                  </a:schemeClr>
                </a:solidFill>
                <a:latin typeface="GOST Type BU" pitchFamily="2" charset="2"/>
              </a:rPr>
              <a:t>Лоладзе</a:t>
            </a:r>
            <a:r>
              <a:rPr lang="ru-RU" sz="2400" dirty="0">
                <a:solidFill>
                  <a:schemeClr val="tx2">
                    <a:lumMod val="75000"/>
                  </a:schemeClr>
                </a:solidFill>
                <a:latin typeface="GOST Type BU" pitchFamily="2" charset="2"/>
              </a:rPr>
              <a:t>, В. В. </a:t>
            </a:r>
            <a:r>
              <a:rPr lang="ru-RU" sz="2400" dirty="0" err="1">
                <a:solidFill>
                  <a:schemeClr val="tx2">
                    <a:lumMod val="75000"/>
                  </a:schemeClr>
                </a:solidFill>
                <a:latin typeface="GOST Type BU" pitchFamily="2" charset="2"/>
              </a:rPr>
              <a:t>Цоцхадзе</a:t>
            </a:r>
            <a:r>
              <a:rPr lang="ru-RU" sz="2400" dirty="0">
                <a:solidFill>
                  <a:schemeClr val="tx2">
                    <a:lumMod val="75000"/>
                  </a:schemeClr>
                </a:solidFill>
                <a:latin typeface="GOST Type BU" pitchFamily="2" charset="2"/>
              </a:rPr>
              <a:t>, Г. В. </a:t>
            </a:r>
            <a:r>
              <a:rPr lang="ru-RU" sz="2400" dirty="0" err="1">
                <a:solidFill>
                  <a:schemeClr val="tx2">
                    <a:lumMod val="75000"/>
                  </a:schemeClr>
                </a:solidFill>
                <a:latin typeface="GOST Type BU" pitchFamily="2" charset="2"/>
              </a:rPr>
              <a:t>Бокучава</a:t>
            </a:r>
            <a:r>
              <a:rPr lang="ru-RU" sz="2400" dirty="0">
                <a:solidFill>
                  <a:schemeClr val="tx2">
                    <a:lumMod val="75000"/>
                  </a:schemeClr>
                </a:solidFill>
                <a:latin typeface="GOST Type BU" pitchFamily="2" charset="2"/>
              </a:rPr>
              <a:t> (Тбилиси), А. В. Якимова (Одесса), В. А. </a:t>
            </a:r>
            <a:r>
              <a:rPr lang="ru-RU" sz="2400" dirty="0" err="1">
                <a:solidFill>
                  <a:schemeClr val="tx2">
                    <a:lumMod val="75000"/>
                  </a:schemeClr>
                </a:solidFill>
                <a:latin typeface="GOST Type BU" pitchFamily="2" charset="2"/>
              </a:rPr>
              <a:t>Сипайлова</a:t>
            </a:r>
            <a:r>
              <a:rPr lang="ru-RU" sz="2400" dirty="0">
                <a:solidFill>
                  <a:schemeClr val="tx2">
                    <a:lumMod val="75000"/>
                  </a:schemeClr>
                </a:solidFill>
                <a:latin typeface="GOST Type BU" pitchFamily="2" charset="2"/>
              </a:rPr>
              <a:t> (Устинов) и др.</a:t>
            </a:r>
          </a:p>
        </p:txBody>
      </p:sp>
      <p:grpSp>
        <p:nvGrpSpPr>
          <p:cNvPr id="4" name="Группа 3"/>
          <p:cNvGrpSpPr/>
          <p:nvPr/>
        </p:nvGrpSpPr>
        <p:grpSpPr>
          <a:xfrm>
            <a:off x="8432686" y="6450136"/>
            <a:ext cx="453970" cy="369332"/>
            <a:chOff x="8432686"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14442543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ТЕМПЕРАТУРНОЕ ПОЛЕ, ИЗОТЕРМЫ И ГРАДИЕНТ ТЕМПЕРАТУР</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6419850"/>
            <a:ext cx="9144000" cy="438150"/>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Схема температурного поля и изотерм</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8124" y="971549"/>
            <a:ext cx="3967752" cy="5457825"/>
          </a:xfrm>
          <a:prstGeom prst="rect">
            <a:avLst/>
          </a:prstGeom>
        </p:spPr>
      </p:pic>
      <p:grpSp>
        <p:nvGrpSpPr>
          <p:cNvPr id="5" name="Группа 4"/>
          <p:cNvGrpSpPr/>
          <p:nvPr/>
        </p:nvGrpSpPr>
        <p:grpSpPr>
          <a:xfrm>
            <a:off x="8432686" y="6450136"/>
            <a:ext cx="453970" cy="369332"/>
            <a:chOff x="8432686"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30591064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ИЗОТЕРМЫ И ГРАДИЕНТ ТЕМПЕРАТУР</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1246908"/>
            <a:ext cx="9144000" cy="5611091"/>
          </a:xfrm>
          <a:prstGeom prst="rect">
            <a:avLst/>
          </a:prstGeom>
        </p:spPr>
        <p:txBody>
          <a:bodyPr vert="horz" lIns="91440" tIns="45720" rIns="91440" bIns="45720" rtlCol="0">
            <a:noAutofit/>
          </a:bodyPr>
          <a:lstStyle/>
          <a:p>
            <a:pPr marL="342900" indent="557213" algn="just">
              <a:lnSpc>
                <a:spcPct val="80000"/>
              </a:lnSpc>
              <a:buBlip>
                <a:blip r:embed="rId3"/>
              </a:buBlip>
              <a:defRPr/>
            </a:pPr>
            <a:r>
              <a:rPr lang="ru-RU" sz="2400" dirty="0">
                <a:solidFill>
                  <a:srgbClr val="C00000"/>
                </a:solidFill>
                <a:latin typeface="GOST Type BU" pitchFamily="2" charset="2"/>
              </a:rPr>
              <a:t>Температурное поле </a:t>
            </a:r>
            <a:r>
              <a:rPr lang="ru-RU" sz="2400" dirty="0">
                <a:solidFill>
                  <a:schemeClr val="tx2">
                    <a:lumMod val="75000"/>
                  </a:schemeClr>
                </a:solidFill>
                <a:latin typeface="GOST Type BU" pitchFamily="2" charset="2"/>
              </a:rPr>
              <a:t>– совокупность значений температур в различных точках тела в данный момент времени (двухмерное и трехмерное</a:t>
            </a:r>
            <a:r>
              <a:rPr lang="ru-RU" sz="2400" dirty="0" smtClean="0">
                <a:solidFill>
                  <a:schemeClr val="tx2">
                    <a:lumMod val="75000"/>
                  </a:schemeClr>
                </a:solidFill>
                <a:latin typeface="GOST Type BU" pitchFamily="2" charset="2"/>
              </a:rPr>
              <a:t>);</a:t>
            </a:r>
          </a:p>
          <a:p>
            <a:pPr marL="342900" indent="557213" algn="just">
              <a:lnSpc>
                <a:spcPct val="80000"/>
              </a:lnSpc>
              <a:buBlip>
                <a:blip r:embed="rId3"/>
              </a:buBlip>
              <a:defRPr/>
            </a:pPr>
            <a:endParaRPr lang="ru-RU" sz="2400" dirty="0">
              <a:solidFill>
                <a:schemeClr val="tx2">
                  <a:lumMod val="75000"/>
                </a:schemeClr>
              </a:solidFill>
              <a:latin typeface="GOST Type BU" pitchFamily="2" charset="2"/>
            </a:endParaRPr>
          </a:p>
          <a:p>
            <a:pPr marL="342900" indent="557213" algn="just">
              <a:lnSpc>
                <a:spcPct val="80000"/>
              </a:lnSpc>
              <a:buBlip>
                <a:blip r:embed="rId3"/>
              </a:buBlip>
              <a:defRPr/>
            </a:pPr>
            <a:r>
              <a:rPr lang="ru-RU" sz="2400" dirty="0">
                <a:solidFill>
                  <a:srgbClr val="C00000"/>
                </a:solidFill>
                <a:latin typeface="GOST Type BU" pitchFamily="2" charset="2"/>
              </a:rPr>
              <a:t>Изотермические поверхности</a:t>
            </a:r>
            <a:r>
              <a:rPr lang="ru-RU" sz="2400" dirty="0">
                <a:solidFill>
                  <a:schemeClr val="tx2">
                    <a:lumMod val="75000"/>
                  </a:schemeClr>
                </a:solidFill>
                <a:latin typeface="GOST Type BU" pitchFamily="2" charset="2"/>
              </a:rPr>
              <a:t>  – поверхности равных температур</a:t>
            </a:r>
            <a:r>
              <a:rPr lang="ru-RU" sz="2400" dirty="0" smtClean="0">
                <a:solidFill>
                  <a:schemeClr val="tx2">
                    <a:lumMod val="75000"/>
                  </a:schemeClr>
                </a:solidFill>
                <a:latin typeface="GOST Type BU" pitchFamily="2" charset="2"/>
              </a:rPr>
              <a:t>;</a:t>
            </a:r>
          </a:p>
          <a:p>
            <a:pPr marL="342900" indent="557213" algn="just">
              <a:lnSpc>
                <a:spcPct val="80000"/>
              </a:lnSpc>
              <a:buBlip>
                <a:blip r:embed="rId3"/>
              </a:buBlip>
              <a:defRPr/>
            </a:pPr>
            <a:endParaRPr lang="ru-RU" sz="2400" dirty="0">
              <a:solidFill>
                <a:schemeClr val="tx2">
                  <a:lumMod val="75000"/>
                </a:schemeClr>
              </a:solidFill>
              <a:latin typeface="GOST Type BU" pitchFamily="2" charset="2"/>
            </a:endParaRPr>
          </a:p>
          <a:p>
            <a:pPr marL="342900" indent="557213" algn="just">
              <a:lnSpc>
                <a:spcPct val="80000"/>
              </a:lnSpc>
              <a:buBlip>
                <a:blip r:embed="rId3"/>
              </a:buBlip>
              <a:defRPr/>
            </a:pPr>
            <a:r>
              <a:rPr lang="ru-RU" sz="2400" dirty="0">
                <a:solidFill>
                  <a:srgbClr val="C00000"/>
                </a:solidFill>
                <a:latin typeface="GOST Type BU" pitchFamily="2" charset="2"/>
              </a:rPr>
              <a:t>Изотермы</a:t>
            </a:r>
            <a:r>
              <a:rPr lang="ru-RU" sz="2400" dirty="0">
                <a:solidFill>
                  <a:schemeClr val="tx2">
                    <a:lumMod val="75000"/>
                  </a:schemeClr>
                </a:solidFill>
                <a:latin typeface="GOST Type BU" pitchFamily="2" charset="2"/>
              </a:rPr>
              <a:t>  – линии пересечения изотермической поверхности плоскостями</a:t>
            </a:r>
            <a:r>
              <a:rPr lang="ru-RU" sz="2400" dirty="0" smtClean="0">
                <a:solidFill>
                  <a:schemeClr val="tx2">
                    <a:lumMod val="75000"/>
                  </a:schemeClr>
                </a:solidFill>
                <a:latin typeface="GOST Type BU" pitchFamily="2" charset="2"/>
              </a:rPr>
              <a:t>;</a:t>
            </a:r>
          </a:p>
          <a:p>
            <a:pPr marL="342900" indent="557213" algn="just">
              <a:lnSpc>
                <a:spcPct val="80000"/>
              </a:lnSpc>
              <a:buBlip>
                <a:blip r:embed="rId3"/>
              </a:buBlip>
              <a:defRPr/>
            </a:pPr>
            <a:endParaRPr lang="ru-RU" sz="2400" dirty="0">
              <a:solidFill>
                <a:schemeClr val="tx2">
                  <a:lumMod val="75000"/>
                </a:schemeClr>
              </a:solidFill>
              <a:latin typeface="GOST Type BU" pitchFamily="2" charset="2"/>
            </a:endParaRPr>
          </a:p>
          <a:p>
            <a:pPr marL="342900" indent="557213" algn="just">
              <a:lnSpc>
                <a:spcPct val="80000"/>
              </a:lnSpc>
              <a:buBlip>
                <a:blip r:embed="rId3"/>
              </a:buBlip>
              <a:defRPr/>
            </a:pPr>
            <a:r>
              <a:rPr lang="ru-RU" sz="2400" dirty="0">
                <a:solidFill>
                  <a:srgbClr val="C00000"/>
                </a:solidFill>
                <a:latin typeface="GOST Type BU" pitchFamily="2" charset="2"/>
              </a:rPr>
              <a:t>Градиент температур:</a:t>
            </a:r>
          </a:p>
        </p:txBody>
      </p:sp>
      <mc:AlternateContent xmlns:mc="http://schemas.openxmlformats.org/markup-compatibility/2006" xmlns:a14="http://schemas.microsoft.com/office/drawing/2010/main">
        <mc:Choice Requires="a14">
          <p:sp>
            <p:nvSpPr>
              <p:cNvPr id="5" name="TextBox 4"/>
              <p:cNvSpPr txBox="1"/>
              <p:nvPr/>
            </p:nvSpPr>
            <p:spPr>
              <a:xfrm>
                <a:off x="3206979" y="4759036"/>
                <a:ext cx="2730043" cy="1145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C00000"/>
                          </a:solidFill>
                          <a:latin typeface="Cambria Math"/>
                        </a:rPr>
                        <m:t>𝑔𝑟𝑎𝑑</m:t>
                      </m:r>
                      <m:r>
                        <a:rPr lang="en-US" sz="3600" b="0" i="1" smtClean="0">
                          <a:solidFill>
                            <a:srgbClr val="C00000"/>
                          </a:solidFill>
                          <a:latin typeface="Cambria Math"/>
                          <a:ea typeface="Cambria Math"/>
                        </a:rPr>
                        <m:t>𝜃</m:t>
                      </m:r>
                      <m:r>
                        <a:rPr lang="en-US" sz="3600" b="0" i="1" smtClean="0">
                          <a:solidFill>
                            <a:srgbClr val="C00000"/>
                          </a:solidFill>
                          <a:latin typeface="Cambria Math"/>
                          <a:ea typeface="Cambria Math"/>
                        </a:rPr>
                        <m:t>=</m:t>
                      </m:r>
                      <m:f>
                        <m:fPr>
                          <m:ctrlPr>
                            <a:rPr lang="en-US" sz="3600" b="0" i="1" smtClean="0">
                              <a:solidFill>
                                <a:srgbClr val="C00000"/>
                              </a:solidFill>
                              <a:latin typeface="Cambria Math"/>
                              <a:ea typeface="Cambria Math"/>
                            </a:rPr>
                          </m:ctrlPr>
                        </m:fPr>
                        <m:num>
                          <m:r>
                            <a:rPr lang="en-US" sz="3600" b="0" i="1" smtClean="0">
                              <a:solidFill>
                                <a:srgbClr val="C00000"/>
                              </a:solidFill>
                              <a:latin typeface="Cambria Math"/>
                              <a:ea typeface="Cambria Math"/>
                            </a:rPr>
                            <m:t>𝜕𝜃</m:t>
                          </m:r>
                        </m:num>
                        <m:den>
                          <m:r>
                            <a:rPr lang="en-US" sz="3600" b="0" i="1" smtClean="0">
                              <a:solidFill>
                                <a:srgbClr val="C00000"/>
                              </a:solidFill>
                              <a:latin typeface="Cambria Math"/>
                              <a:ea typeface="Cambria Math"/>
                            </a:rPr>
                            <m:t>𝜕</m:t>
                          </m:r>
                          <m:r>
                            <a:rPr lang="en-US" sz="3600" b="0" i="1" smtClean="0">
                              <a:solidFill>
                                <a:srgbClr val="C00000"/>
                              </a:solidFill>
                              <a:latin typeface="Cambria Math"/>
                              <a:ea typeface="Cambria Math"/>
                            </a:rPr>
                            <m:t>𝑛</m:t>
                          </m:r>
                        </m:den>
                      </m:f>
                    </m:oMath>
                  </m:oMathPara>
                </a14:m>
                <a:endParaRPr lang="ru-RU" dirty="0"/>
              </a:p>
            </p:txBody>
          </p:sp>
        </mc:Choice>
        <mc:Fallback xmlns="">
          <p:sp>
            <p:nvSpPr>
              <p:cNvPr id="5" name="TextBox 4"/>
              <p:cNvSpPr txBox="1">
                <a:spLocks noRot="1" noChangeAspect="1" noMove="1" noResize="1" noEditPoints="1" noAdjustHandles="1" noChangeArrowheads="1" noChangeShapeType="1" noTextEdit="1"/>
              </p:cNvSpPr>
              <p:nvPr/>
            </p:nvSpPr>
            <p:spPr>
              <a:xfrm>
                <a:off x="3206979" y="4759036"/>
                <a:ext cx="2730043" cy="1145698"/>
              </a:xfrm>
              <a:prstGeom prst="rect">
                <a:avLst/>
              </a:prstGeom>
              <a:blipFill rotWithShape="1">
                <a:blip r:embed="rId4"/>
                <a:stretch>
                  <a:fillRect/>
                </a:stretch>
              </a:blipFill>
            </p:spPr>
            <p:txBody>
              <a:bodyPr/>
              <a:lstStyle/>
              <a:p>
                <a:r>
                  <a:rPr lang="ru-RU">
                    <a:noFill/>
                  </a:rPr>
                  <a:t> </a:t>
                </a:r>
              </a:p>
            </p:txBody>
          </p:sp>
        </mc:Fallback>
      </mc:AlternateContent>
      <p:sp>
        <p:nvSpPr>
          <p:cNvPr id="6" name="Содержимое 2"/>
          <p:cNvSpPr txBox="1">
            <a:spLocks/>
          </p:cNvSpPr>
          <p:nvPr/>
        </p:nvSpPr>
        <p:spPr>
          <a:xfrm>
            <a:off x="5734386" y="513690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7" name="Группа 6"/>
          <p:cNvGrpSpPr/>
          <p:nvPr/>
        </p:nvGrpSpPr>
        <p:grpSpPr>
          <a:xfrm>
            <a:off x="8432686" y="6450136"/>
            <a:ext cx="453970" cy="369332"/>
            <a:chOff x="8432686" y="6450136"/>
            <a:chExt cx="45397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8</a:t>
              </a:r>
              <a:r>
                <a:rPr lang="ru-RU" dirty="0" smtClean="0">
                  <a:solidFill>
                    <a:srgbClr val="C00000"/>
                  </a:solidFill>
                  <a:latin typeface="GOST type A" panose="020B0500000000000000" pitchFamily="34" charset="0"/>
                </a:rPr>
                <a:t>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228791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93773"/>
          </a:xfrm>
        </p:spPr>
        <p:txBody>
          <a:bodyPr>
            <a:noAutofit/>
          </a:bodyPr>
          <a:lstStyle/>
          <a:p>
            <a:r>
              <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КРАТКИЙ ИСТОРИЧЕСКИЙ ОБЗОР РАЗВИТИЯ ТЕОРИИ И ПРАКТИКИ РЕЗАНИЯ</a:t>
            </a:r>
          </a:p>
        </p:txBody>
      </p:sp>
      <p:sp>
        <p:nvSpPr>
          <p:cNvPr id="7" name="Содержимое 2"/>
          <p:cNvSpPr txBox="1">
            <a:spLocks/>
          </p:cNvSpPr>
          <p:nvPr/>
        </p:nvSpPr>
        <p:spPr>
          <a:xfrm>
            <a:off x="189186" y="979991"/>
            <a:ext cx="8765628" cy="5376040"/>
          </a:xfrm>
          <a:prstGeom prst="rect">
            <a:avLst/>
          </a:prstGeom>
        </p:spPr>
        <p:txBody>
          <a:bodyPr vert="horz" lIns="91440" tIns="45720" rIns="91440" bIns="45720" rtlCol="0">
            <a:noAutofit/>
          </a:bodyPr>
          <a:lstStyle/>
          <a:p>
            <a:pPr marL="898525" indent="-898525" algn="just">
              <a:lnSpc>
                <a:spcPct val="80000"/>
              </a:lnSpc>
              <a:defRPr/>
            </a:pPr>
            <a:r>
              <a:rPr lang="ru-RU" b="1" i="1" dirty="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Исследования основных вопросов теории резания и ее развития охватывают определенный  исторический период. В этом периоде следует выделить даты, имена и достижения, которых способствовали созданию </a:t>
            </a:r>
            <a:r>
              <a:rPr lang="ru-RU" dirty="0" smtClean="0">
                <a:solidFill>
                  <a:schemeClr val="tx2">
                    <a:lumMod val="75000"/>
                  </a:schemeClr>
                </a:solidFill>
                <a:latin typeface="GOST Type BU" pitchFamily="2" charset="2"/>
              </a:rPr>
              <a:t>теоретических </a:t>
            </a:r>
            <a:r>
              <a:rPr lang="ru-RU" dirty="0">
                <a:solidFill>
                  <a:schemeClr val="tx2">
                    <a:lumMod val="75000"/>
                  </a:schemeClr>
                </a:solidFill>
                <a:latin typeface="GOST Type BU" pitchFamily="2" charset="2"/>
              </a:rPr>
              <a:t>основ механической обработки. </a:t>
            </a:r>
            <a:endParaRPr lang="en-US" dirty="0" smtClean="0">
              <a:solidFill>
                <a:schemeClr val="tx2">
                  <a:lumMod val="75000"/>
                </a:schemeClr>
              </a:solidFill>
              <a:latin typeface="GOST Type BU" pitchFamily="2" charset="2"/>
            </a:endParaRPr>
          </a:p>
          <a:p>
            <a:pPr marL="898525" indent="-898525" algn="just">
              <a:lnSpc>
                <a:spcPct val="80000"/>
              </a:lnSpc>
              <a:defRPr/>
            </a:pPr>
            <a:endParaRPr lang="ru-RU" dirty="0">
              <a:solidFill>
                <a:schemeClr val="tx2">
                  <a:lumMod val="75000"/>
                </a:schemeClr>
              </a:solidFill>
              <a:latin typeface="GOST Type BU" pitchFamily="2" charset="2"/>
            </a:endParaRPr>
          </a:p>
          <a:p>
            <a:pPr marL="898525" indent="-898525" algn="just">
              <a:lnSpc>
                <a:spcPct val="80000"/>
              </a:lnSpc>
              <a:defRPr/>
            </a:pPr>
            <a:r>
              <a:rPr lang="ru-RU" b="1" dirty="0">
                <a:solidFill>
                  <a:schemeClr val="tx2">
                    <a:lumMod val="75000"/>
                  </a:schemeClr>
                </a:solidFill>
                <a:latin typeface="GOST Type BU" pitchFamily="2" charset="2"/>
              </a:rPr>
              <a:t> 1100 г. </a:t>
            </a:r>
            <a:r>
              <a:rPr lang="ru-RU" dirty="0">
                <a:solidFill>
                  <a:schemeClr val="tx2">
                    <a:lumMod val="75000"/>
                  </a:schemeClr>
                </a:solidFill>
                <a:latin typeface="GOST Type BU" pitchFamily="2" charset="2"/>
              </a:rPr>
              <a:t>– </a:t>
            </a:r>
            <a:r>
              <a:rPr lang="ru-RU" dirty="0" err="1">
                <a:solidFill>
                  <a:srgbClr val="C00000"/>
                </a:solidFill>
                <a:latin typeface="GOST Type BU" pitchFamily="2" charset="2"/>
              </a:rPr>
              <a:t>Теофилус</a:t>
            </a:r>
            <a:r>
              <a:rPr lang="ru-RU" dirty="0">
                <a:solidFill>
                  <a:srgbClr val="C00000"/>
                </a:solidFill>
                <a:latin typeface="GOST Type BU" pitchFamily="2" charset="2"/>
              </a:rPr>
              <a:t> </a:t>
            </a:r>
            <a:r>
              <a:rPr lang="ru-RU" dirty="0" err="1">
                <a:solidFill>
                  <a:srgbClr val="C00000"/>
                </a:solidFill>
                <a:latin typeface="GOST Type BU" pitchFamily="2" charset="2"/>
              </a:rPr>
              <a:t>Пресбатер</a:t>
            </a:r>
            <a:r>
              <a:rPr lang="ru-RU" dirty="0">
                <a:solidFill>
                  <a:srgbClr val="C00000"/>
                </a:solidFill>
                <a:latin typeface="GOST Type BU" pitchFamily="2" charset="2"/>
              </a:rPr>
              <a:t> </a:t>
            </a:r>
            <a:r>
              <a:rPr lang="ru-RU" dirty="0">
                <a:solidFill>
                  <a:schemeClr val="tx2">
                    <a:lumMod val="75000"/>
                  </a:schemeClr>
                </a:solidFill>
                <a:latin typeface="GOST Type BU" pitchFamily="2" charset="2"/>
              </a:rPr>
              <a:t>(Германия): дал описание способов работы резцами, напильниками, шаберами и т.п.; </a:t>
            </a:r>
          </a:p>
          <a:p>
            <a:pPr marL="898525" indent="-898525" algn="just">
              <a:lnSpc>
                <a:spcPct val="80000"/>
              </a:lnSpc>
              <a:defRPr/>
            </a:pPr>
            <a:r>
              <a:rPr lang="ru-RU"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1500</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г</a:t>
            </a:r>
            <a:r>
              <a:rPr lang="ru-RU" b="1" dirty="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a:t>
            </a:r>
            <a:r>
              <a:rPr lang="ru-RU" dirty="0">
                <a:solidFill>
                  <a:srgbClr val="C00000"/>
                </a:solidFill>
                <a:latin typeface="GOST Type BU" pitchFamily="2" charset="2"/>
              </a:rPr>
              <a:t>Леонардо да Винчи </a:t>
            </a:r>
            <a:r>
              <a:rPr lang="ru-RU" dirty="0">
                <a:solidFill>
                  <a:schemeClr val="tx2">
                    <a:lumMod val="75000"/>
                  </a:schemeClr>
                </a:solidFill>
                <a:latin typeface="GOST Type BU" pitchFamily="2" charset="2"/>
              </a:rPr>
              <a:t>(Италия): предложил токарное устройство с маховиком, коленчатым валом, ходовым винтом и педальным приводом;</a:t>
            </a:r>
          </a:p>
          <a:p>
            <a:pPr marL="898525" indent="-898525" algn="just">
              <a:lnSpc>
                <a:spcPct val="80000"/>
              </a:lnSpc>
              <a:defRPr/>
            </a:pPr>
            <a:r>
              <a:rPr lang="ru-RU"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1578</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г</a:t>
            </a:r>
            <a:r>
              <a:rPr lang="ru-RU" b="1" dirty="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a:t>
            </a:r>
            <a:r>
              <a:rPr lang="ru-RU" dirty="0">
                <a:solidFill>
                  <a:srgbClr val="C00000"/>
                </a:solidFill>
                <a:latin typeface="GOST Type BU" pitchFamily="2" charset="2"/>
              </a:rPr>
              <a:t>Жак </a:t>
            </a:r>
            <a:r>
              <a:rPr lang="ru-RU" dirty="0" err="1">
                <a:solidFill>
                  <a:srgbClr val="C00000"/>
                </a:solidFill>
                <a:latin typeface="GOST Type BU" pitchFamily="2" charset="2"/>
              </a:rPr>
              <a:t>Бессон</a:t>
            </a:r>
            <a:r>
              <a:rPr lang="ru-RU" dirty="0">
                <a:solidFill>
                  <a:srgbClr val="C00000"/>
                </a:solidFill>
                <a:latin typeface="GOST Type BU" pitchFamily="2" charset="2"/>
              </a:rPr>
              <a:t> </a:t>
            </a:r>
            <a:r>
              <a:rPr lang="ru-RU" dirty="0">
                <a:solidFill>
                  <a:schemeClr val="tx2">
                    <a:lumMod val="75000"/>
                  </a:schemeClr>
                </a:solidFill>
                <a:latin typeface="GOST Type BU" pitchFamily="2" charset="2"/>
              </a:rPr>
              <a:t>(Франция): осуществил нарезание резьбы и точение овала по шаблону;</a:t>
            </a:r>
          </a:p>
          <a:p>
            <a:pPr marL="898525" indent="-898525" algn="just">
              <a:lnSpc>
                <a:spcPct val="80000"/>
              </a:lnSpc>
              <a:defRPr/>
            </a:pPr>
            <a:r>
              <a:rPr lang="ru-RU"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1769</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г</a:t>
            </a:r>
            <a:r>
              <a:rPr lang="ru-RU" b="1" dirty="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a:t>
            </a:r>
            <a:r>
              <a:rPr lang="ru-RU" dirty="0">
                <a:solidFill>
                  <a:srgbClr val="C00000"/>
                </a:solidFill>
                <a:latin typeface="GOST Type BU" pitchFamily="2" charset="2"/>
              </a:rPr>
              <a:t>Джон Смит, Джон </a:t>
            </a:r>
            <a:r>
              <a:rPr lang="ru-RU" dirty="0" err="1">
                <a:solidFill>
                  <a:srgbClr val="C00000"/>
                </a:solidFill>
                <a:latin typeface="GOST Type BU" pitchFamily="2" charset="2"/>
              </a:rPr>
              <a:t>Уилксон</a:t>
            </a:r>
            <a:r>
              <a:rPr lang="ru-RU" dirty="0">
                <a:solidFill>
                  <a:schemeClr val="tx2">
                    <a:lumMod val="75000"/>
                  </a:schemeClr>
                </a:solidFill>
                <a:latin typeface="GOST Type BU" pitchFamily="2" charset="2"/>
              </a:rPr>
              <a:t> (Англия): описали сверление цилиндрических отверстий; </a:t>
            </a:r>
          </a:p>
          <a:p>
            <a:pPr marL="898525" indent="-898525" algn="just">
              <a:lnSpc>
                <a:spcPct val="80000"/>
              </a:lnSpc>
              <a:defRPr/>
            </a:pPr>
            <a:r>
              <a:rPr lang="ru-RU" b="1"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1777</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г</a:t>
            </a:r>
            <a:r>
              <a:rPr lang="ru-RU" b="1" dirty="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a:t>
            </a:r>
            <a:r>
              <a:rPr lang="ru-RU" dirty="0" err="1">
                <a:solidFill>
                  <a:srgbClr val="C00000"/>
                </a:solidFill>
                <a:latin typeface="GOST Type BU" pitchFamily="2" charset="2"/>
              </a:rPr>
              <a:t>Иоган</a:t>
            </a:r>
            <a:r>
              <a:rPr lang="ru-RU" dirty="0">
                <a:solidFill>
                  <a:srgbClr val="C00000"/>
                </a:solidFill>
                <a:latin typeface="GOST Type BU" pitchFamily="2" charset="2"/>
              </a:rPr>
              <a:t> </a:t>
            </a:r>
            <a:r>
              <a:rPr lang="ru-RU" dirty="0" err="1">
                <a:solidFill>
                  <a:srgbClr val="C00000"/>
                </a:solidFill>
                <a:latin typeface="GOST Type BU" pitchFamily="2" charset="2"/>
              </a:rPr>
              <a:t>Беккон</a:t>
            </a:r>
            <a:r>
              <a:rPr lang="ru-RU" dirty="0">
                <a:solidFill>
                  <a:srgbClr val="C00000"/>
                </a:solidFill>
                <a:latin typeface="GOST Type BU" pitchFamily="2" charset="2"/>
              </a:rPr>
              <a:t> </a:t>
            </a:r>
            <a:r>
              <a:rPr lang="ru-RU" dirty="0">
                <a:solidFill>
                  <a:schemeClr val="tx2">
                    <a:lumMod val="75000"/>
                  </a:schemeClr>
                </a:solidFill>
                <a:latin typeface="GOST Type BU" pitchFamily="2" charset="2"/>
              </a:rPr>
              <a:t>(Германия): провел систематизацию технологических способов обработки;</a:t>
            </a:r>
          </a:p>
          <a:p>
            <a:pPr marL="898525" indent="-898525" algn="just">
              <a:lnSpc>
                <a:spcPct val="80000"/>
              </a:lnSpc>
              <a:defRPr/>
            </a:pPr>
            <a:r>
              <a:rPr lang="ru-RU"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1825</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г</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a:t>
            </a:r>
            <a:r>
              <a:rPr lang="ru-RU" dirty="0">
                <a:solidFill>
                  <a:srgbClr val="C00000"/>
                </a:solidFill>
                <a:latin typeface="GOST Type BU" pitchFamily="2" charset="2"/>
              </a:rPr>
              <a:t>Карл </a:t>
            </a:r>
            <a:r>
              <a:rPr lang="ru-RU" dirty="0" err="1">
                <a:solidFill>
                  <a:srgbClr val="C00000"/>
                </a:solidFill>
                <a:latin typeface="GOST Type BU" pitchFamily="2" charset="2"/>
              </a:rPr>
              <a:t>Кармаш</a:t>
            </a:r>
            <a:r>
              <a:rPr lang="ru-RU" dirty="0">
                <a:solidFill>
                  <a:srgbClr val="C00000"/>
                </a:solidFill>
                <a:latin typeface="GOST Type BU" pitchFamily="2" charset="2"/>
              </a:rPr>
              <a:t> </a:t>
            </a:r>
            <a:r>
              <a:rPr lang="ru-RU" dirty="0">
                <a:solidFill>
                  <a:schemeClr val="tx2">
                    <a:lumMod val="75000"/>
                  </a:schemeClr>
                </a:solidFill>
                <a:latin typeface="GOST Type BU" pitchFamily="2" charset="2"/>
              </a:rPr>
              <a:t>(Германия): разработал основы механической технологии. </a:t>
            </a:r>
          </a:p>
          <a:p>
            <a:pPr marL="898525" indent="-898525" algn="just">
              <a:lnSpc>
                <a:spcPct val="80000"/>
              </a:lnSpc>
              <a:defRPr/>
            </a:pPr>
            <a:r>
              <a:rPr lang="ru-RU"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1848</a:t>
            </a:r>
            <a:r>
              <a:rPr lang="en-US" b="1" dirty="0" smtClean="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г.</a:t>
            </a:r>
            <a:r>
              <a:rPr lang="en-US" b="1" dirty="0" smtClean="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француз </a:t>
            </a:r>
            <a:r>
              <a:rPr lang="ru-RU" dirty="0" err="1">
                <a:solidFill>
                  <a:srgbClr val="C00000"/>
                </a:solidFill>
                <a:latin typeface="GOST Type BU" pitchFamily="2" charset="2"/>
              </a:rPr>
              <a:t>Кокилье</a:t>
            </a:r>
            <a:r>
              <a:rPr lang="ru-RU" dirty="0">
                <a:solidFill>
                  <a:schemeClr val="tx2">
                    <a:lumMod val="75000"/>
                  </a:schemeClr>
                </a:solidFill>
                <a:latin typeface="GOST Type BU" pitchFamily="2" charset="2"/>
              </a:rPr>
              <a:t> определил полезное сопротивление, возникающее при сверлении кованого железа.</a:t>
            </a:r>
          </a:p>
          <a:p>
            <a:pPr marL="898525" indent="-898525" algn="just">
              <a:lnSpc>
                <a:spcPct val="80000"/>
              </a:lnSpc>
              <a:defRPr/>
            </a:pPr>
            <a:r>
              <a:rPr lang="ru-RU" dirty="0">
                <a:solidFill>
                  <a:schemeClr val="tx2">
                    <a:lumMod val="75000"/>
                  </a:schemeClr>
                </a:solidFill>
                <a:latin typeface="GOST Type BU" pitchFamily="2" charset="2"/>
              </a:rPr>
              <a:t> </a:t>
            </a:r>
            <a:r>
              <a:rPr lang="ru-RU" b="1" dirty="0" smtClean="0">
                <a:solidFill>
                  <a:schemeClr val="tx2">
                    <a:lumMod val="75000"/>
                  </a:schemeClr>
                </a:solidFill>
                <a:latin typeface="GOST Type BU" pitchFamily="2" charset="2"/>
              </a:rPr>
              <a:t>1850</a:t>
            </a:r>
            <a:r>
              <a:rPr lang="ru-RU" dirty="0" smtClean="0">
                <a:solidFill>
                  <a:schemeClr val="tx2">
                    <a:lumMod val="75000"/>
                  </a:schemeClr>
                </a:solidFill>
                <a:latin typeface="GOST Type BU" pitchFamily="2" charset="2"/>
              </a:rPr>
              <a:t> - </a:t>
            </a:r>
            <a:r>
              <a:rPr lang="ru-RU" b="1" dirty="0">
                <a:solidFill>
                  <a:schemeClr val="tx2">
                    <a:lumMod val="75000"/>
                  </a:schemeClr>
                </a:solidFill>
                <a:latin typeface="GOST Type BU" pitchFamily="2" charset="2"/>
              </a:rPr>
              <a:t>1864 гг.</a:t>
            </a:r>
            <a:r>
              <a:rPr lang="ru-RU" dirty="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 опыты </a:t>
            </a:r>
            <a:r>
              <a:rPr lang="ru-RU" dirty="0" err="1">
                <a:solidFill>
                  <a:schemeClr val="tx2">
                    <a:lumMod val="75000"/>
                  </a:schemeClr>
                </a:solidFill>
                <a:latin typeface="GOST Type BU" pitchFamily="2" charset="2"/>
              </a:rPr>
              <a:t>Кокилье</a:t>
            </a:r>
            <a:r>
              <a:rPr lang="ru-RU" dirty="0">
                <a:solidFill>
                  <a:schemeClr val="tx2">
                    <a:lumMod val="75000"/>
                  </a:schemeClr>
                </a:solidFill>
                <a:latin typeface="GOST Type BU" pitchFamily="2" charset="2"/>
              </a:rPr>
              <a:t>  повторили </a:t>
            </a:r>
            <a:r>
              <a:rPr lang="ru-RU" dirty="0" err="1">
                <a:solidFill>
                  <a:srgbClr val="C00000"/>
                </a:solidFill>
                <a:latin typeface="GOST Type BU" pitchFamily="2" charset="2"/>
              </a:rPr>
              <a:t>Кларинваль</a:t>
            </a:r>
            <a:r>
              <a:rPr lang="ru-RU" dirty="0">
                <a:solidFill>
                  <a:schemeClr val="tx2">
                    <a:lumMod val="75000"/>
                  </a:schemeClr>
                </a:solidFill>
                <a:latin typeface="GOST Type BU" pitchFamily="2" charset="2"/>
              </a:rPr>
              <a:t> и </a:t>
            </a:r>
            <a:r>
              <a:rPr lang="ru-RU" dirty="0" err="1">
                <a:solidFill>
                  <a:srgbClr val="C00000"/>
                </a:solidFill>
                <a:latin typeface="GOST Type BU" pitchFamily="2" charset="2"/>
              </a:rPr>
              <a:t>Жоссель</a:t>
            </a:r>
            <a:r>
              <a:rPr lang="ru-RU" dirty="0">
                <a:solidFill>
                  <a:schemeClr val="tx2">
                    <a:lumMod val="75000"/>
                  </a:schemeClr>
                </a:solidFill>
                <a:latin typeface="GOST Type BU" pitchFamily="2" charset="2"/>
              </a:rPr>
              <a:t>. </a:t>
            </a:r>
          </a:p>
          <a:p>
            <a:pPr marL="898525" indent="-898525" algn="just">
              <a:lnSpc>
                <a:spcPct val="80000"/>
              </a:lnSpc>
              <a:defRPr/>
            </a:pPr>
            <a:r>
              <a:rPr lang="ru-RU" dirty="0">
                <a:solidFill>
                  <a:schemeClr val="tx2">
                    <a:lumMod val="75000"/>
                  </a:schemeClr>
                </a:solidFill>
                <a:latin typeface="GOST Type BU" pitchFamily="2" charset="2"/>
              </a:rPr>
              <a:t> </a:t>
            </a:r>
            <a:r>
              <a:rPr lang="ru-RU" b="1" dirty="0">
                <a:solidFill>
                  <a:schemeClr val="tx2">
                    <a:lumMod val="75000"/>
                  </a:schemeClr>
                </a:solidFill>
                <a:latin typeface="GOST Type BU" pitchFamily="2" charset="2"/>
              </a:rPr>
              <a:t>1868 г</a:t>
            </a:r>
            <a:r>
              <a:rPr lang="ru-RU" b="1" dirty="0" smtClean="0">
                <a:solidFill>
                  <a:schemeClr val="tx2">
                    <a:lumMod val="75000"/>
                  </a:schemeClr>
                </a:solidFill>
                <a:latin typeface="GOST Type BU" pitchFamily="2" charset="2"/>
              </a:rPr>
              <a:t>.</a:t>
            </a:r>
            <a:r>
              <a:rPr lang="en-US" b="1" dirty="0" smtClean="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 </a:t>
            </a:r>
            <a:r>
              <a:rPr lang="ru-RU" dirty="0">
                <a:solidFill>
                  <a:srgbClr val="C00000"/>
                </a:solidFill>
                <a:latin typeface="GOST Type BU" pitchFamily="2" charset="2"/>
              </a:rPr>
              <a:t>Д. К. Чернов</a:t>
            </a:r>
            <a:r>
              <a:rPr lang="ru-RU" dirty="0">
                <a:solidFill>
                  <a:schemeClr val="tx2">
                    <a:lumMod val="75000"/>
                  </a:schemeClr>
                </a:solidFill>
                <a:latin typeface="GOST Type BU" pitchFamily="2" charset="2"/>
              </a:rPr>
              <a:t>  открыл существование внутренних превращений стали при ее нагреве выше определенных температур </a:t>
            </a:r>
          </a:p>
          <a:p>
            <a:pPr marL="898525" indent="-898525" algn="just">
              <a:lnSpc>
                <a:spcPct val="80000"/>
              </a:lnSpc>
              <a:defRPr/>
            </a:pPr>
            <a:r>
              <a:rPr lang="ru-RU" dirty="0">
                <a:solidFill>
                  <a:schemeClr val="tx2">
                    <a:lumMod val="75000"/>
                  </a:schemeClr>
                </a:solidFill>
                <a:latin typeface="GOST Type BU" pitchFamily="2" charset="2"/>
              </a:rPr>
              <a:t> </a:t>
            </a:r>
            <a:r>
              <a:rPr lang="ru-RU" b="1" dirty="0">
                <a:solidFill>
                  <a:schemeClr val="tx2">
                    <a:lumMod val="75000"/>
                  </a:schemeClr>
                </a:solidFill>
                <a:latin typeface="GOST Type BU" pitchFamily="2" charset="2"/>
              </a:rPr>
              <a:t>1868 г</a:t>
            </a:r>
            <a:r>
              <a:rPr lang="ru-RU" b="1" dirty="0" smtClean="0">
                <a:solidFill>
                  <a:schemeClr val="tx2">
                    <a:lumMod val="75000"/>
                  </a:schemeClr>
                </a:solidFill>
                <a:latin typeface="GOST Type BU" pitchFamily="2" charset="2"/>
              </a:rPr>
              <a:t>.</a:t>
            </a:r>
            <a:r>
              <a:rPr lang="en-US" b="1" dirty="0" smtClean="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 </a:t>
            </a:r>
            <a:r>
              <a:rPr lang="ru-RU" dirty="0">
                <a:solidFill>
                  <a:srgbClr val="C00000"/>
                </a:solidFill>
                <a:latin typeface="GOST Type BU" pitchFamily="2" charset="2"/>
              </a:rPr>
              <a:t>Н. Треска</a:t>
            </a:r>
            <a:r>
              <a:rPr lang="ru-RU" dirty="0">
                <a:solidFill>
                  <a:schemeClr val="tx2">
                    <a:lumMod val="75000"/>
                  </a:schemeClr>
                </a:solidFill>
                <a:latin typeface="GOST Type BU" pitchFamily="2" charset="2"/>
              </a:rPr>
              <a:t> провел экспериментальные исследования деформации металлов в пластической области</a:t>
            </a:r>
          </a:p>
          <a:p>
            <a:pPr marL="898525" indent="-898525" algn="just">
              <a:lnSpc>
                <a:spcPct val="80000"/>
              </a:lnSpc>
              <a:defRPr/>
            </a:pPr>
            <a:r>
              <a:rPr lang="ru-RU" dirty="0">
                <a:solidFill>
                  <a:schemeClr val="tx2">
                    <a:lumMod val="75000"/>
                  </a:schemeClr>
                </a:solidFill>
                <a:latin typeface="GOST Type BU" pitchFamily="2" charset="2"/>
              </a:rPr>
              <a:t> </a:t>
            </a:r>
            <a:r>
              <a:rPr lang="ru-RU" b="1" dirty="0">
                <a:solidFill>
                  <a:schemeClr val="tx2">
                    <a:lumMod val="75000"/>
                  </a:schemeClr>
                </a:solidFill>
                <a:latin typeface="GOST Type BU" pitchFamily="2" charset="2"/>
              </a:rPr>
              <a:t>1871 г</a:t>
            </a:r>
            <a:r>
              <a:rPr lang="ru-RU" b="1" dirty="0" smtClean="0">
                <a:solidFill>
                  <a:schemeClr val="tx2">
                    <a:lumMod val="75000"/>
                  </a:schemeClr>
                </a:solidFill>
                <a:latin typeface="GOST Type BU" pitchFamily="2" charset="2"/>
              </a:rPr>
              <a:t>.</a:t>
            </a:r>
            <a:r>
              <a:rPr lang="en-US" b="1" dirty="0" smtClean="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 </a:t>
            </a:r>
            <a:r>
              <a:rPr lang="ru-RU" dirty="0">
                <a:solidFill>
                  <a:srgbClr val="C00000"/>
                </a:solidFill>
                <a:latin typeface="GOST Type BU" pitchFamily="2" charset="2"/>
              </a:rPr>
              <a:t>Сен-Венан</a:t>
            </a:r>
            <a:r>
              <a:rPr lang="ru-RU" dirty="0">
                <a:solidFill>
                  <a:schemeClr val="tx2">
                    <a:lumMod val="75000"/>
                  </a:schemeClr>
                </a:solidFill>
                <a:latin typeface="GOST Type BU" pitchFamily="2" charset="2"/>
              </a:rPr>
              <a:t> сформулировал  математическую теорию пластичности</a:t>
            </a:r>
            <a:endParaRPr kumimoji="0" lang="ru-RU" u="none" strike="noStrike" kern="1200" cap="none" spc="0" normalizeH="0" baseline="0" noProof="0" dirty="0">
              <a:ln>
                <a:noFill/>
              </a:ln>
              <a:solidFill>
                <a:schemeClr val="tx2">
                  <a:lumMod val="75000"/>
                </a:schemeClr>
              </a:solidFill>
              <a:effectLst/>
              <a:uLnTx/>
              <a:uFillTx/>
              <a:latin typeface="GOST Type BU" pitchFamily="2" charset="2"/>
            </a:endParaRPr>
          </a:p>
        </p:txBody>
      </p:sp>
      <p:grpSp>
        <p:nvGrpSpPr>
          <p:cNvPr id="4" name="Группа 3"/>
          <p:cNvGrpSpPr/>
          <p:nvPr/>
        </p:nvGrpSpPr>
        <p:grpSpPr>
          <a:xfrm>
            <a:off x="8483180" y="6450136"/>
            <a:ext cx="352982" cy="369332"/>
            <a:chOff x="8483180" y="6450136"/>
            <a:chExt cx="35298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28076534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ЗАКОН Ж.-Б. ФУРЬЕ</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3" name="Группа 2"/>
          <p:cNvGrpSpPr/>
          <p:nvPr/>
        </p:nvGrpSpPr>
        <p:grpSpPr>
          <a:xfrm>
            <a:off x="0" y="789708"/>
            <a:ext cx="9144000" cy="1023351"/>
            <a:chOff x="0" y="1246908"/>
            <a:chExt cx="9144000" cy="1023351"/>
          </a:xfrm>
        </p:grpSpPr>
        <p:sp>
          <p:nvSpPr>
            <p:cNvPr id="10" name="Содержимое 2"/>
            <p:cNvSpPr txBox="1">
              <a:spLocks/>
            </p:cNvSpPr>
            <p:nvPr/>
          </p:nvSpPr>
          <p:spPr>
            <a:xfrm>
              <a:off x="0" y="1246908"/>
              <a:ext cx="9144000" cy="1023351"/>
            </a:xfrm>
            <a:prstGeom prst="rect">
              <a:avLst/>
            </a:prstGeom>
          </p:spPr>
          <p:txBody>
            <a:bodyPr vert="horz" lIns="91440" tIns="45720" rIns="91440" bIns="45720" rtlCol="0">
              <a:noAutofit/>
            </a:bodyPr>
            <a:lstStyle/>
            <a:p>
              <a:pPr marL="342900" indent="381000" algn="just">
                <a:lnSpc>
                  <a:spcPct val="80000"/>
                </a:lnSpc>
                <a:defRPr/>
              </a:pPr>
              <a:r>
                <a:rPr lang="ru-RU" sz="2400" dirty="0">
                  <a:solidFill>
                    <a:schemeClr val="tx2">
                      <a:lumMod val="75000"/>
                    </a:schemeClr>
                  </a:solidFill>
                  <a:latin typeface="GOST Type BU" pitchFamily="2" charset="2"/>
                </a:rPr>
                <a:t>Количество теплоты </a:t>
              </a:r>
              <a:r>
                <a:rPr lang="ru-RU" sz="2400" dirty="0" err="1">
                  <a:solidFill>
                    <a:srgbClr val="C00000"/>
                  </a:solidFill>
                  <a:latin typeface="GOST Type BU" pitchFamily="2" charset="2"/>
                </a:rPr>
                <a:t>dQ</a:t>
              </a:r>
              <a:r>
                <a:rPr lang="ru-RU" sz="2400" dirty="0">
                  <a:solidFill>
                    <a:schemeClr val="tx2">
                      <a:lumMod val="75000"/>
                    </a:schemeClr>
                  </a:solidFill>
                  <a:latin typeface="GOST Type BU" pitchFamily="2" charset="2"/>
                </a:rPr>
                <a:t>, проходящей через изотермическую поверхность </a:t>
              </a:r>
              <a:r>
                <a:rPr lang="ru-RU" sz="2400" dirty="0" smtClean="0">
                  <a:solidFill>
                    <a:schemeClr val="tx2">
                      <a:lumMod val="75000"/>
                    </a:schemeClr>
                  </a:solidFill>
                  <a:latin typeface="GOST Type BU" pitchFamily="2" charset="2"/>
                </a:rPr>
                <a:t>площадью</a:t>
              </a:r>
              <a:r>
                <a:rPr lang="en-US" sz="2400" dirty="0" smtClean="0">
                  <a:solidFill>
                    <a:schemeClr val="tx2">
                      <a:lumMod val="75000"/>
                    </a:schemeClr>
                  </a:solidFill>
                  <a:latin typeface="GOST Type BU" pitchFamily="2" charset="2"/>
                </a:rPr>
                <a:t> </a:t>
              </a:r>
              <a:r>
                <a:rPr lang="ru-RU" sz="2400" dirty="0" err="1" smtClean="0">
                  <a:solidFill>
                    <a:srgbClr val="C00000"/>
                  </a:solidFill>
                  <a:latin typeface="GOST Type BU" pitchFamily="2" charset="2"/>
                </a:rPr>
                <a:t>dF</a:t>
              </a:r>
              <a:r>
                <a:rPr lang="en-US" sz="2400" dirty="0" smtClean="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за время</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d</a:t>
              </a:r>
              <a:r>
                <a:rPr lang="el-GR" sz="2400" dirty="0" smtClean="0">
                  <a:solidFill>
                    <a:srgbClr val="C00000"/>
                  </a:solidFill>
                  <a:latin typeface="Times New Roman"/>
                  <a:cs typeface="Times New Roman"/>
                </a:rPr>
                <a:t>τ</a:t>
              </a:r>
              <a:r>
                <a:rPr lang="en-US"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пропорционально </a:t>
              </a:r>
              <a:r>
                <a:rPr lang="ru-RU" sz="2400" dirty="0">
                  <a:solidFill>
                    <a:schemeClr val="tx2">
                      <a:lumMod val="75000"/>
                    </a:schemeClr>
                  </a:solidFill>
                  <a:latin typeface="GOST Type BU" pitchFamily="2" charset="2"/>
                </a:rPr>
                <a:t>градиенту температур :</a:t>
              </a:r>
            </a:p>
          </p:txBody>
        </p:sp>
        <mc:AlternateContent xmlns:mc="http://schemas.openxmlformats.org/markup-compatibility/2006" xmlns:a14="http://schemas.microsoft.com/office/drawing/2010/main">
          <mc:Choice Requires="a14">
            <p:sp>
              <p:nvSpPr>
                <p:cNvPr id="5" name="TextBox 4"/>
                <p:cNvSpPr txBox="1"/>
                <p:nvPr/>
              </p:nvSpPr>
              <p:spPr>
                <a:xfrm>
                  <a:off x="3628974" y="1747039"/>
                  <a:ext cx="371787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𝑑𝑄</m:t>
                        </m:r>
                        <m:r>
                          <a:rPr lang="en-US" sz="2800" b="0" i="1" smtClean="0">
                            <a:solidFill>
                              <a:srgbClr val="C00000"/>
                            </a:solidFill>
                            <a:latin typeface="Cambria Math"/>
                          </a:rPr>
                          <m:t>=−</m:t>
                        </m:r>
                        <m:r>
                          <m:rPr>
                            <m:sty m:val="p"/>
                          </m:rPr>
                          <a:rPr lang="el-GR" sz="2800" b="0" i="1" smtClean="0">
                            <a:solidFill>
                              <a:srgbClr val="C00000"/>
                            </a:solidFill>
                            <a:latin typeface="Cambria Math"/>
                          </a:rPr>
                          <m:t>λ</m:t>
                        </m:r>
                        <m:r>
                          <a:rPr lang="en-US" sz="2800" b="0" i="1" smtClean="0">
                            <a:solidFill>
                              <a:srgbClr val="C00000"/>
                            </a:solidFill>
                            <a:latin typeface="Cambria Math"/>
                          </a:rPr>
                          <m:t>𝑔𝑟𝑎𝑑</m:t>
                        </m:r>
                        <m:r>
                          <a:rPr lang="en-US" sz="2800" b="0" i="1" smtClean="0">
                            <a:solidFill>
                              <a:srgbClr val="C00000"/>
                            </a:solidFill>
                            <a:latin typeface="Cambria Math"/>
                            <a:ea typeface="Cambria Math"/>
                          </a:rPr>
                          <m:t>𝜃</m:t>
                        </m:r>
                        <m:r>
                          <a:rPr lang="en-US" sz="2800" b="0" i="1" smtClean="0">
                            <a:solidFill>
                              <a:srgbClr val="C00000"/>
                            </a:solidFill>
                            <a:latin typeface="Cambria Math"/>
                            <a:ea typeface="Cambria Math"/>
                          </a:rPr>
                          <m:t>𝑑𝐹</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𝑑</m:t>
                        </m:r>
                        <m:r>
                          <a:rPr lang="en-US" sz="2800" b="0" i="1" smtClean="0">
                            <a:solidFill>
                              <a:srgbClr val="C00000"/>
                            </a:solidFill>
                            <a:latin typeface="Cambria Math"/>
                            <a:ea typeface="Cambria Math"/>
                          </a:rPr>
                          <m:t>𝜏</m:t>
                        </m:r>
                      </m:oMath>
                    </m:oMathPara>
                  </a14:m>
                  <a:endParaRPr lang="ru-RU" sz="1400" dirty="0"/>
                </a:p>
              </p:txBody>
            </p:sp>
          </mc:Choice>
          <mc:Fallback xmlns="">
            <p:sp>
              <p:nvSpPr>
                <p:cNvPr id="5" name="TextBox 4"/>
                <p:cNvSpPr txBox="1">
                  <a:spLocks noRot="1" noChangeAspect="1" noMove="1" noResize="1" noEditPoints="1" noAdjustHandles="1" noChangeArrowheads="1" noChangeShapeType="1" noTextEdit="1"/>
                </p:cNvSpPr>
                <p:nvPr/>
              </p:nvSpPr>
              <p:spPr>
                <a:xfrm>
                  <a:off x="3628974" y="1747039"/>
                  <a:ext cx="3717876" cy="523220"/>
                </a:xfrm>
                <a:prstGeom prst="rect">
                  <a:avLst/>
                </a:prstGeom>
                <a:blipFill rotWithShape="1">
                  <a:blip r:embed="rId3"/>
                  <a:stretch>
                    <a:fillRect/>
                  </a:stretch>
                </a:blipFill>
              </p:spPr>
              <p:txBody>
                <a:bodyPr/>
                <a:lstStyle/>
                <a:p>
                  <a:r>
                    <a:rPr lang="ru-RU">
                      <a:noFill/>
                    </a:rPr>
                    <a:t> </a:t>
                  </a:r>
                </a:p>
              </p:txBody>
            </p:sp>
          </mc:Fallback>
        </mc:AlternateContent>
      </p:grpSp>
      <p:grpSp>
        <p:nvGrpSpPr>
          <p:cNvPr id="9" name="Группа 8"/>
          <p:cNvGrpSpPr/>
          <p:nvPr/>
        </p:nvGrpSpPr>
        <p:grpSpPr>
          <a:xfrm>
            <a:off x="0" y="4121253"/>
            <a:ext cx="9144000" cy="915033"/>
            <a:chOff x="0" y="4121253"/>
            <a:chExt cx="9144000" cy="915033"/>
          </a:xfrm>
        </p:grpSpPr>
        <p:sp>
          <p:nvSpPr>
            <p:cNvPr id="6" name="Содержимое 2"/>
            <p:cNvSpPr txBox="1">
              <a:spLocks/>
            </p:cNvSpPr>
            <p:nvPr/>
          </p:nvSpPr>
          <p:spPr>
            <a:xfrm>
              <a:off x="0" y="4121253"/>
              <a:ext cx="9144000" cy="511675"/>
            </a:xfrm>
            <a:prstGeom prst="rect">
              <a:avLst/>
            </a:prstGeom>
          </p:spPr>
          <p:txBody>
            <a:bodyPr vert="horz" lIns="91440" tIns="45720" rIns="91440" bIns="45720" rtlCol="0">
              <a:noAutofit/>
            </a:bodyPr>
            <a:lstStyle/>
            <a:p>
              <a:pPr marL="342900" algn="ctr">
                <a:lnSpc>
                  <a:spcPct val="80000"/>
                </a:lnSpc>
                <a:defRPr/>
              </a:pPr>
              <a:r>
                <a:rPr lang="ru-RU" sz="2400" dirty="0">
                  <a:solidFill>
                    <a:schemeClr val="tx2">
                      <a:lumMod val="75000"/>
                    </a:schemeClr>
                  </a:solidFill>
                  <a:latin typeface="GOST Type BU" pitchFamily="2" charset="2"/>
                </a:rPr>
                <a:t>Схема изотермической поверхности и теплового потока</a:t>
              </a:r>
            </a:p>
          </p:txBody>
        </p:sp>
        <p:sp>
          <p:nvSpPr>
            <p:cNvPr id="7" name="Содержимое 2"/>
            <p:cNvSpPr txBox="1">
              <a:spLocks/>
            </p:cNvSpPr>
            <p:nvPr/>
          </p:nvSpPr>
          <p:spPr>
            <a:xfrm>
              <a:off x="0" y="4524611"/>
              <a:ext cx="9144000" cy="511675"/>
            </a:xfrm>
            <a:prstGeom prst="rect">
              <a:avLst/>
            </a:prstGeom>
          </p:spPr>
          <p:txBody>
            <a:bodyPr vert="horz" lIns="91440" tIns="45720" rIns="91440" bIns="45720" rtlCol="0">
              <a:noAutofit/>
            </a:bodyPr>
            <a:lstStyle/>
            <a:p>
              <a:pPr marL="342900">
                <a:lnSpc>
                  <a:spcPct val="80000"/>
                </a:lnSpc>
                <a:defRPr/>
              </a:pPr>
              <a:r>
                <a:rPr lang="ru-RU" sz="2400" dirty="0">
                  <a:solidFill>
                    <a:srgbClr val="C00000"/>
                  </a:solidFill>
                  <a:latin typeface="GOST Type BU" pitchFamily="2" charset="2"/>
                </a:rPr>
                <a:t>Плотность теплового потока:</a:t>
              </a:r>
            </a:p>
          </p:txBody>
        </p:sp>
      </p:grpSp>
      <p:sp>
        <p:nvSpPr>
          <p:cNvPr id="8" name="Содержимое 2"/>
          <p:cNvSpPr txBox="1">
            <a:spLocks/>
          </p:cNvSpPr>
          <p:nvPr/>
        </p:nvSpPr>
        <p:spPr>
          <a:xfrm>
            <a:off x="0" y="5676900"/>
            <a:ext cx="9144000" cy="1181100"/>
          </a:xfrm>
          <a:prstGeom prst="rect">
            <a:avLst/>
          </a:prstGeom>
        </p:spPr>
        <p:txBody>
          <a:bodyPr vert="horz" lIns="91440" tIns="45720" rIns="91440" bIns="45720" rtlCol="0">
            <a:noAutofit/>
          </a:bodyPr>
          <a:lstStyle/>
          <a:p>
            <a:pPr marL="342900" algn="just">
              <a:lnSpc>
                <a:spcPct val="80000"/>
              </a:lnSpc>
              <a:defRPr/>
            </a:pPr>
            <a:r>
              <a:rPr lang="ru-RU" sz="2200" dirty="0" smtClean="0">
                <a:solidFill>
                  <a:schemeClr val="tx2">
                    <a:lumMod val="75000"/>
                  </a:schemeClr>
                </a:solidFill>
                <a:latin typeface="GOST Type BU" pitchFamily="2" charset="2"/>
              </a:rPr>
              <a:t>где </a:t>
            </a:r>
            <a:r>
              <a:rPr lang="el-GR" sz="2200" dirty="0" smtClean="0">
                <a:solidFill>
                  <a:srgbClr val="C00000"/>
                </a:solidFill>
                <a:latin typeface="Times New Roman"/>
                <a:cs typeface="Times New Roman"/>
              </a:rPr>
              <a:t>λ</a:t>
            </a:r>
            <a:r>
              <a:rPr lang="ru-RU" sz="2200" dirty="0" smtClean="0">
                <a:solidFill>
                  <a:schemeClr val="tx2">
                    <a:lumMod val="75000"/>
                  </a:schemeClr>
                </a:solidFill>
                <a:latin typeface="GOST Type BU" pitchFamily="2" charset="2"/>
              </a:rPr>
              <a:t> – коэффициент теплопроводности, выражающий количество тепла, проходящего в единицу времени через единицу площади при градиенте температуры в один градус на единицу длины</a:t>
            </a:r>
            <a:endParaRPr lang="ru-RU" sz="2200" dirty="0">
              <a:solidFill>
                <a:schemeClr val="tx2">
                  <a:lumMod val="75000"/>
                </a:schemeClr>
              </a:solidFill>
              <a:latin typeface="GOST Type BU" pitchFamily="2" charset="2"/>
            </a:endParaRPr>
          </a:p>
        </p:txBody>
      </p:sp>
      <mc:AlternateContent xmlns:mc="http://schemas.openxmlformats.org/markup-compatibility/2006" xmlns:a14="http://schemas.microsoft.com/office/drawing/2010/main">
        <mc:Choice Requires="a14">
          <p:sp>
            <p:nvSpPr>
              <p:cNvPr id="4" name="TextBox 3"/>
              <p:cNvSpPr txBox="1"/>
              <p:nvPr/>
            </p:nvSpPr>
            <p:spPr>
              <a:xfrm>
                <a:off x="2596619" y="4819650"/>
                <a:ext cx="3950762" cy="910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𝑞</m:t>
                      </m:r>
                      <m:r>
                        <a:rPr lang="en-US" sz="2800" b="0" i="1" smtClean="0">
                          <a:solidFill>
                            <a:srgbClr val="C00000"/>
                          </a:solidFill>
                          <a:latin typeface="Cambria Math"/>
                        </a:rPr>
                        <m:t>=</m:t>
                      </m:r>
                      <m:f>
                        <m:fPr>
                          <m:ctrlPr>
                            <a:rPr lang="en-US" sz="2800" i="1" smtClean="0">
                              <a:solidFill>
                                <a:srgbClr val="C00000"/>
                              </a:solidFill>
                              <a:latin typeface="Cambria Math"/>
                            </a:rPr>
                          </m:ctrlPr>
                        </m:fPr>
                        <m:num>
                          <m:r>
                            <a:rPr lang="en-US" sz="2800" b="0" i="1" smtClean="0">
                              <a:solidFill>
                                <a:srgbClr val="C00000"/>
                              </a:solidFill>
                              <a:latin typeface="Cambria Math"/>
                            </a:rPr>
                            <m:t>𝑑𝑄</m:t>
                          </m:r>
                        </m:num>
                        <m:den>
                          <m:r>
                            <a:rPr lang="en-US" sz="2800" b="0" i="1" smtClean="0">
                              <a:solidFill>
                                <a:srgbClr val="C00000"/>
                              </a:solidFill>
                              <a:latin typeface="Cambria Math"/>
                            </a:rPr>
                            <m:t>𝑑𝐹</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𝑑</m:t>
                          </m:r>
                          <m:r>
                            <a:rPr lang="en-US" sz="2800" b="0" i="1" smtClean="0">
                              <a:solidFill>
                                <a:srgbClr val="C00000"/>
                              </a:solidFill>
                              <a:latin typeface="Cambria Math"/>
                              <a:ea typeface="Cambria Math"/>
                            </a:rPr>
                            <m:t>𝜏</m:t>
                          </m:r>
                        </m:den>
                      </m:f>
                      <m:r>
                        <a:rPr lang="en-US" sz="2800" b="0" i="1" smtClean="0">
                          <a:solidFill>
                            <a:srgbClr val="C00000"/>
                          </a:solidFill>
                          <a:latin typeface="Cambria Math"/>
                        </a:rPr>
                        <m:t>=−</m:t>
                      </m:r>
                      <m:r>
                        <a:rPr lang="el-GR" sz="2800" b="0" i="1" smtClean="0">
                          <a:solidFill>
                            <a:srgbClr val="C00000"/>
                          </a:solidFill>
                          <a:latin typeface="Cambria Math"/>
                        </a:rPr>
                        <m:t>𝜆</m:t>
                      </m:r>
                      <m:r>
                        <a:rPr lang="en-US" sz="2800" b="0" i="1" smtClean="0">
                          <a:solidFill>
                            <a:srgbClr val="C00000"/>
                          </a:solidFill>
                          <a:latin typeface="Cambria Math"/>
                        </a:rPr>
                        <m:t>𝑔𝑟𝑎𝑑</m:t>
                      </m:r>
                      <m:r>
                        <a:rPr lang="en-US" sz="2800" b="0" i="1" smtClean="0">
                          <a:solidFill>
                            <a:srgbClr val="C00000"/>
                          </a:solidFill>
                          <a:latin typeface="Cambria Math"/>
                          <a:ea typeface="Cambria Math"/>
                        </a:rPr>
                        <m:t>𝜃</m:t>
                      </m:r>
                    </m:oMath>
                  </m:oMathPara>
                </a14:m>
                <a:endParaRPr lang="ru-RU" sz="2800"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596619" y="4819650"/>
                <a:ext cx="3950762" cy="910377"/>
              </a:xfrm>
              <a:prstGeom prst="rect">
                <a:avLst/>
              </a:prstGeom>
              <a:blipFill rotWithShape="1">
                <a:blip r:embed="rId4"/>
                <a:stretch>
                  <a:fillRect/>
                </a:stretch>
              </a:blipFill>
            </p:spPr>
            <p:txBody>
              <a:bodyPr/>
              <a:lstStyle/>
              <a:p>
                <a:r>
                  <a:rPr lang="ru-RU">
                    <a:noFill/>
                  </a:rPr>
                  <a:t> </a:t>
                </a:r>
              </a:p>
            </p:txBody>
          </p:sp>
        </mc:Fallback>
      </mc:AlternateContent>
      <p:pic>
        <p:nvPicPr>
          <p:cNvPr id="11" name="Picture 6" descr="F:\Amigo\Work\PSU\Презентация лекций ТР и ТП\~Pic\Рис. 13.3. Элемент изотермической поверхности и тепловой поток.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1266" y="1771651"/>
            <a:ext cx="4961468" cy="240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Содержимое 2"/>
          <p:cNvSpPr txBox="1">
            <a:spLocks/>
          </p:cNvSpPr>
          <p:nvPr/>
        </p:nvSpPr>
        <p:spPr>
          <a:xfrm>
            <a:off x="7211449" y="133088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3" name="Содержимое 2"/>
          <p:cNvSpPr txBox="1">
            <a:spLocks/>
          </p:cNvSpPr>
          <p:nvPr/>
        </p:nvSpPr>
        <p:spPr>
          <a:xfrm>
            <a:off x="6331298" y="506640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4" name="Группа 13"/>
          <p:cNvGrpSpPr/>
          <p:nvPr/>
        </p:nvGrpSpPr>
        <p:grpSpPr>
          <a:xfrm>
            <a:off x="8432687" y="6450136"/>
            <a:ext cx="453970" cy="369332"/>
            <a:chOff x="8432687" y="6450136"/>
            <a:chExt cx="453970" cy="369332"/>
          </a:xfrm>
        </p:grpSpPr>
        <p:sp>
          <p:nvSpPr>
            <p:cNvPr id="15" name="Овал 1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6" name="TextBox 15"/>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28347273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ДИФФЕРЕНЦИАЛЬНОЕ УРАВНЕНИЕ ТЕПЛОПРОВОДНОСТИ </a:t>
            </a:r>
          </a:p>
        </p:txBody>
      </p:sp>
      <p:sp>
        <p:nvSpPr>
          <p:cNvPr id="8" name="Содержимое 2"/>
          <p:cNvSpPr txBox="1">
            <a:spLocks/>
          </p:cNvSpPr>
          <p:nvPr/>
        </p:nvSpPr>
        <p:spPr>
          <a:xfrm>
            <a:off x="0" y="6115050"/>
            <a:ext cx="9144000" cy="742950"/>
          </a:xfrm>
          <a:prstGeom prst="rect">
            <a:avLst/>
          </a:prstGeom>
        </p:spPr>
        <p:txBody>
          <a:bodyPr vert="horz" lIns="91440" tIns="45720" rIns="91440" bIns="45720" rtlCol="0">
            <a:noAutofit/>
          </a:bodyPr>
          <a:lstStyle/>
          <a:p>
            <a:pPr marL="342900" algn="ctr">
              <a:lnSpc>
                <a:spcPct val="80000"/>
              </a:lnSpc>
              <a:defRPr/>
            </a:pPr>
            <a:r>
              <a:rPr lang="ru-RU" sz="2400" dirty="0">
                <a:solidFill>
                  <a:schemeClr val="tx2">
                    <a:lumMod val="75000"/>
                  </a:schemeClr>
                </a:solidFill>
                <a:latin typeface="GOST Type BU" pitchFamily="2" charset="2"/>
              </a:rPr>
              <a:t>Схема к выводу дифференциального уравнения теплопроводности</a:t>
            </a:r>
          </a:p>
        </p:txBody>
      </p:sp>
      <p:pic>
        <p:nvPicPr>
          <p:cNvPr id="12" name="Рисунок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9892" y="971550"/>
            <a:ext cx="4764216" cy="5204366"/>
          </a:xfrm>
          <a:prstGeom prst="rect">
            <a:avLst/>
          </a:prstGeom>
        </p:spPr>
      </p:pic>
      <p:grpSp>
        <p:nvGrpSpPr>
          <p:cNvPr id="5" name="Группа 4"/>
          <p:cNvGrpSpPr/>
          <p:nvPr/>
        </p:nvGrpSpPr>
        <p:grpSpPr>
          <a:xfrm>
            <a:off x="8449517" y="6450136"/>
            <a:ext cx="420308" cy="369332"/>
            <a:chOff x="8449517" y="6450136"/>
            <a:chExt cx="420308"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49517"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9289618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ВЫВОД ДИФФЕРЕНЦИАЛЬНОГО УРАВНЕНИЯ ТЕПЛОПРОВОДНОСТИ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8" name="Содержимое 2"/>
          <p:cNvSpPr txBox="1">
            <a:spLocks/>
          </p:cNvSpPr>
          <p:nvPr/>
        </p:nvSpPr>
        <p:spPr>
          <a:xfrm>
            <a:off x="0" y="2344882"/>
            <a:ext cx="9144000" cy="569768"/>
          </a:xfrm>
          <a:prstGeom prst="rect">
            <a:avLst/>
          </a:prstGeom>
        </p:spPr>
        <p:txBody>
          <a:bodyPr vert="horz" lIns="91440" tIns="45720" rIns="91440" bIns="45720" rtlCol="0">
            <a:noAutofit/>
          </a:bodyPr>
          <a:lstStyle/>
          <a:p>
            <a:pPr algn="ctr">
              <a:lnSpc>
                <a:spcPct val="80000"/>
              </a:lnSpc>
              <a:defRPr/>
            </a:pPr>
            <a:r>
              <a:rPr lang="ru-RU" sz="3600" dirty="0">
                <a:solidFill>
                  <a:schemeClr val="tx2">
                    <a:lumMod val="75000"/>
                  </a:schemeClr>
                </a:solidFill>
                <a:latin typeface="GOST Type BU" pitchFamily="2" charset="2"/>
              </a:rPr>
              <a:t>или</a:t>
            </a:r>
          </a:p>
        </p:txBody>
      </p:sp>
      <mc:AlternateContent xmlns:mc="http://schemas.openxmlformats.org/markup-compatibility/2006" xmlns:a14="http://schemas.microsoft.com/office/drawing/2010/main">
        <mc:Choice Requires="a14">
          <p:sp>
            <p:nvSpPr>
              <p:cNvPr id="6" name="TextBox 5"/>
              <p:cNvSpPr txBox="1"/>
              <p:nvPr/>
            </p:nvSpPr>
            <p:spPr>
              <a:xfrm>
                <a:off x="1977636" y="1336964"/>
                <a:ext cx="518872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solidFill>
                                <a:srgbClr val="C00000"/>
                              </a:solidFill>
                              <a:latin typeface="Cambria Math"/>
                            </a:rPr>
                          </m:ctrlPr>
                        </m:sSubPr>
                        <m:e>
                          <m:r>
                            <a:rPr lang="en-US" sz="3200" b="0" i="1" smtClean="0">
                              <a:solidFill>
                                <a:srgbClr val="C00000"/>
                              </a:solidFill>
                              <a:latin typeface="Cambria Math"/>
                            </a:rPr>
                            <m:t>𝑑𝑄</m:t>
                          </m:r>
                        </m:e>
                        <m:sub>
                          <m:r>
                            <a:rPr lang="en-US" sz="3200" b="0" i="1" smtClean="0">
                              <a:solidFill>
                                <a:srgbClr val="C00000"/>
                              </a:solidFill>
                              <a:latin typeface="Cambria Math"/>
                            </a:rPr>
                            <m:t>2</m:t>
                          </m:r>
                          <m:r>
                            <a:rPr lang="en-US" sz="3200" b="0" i="1" smtClean="0">
                              <a:solidFill>
                                <a:srgbClr val="C00000"/>
                              </a:solidFill>
                              <a:latin typeface="Cambria Math"/>
                            </a:rPr>
                            <m:t>𝑥</m:t>
                          </m:r>
                        </m:sub>
                      </m:sSub>
                      <m:r>
                        <a:rPr lang="en-US" sz="3200" b="0" i="1" smtClean="0">
                          <a:solidFill>
                            <a:srgbClr val="C00000"/>
                          </a:solidFill>
                          <a:latin typeface="Cambria Math"/>
                        </a:rPr>
                        <m:t>=</m:t>
                      </m:r>
                      <m:r>
                        <m:rPr>
                          <m:sty m:val="p"/>
                        </m:rPr>
                        <a:rPr lang="el-GR" sz="3200" b="0" i="1" smtClean="0">
                          <a:solidFill>
                            <a:srgbClr val="C00000"/>
                          </a:solidFill>
                          <a:latin typeface="Cambria Math"/>
                        </a:rPr>
                        <m:t>λ</m:t>
                      </m:r>
                      <m:sSub>
                        <m:sSubPr>
                          <m:ctrlPr>
                            <a:rPr lang="el-GR" sz="3200" b="0" i="1" smtClean="0">
                              <a:solidFill>
                                <a:srgbClr val="C00000"/>
                              </a:solidFill>
                              <a:latin typeface="Cambria Math"/>
                            </a:rPr>
                          </m:ctrlPr>
                        </m:sSubPr>
                        <m:e>
                          <m:r>
                            <a:rPr lang="en-US" sz="3200" b="0" i="1" smtClean="0">
                              <a:solidFill>
                                <a:srgbClr val="C00000"/>
                              </a:solidFill>
                              <a:latin typeface="Cambria Math"/>
                            </a:rPr>
                            <m:t>𝑔𝑟𝑎𝑑</m:t>
                          </m:r>
                        </m:e>
                        <m:sub>
                          <m:r>
                            <a:rPr lang="en-US" sz="3200" b="0" i="1" smtClean="0">
                              <a:solidFill>
                                <a:srgbClr val="C00000"/>
                              </a:solidFill>
                              <a:latin typeface="Cambria Math"/>
                            </a:rPr>
                            <m:t>𝑥</m:t>
                          </m:r>
                        </m:sub>
                      </m:sSub>
                      <m:r>
                        <a:rPr lang="el-GR" sz="3200" b="0" i="1" smtClean="0">
                          <a:solidFill>
                            <a:srgbClr val="C00000"/>
                          </a:solidFill>
                          <a:latin typeface="Cambria Math"/>
                          <a:ea typeface="Cambria Math"/>
                        </a:rPr>
                        <m:t>𝜃</m:t>
                      </m:r>
                      <m:r>
                        <a:rPr lang="el-GR" sz="3200" b="0" i="1" smtClean="0">
                          <a:solidFill>
                            <a:srgbClr val="C00000"/>
                          </a:solidFill>
                          <a:latin typeface="Cambria Math"/>
                          <a:ea typeface="Cambria Math"/>
                        </a:rPr>
                        <m:t>∙∆</m:t>
                      </m:r>
                      <m:r>
                        <a:rPr lang="en-US" sz="3200" b="0" i="1" smtClean="0">
                          <a:solidFill>
                            <a:srgbClr val="C00000"/>
                          </a:solidFill>
                          <a:latin typeface="Cambria Math"/>
                          <a:ea typeface="Cambria Math"/>
                        </a:rPr>
                        <m:t>𝑦</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𝑧</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𝑑</m:t>
                      </m:r>
                      <m:r>
                        <a:rPr lang="en-US" sz="3200" b="0" i="1" smtClean="0">
                          <a:solidFill>
                            <a:srgbClr val="C00000"/>
                          </a:solidFill>
                          <a:latin typeface="Cambria Math"/>
                          <a:ea typeface="Cambria Math"/>
                        </a:rPr>
                        <m:t>𝜏</m:t>
                      </m:r>
                    </m:oMath>
                  </m:oMathPara>
                </a14:m>
                <a:endParaRPr lang="ru-RU" sz="32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77636" y="1336964"/>
                <a:ext cx="5188728" cy="584775"/>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387171" y="3305025"/>
                <a:ext cx="4369658" cy="10255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solidFill>
                                <a:srgbClr val="C00000"/>
                              </a:solidFill>
                              <a:latin typeface="Cambria Math"/>
                            </a:rPr>
                          </m:ctrlPr>
                        </m:sSubPr>
                        <m:e>
                          <m:r>
                            <a:rPr lang="en-US" sz="3200" b="0" i="1" smtClean="0">
                              <a:solidFill>
                                <a:srgbClr val="C00000"/>
                              </a:solidFill>
                              <a:latin typeface="Cambria Math"/>
                            </a:rPr>
                            <m:t>𝑑𝑄</m:t>
                          </m:r>
                        </m:e>
                        <m:sub>
                          <m:r>
                            <a:rPr lang="en-US" sz="3200" b="0" i="1" smtClean="0">
                              <a:solidFill>
                                <a:srgbClr val="C00000"/>
                              </a:solidFill>
                              <a:latin typeface="Cambria Math"/>
                            </a:rPr>
                            <m:t>2</m:t>
                          </m:r>
                          <m:r>
                            <a:rPr lang="en-US" sz="3200" b="0" i="1" smtClean="0">
                              <a:solidFill>
                                <a:srgbClr val="C00000"/>
                              </a:solidFill>
                              <a:latin typeface="Cambria Math"/>
                            </a:rPr>
                            <m:t>𝑥</m:t>
                          </m:r>
                        </m:sub>
                      </m:sSub>
                      <m:r>
                        <a:rPr lang="en-US" sz="3200" b="0" i="1" smtClean="0">
                          <a:solidFill>
                            <a:srgbClr val="C00000"/>
                          </a:solidFill>
                          <a:latin typeface="Cambria Math"/>
                        </a:rPr>
                        <m:t>=</m:t>
                      </m:r>
                      <m:r>
                        <m:rPr>
                          <m:sty m:val="p"/>
                        </m:rPr>
                        <a:rPr lang="el-GR" sz="3200" b="0" i="1" smtClean="0">
                          <a:solidFill>
                            <a:srgbClr val="C00000"/>
                          </a:solidFill>
                          <a:latin typeface="Cambria Math"/>
                        </a:rPr>
                        <m:t>λ</m:t>
                      </m:r>
                      <m:f>
                        <m:fPr>
                          <m:ctrlPr>
                            <a:rPr lang="el-GR" sz="3200" b="0" i="1" smtClean="0">
                              <a:solidFill>
                                <a:srgbClr val="C00000"/>
                              </a:solidFill>
                              <a:latin typeface="Cambria Math"/>
                            </a:rPr>
                          </m:ctrlPr>
                        </m:fPr>
                        <m:num>
                          <m:r>
                            <a:rPr lang="el-GR" sz="3200" b="0" i="1" smtClean="0">
                              <a:solidFill>
                                <a:srgbClr val="C00000"/>
                              </a:solidFill>
                              <a:latin typeface="Cambria Math"/>
                              <a:ea typeface="Cambria Math"/>
                            </a:rPr>
                            <m:t>𝜕𝜃</m:t>
                          </m:r>
                        </m:num>
                        <m:den>
                          <m:r>
                            <a:rPr lang="el-GR" sz="3200" b="0" i="1" smtClean="0">
                              <a:solidFill>
                                <a:srgbClr val="C00000"/>
                              </a:solidFill>
                              <a:latin typeface="Cambria Math"/>
                              <a:ea typeface="Cambria Math"/>
                            </a:rPr>
                            <m:t>𝜕</m:t>
                          </m:r>
                          <m:r>
                            <a:rPr lang="en-US" sz="3200" b="0" i="1" smtClean="0">
                              <a:solidFill>
                                <a:srgbClr val="C00000"/>
                              </a:solidFill>
                              <a:latin typeface="Cambria Math"/>
                              <a:ea typeface="Cambria Math"/>
                            </a:rPr>
                            <m:t>𝑥</m:t>
                          </m:r>
                        </m:den>
                      </m:f>
                      <m:r>
                        <a:rPr lang="el-GR" sz="3200" b="0" i="1" smtClean="0">
                          <a:solidFill>
                            <a:srgbClr val="C00000"/>
                          </a:solidFill>
                          <a:latin typeface="Cambria Math"/>
                          <a:ea typeface="Cambria Math"/>
                        </a:rPr>
                        <m:t>∙∆</m:t>
                      </m:r>
                      <m:r>
                        <a:rPr lang="en-US" sz="3200" b="0" i="1" smtClean="0">
                          <a:solidFill>
                            <a:srgbClr val="C00000"/>
                          </a:solidFill>
                          <a:latin typeface="Cambria Math"/>
                          <a:ea typeface="Cambria Math"/>
                        </a:rPr>
                        <m:t>𝑦</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𝑧</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𝑑</m:t>
                      </m:r>
                      <m:r>
                        <a:rPr lang="en-US" sz="3200" b="0" i="1" smtClean="0">
                          <a:solidFill>
                            <a:srgbClr val="C00000"/>
                          </a:solidFill>
                          <a:latin typeface="Cambria Math"/>
                          <a:ea typeface="Cambria Math"/>
                        </a:rPr>
                        <m:t>𝜏</m:t>
                      </m:r>
                    </m:oMath>
                  </m:oMathPara>
                </a14:m>
                <a:endParaRPr lang="ru-RU" sz="3200"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387171" y="3305025"/>
                <a:ext cx="4369658" cy="1025537"/>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255451" y="5096742"/>
                <a:ext cx="6633098" cy="1198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solidFill>
                                <a:srgbClr val="C00000"/>
                              </a:solidFill>
                              <a:latin typeface="Cambria Math"/>
                            </a:rPr>
                          </m:ctrlPr>
                        </m:sSubPr>
                        <m:e>
                          <m:r>
                            <a:rPr lang="en-US" sz="3200" b="0" i="1" smtClean="0">
                              <a:solidFill>
                                <a:srgbClr val="C00000"/>
                              </a:solidFill>
                              <a:latin typeface="Cambria Math"/>
                            </a:rPr>
                            <m:t>𝑑𝑄</m:t>
                          </m:r>
                        </m:e>
                        <m:sub>
                          <m:r>
                            <a:rPr lang="en-US" sz="3200" b="0" i="1" smtClean="0">
                              <a:solidFill>
                                <a:srgbClr val="C00000"/>
                              </a:solidFill>
                              <a:latin typeface="Cambria Math"/>
                            </a:rPr>
                            <m:t>1</m:t>
                          </m:r>
                          <m:r>
                            <a:rPr lang="en-US" sz="3200" b="0" i="1" smtClean="0">
                              <a:solidFill>
                                <a:srgbClr val="C00000"/>
                              </a:solidFill>
                              <a:latin typeface="Cambria Math"/>
                            </a:rPr>
                            <m:t>𝑥</m:t>
                          </m:r>
                        </m:sub>
                      </m:sSub>
                      <m:r>
                        <a:rPr lang="en-US" sz="3200" b="0" i="1" smtClean="0">
                          <a:solidFill>
                            <a:srgbClr val="C00000"/>
                          </a:solidFill>
                          <a:latin typeface="Cambria Math"/>
                        </a:rPr>
                        <m:t>=</m:t>
                      </m:r>
                      <m:r>
                        <m:rPr>
                          <m:sty m:val="p"/>
                        </m:rPr>
                        <a:rPr lang="el-GR" sz="3200" b="0" i="1" smtClean="0">
                          <a:solidFill>
                            <a:srgbClr val="C00000"/>
                          </a:solidFill>
                          <a:latin typeface="Cambria Math"/>
                        </a:rPr>
                        <m:t>λ</m:t>
                      </m:r>
                      <m:f>
                        <m:fPr>
                          <m:ctrlPr>
                            <a:rPr lang="el-GR" sz="3200" b="0" i="1" smtClean="0">
                              <a:solidFill>
                                <a:srgbClr val="C00000"/>
                              </a:solidFill>
                              <a:latin typeface="Cambria Math"/>
                            </a:rPr>
                          </m:ctrlPr>
                        </m:fPr>
                        <m:num>
                          <m:r>
                            <a:rPr lang="el-GR" sz="3200" b="0" i="1" smtClean="0">
                              <a:solidFill>
                                <a:srgbClr val="C00000"/>
                              </a:solidFill>
                              <a:latin typeface="Cambria Math"/>
                              <a:ea typeface="Cambria Math"/>
                            </a:rPr>
                            <m:t>𝜕</m:t>
                          </m:r>
                        </m:num>
                        <m:den>
                          <m:r>
                            <a:rPr lang="el-GR" sz="3200" b="0" i="1" smtClean="0">
                              <a:solidFill>
                                <a:srgbClr val="C00000"/>
                              </a:solidFill>
                              <a:latin typeface="Cambria Math"/>
                              <a:ea typeface="Cambria Math"/>
                            </a:rPr>
                            <m:t>𝜕</m:t>
                          </m:r>
                          <m:r>
                            <a:rPr lang="en-US" sz="3200" b="0" i="1" smtClean="0">
                              <a:solidFill>
                                <a:srgbClr val="C00000"/>
                              </a:solidFill>
                              <a:latin typeface="Cambria Math"/>
                              <a:ea typeface="Cambria Math"/>
                            </a:rPr>
                            <m:t>𝑥</m:t>
                          </m:r>
                        </m:den>
                      </m:f>
                      <m:d>
                        <m:dPr>
                          <m:ctrlPr>
                            <a:rPr lang="el-GR" sz="3200" b="0" i="1" smtClean="0">
                              <a:solidFill>
                                <a:srgbClr val="C00000"/>
                              </a:solidFill>
                              <a:latin typeface="Cambria Math"/>
                            </a:rPr>
                          </m:ctrlPr>
                        </m:dPr>
                        <m:e>
                          <m:r>
                            <a:rPr lang="el-GR" sz="3200" b="0" i="1" smtClean="0">
                              <a:solidFill>
                                <a:srgbClr val="C00000"/>
                              </a:solidFill>
                              <a:latin typeface="Cambria Math"/>
                              <a:ea typeface="Cambria Math"/>
                            </a:rPr>
                            <m:t>𝜃</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𝑥</m:t>
                          </m:r>
                          <m:f>
                            <m:fPr>
                              <m:ctrlPr>
                                <a:rPr lang="en-US" sz="3200" b="0" i="1" smtClean="0">
                                  <a:solidFill>
                                    <a:srgbClr val="C00000"/>
                                  </a:solidFill>
                                  <a:latin typeface="Cambria Math"/>
                                  <a:ea typeface="Cambria Math"/>
                                </a:rPr>
                              </m:ctrlPr>
                            </m:fPr>
                            <m:num>
                              <m:r>
                                <a:rPr lang="en-US" sz="3200" b="0" i="1" smtClean="0">
                                  <a:solidFill>
                                    <a:srgbClr val="C00000"/>
                                  </a:solidFill>
                                  <a:latin typeface="Cambria Math"/>
                                  <a:ea typeface="Cambria Math"/>
                                </a:rPr>
                                <m:t>𝜕𝜃</m:t>
                              </m:r>
                            </m:num>
                            <m:den>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𝑥</m:t>
                              </m:r>
                            </m:den>
                          </m:f>
                        </m:e>
                      </m:d>
                      <m:r>
                        <a:rPr lang="el-GR" sz="3200" b="0" i="1" smtClean="0">
                          <a:solidFill>
                            <a:srgbClr val="C00000"/>
                          </a:solidFill>
                          <a:latin typeface="Cambria Math"/>
                          <a:ea typeface="Cambria Math"/>
                        </a:rPr>
                        <m:t>∙∆</m:t>
                      </m:r>
                      <m:r>
                        <a:rPr lang="en-US" sz="3200" b="0" i="1" smtClean="0">
                          <a:solidFill>
                            <a:srgbClr val="C00000"/>
                          </a:solidFill>
                          <a:latin typeface="Cambria Math"/>
                          <a:ea typeface="Cambria Math"/>
                        </a:rPr>
                        <m:t>𝑦</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𝑧</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𝑑</m:t>
                      </m:r>
                      <m:r>
                        <a:rPr lang="en-US" sz="3200" b="0" i="1" smtClean="0">
                          <a:solidFill>
                            <a:srgbClr val="C00000"/>
                          </a:solidFill>
                          <a:latin typeface="Cambria Math"/>
                          <a:ea typeface="Cambria Math"/>
                        </a:rPr>
                        <m:t>𝜏</m:t>
                      </m:r>
                    </m:oMath>
                  </m:oMathPara>
                </a14:m>
                <a:endParaRPr lang="ru-RU" sz="3200" dirty="0">
                  <a:solidFill>
                    <a:srgbClr val="C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55451" y="5096742"/>
                <a:ext cx="6633098" cy="1198854"/>
              </a:xfrm>
              <a:prstGeom prst="rect">
                <a:avLst/>
              </a:prstGeom>
              <a:blipFill rotWithShape="1">
                <a:blip r:embed="rId5"/>
                <a:stretch>
                  <a:fillRect/>
                </a:stretch>
              </a:blipFill>
            </p:spPr>
            <p:txBody>
              <a:bodyPr/>
              <a:lstStyle/>
              <a:p>
                <a:r>
                  <a:rPr lang="ru-RU">
                    <a:noFill/>
                  </a:rPr>
                  <a:t> </a:t>
                </a:r>
              </a:p>
            </p:txBody>
          </p:sp>
        </mc:Fallback>
      </mc:AlternateContent>
      <p:sp>
        <p:nvSpPr>
          <p:cNvPr id="7" name="Содержимое 2"/>
          <p:cNvSpPr txBox="1">
            <a:spLocks/>
          </p:cNvSpPr>
          <p:nvPr/>
        </p:nvSpPr>
        <p:spPr>
          <a:xfrm>
            <a:off x="6951212" y="142092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1" name="Содержимое 2"/>
          <p:cNvSpPr txBox="1">
            <a:spLocks/>
          </p:cNvSpPr>
          <p:nvPr/>
        </p:nvSpPr>
        <p:spPr>
          <a:xfrm>
            <a:off x="6527299" y="3649704"/>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2" name="Содержимое 2"/>
          <p:cNvSpPr txBox="1">
            <a:spLocks/>
          </p:cNvSpPr>
          <p:nvPr/>
        </p:nvSpPr>
        <p:spPr>
          <a:xfrm>
            <a:off x="7766595" y="548773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3" name="Группа 12"/>
          <p:cNvGrpSpPr/>
          <p:nvPr/>
        </p:nvGrpSpPr>
        <p:grpSpPr>
          <a:xfrm>
            <a:off x="8432686" y="6450136"/>
            <a:ext cx="453970" cy="369332"/>
            <a:chOff x="8432686" y="6450136"/>
            <a:chExt cx="453970"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79872067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ВЫВОД ДИФФЕРЕНЦИАЛЬНОГО УРАВНЕНИЯ ТЕПЛОПРОВОДНОСТИ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8" name="Содержимое 2"/>
          <p:cNvSpPr txBox="1">
            <a:spLocks/>
          </p:cNvSpPr>
          <p:nvPr/>
        </p:nvSpPr>
        <p:spPr>
          <a:xfrm>
            <a:off x="0" y="2373307"/>
            <a:ext cx="9144000" cy="484127"/>
          </a:xfrm>
          <a:prstGeom prst="rect">
            <a:avLst/>
          </a:prstGeom>
        </p:spPr>
        <p:txBody>
          <a:bodyPr vert="horz" lIns="91440" tIns="45720" rIns="91440" bIns="45720" rtlCol="0">
            <a:noAutofit/>
          </a:bodyPr>
          <a:lstStyle/>
          <a:p>
            <a:pPr algn="ctr">
              <a:lnSpc>
                <a:spcPct val="80000"/>
              </a:lnSpc>
              <a:defRPr/>
            </a:pPr>
            <a:r>
              <a:rPr lang="ru-RU" sz="2800" dirty="0">
                <a:solidFill>
                  <a:schemeClr val="tx2">
                    <a:lumMod val="75000"/>
                  </a:schemeClr>
                </a:solidFill>
                <a:latin typeface="GOST Type BU" pitchFamily="2" charset="2"/>
              </a:rPr>
              <a:t>или</a:t>
            </a:r>
          </a:p>
        </p:txBody>
      </p:sp>
      <mc:AlternateContent xmlns:mc="http://schemas.openxmlformats.org/markup-compatibility/2006" xmlns:a14="http://schemas.microsoft.com/office/drawing/2010/main">
        <mc:Choice Requires="a14">
          <p:sp>
            <p:nvSpPr>
              <p:cNvPr id="6" name="TextBox 5"/>
              <p:cNvSpPr txBox="1"/>
              <p:nvPr/>
            </p:nvSpPr>
            <p:spPr>
              <a:xfrm>
                <a:off x="0" y="1051214"/>
                <a:ext cx="9144000" cy="1340367"/>
              </a:xfrm>
              <a:prstGeom prst="rect">
                <a:avLst/>
              </a:prstGeom>
              <a:noFill/>
            </p:spPr>
            <p:txBody>
              <a:bodyPr wrap="square" rtlCol="0">
                <a:spAutoFit/>
              </a:bodyPr>
              <a:lstStyle/>
              <a:p>
                <a:pPr algn="ctr"/>
                <a14:m>
                  <m:oMath xmlns:m="http://schemas.openxmlformats.org/officeDocument/2006/math">
                    <m:sSub>
                      <m:sSubPr>
                        <m:ctrlPr>
                          <a:rPr lang="ru-RU" sz="2600" i="1" smtClean="0">
                            <a:solidFill>
                              <a:srgbClr val="C00000"/>
                            </a:solidFill>
                            <a:latin typeface="Cambria Math"/>
                          </a:rPr>
                        </m:ctrlPr>
                      </m:sSubPr>
                      <m:e>
                        <m:r>
                          <a:rPr lang="en-US" sz="2600" b="0" i="1" smtClean="0">
                            <a:solidFill>
                              <a:srgbClr val="C00000"/>
                            </a:solidFill>
                            <a:latin typeface="Cambria Math"/>
                          </a:rPr>
                          <m:t>𝑑𝑄</m:t>
                        </m:r>
                      </m:e>
                      <m:sub>
                        <m:r>
                          <a:rPr lang="en-US" sz="2600" b="0" i="1" smtClean="0">
                            <a:solidFill>
                              <a:srgbClr val="C00000"/>
                            </a:solidFill>
                            <a:latin typeface="Cambria Math"/>
                          </a:rPr>
                          <m:t>𝑥</m:t>
                        </m:r>
                      </m:sub>
                    </m:sSub>
                    <m:r>
                      <a:rPr lang="en-US" sz="2600" b="0" i="1" smtClean="0">
                        <a:solidFill>
                          <a:srgbClr val="C00000"/>
                        </a:solidFill>
                        <a:latin typeface="Cambria Math"/>
                      </a:rPr>
                      <m:t>=</m:t>
                    </m:r>
                    <m:sSub>
                      <m:sSubPr>
                        <m:ctrlPr>
                          <a:rPr lang="ru-RU" sz="2600" i="1">
                            <a:solidFill>
                              <a:srgbClr val="C00000"/>
                            </a:solidFill>
                            <a:latin typeface="Cambria Math"/>
                          </a:rPr>
                        </m:ctrlPr>
                      </m:sSubPr>
                      <m:e>
                        <m:r>
                          <a:rPr lang="en-US" sz="2600" i="1">
                            <a:solidFill>
                              <a:srgbClr val="C00000"/>
                            </a:solidFill>
                            <a:latin typeface="Cambria Math"/>
                          </a:rPr>
                          <m:t>𝑑𝑄</m:t>
                        </m:r>
                      </m:e>
                      <m:sub>
                        <m:r>
                          <a:rPr lang="en-US" sz="2600" b="0" i="1" smtClean="0">
                            <a:solidFill>
                              <a:srgbClr val="C00000"/>
                            </a:solidFill>
                            <a:latin typeface="Cambria Math"/>
                          </a:rPr>
                          <m:t>1</m:t>
                        </m:r>
                        <m:r>
                          <a:rPr lang="en-US" sz="2600" i="1">
                            <a:solidFill>
                              <a:srgbClr val="C00000"/>
                            </a:solidFill>
                            <a:latin typeface="Cambria Math"/>
                          </a:rPr>
                          <m:t>𝑥</m:t>
                        </m:r>
                      </m:sub>
                    </m:sSub>
                    <m:r>
                      <a:rPr lang="en-US" sz="2600" b="0" i="1" smtClean="0">
                        <a:solidFill>
                          <a:srgbClr val="C00000"/>
                        </a:solidFill>
                        <a:latin typeface="Cambria Math"/>
                      </a:rPr>
                      <m:t>−</m:t>
                    </m:r>
                    <m:sSub>
                      <m:sSubPr>
                        <m:ctrlPr>
                          <a:rPr lang="ru-RU" sz="2600" i="1">
                            <a:solidFill>
                              <a:srgbClr val="C00000"/>
                            </a:solidFill>
                            <a:latin typeface="Cambria Math"/>
                          </a:rPr>
                        </m:ctrlPr>
                      </m:sSubPr>
                      <m:e>
                        <m:r>
                          <a:rPr lang="en-US" sz="2600" i="1">
                            <a:solidFill>
                              <a:srgbClr val="C00000"/>
                            </a:solidFill>
                            <a:latin typeface="Cambria Math"/>
                          </a:rPr>
                          <m:t>𝑑𝑄</m:t>
                        </m:r>
                      </m:e>
                      <m:sub>
                        <m:r>
                          <a:rPr lang="en-US" sz="2600" b="0" i="1" smtClean="0">
                            <a:solidFill>
                              <a:srgbClr val="C00000"/>
                            </a:solidFill>
                            <a:latin typeface="Cambria Math"/>
                          </a:rPr>
                          <m:t>2</m:t>
                        </m:r>
                        <m:r>
                          <a:rPr lang="en-US" sz="2600" i="1">
                            <a:solidFill>
                              <a:srgbClr val="C00000"/>
                            </a:solidFill>
                            <a:latin typeface="Cambria Math"/>
                          </a:rPr>
                          <m:t>𝑥</m:t>
                        </m:r>
                      </m:sub>
                    </m:sSub>
                    <m:r>
                      <a:rPr lang="en-US" sz="2600" b="0" i="1" smtClean="0">
                        <a:solidFill>
                          <a:srgbClr val="C00000"/>
                        </a:solidFill>
                        <a:latin typeface="Cambria Math"/>
                      </a:rPr>
                      <m:t>=</m:t>
                    </m:r>
                    <m:r>
                      <m:rPr>
                        <m:sty m:val="p"/>
                      </m:rPr>
                      <a:rPr lang="el-GR" sz="2600" i="1">
                        <a:solidFill>
                          <a:srgbClr val="C00000"/>
                        </a:solidFill>
                        <a:latin typeface="Cambria Math"/>
                      </a:rPr>
                      <m:t>λ</m:t>
                    </m:r>
                    <m:f>
                      <m:fPr>
                        <m:ctrlPr>
                          <a:rPr lang="el-GR" sz="2600" i="1">
                            <a:solidFill>
                              <a:srgbClr val="C00000"/>
                            </a:solidFill>
                            <a:latin typeface="Cambria Math"/>
                          </a:rPr>
                        </m:ctrlPr>
                      </m:fPr>
                      <m:num>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r>
                          <a:rPr lang="en-US" sz="2600" i="1">
                            <a:solidFill>
                              <a:srgbClr val="C00000"/>
                            </a:solidFill>
                            <a:latin typeface="Cambria Math"/>
                            <a:ea typeface="Cambria Math"/>
                          </a:rPr>
                          <m:t>𝑥</m:t>
                        </m:r>
                      </m:den>
                    </m:f>
                    <m:r>
                      <a:rPr lang="el-GR" sz="2600" i="1">
                        <a:solidFill>
                          <a:srgbClr val="C00000"/>
                        </a:solidFill>
                        <a:latin typeface="Cambria Math"/>
                        <a:ea typeface="Cambria Math"/>
                      </a:rPr>
                      <m:t>∙∆</m:t>
                    </m:r>
                    <m:r>
                      <a:rPr lang="en-US" sz="2600" i="1">
                        <a:solidFill>
                          <a:srgbClr val="C00000"/>
                        </a:solidFill>
                        <a:latin typeface="Cambria Math"/>
                        <a:ea typeface="Cambria Math"/>
                      </a:rPr>
                      <m:t>𝑦</m:t>
                    </m:r>
                    <m:r>
                      <a:rPr lang="en-US" sz="2600" i="1">
                        <a:solidFill>
                          <a:srgbClr val="C00000"/>
                        </a:solidFill>
                        <a:latin typeface="Cambria Math"/>
                        <a:ea typeface="Cambria Math"/>
                      </a:rPr>
                      <m:t>∆</m:t>
                    </m:r>
                    <m:r>
                      <a:rPr lang="en-US" sz="2600" i="1">
                        <a:solidFill>
                          <a:srgbClr val="C00000"/>
                        </a:solidFill>
                        <a:latin typeface="Cambria Math"/>
                        <a:ea typeface="Cambria Math"/>
                      </a:rPr>
                      <m:t>𝑧</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a:solidFill>
                          <a:srgbClr val="C00000"/>
                        </a:solidFill>
                        <a:latin typeface="Cambria Math"/>
                        <a:ea typeface="Cambria Math"/>
                      </a:rPr>
                      <m:t>𝜏</m:t>
                    </m:r>
                    <m:r>
                      <a:rPr lang="en-US" sz="2600" b="0" i="1" smtClean="0">
                        <a:solidFill>
                          <a:srgbClr val="C00000"/>
                        </a:solidFill>
                        <a:latin typeface="Cambria Math"/>
                        <a:ea typeface="Cambria Math"/>
                      </a:rPr>
                      <m:t>+</m:t>
                    </m:r>
                    <m:r>
                      <m:rPr>
                        <m:sty m:val="p"/>
                      </m:rPr>
                      <a:rPr lang="el-GR" sz="2600" i="1">
                        <a:solidFill>
                          <a:srgbClr val="C00000"/>
                        </a:solidFill>
                        <a:latin typeface="Cambria Math"/>
                      </a:rPr>
                      <m:t>λ</m:t>
                    </m:r>
                    <m:f>
                      <m:fPr>
                        <m:ctrlPr>
                          <a:rPr lang="el-GR" sz="2600" i="1">
                            <a:solidFill>
                              <a:srgbClr val="C00000"/>
                            </a:solidFill>
                            <a:latin typeface="Cambria Math"/>
                          </a:rPr>
                        </m:ctrlPr>
                      </m:fPr>
                      <m:num>
                        <m:sSup>
                          <m:sSupPr>
                            <m:ctrlPr>
                              <a:rPr lang="el-GR" sz="2600" i="1" smtClean="0">
                                <a:solidFill>
                                  <a:srgbClr val="C00000"/>
                                </a:solidFill>
                                <a:latin typeface="Cambria Math"/>
                              </a:rPr>
                            </m:ctrlPr>
                          </m:sSupPr>
                          <m:e>
                            <m:r>
                              <a:rPr lang="el-GR" sz="2600" i="1">
                                <a:solidFill>
                                  <a:srgbClr val="C00000"/>
                                </a:solidFill>
                                <a:latin typeface="Cambria Math"/>
                                <a:ea typeface="Cambria Math"/>
                              </a:rPr>
                              <m:t>𝜕</m:t>
                            </m:r>
                          </m:e>
                          <m:sup>
                            <m:r>
                              <a:rPr lang="en-US" sz="2600" b="0" i="1" smtClean="0">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smtClean="0">
                                <a:solidFill>
                                  <a:srgbClr val="C00000"/>
                                </a:solidFill>
                                <a:latin typeface="Cambria Math"/>
                                <a:ea typeface="Cambria Math"/>
                              </a:rPr>
                            </m:ctrlPr>
                          </m:sSupPr>
                          <m:e>
                            <m:r>
                              <a:rPr lang="en-US" sz="2600" i="1">
                                <a:solidFill>
                                  <a:srgbClr val="C00000"/>
                                </a:solidFill>
                                <a:latin typeface="Cambria Math"/>
                                <a:ea typeface="Cambria Math"/>
                              </a:rPr>
                              <m:t>𝑥</m:t>
                            </m:r>
                          </m:e>
                          <m:sup>
                            <m:r>
                              <a:rPr lang="en-US" sz="2600" b="0" i="1" smtClean="0">
                                <a:solidFill>
                                  <a:srgbClr val="C00000"/>
                                </a:solidFill>
                                <a:latin typeface="Cambria Math"/>
                                <a:ea typeface="Cambria Math"/>
                              </a:rPr>
                              <m:t>2</m:t>
                            </m:r>
                          </m:sup>
                        </m:sSup>
                      </m:den>
                    </m:f>
                    <m:r>
                      <a:rPr lang="el-GR" sz="2600" i="1">
                        <a:solidFill>
                          <a:srgbClr val="C00000"/>
                        </a:solidFill>
                        <a:latin typeface="Cambria Math"/>
                        <a:ea typeface="Cambria Math"/>
                      </a:rPr>
                      <m:t>∙</m:t>
                    </m:r>
                    <m:r>
                      <a:rPr lang="el-GR" sz="2600" i="1" smtClean="0">
                        <a:solidFill>
                          <a:srgbClr val="C00000"/>
                        </a:solidFill>
                        <a:latin typeface="Cambria Math"/>
                        <a:ea typeface="Cambria Math"/>
                      </a:rPr>
                      <m:t>∆</m:t>
                    </m:r>
                    <m:r>
                      <a:rPr lang="en-US" sz="2600" b="0" i="1" smtClean="0">
                        <a:solidFill>
                          <a:srgbClr val="C00000"/>
                        </a:solidFill>
                        <a:latin typeface="Cambria Math"/>
                        <a:ea typeface="Cambria Math"/>
                      </a:rPr>
                      <m:t>𝑥</m:t>
                    </m:r>
                    <m:r>
                      <a:rPr lang="el-GR" sz="2600" i="1">
                        <a:solidFill>
                          <a:srgbClr val="C00000"/>
                        </a:solidFill>
                        <a:latin typeface="Cambria Math"/>
                        <a:ea typeface="Cambria Math"/>
                      </a:rPr>
                      <m:t>∆</m:t>
                    </m:r>
                    <m:r>
                      <a:rPr lang="en-US" sz="2600" i="1">
                        <a:solidFill>
                          <a:srgbClr val="C00000"/>
                        </a:solidFill>
                        <a:latin typeface="Cambria Math"/>
                        <a:ea typeface="Cambria Math"/>
                      </a:rPr>
                      <m:t>𝑦</m:t>
                    </m:r>
                    <m:r>
                      <a:rPr lang="en-US" sz="2600" i="1">
                        <a:solidFill>
                          <a:srgbClr val="C00000"/>
                        </a:solidFill>
                        <a:latin typeface="Cambria Math"/>
                        <a:ea typeface="Cambria Math"/>
                      </a:rPr>
                      <m:t>∆</m:t>
                    </m:r>
                    <m:r>
                      <a:rPr lang="en-US" sz="2600" i="1">
                        <a:solidFill>
                          <a:srgbClr val="C00000"/>
                        </a:solidFill>
                        <a:latin typeface="Cambria Math"/>
                        <a:ea typeface="Cambria Math"/>
                      </a:rPr>
                      <m:t>𝑧</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a:solidFill>
                          <a:srgbClr val="C00000"/>
                        </a:solidFill>
                        <a:latin typeface="Cambria Math"/>
                        <a:ea typeface="Cambria Math"/>
                      </a:rPr>
                      <m:t>𝜏</m:t>
                    </m:r>
                    <m:r>
                      <a:rPr lang="en-US" sz="2600" b="0" i="1" smtClean="0">
                        <a:solidFill>
                          <a:srgbClr val="C00000"/>
                        </a:solidFill>
                        <a:latin typeface="Cambria Math"/>
                        <a:ea typeface="Cambria Math"/>
                      </a:rPr>
                      <m:t>−</m:t>
                    </m:r>
                    <m:r>
                      <m:rPr>
                        <m:sty m:val="p"/>
                      </m:rPr>
                      <a:rPr lang="el-GR" sz="2600" i="1">
                        <a:solidFill>
                          <a:srgbClr val="C00000"/>
                        </a:solidFill>
                        <a:latin typeface="Cambria Math"/>
                      </a:rPr>
                      <m:t>λ</m:t>
                    </m:r>
                    <m:f>
                      <m:fPr>
                        <m:ctrlPr>
                          <a:rPr lang="el-GR" sz="2600" i="1">
                            <a:solidFill>
                              <a:srgbClr val="C00000"/>
                            </a:solidFill>
                            <a:latin typeface="Cambria Math"/>
                          </a:rPr>
                        </m:ctrlPr>
                      </m:fPr>
                      <m:num>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r>
                          <a:rPr lang="en-US" sz="2600" i="1">
                            <a:solidFill>
                              <a:srgbClr val="C00000"/>
                            </a:solidFill>
                            <a:latin typeface="Cambria Math"/>
                            <a:ea typeface="Cambria Math"/>
                          </a:rPr>
                          <m:t>𝑥</m:t>
                        </m:r>
                      </m:den>
                    </m:f>
                    <m:r>
                      <a:rPr lang="el-GR" sz="2600" i="1">
                        <a:solidFill>
                          <a:srgbClr val="C00000"/>
                        </a:solidFill>
                        <a:latin typeface="Cambria Math"/>
                        <a:ea typeface="Cambria Math"/>
                      </a:rPr>
                      <m:t>∙∆</m:t>
                    </m:r>
                    <m:r>
                      <a:rPr lang="en-US" sz="2600" i="1">
                        <a:solidFill>
                          <a:srgbClr val="C00000"/>
                        </a:solidFill>
                        <a:latin typeface="Cambria Math"/>
                        <a:ea typeface="Cambria Math"/>
                      </a:rPr>
                      <m:t>𝑦</m:t>
                    </m:r>
                    <m:r>
                      <a:rPr lang="en-US" sz="2600" i="1">
                        <a:solidFill>
                          <a:srgbClr val="C00000"/>
                        </a:solidFill>
                        <a:latin typeface="Cambria Math"/>
                        <a:ea typeface="Cambria Math"/>
                      </a:rPr>
                      <m:t>∆</m:t>
                    </m:r>
                    <m:r>
                      <a:rPr lang="en-US" sz="2600" i="1">
                        <a:solidFill>
                          <a:srgbClr val="C00000"/>
                        </a:solidFill>
                        <a:latin typeface="Cambria Math"/>
                        <a:ea typeface="Cambria Math"/>
                      </a:rPr>
                      <m:t>𝑧</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a:solidFill>
                          <a:srgbClr val="C00000"/>
                        </a:solidFill>
                        <a:latin typeface="Cambria Math"/>
                        <a:ea typeface="Cambria Math"/>
                      </a:rPr>
                      <m:t>𝜏</m:t>
                    </m:r>
                  </m:oMath>
                </a14:m>
                <a:r>
                  <a:rPr lang="en-US" sz="2600" dirty="0" smtClean="0">
                    <a:solidFill>
                      <a:srgbClr val="C00000"/>
                    </a:solidFill>
                  </a:rPr>
                  <a:t>=</a:t>
                </a:r>
                <a:r>
                  <a:rPr lang="el-GR" sz="2600" dirty="0">
                    <a:solidFill>
                      <a:srgbClr val="C00000"/>
                    </a:solidFill>
                  </a:rPr>
                  <a:t> </a:t>
                </a:r>
                <a14:m>
                  <m:oMath xmlns:m="http://schemas.openxmlformats.org/officeDocument/2006/math">
                    <m:r>
                      <m:rPr>
                        <m:sty m:val="p"/>
                      </m:rPr>
                      <a:rPr lang="el-GR" sz="2600" i="1">
                        <a:solidFill>
                          <a:srgbClr val="C00000"/>
                        </a:solidFill>
                        <a:latin typeface="Cambria Math"/>
                      </a:rPr>
                      <m:t>λ</m:t>
                    </m:r>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i="1">
                                <a:solidFill>
                                  <a:srgbClr val="C00000"/>
                                </a:solidFill>
                                <a:latin typeface="Cambria Math"/>
                                <a:ea typeface="Cambria Math"/>
                              </a:rPr>
                              <m:t>𝑥</m:t>
                            </m:r>
                          </m:e>
                          <m:sup>
                            <m:r>
                              <a:rPr lang="en-US" sz="2600" i="1">
                                <a:solidFill>
                                  <a:srgbClr val="C00000"/>
                                </a:solidFill>
                                <a:latin typeface="Cambria Math"/>
                                <a:ea typeface="Cambria Math"/>
                              </a:rPr>
                              <m:t>2</m:t>
                            </m:r>
                          </m:sup>
                        </m:sSup>
                      </m:den>
                    </m:f>
                    <m:r>
                      <a:rPr lang="el-GR" sz="2600" i="1">
                        <a:solidFill>
                          <a:srgbClr val="C00000"/>
                        </a:solidFill>
                        <a:latin typeface="Cambria Math"/>
                        <a:ea typeface="Cambria Math"/>
                      </a:rPr>
                      <m:t>∙∆</m:t>
                    </m:r>
                    <m:r>
                      <a:rPr lang="en-US" sz="2600" i="1">
                        <a:solidFill>
                          <a:srgbClr val="C00000"/>
                        </a:solidFill>
                        <a:latin typeface="Cambria Math"/>
                        <a:ea typeface="Cambria Math"/>
                      </a:rPr>
                      <m:t>𝑥</m:t>
                    </m:r>
                    <m:r>
                      <a:rPr lang="el-GR" sz="2600" i="1">
                        <a:solidFill>
                          <a:srgbClr val="C00000"/>
                        </a:solidFill>
                        <a:latin typeface="Cambria Math"/>
                        <a:ea typeface="Cambria Math"/>
                      </a:rPr>
                      <m:t>∆</m:t>
                    </m:r>
                    <m:r>
                      <a:rPr lang="en-US" sz="2600" i="1">
                        <a:solidFill>
                          <a:srgbClr val="C00000"/>
                        </a:solidFill>
                        <a:latin typeface="Cambria Math"/>
                        <a:ea typeface="Cambria Math"/>
                      </a:rPr>
                      <m:t>𝑦</m:t>
                    </m:r>
                    <m:r>
                      <a:rPr lang="en-US" sz="2600" i="1">
                        <a:solidFill>
                          <a:srgbClr val="C00000"/>
                        </a:solidFill>
                        <a:latin typeface="Cambria Math"/>
                        <a:ea typeface="Cambria Math"/>
                      </a:rPr>
                      <m:t>∆</m:t>
                    </m:r>
                    <m:r>
                      <a:rPr lang="en-US" sz="2600" i="1">
                        <a:solidFill>
                          <a:srgbClr val="C00000"/>
                        </a:solidFill>
                        <a:latin typeface="Cambria Math"/>
                        <a:ea typeface="Cambria Math"/>
                      </a:rPr>
                      <m:t>𝑧</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a:solidFill>
                          <a:srgbClr val="C00000"/>
                        </a:solidFill>
                        <a:latin typeface="Cambria Math"/>
                        <a:ea typeface="Cambria Math"/>
                      </a:rPr>
                      <m:t>𝜏</m:t>
                    </m:r>
                  </m:oMath>
                </a14:m>
                <a:endParaRPr lang="ru-RU" sz="32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1051214"/>
                <a:ext cx="9144000" cy="1340367"/>
              </a:xfrm>
              <a:prstGeom prst="rect">
                <a:avLst/>
              </a:prstGeom>
              <a:blipFill rotWithShape="1">
                <a:blip r:embed="rId3"/>
                <a:stretch>
                  <a:fillRect b="-363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933218" y="2666934"/>
                <a:ext cx="3277564" cy="89518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ru-RU" sz="2600" i="1" smtClean="0">
                              <a:solidFill>
                                <a:srgbClr val="C00000"/>
                              </a:solidFill>
                              <a:latin typeface="Cambria Math"/>
                            </a:rPr>
                          </m:ctrlPr>
                        </m:sSubPr>
                        <m:e>
                          <m:r>
                            <a:rPr lang="en-US" sz="2600" i="1">
                              <a:solidFill>
                                <a:srgbClr val="C00000"/>
                              </a:solidFill>
                              <a:latin typeface="Cambria Math"/>
                            </a:rPr>
                            <m:t>𝑑𝑄</m:t>
                          </m:r>
                        </m:e>
                        <m:sub>
                          <m:r>
                            <a:rPr lang="en-US" sz="2600" i="1">
                              <a:solidFill>
                                <a:srgbClr val="C00000"/>
                              </a:solidFill>
                              <a:latin typeface="Cambria Math"/>
                            </a:rPr>
                            <m:t>𝑥</m:t>
                          </m:r>
                        </m:sub>
                      </m:sSub>
                      <m:r>
                        <a:rPr lang="en-US" sz="2600" b="0" i="1" smtClean="0">
                          <a:solidFill>
                            <a:srgbClr val="C00000"/>
                          </a:solidFill>
                          <a:latin typeface="Cambria Math"/>
                        </a:rPr>
                        <m:t>=</m:t>
                      </m:r>
                      <m:r>
                        <m:rPr>
                          <m:sty m:val="p"/>
                        </m:rPr>
                        <a:rPr lang="el-GR" sz="2600" i="1">
                          <a:solidFill>
                            <a:srgbClr val="C00000"/>
                          </a:solidFill>
                          <a:latin typeface="Cambria Math"/>
                        </a:rPr>
                        <m:t>λ</m:t>
                      </m:r>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i="1">
                                  <a:solidFill>
                                    <a:srgbClr val="C00000"/>
                                  </a:solidFill>
                                  <a:latin typeface="Cambria Math"/>
                                  <a:ea typeface="Cambria Math"/>
                                </a:rPr>
                                <m:t>𝑥</m:t>
                              </m:r>
                            </m:e>
                            <m:sup>
                              <m:r>
                                <a:rPr lang="en-US" sz="2600" i="1">
                                  <a:solidFill>
                                    <a:srgbClr val="C00000"/>
                                  </a:solidFill>
                                  <a:latin typeface="Cambria Math"/>
                                  <a:ea typeface="Cambria Math"/>
                                </a:rPr>
                                <m:t>2</m:t>
                              </m:r>
                            </m:sup>
                          </m:sSup>
                        </m:den>
                      </m:f>
                      <m:r>
                        <a:rPr lang="el-GR" sz="2600" i="1">
                          <a:solidFill>
                            <a:srgbClr val="C00000"/>
                          </a:solidFill>
                          <a:latin typeface="Cambria Math"/>
                          <a:ea typeface="Cambria Math"/>
                        </a:rPr>
                        <m:t>∙∆</m:t>
                      </m:r>
                      <m:r>
                        <a:rPr lang="en-US" sz="2600" b="0" i="1" smtClean="0">
                          <a:solidFill>
                            <a:srgbClr val="C00000"/>
                          </a:solidFill>
                          <a:latin typeface="Cambria Math"/>
                          <a:ea typeface="Cambria Math"/>
                        </a:rPr>
                        <m:t>𝑉</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a:solidFill>
                            <a:srgbClr val="C00000"/>
                          </a:solidFill>
                          <a:latin typeface="Cambria Math"/>
                          <a:ea typeface="Cambria Math"/>
                        </a:rPr>
                        <m:t>𝜏</m:t>
                      </m:r>
                    </m:oMath>
                  </m:oMathPara>
                </a14:m>
                <a:endParaRPr lang="ru-RU" sz="2600"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933218" y="2666934"/>
                <a:ext cx="3277564" cy="895181"/>
              </a:xfrm>
              <a:prstGeom prst="rect">
                <a:avLst/>
              </a:prstGeom>
              <a:blipFill rotWithShape="1">
                <a:blip r:embed="rId4"/>
                <a:stretch>
                  <a:fillRect/>
                </a:stretch>
              </a:blipFill>
            </p:spPr>
            <p:txBody>
              <a:bodyPr/>
              <a:lstStyle/>
              <a:p>
                <a:r>
                  <a:rPr lang="ru-RU">
                    <a:noFill/>
                  </a:rPr>
                  <a:t> </a:t>
                </a:r>
              </a:p>
            </p:txBody>
          </p:sp>
        </mc:Fallback>
      </mc:AlternateContent>
      <p:sp>
        <p:nvSpPr>
          <p:cNvPr id="7" name="Содержимое 2"/>
          <p:cNvSpPr txBox="1">
            <a:spLocks/>
          </p:cNvSpPr>
          <p:nvPr/>
        </p:nvSpPr>
        <p:spPr>
          <a:xfrm>
            <a:off x="38582" y="3477972"/>
            <a:ext cx="9144000" cy="569768"/>
          </a:xfrm>
          <a:prstGeom prst="rect">
            <a:avLst/>
          </a:prstGeom>
        </p:spPr>
        <p:txBody>
          <a:bodyPr vert="horz" lIns="91440" tIns="45720" rIns="91440" bIns="45720" rtlCol="0">
            <a:noAutofit/>
          </a:bodyPr>
          <a:lstStyle/>
          <a:p>
            <a:pPr algn="ctr">
              <a:lnSpc>
                <a:spcPct val="80000"/>
              </a:lnSpc>
              <a:defRPr/>
            </a:pPr>
            <a:r>
              <a:rPr lang="ru-RU" sz="2800" dirty="0">
                <a:solidFill>
                  <a:schemeClr val="tx2">
                    <a:lumMod val="75000"/>
                  </a:schemeClr>
                </a:solidFill>
                <a:latin typeface="GOST Type BU" pitchFamily="2" charset="2"/>
              </a:rPr>
              <a:t>Аналогично для координатных осей ОУ и ОZ:</a:t>
            </a:r>
          </a:p>
        </p:txBody>
      </p:sp>
      <mc:AlternateContent xmlns:mc="http://schemas.openxmlformats.org/markup-compatibility/2006" xmlns:a14="http://schemas.microsoft.com/office/drawing/2010/main">
        <mc:Choice Requires="a14">
          <p:sp>
            <p:nvSpPr>
              <p:cNvPr id="11" name="TextBox 10"/>
              <p:cNvSpPr txBox="1"/>
              <p:nvPr/>
            </p:nvSpPr>
            <p:spPr>
              <a:xfrm>
                <a:off x="2928698" y="3780973"/>
                <a:ext cx="3286605" cy="96359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ru-RU" sz="2600" i="1" smtClean="0">
                              <a:solidFill>
                                <a:srgbClr val="C00000"/>
                              </a:solidFill>
                              <a:latin typeface="Cambria Math"/>
                            </a:rPr>
                          </m:ctrlPr>
                        </m:sSubPr>
                        <m:e>
                          <m:r>
                            <a:rPr lang="en-US" sz="2600" i="1">
                              <a:solidFill>
                                <a:srgbClr val="C00000"/>
                              </a:solidFill>
                              <a:latin typeface="Cambria Math"/>
                            </a:rPr>
                            <m:t>𝑑𝑄</m:t>
                          </m:r>
                        </m:e>
                        <m:sub>
                          <m:r>
                            <a:rPr lang="en-US" sz="2600" b="0" i="1" smtClean="0">
                              <a:solidFill>
                                <a:srgbClr val="C00000"/>
                              </a:solidFill>
                              <a:latin typeface="Cambria Math"/>
                            </a:rPr>
                            <m:t>𝑦</m:t>
                          </m:r>
                        </m:sub>
                      </m:sSub>
                      <m:r>
                        <a:rPr lang="en-US" sz="2600" b="0" i="1" smtClean="0">
                          <a:solidFill>
                            <a:srgbClr val="C00000"/>
                          </a:solidFill>
                          <a:latin typeface="Cambria Math"/>
                        </a:rPr>
                        <m:t>=</m:t>
                      </m:r>
                      <m:r>
                        <m:rPr>
                          <m:sty m:val="p"/>
                        </m:rPr>
                        <a:rPr lang="el-GR" sz="2600" i="1">
                          <a:solidFill>
                            <a:srgbClr val="C00000"/>
                          </a:solidFill>
                          <a:latin typeface="Cambria Math"/>
                        </a:rPr>
                        <m:t>λ</m:t>
                      </m:r>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b="0" i="1" smtClean="0">
                                  <a:solidFill>
                                    <a:srgbClr val="C00000"/>
                                  </a:solidFill>
                                  <a:latin typeface="Cambria Math"/>
                                  <a:ea typeface="Cambria Math"/>
                                </a:rPr>
                                <m:t>𝑦</m:t>
                              </m:r>
                            </m:e>
                            <m:sup>
                              <m:r>
                                <a:rPr lang="en-US" sz="2600" i="1">
                                  <a:solidFill>
                                    <a:srgbClr val="C00000"/>
                                  </a:solidFill>
                                  <a:latin typeface="Cambria Math"/>
                                  <a:ea typeface="Cambria Math"/>
                                </a:rPr>
                                <m:t>2</m:t>
                              </m:r>
                            </m:sup>
                          </m:sSup>
                        </m:den>
                      </m:f>
                      <m:r>
                        <a:rPr lang="el-GR" sz="2600" i="1">
                          <a:solidFill>
                            <a:srgbClr val="C00000"/>
                          </a:solidFill>
                          <a:latin typeface="Cambria Math"/>
                          <a:ea typeface="Cambria Math"/>
                        </a:rPr>
                        <m:t>∙∆</m:t>
                      </m:r>
                      <m:r>
                        <a:rPr lang="en-US" sz="2600" b="0" i="1" smtClean="0">
                          <a:solidFill>
                            <a:srgbClr val="C00000"/>
                          </a:solidFill>
                          <a:latin typeface="Cambria Math"/>
                          <a:ea typeface="Cambria Math"/>
                        </a:rPr>
                        <m:t>𝑉</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smtClean="0">
                          <a:solidFill>
                            <a:srgbClr val="C00000"/>
                          </a:solidFill>
                          <a:latin typeface="Cambria Math"/>
                          <a:ea typeface="Cambria Math"/>
                        </a:rPr>
                        <m:t>𝜏</m:t>
                      </m:r>
                    </m:oMath>
                  </m:oMathPara>
                </a14:m>
                <a:endParaRPr lang="ru-RU" sz="2600" dirty="0">
                  <a:solidFill>
                    <a:srgbClr val="C0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928698" y="3780973"/>
                <a:ext cx="3286605" cy="963597"/>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928698" y="4734593"/>
                <a:ext cx="3260316" cy="89518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ru-RU" sz="2600" i="1" smtClean="0">
                              <a:solidFill>
                                <a:srgbClr val="C00000"/>
                              </a:solidFill>
                              <a:latin typeface="Cambria Math"/>
                            </a:rPr>
                          </m:ctrlPr>
                        </m:sSubPr>
                        <m:e>
                          <m:r>
                            <a:rPr lang="en-US" sz="2600" i="1">
                              <a:solidFill>
                                <a:srgbClr val="C00000"/>
                              </a:solidFill>
                              <a:latin typeface="Cambria Math"/>
                            </a:rPr>
                            <m:t>𝑑𝑄</m:t>
                          </m:r>
                        </m:e>
                        <m:sub>
                          <m:r>
                            <a:rPr lang="en-US" sz="2600" b="0" i="1" smtClean="0">
                              <a:solidFill>
                                <a:srgbClr val="C00000"/>
                              </a:solidFill>
                              <a:latin typeface="Cambria Math"/>
                            </a:rPr>
                            <m:t>𝑧</m:t>
                          </m:r>
                        </m:sub>
                      </m:sSub>
                      <m:r>
                        <a:rPr lang="en-US" sz="2600" b="0" i="1" smtClean="0">
                          <a:solidFill>
                            <a:srgbClr val="C00000"/>
                          </a:solidFill>
                          <a:latin typeface="Cambria Math"/>
                        </a:rPr>
                        <m:t>=</m:t>
                      </m:r>
                      <m:r>
                        <m:rPr>
                          <m:sty m:val="p"/>
                        </m:rPr>
                        <a:rPr lang="el-GR" sz="2600" i="1">
                          <a:solidFill>
                            <a:srgbClr val="C00000"/>
                          </a:solidFill>
                          <a:latin typeface="Cambria Math"/>
                        </a:rPr>
                        <m:t>λ</m:t>
                      </m:r>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b="0" i="1" smtClean="0">
                                  <a:solidFill>
                                    <a:srgbClr val="C00000"/>
                                  </a:solidFill>
                                  <a:latin typeface="Cambria Math"/>
                                  <a:ea typeface="Cambria Math"/>
                                </a:rPr>
                                <m:t>𝑧</m:t>
                              </m:r>
                            </m:e>
                            <m:sup>
                              <m:r>
                                <a:rPr lang="en-US" sz="2600" i="1">
                                  <a:solidFill>
                                    <a:srgbClr val="C00000"/>
                                  </a:solidFill>
                                  <a:latin typeface="Cambria Math"/>
                                  <a:ea typeface="Cambria Math"/>
                                </a:rPr>
                                <m:t>2</m:t>
                              </m:r>
                            </m:sup>
                          </m:sSup>
                        </m:den>
                      </m:f>
                      <m:r>
                        <a:rPr lang="el-GR" sz="2600" i="1">
                          <a:solidFill>
                            <a:srgbClr val="C00000"/>
                          </a:solidFill>
                          <a:latin typeface="Cambria Math"/>
                          <a:ea typeface="Cambria Math"/>
                        </a:rPr>
                        <m:t>∙∆</m:t>
                      </m:r>
                      <m:r>
                        <a:rPr lang="en-US" sz="2600" b="0" i="1" smtClean="0">
                          <a:solidFill>
                            <a:srgbClr val="C00000"/>
                          </a:solidFill>
                          <a:latin typeface="Cambria Math"/>
                          <a:ea typeface="Cambria Math"/>
                        </a:rPr>
                        <m:t>𝑉</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smtClean="0">
                          <a:solidFill>
                            <a:srgbClr val="C00000"/>
                          </a:solidFill>
                          <a:latin typeface="Cambria Math"/>
                          <a:ea typeface="Cambria Math"/>
                        </a:rPr>
                        <m:t>𝜏</m:t>
                      </m:r>
                    </m:oMath>
                  </m:oMathPara>
                </a14:m>
                <a:endParaRPr lang="ru-RU" sz="2600" dirty="0">
                  <a:solidFill>
                    <a:srgbClr val="C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928698" y="4734593"/>
                <a:ext cx="3260316" cy="895181"/>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93709" y="5639967"/>
                <a:ext cx="8356583" cy="99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600" i="1" smtClean="0">
                          <a:solidFill>
                            <a:srgbClr val="C00000"/>
                          </a:solidFill>
                          <a:latin typeface="Cambria Math"/>
                        </a:rPr>
                        <m:t>𝑑𝑄</m:t>
                      </m:r>
                      <m:r>
                        <a:rPr lang="en-US" sz="2600" b="0" i="1" smtClean="0">
                          <a:solidFill>
                            <a:srgbClr val="C00000"/>
                          </a:solidFill>
                          <a:latin typeface="Cambria Math"/>
                        </a:rPr>
                        <m:t>=</m:t>
                      </m:r>
                      <m:sSub>
                        <m:sSubPr>
                          <m:ctrlPr>
                            <a:rPr lang="ru-RU" sz="2600" i="1">
                              <a:solidFill>
                                <a:srgbClr val="C00000"/>
                              </a:solidFill>
                              <a:latin typeface="Cambria Math"/>
                            </a:rPr>
                          </m:ctrlPr>
                        </m:sSubPr>
                        <m:e>
                          <m:r>
                            <a:rPr lang="en-US" sz="2600" i="1">
                              <a:solidFill>
                                <a:srgbClr val="C00000"/>
                              </a:solidFill>
                              <a:latin typeface="Cambria Math"/>
                            </a:rPr>
                            <m:t>𝑑𝑄</m:t>
                          </m:r>
                        </m:e>
                        <m:sub>
                          <m:r>
                            <a:rPr lang="en-US" sz="2600" i="1">
                              <a:solidFill>
                                <a:srgbClr val="C00000"/>
                              </a:solidFill>
                              <a:latin typeface="Cambria Math"/>
                            </a:rPr>
                            <m:t>𝑥</m:t>
                          </m:r>
                        </m:sub>
                      </m:sSub>
                      <m:r>
                        <a:rPr lang="en-US" sz="2600" b="0" i="1" smtClean="0">
                          <a:solidFill>
                            <a:srgbClr val="C00000"/>
                          </a:solidFill>
                          <a:latin typeface="Cambria Math"/>
                        </a:rPr>
                        <m:t>+</m:t>
                      </m:r>
                      <m:sSub>
                        <m:sSubPr>
                          <m:ctrlPr>
                            <a:rPr lang="ru-RU" sz="2600" i="1">
                              <a:solidFill>
                                <a:srgbClr val="C00000"/>
                              </a:solidFill>
                              <a:latin typeface="Cambria Math"/>
                            </a:rPr>
                          </m:ctrlPr>
                        </m:sSubPr>
                        <m:e>
                          <m:r>
                            <a:rPr lang="en-US" sz="2600" i="1">
                              <a:solidFill>
                                <a:srgbClr val="C00000"/>
                              </a:solidFill>
                              <a:latin typeface="Cambria Math"/>
                            </a:rPr>
                            <m:t>𝑑𝑄</m:t>
                          </m:r>
                        </m:e>
                        <m:sub>
                          <m:r>
                            <a:rPr lang="en-US" sz="2600" b="0" i="1" smtClean="0">
                              <a:solidFill>
                                <a:srgbClr val="C00000"/>
                              </a:solidFill>
                              <a:latin typeface="Cambria Math"/>
                            </a:rPr>
                            <m:t>𝑦</m:t>
                          </m:r>
                        </m:sub>
                      </m:sSub>
                      <m:r>
                        <a:rPr lang="en-US" sz="2600" b="0" i="1" smtClean="0">
                          <a:solidFill>
                            <a:srgbClr val="C00000"/>
                          </a:solidFill>
                          <a:latin typeface="Cambria Math"/>
                        </a:rPr>
                        <m:t>+</m:t>
                      </m:r>
                      <m:sSub>
                        <m:sSubPr>
                          <m:ctrlPr>
                            <a:rPr lang="ru-RU" sz="2600" i="1">
                              <a:solidFill>
                                <a:srgbClr val="C00000"/>
                              </a:solidFill>
                              <a:latin typeface="Cambria Math"/>
                            </a:rPr>
                          </m:ctrlPr>
                        </m:sSubPr>
                        <m:e>
                          <m:r>
                            <a:rPr lang="en-US" sz="2600" i="1">
                              <a:solidFill>
                                <a:srgbClr val="C00000"/>
                              </a:solidFill>
                              <a:latin typeface="Cambria Math"/>
                            </a:rPr>
                            <m:t>𝑑𝑄</m:t>
                          </m:r>
                        </m:e>
                        <m:sub>
                          <m:r>
                            <a:rPr lang="en-US" sz="2600" b="0" i="1" smtClean="0">
                              <a:solidFill>
                                <a:srgbClr val="C00000"/>
                              </a:solidFill>
                              <a:latin typeface="Cambria Math"/>
                            </a:rPr>
                            <m:t>𝑧</m:t>
                          </m:r>
                        </m:sub>
                      </m:sSub>
                      <m:r>
                        <a:rPr lang="en-US" sz="2600" b="0" i="1" smtClean="0">
                          <a:solidFill>
                            <a:srgbClr val="C00000"/>
                          </a:solidFill>
                          <a:latin typeface="Cambria Math"/>
                        </a:rPr>
                        <m:t>=</m:t>
                      </m:r>
                      <m:r>
                        <m:rPr>
                          <m:sty m:val="p"/>
                        </m:rPr>
                        <a:rPr lang="el-GR" sz="2600" i="1">
                          <a:solidFill>
                            <a:srgbClr val="C00000"/>
                          </a:solidFill>
                          <a:latin typeface="Cambria Math"/>
                        </a:rPr>
                        <m:t>λ</m:t>
                      </m:r>
                      <m:d>
                        <m:dPr>
                          <m:ctrlPr>
                            <a:rPr lang="el-GR" sz="2600" i="1" smtClean="0">
                              <a:solidFill>
                                <a:srgbClr val="C00000"/>
                              </a:solidFill>
                              <a:latin typeface="Cambria Math"/>
                            </a:rPr>
                          </m:ctrlPr>
                        </m:dPr>
                        <m:e>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b="0" i="1" smtClean="0">
                                      <a:solidFill>
                                        <a:srgbClr val="C00000"/>
                                      </a:solidFill>
                                      <a:latin typeface="Cambria Math"/>
                                      <a:ea typeface="Cambria Math"/>
                                    </a:rPr>
                                    <m:t>𝑥</m:t>
                                  </m:r>
                                </m:e>
                                <m:sup>
                                  <m:r>
                                    <a:rPr lang="en-US" sz="2600" i="1">
                                      <a:solidFill>
                                        <a:srgbClr val="C00000"/>
                                      </a:solidFill>
                                      <a:latin typeface="Cambria Math"/>
                                      <a:ea typeface="Cambria Math"/>
                                    </a:rPr>
                                    <m:t>2</m:t>
                                  </m:r>
                                </m:sup>
                              </m:sSup>
                            </m:den>
                          </m:f>
                          <m:r>
                            <a:rPr lang="en-US" sz="2600" b="0" i="1" smtClean="0">
                              <a:solidFill>
                                <a:srgbClr val="C00000"/>
                              </a:solidFill>
                              <a:latin typeface="Cambria Math"/>
                              <a:ea typeface="Cambria Math"/>
                            </a:rPr>
                            <m:t>+</m:t>
                          </m:r>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b="0" i="1" smtClean="0">
                                      <a:solidFill>
                                        <a:srgbClr val="C00000"/>
                                      </a:solidFill>
                                      <a:latin typeface="Cambria Math"/>
                                      <a:ea typeface="Cambria Math"/>
                                    </a:rPr>
                                    <m:t>𝑦</m:t>
                                  </m:r>
                                </m:e>
                                <m:sup>
                                  <m:r>
                                    <a:rPr lang="en-US" sz="2600" i="1">
                                      <a:solidFill>
                                        <a:srgbClr val="C00000"/>
                                      </a:solidFill>
                                      <a:latin typeface="Cambria Math"/>
                                      <a:ea typeface="Cambria Math"/>
                                    </a:rPr>
                                    <m:t>2</m:t>
                                  </m:r>
                                </m:sup>
                              </m:sSup>
                            </m:den>
                          </m:f>
                          <m:r>
                            <a:rPr lang="en-US" sz="2600" b="0" i="1" smtClean="0">
                              <a:solidFill>
                                <a:srgbClr val="C00000"/>
                              </a:solidFill>
                              <a:latin typeface="Cambria Math"/>
                              <a:ea typeface="Cambria Math"/>
                            </a:rPr>
                            <m:t>+</m:t>
                          </m:r>
                          <m:f>
                            <m:fPr>
                              <m:ctrlPr>
                                <a:rPr lang="el-GR" sz="2600" i="1">
                                  <a:solidFill>
                                    <a:srgbClr val="C00000"/>
                                  </a:solidFill>
                                  <a:latin typeface="Cambria Math"/>
                                </a:rPr>
                              </m:ctrlPr>
                            </m:fPr>
                            <m:num>
                              <m:sSup>
                                <m:sSupPr>
                                  <m:ctrlPr>
                                    <a:rPr lang="el-GR" sz="2600" i="1">
                                      <a:solidFill>
                                        <a:srgbClr val="C00000"/>
                                      </a:solidFill>
                                      <a:latin typeface="Cambria Math"/>
                                    </a:rPr>
                                  </m:ctrlPr>
                                </m:sSupPr>
                                <m:e>
                                  <m:r>
                                    <a:rPr lang="el-GR" sz="2600" i="1">
                                      <a:solidFill>
                                        <a:srgbClr val="C00000"/>
                                      </a:solidFill>
                                      <a:latin typeface="Cambria Math"/>
                                      <a:ea typeface="Cambria Math"/>
                                    </a:rPr>
                                    <m:t>𝜕</m:t>
                                  </m:r>
                                </m:e>
                                <m:sup>
                                  <m:r>
                                    <a:rPr lang="en-US" sz="2600" i="1">
                                      <a:solidFill>
                                        <a:srgbClr val="C00000"/>
                                      </a:solidFill>
                                      <a:latin typeface="Cambria Math"/>
                                    </a:rPr>
                                    <m:t>2</m:t>
                                  </m:r>
                                </m:sup>
                              </m:sSup>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sSup>
                                <m:sSupPr>
                                  <m:ctrlPr>
                                    <a:rPr lang="el-GR" sz="2600" i="1">
                                      <a:solidFill>
                                        <a:srgbClr val="C00000"/>
                                      </a:solidFill>
                                      <a:latin typeface="Cambria Math"/>
                                      <a:ea typeface="Cambria Math"/>
                                    </a:rPr>
                                  </m:ctrlPr>
                                </m:sSupPr>
                                <m:e>
                                  <m:r>
                                    <a:rPr lang="en-US" sz="2600" i="1">
                                      <a:solidFill>
                                        <a:srgbClr val="C00000"/>
                                      </a:solidFill>
                                      <a:latin typeface="Cambria Math"/>
                                      <a:ea typeface="Cambria Math"/>
                                    </a:rPr>
                                    <m:t>𝑧</m:t>
                                  </m:r>
                                </m:e>
                                <m:sup>
                                  <m:r>
                                    <a:rPr lang="en-US" sz="2600" i="1">
                                      <a:solidFill>
                                        <a:srgbClr val="C00000"/>
                                      </a:solidFill>
                                      <a:latin typeface="Cambria Math"/>
                                      <a:ea typeface="Cambria Math"/>
                                    </a:rPr>
                                    <m:t>2</m:t>
                                  </m:r>
                                </m:sup>
                              </m:sSup>
                            </m:den>
                          </m:f>
                        </m:e>
                      </m:d>
                      <m:r>
                        <a:rPr lang="el-GR" sz="2600" i="1">
                          <a:solidFill>
                            <a:srgbClr val="C00000"/>
                          </a:solidFill>
                          <a:latin typeface="Cambria Math"/>
                          <a:ea typeface="Cambria Math"/>
                        </a:rPr>
                        <m:t>∙∆</m:t>
                      </m:r>
                      <m:r>
                        <a:rPr lang="en-US" sz="2600" b="0" i="1" smtClean="0">
                          <a:solidFill>
                            <a:srgbClr val="C00000"/>
                          </a:solidFill>
                          <a:latin typeface="Cambria Math"/>
                          <a:ea typeface="Cambria Math"/>
                        </a:rPr>
                        <m:t>𝑉</m:t>
                      </m:r>
                      <m:r>
                        <a:rPr lang="en-US"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smtClean="0">
                          <a:solidFill>
                            <a:srgbClr val="C00000"/>
                          </a:solidFill>
                          <a:latin typeface="Cambria Math"/>
                          <a:ea typeface="Cambria Math"/>
                        </a:rPr>
                        <m:t>𝜏</m:t>
                      </m:r>
                    </m:oMath>
                  </m:oMathPara>
                </a14:m>
                <a:endParaRPr lang="ru-RU" sz="2600" dirty="0">
                  <a:solidFill>
                    <a:srgbClr val="C0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93709" y="5639967"/>
                <a:ext cx="8356583" cy="999441"/>
              </a:xfrm>
              <a:prstGeom prst="rect">
                <a:avLst/>
              </a:prstGeom>
              <a:blipFill rotWithShape="1">
                <a:blip r:embed="rId7"/>
                <a:stretch>
                  <a:fillRect/>
                </a:stretch>
              </a:blipFill>
            </p:spPr>
            <p:txBody>
              <a:bodyPr/>
              <a:lstStyle/>
              <a:p>
                <a:r>
                  <a:rPr lang="ru-RU">
                    <a:noFill/>
                  </a:rPr>
                  <a:t> </a:t>
                </a:r>
              </a:p>
            </p:txBody>
          </p:sp>
        </mc:Fallback>
      </mc:AlternateContent>
      <p:sp>
        <p:nvSpPr>
          <p:cNvPr id="10" name="Содержимое 2"/>
          <p:cNvSpPr txBox="1">
            <a:spLocks/>
          </p:cNvSpPr>
          <p:nvPr/>
        </p:nvSpPr>
        <p:spPr>
          <a:xfrm>
            <a:off x="7129383" y="177800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4" name="Содержимое 2"/>
          <p:cNvSpPr txBox="1">
            <a:spLocks/>
          </p:cNvSpPr>
          <p:nvPr/>
        </p:nvSpPr>
        <p:spPr>
          <a:xfrm>
            <a:off x="6093349" y="305065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5" name="Содержимое 2"/>
          <p:cNvSpPr txBox="1">
            <a:spLocks/>
          </p:cNvSpPr>
          <p:nvPr/>
        </p:nvSpPr>
        <p:spPr>
          <a:xfrm>
            <a:off x="6096721" y="406417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7" name="Содержимое 2"/>
          <p:cNvSpPr txBox="1">
            <a:spLocks/>
          </p:cNvSpPr>
          <p:nvPr/>
        </p:nvSpPr>
        <p:spPr>
          <a:xfrm>
            <a:off x="6067060" y="497375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6" name="Группа 15"/>
          <p:cNvGrpSpPr/>
          <p:nvPr/>
        </p:nvGrpSpPr>
        <p:grpSpPr>
          <a:xfrm>
            <a:off x="8438296" y="6450136"/>
            <a:ext cx="442750" cy="369332"/>
            <a:chOff x="8438296" y="6450136"/>
            <a:chExt cx="442750" cy="369332"/>
          </a:xfrm>
        </p:grpSpPr>
        <p:sp>
          <p:nvSpPr>
            <p:cNvPr id="18" name="Овал 1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9" name="TextBox 18"/>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70711002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ВЫВОД ДИФФЕРЕНЦИАЛЬНОГО УРАВНЕНИЯ ТЕПЛОПРОВОДНОСТИ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mc:AlternateContent xmlns:mc="http://schemas.openxmlformats.org/markup-compatibility/2006" xmlns:a14="http://schemas.microsoft.com/office/drawing/2010/main">
        <mc:Choice Requires="a14">
          <p:sp>
            <p:nvSpPr>
              <p:cNvPr id="9" name="TextBox 8"/>
              <p:cNvSpPr txBox="1"/>
              <p:nvPr/>
            </p:nvSpPr>
            <p:spPr>
              <a:xfrm>
                <a:off x="2214304" y="4603184"/>
                <a:ext cx="4715393" cy="915443"/>
              </a:xfrm>
              <a:prstGeom prst="rect">
                <a:avLst/>
              </a:prstGeom>
              <a:noFill/>
            </p:spPr>
            <p:txBody>
              <a:bodyPr wrap="none" rtlCol="0">
                <a:spAutoFit/>
              </a:bodyPr>
              <a:lstStyle/>
              <a:p>
                <a14:m>
                  <m:oMath xmlns:m="http://schemas.openxmlformats.org/officeDocument/2006/math">
                    <m:f>
                      <m:fPr>
                        <m:ctrlPr>
                          <a:rPr lang="el-GR" sz="3200" i="1" smtClean="0">
                            <a:solidFill>
                              <a:srgbClr val="C00000"/>
                            </a:solidFill>
                            <a:latin typeface="Cambria Math"/>
                          </a:rPr>
                        </m:ctrlPr>
                      </m:fPr>
                      <m:num>
                        <m:r>
                          <a:rPr lang="el-GR" sz="3200" i="1">
                            <a:solidFill>
                              <a:srgbClr val="C00000"/>
                            </a:solidFill>
                            <a:latin typeface="Cambria Math"/>
                            <a:ea typeface="Cambria Math"/>
                          </a:rPr>
                          <m:t>𝜕𝜃</m:t>
                        </m:r>
                      </m:num>
                      <m:den>
                        <m:r>
                          <a:rPr lang="el-GR" sz="3200" i="1">
                            <a:solidFill>
                              <a:srgbClr val="C00000"/>
                            </a:solidFill>
                            <a:latin typeface="Cambria Math"/>
                            <a:ea typeface="Cambria Math"/>
                          </a:rPr>
                          <m:t>𝜕</m:t>
                        </m:r>
                        <m:r>
                          <m:rPr>
                            <m:sty m:val="p"/>
                          </m:rPr>
                          <a:rPr lang="el-GR" sz="3200" i="1">
                            <a:solidFill>
                              <a:srgbClr val="C00000"/>
                            </a:solidFill>
                            <a:latin typeface="Cambria Math"/>
                            <a:ea typeface="Cambria Math"/>
                          </a:rPr>
                          <m:t>τ</m:t>
                        </m:r>
                      </m:den>
                    </m:f>
                    <m:r>
                      <m:rPr>
                        <m:nor/>
                      </m:rPr>
                      <a:rPr lang="ru-RU" sz="3200" dirty="0">
                        <a:solidFill>
                          <a:srgbClr val="C00000"/>
                        </a:solidFill>
                      </a:rPr>
                      <m:t> </m:t>
                    </m:r>
                    <m:r>
                      <a:rPr lang="en-US" sz="3200" b="0" i="1" smtClean="0">
                        <a:solidFill>
                          <a:srgbClr val="C00000"/>
                        </a:solidFill>
                        <a:latin typeface="Cambria Math"/>
                      </a:rPr>
                      <m:t>=</m:t>
                    </m:r>
                    <m:r>
                      <a:rPr lang="en-US" sz="3200" b="0" i="1" smtClean="0">
                        <a:solidFill>
                          <a:srgbClr val="C00000"/>
                        </a:solidFill>
                        <a:latin typeface="Cambria Math"/>
                        <a:ea typeface="Cambria Math"/>
                      </a:rPr>
                      <m:t>𝜔</m:t>
                    </m:r>
                  </m:oMath>
                </a14:m>
                <a:r>
                  <a:rPr lang="el-GR" sz="3200" dirty="0">
                    <a:solidFill>
                      <a:srgbClr val="C00000"/>
                    </a:solidFill>
                  </a:rPr>
                  <a:t> </a:t>
                </a:r>
                <a14:m>
                  <m:oMath xmlns:m="http://schemas.openxmlformats.org/officeDocument/2006/math">
                    <m:d>
                      <m:dPr>
                        <m:ctrlPr>
                          <a:rPr lang="el-GR" sz="3200" i="1">
                            <a:solidFill>
                              <a:srgbClr val="C00000"/>
                            </a:solidFill>
                            <a:latin typeface="Cambria Math"/>
                          </a:rPr>
                        </m:ctrlPr>
                      </m:dPr>
                      <m:e>
                        <m:f>
                          <m:fPr>
                            <m:ctrlPr>
                              <a:rPr lang="el-GR" sz="3200" i="1">
                                <a:solidFill>
                                  <a:srgbClr val="C00000"/>
                                </a:solidFill>
                                <a:latin typeface="Cambria Math"/>
                              </a:rPr>
                            </m:ctrlPr>
                          </m:fPr>
                          <m:num>
                            <m:sSup>
                              <m:sSupPr>
                                <m:ctrlPr>
                                  <a:rPr lang="el-GR" sz="3200" i="1">
                                    <a:solidFill>
                                      <a:srgbClr val="C00000"/>
                                    </a:solidFill>
                                    <a:latin typeface="Cambria Math"/>
                                  </a:rPr>
                                </m:ctrlPr>
                              </m:sSupPr>
                              <m:e>
                                <m:r>
                                  <a:rPr lang="el-GR" sz="3200" i="1">
                                    <a:solidFill>
                                      <a:srgbClr val="C00000"/>
                                    </a:solidFill>
                                    <a:latin typeface="Cambria Math"/>
                                    <a:ea typeface="Cambria Math"/>
                                  </a:rPr>
                                  <m:t>𝜕</m:t>
                                </m:r>
                              </m:e>
                              <m:sup>
                                <m:r>
                                  <a:rPr lang="en-US" sz="3200" i="1">
                                    <a:solidFill>
                                      <a:srgbClr val="C00000"/>
                                    </a:solidFill>
                                    <a:latin typeface="Cambria Math"/>
                                  </a:rPr>
                                  <m:t>2</m:t>
                                </m:r>
                              </m:sup>
                            </m:sSup>
                            <m:r>
                              <a:rPr lang="el-GR" sz="3200" i="1">
                                <a:solidFill>
                                  <a:srgbClr val="C00000"/>
                                </a:solidFill>
                                <a:latin typeface="Cambria Math"/>
                                <a:ea typeface="Cambria Math"/>
                              </a:rPr>
                              <m:t>𝜃</m:t>
                            </m:r>
                          </m:num>
                          <m:den>
                            <m:r>
                              <a:rPr lang="el-GR" sz="3200" i="1">
                                <a:solidFill>
                                  <a:srgbClr val="C00000"/>
                                </a:solidFill>
                                <a:latin typeface="Cambria Math"/>
                                <a:ea typeface="Cambria Math"/>
                              </a:rPr>
                              <m:t>𝜕</m:t>
                            </m:r>
                            <m:sSup>
                              <m:sSupPr>
                                <m:ctrlPr>
                                  <a:rPr lang="el-GR" sz="3200" i="1">
                                    <a:solidFill>
                                      <a:srgbClr val="C00000"/>
                                    </a:solidFill>
                                    <a:latin typeface="Cambria Math"/>
                                    <a:ea typeface="Cambria Math"/>
                                  </a:rPr>
                                </m:ctrlPr>
                              </m:sSupPr>
                              <m:e>
                                <m:r>
                                  <a:rPr lang="en-US" sz="3200" i="1">
                                    <a:solidFill>
                                      <a:srgbClr val="C00000"/>
                                    </a:solidFill>
                                    <a:latin typeface="Cambria Math"/>
                                    <a:ea typeface="Cambria Math"/>
                                  </a:rPr>
                                  <m:t>𝑥</m:t>
                                </m:r>
                              </m:e>
                              <m:sup>
                                <m:r>
                                  <a:rPr lang="en-US" sz="3200" i="1">
                                    <a:solidFill>
                                      <a:srgbClr val="C00000"/>
                                    </a:solidFill>
                                    <a:latin typeface="Cambria Math"/>
                                    <a:ea typeface="Cambria Math"/>
                                  </a:rPr>
                                  <m:t>2</m:t>
                                </m:r>
                              </m:sup>
                            </m:sSup>
                          </m:den>
                        </m:f>
                        <m:r>
                          <a:rPr lang="en-US" sz="3200" i="1">
                            <a:solidFill>
                              <a:srgbClr val="C00000"/>
                            </a:solidFill>
                            <a:latin typeface="Cambria Math"/>
                            <a:ea typeface="Cambria Math"/>
                          </a:rPr>
                          <m:t>+</m:t>
                        </m:r>
                        <m:f>
                          <m:fPr>
                            <m:ctrlPr>
                              <a:rPr lang="el-GR" sz="3200" i="1">
                                <a:solidFill>
                                  <a:srgbClr val="C00000"/>
                                </a:solidFill>
                                <a:latin typeface="Cambria Math"/>
                              </a:rPr>
                            </m:ctrlPr>
                          </m:fPr>
                          <m:num>
                            <m:sSup>
                              <m:sSupPr>
                                <m:ctrlPr>
                                  <a:rPr lang="el-GR" sz="3200" i="1">
                                    <a:solidFill>
                                      <a:srgbClr val="C00000"/>
                                    </a:solidFill>
                                    <a:latin typeface="Cambria Math"/>
                                  </a:rPr>
                                </m:ctrlPr>
                              </m:sSupPr>
                              <m:e>
                                <m:r>
                                  <a:rPr lang="el-GR" sz="3200" i="1">
                                    <a:solidFill>
                                      <a:srgbClr val="C00000"/>
                                    </a:solidFill>
                                    <a:latin typeface="Cambria Math"/>
                                    <a:ea typeface="Cambria Math"/>
                                  </a:rPr>
                                  <m:t>𝜕</m:t>
                                </m:r>
                              </m:e>
                              <m:sup>
                                <m:r>
                                  <a:rPr lang="en-US" sz="3200" i="1">
                                    <a:solidFill>
                                      <a:srgbClr val="C00000"/>
                                    </a:solidFill>
                                    <a:latin typeface="Cambria Math"/>
                                  </a:rPr>
                                  <m:t>2</m:t>
                                </m:r>
                              </m:sup>
                            </m:sSup>
                            <m:r>
                              <a:rPr lang="el-GR" sz="3200" i="1">
                                <a:solidFill>
                                  <a:srgbClr val="C00000"/>
                                </a:solidFill>
                                <a:latin typeface="Cambria Math"/>
                                <a:ea typeface="Cambria Math"/>
                              </a:rPr>
                              <m:t>𝜃</m:t>
                            </m:r>
                          </m:num>
                          <m:den>
                            <m:r>
                              <a:rPr lang="el-GR" sz="3200" i="1">
                                <a:solidFill>
                                  <a:srgbClr val="C00000"/>
                                </a:solidFill>
                                <a:latin typeface="Cambria Math"/>
                                <a:ea typeface="Cambria Math"/>
                              </a:rPr>
                              <m:t>𝜕</m:t>
                            </m:r>
                            <m:sSup>
                              <m:sSupPr>
                                <m:ctrlPr>
                                  <a:rPr lang="el-GR" sz="3200" i="1">
                                    <a:solidFill>
                                      <a:srgbClr val="C00000"/>
                                    </a:solidFill>
                                    <a:latin typeface="Cambria Math"/>
                                    <a:ea typeface="Cambria Math"/>
                                  </a:rPr>
                                </m:ctrlPr>
                              </m:sSupPr>
                              <m:e>
                                <m:r>
                                  <a:rPr lang="en-US" sz="3200" i="1">
                                    <a:solidFill>
                                      <a:srgbClr val="C00000"/>
                                    </a:solidFill>
                                    <a:latin typeface="Cambria Math"/>
                                    <a:ea typeface="Cambria Math"/>
                                  </a:rPr>
                                  <m:t>𝑦</m:t>
                                </m:r>
                              </m:e>
                              <m:sup>
                                <m:r>
                                  <a:rPr lang="en-US" sz="3200" i="1">
                                    <a:solidFill>
                                      <a:srgbClr val="C00000"/>
                                    </a:solidFill>
                                    <a:latin typeface="Cambria Math"/>
                                    <a:ea typeface="Cambria Math"/>
                                  </a:rPr>
                                  <m:t>2</m:t>
                                </m:r>
                              </m:sup>
                            </m:sSup>
                          </m:den>
                        </m:f>
                        <m:r>
                          <a:rPr lang="en-US" sz="3200" i="1">
                            <a:solidFill>
                              <a:srgbClr val="C00000"/>
                            </a:solidFill>
                            <a:latin typeface="Cambria Math"/>
                            <a:ea typeface="Cambria Math"/>
                          </a:rPr>
                          <m:t>+</m:t>
                        </m:r>
                        <m:f>
                          <m:fPr>
                            <m:ctrlPr>
                              <a:rPr lang="el-GR" sz="3200" i="1">
                                <a:solidFill>
                                  <a:srgbClr val="C00000"/>
                                </a:solidFill>
                                <a:latin typeface="Cambria Math"/>
                              </a:rPr>
                            </m:ctrlPr>
                          </m:fPr>
                          <m:num>
                            <m:sSup>
                              <m:sSupPr>
                                <m:ctrlPr>
                                  <a:rPr lang="el-GR" sz="3200" i="1">
                                    <a:solidFill>
                                      <a:srgbClr val="C00000"/>
                                    </a:solidFill>
                                    <a:latin typeface="Cambria Math"/>
                                  </a:rPr>
                                </m:ctrlPr>
                              </m:sSupPr>
                              <m:e>
                                <m:r>
                                  <a:rPr lang="el-GR" sz="3200" i="1">
                                    <a:solidFill>
                                      <a:srgbClr val="C00000"/>
                                    </a:solidFill>
                                    <a:latin typeface="Cambria Math"/>
                                    <a:ea typeface="Cambria Math"/>
                                  </a:rPr>
                                  <m:t>𝜕</m:t>
                                </m:r>
                              </m:e>
                              <m:sup>
                                <m:r>
                                  <a:rPr lang="en-US" sz="3200" i="1">
                                    <a:solidFill>
                                      <a:srgbClr val="C00000"/>
                                    </a:solidFill>
                                    <a:latin typeface="Cambria Math"/>
                                  </a:rPr>
                                  <m:t>2</m:t>
                                </m:r>
                              </m:sup>
                            </m:sSup>
                            <m:r>
                              <a:rPr lang="el-GR" sz="3200" i="1">
                                <a:solidFill>
                                  <a:srgbClr val="C00000"/>
                                </a:solidFill>
                                <a:latin typeface="Cambria Math"/>
                                <a:ea typeface="Cambria Math"/>
                              </a:rPr>
                              <m:t>𝜃</m:t>
                            </m:r>
                          </m:num>
                          <m:den>
                            <m:r>
                              <a:rPr lang="el-GR" sz="3200" i="1">
                                <a:solidFill>
                                  <a:srgbClr val="C00000"/>
                                </a:solidFill>
                                <a:latin typeface="Cambria Math"/>
                                <a:ea typeface="Cambria Math"/>
                              </a:rPr>
                              <m:t>𝜕</m:t>
                            </m:r>
                            <m:sSup>
                              <m:sSupPr>
                                <m:ctrlPr>
                                  <a:rPr lang="el-GR" sz="3200" i="1">
                                    <a:solidFill>
                                      <a:srgbClr val="C00000"/>
                                    </a:solidFill>
                                    <a:latin typeface="Cambria Math"/>
                                    <a:ea typeface="Cambria Math"/>
                                  </a:rPr>
                                </m:ctrlPr>
                              </m:sSupPr>
                              <m:e>
                                <m:r>
                                  <a:rPr lang="en-US" sz="3200" i="1">
                                    <a:solidFill>
                                      <a:srgbClr val="C00000"/>
                                    </a:solidFill>
                                    <a:latin typeface="Cambria Math"/>
                                    <a:ea typeface="Cambria Math"/>
                                  </a:rPr>
                                  <m:t>𝑧</m:t>
                                </m:r>
                              </m:e>
                              <m:sup>
                                <m:r>
                                  <a:rPr lang="en-US" sz="3200" i="1">
                                    <a:solidFill>
                                      <a:srgbClr val="C00000"/>
                                    </a:solidFill>
                                    <a:latin typeface="Cambria Math"/>
                                    <a:ea typeface="Cambria Math"/>
                                  </a:rPr>
                                  <m:t>2</m:t>
                                </m:r>
                              </m:sup>
                            </m:sSup>
                          </m:den>
                        </m:f>
                      </m:e>
                    </m:d>
                  </m:oMath>
                </a14:m>
                <a:endParaRPr lang="ru-RU" sz="3200"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14304" y="4603184"/>
                <a:ext cx="4715393" cy="915443"/>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648525" y="896517"/>
                <a:ext cx="3846951" cy="99136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600" i="1" smtClean="0">
                          <a:solidFill>
                            <a:srgbClr val="C00000"/>
                          </a:solidFill>
                          <a:latin typeface="Cambria Math"/>
                        </a:rPr>
                        <m:t>𝑑𝑄</m:t>
                      </m:r>
                      <m:r>
                        <a:rPr lang="en-US" sz="2600" b="0" i="1" smtClean="0">
                          <a:solidFill>
                            <a:srgbClr val="C00000"/>
                          </a:solidFill>
                          <a:latin typeface="Cambria Math"/>
                        </a:rPr>
                        <m:t>=</m:t>
                      </m:r>
                      <m:r>
                        <a:rPr lang="ru-RU" sz="2600" i="1" smtClean="0">
                          <a:solidFill>
                            <a:srgbClr val="C00000"/>
                          </a:solidFill>
                          <a:latin typeface="Cambria Math"/>
                          <a:ea typeface="Cambria Math"/>
                        </a:rPr>
                        <m:t>𝜌</m:t>
                      </m:r>
                      <m:r>
                        <a:rPr lang="ru-RU" sz="2600" i="1" smtClean="0">
                          <a:solidFill>
                            <a:srgbClr val="C00000"/>
                          </a:solidFill>
                          <a:latin typeface="Cambria Math"/>
                          <a:ea typeface="Cambria Math"/>
                        </a:rPr>
                        <m:t>∙</m:t>
                      </m:r>
                      <m:r>
                        <a:rPr lang="en-US" sz="2600" b="0" i="1" smtClean="0">
                          <a:solidFill>
                            <a:srgbClr val="C00000"/>
                          </a:solidFill>
                          <a:latin typeface="Cambria Math"/>
                          <a:ea typeface="Cambria Math"/>
                        </a:rPr>
                        <m:t>𝑐</m:t>
                      </m:r>
                      <m:r>
                        <a:rPr lang="en-US" sz="2600" b="0" i="1" smtClean="0">
                          <a:solidFill>
                            <a:srgbClr val="C00000"/>
                          </a:solidFill>
                          <a:latin typeface="Cambria Math"/>
                          <a:ea typeface="Cambria Math"/>
                        </a:rPr>
                        <m:t>∙</m:t>
                      </m:r>
                      <m:r>
                        <a:rPr lang="en-US" sz="2600" b="0" i="1" smtClean="0">
                          <a:solidFill>
                            <a:srgbClr val="C00000"/>
                          </a:solidFill>
                          <a:latin typeface="Cambria Math"/>
                          <a:ea typeface="Cambria Math"/>
                        </a:rPr>
                        <m:t>𝑑𝑉</m:t>
                      </m:r>
                      <m:d>
                        <m:dPr>
                          <m:ctrlPr>
                            <a:rPr lang="el-GR" sz="2600" i="1" smtClean="0">
                              <a:solidFill>
                                <a:srgbClr val="C00000"/>
                              </a:solidFill>
                              <a:latin typeface="Cambria Math"/>
                            </a:rPr>
                          </m:ctrlPr>
                        </m:dPr>
                        <m:e>
                          <m:f>
                            <m:fPr>
                              <m:ctrlPr>
                                <a:rPr lang="el-GR" sz="2600" i="1">
                                  <a:solidFill>
                                    <a:srgbClr val="C00000"/>
                                  </a:solidFill>
                                  <a:latin typeface="Cambria Math"/>
                                </a:rPr>
                              </m:ctrlPr>
                            </m:fPr>
                            <m:num>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r>
                                <m:rPr>
                                  <m:sty m:val="p"/>
                                </m:rPr>
                                <a:rPr lang="el-GR" sz="2600" i="1" smtClean="0">
                                  <a:solidFill>
                                    <a:srgbClr val="C00000"/>
                                  </a:solidFill>
                                  <a:latin typeface="Cambria Math"/>
                                  <a:ea typeface="Cambria Math"/>
                                </a:rPr>
                                <m:t>τ</m:t>
                              </m:r>
                            </m:den>
                          </m:f>
                        </m:e>
                      </m:d>
                      <m:r>
                        <a:rPr lang="el-GR" sz="2600" i="1">
                          <a:solidFill>
                            <a:srgbClr val="C00000"/>
                          </a:solidFill>
                          <a:latin typeface="Cambria Math"/>
                          <a:ea typeface="Cambria Math"/>
                        </a:rPr>
                        <m:t>∙</m:t>
                      </m:r>
                      <m:r>
                        <a:rPr lang="en-US" sz="2600" i="1">
                          <a:solidFill>
                            <a:srgbClr val="C00000"/>
                          </a:solidFill>
                          <a:latin typeface="Cambria Math"/>
                          <a:ea typeface="Cambria Math"/>
                        </a:rPr>
                        <m:t>𝑑</m:t>
                      </m:r>
                      <m:r>
                        <a:rPr lang="en-US" sz="2600" i="1" smtClean="0">
                          <a:solidFill>
                            <a:srgbClr val="C00000"/>
                          </a:solidFill>
                          <a:latin typeface="Cambria Math"/>
                          <a:ea typeface="Cambria Math"/>
                        </a:rPr>
                        <m:t>𝜏</m:t>
                      </m:r>
                    </m:oMath>
                  </m:oMathPara>
                </a14:m>
                <a:endParaRPr lang="ru-RU" sz="2600" dirty="0">
                  <a:solidFill>
                    <a:srgbClr val="C0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648525" y="896517"/>
                <a:ext cx="3846951" cy="991362"/>
              </a:xfrm>
              <a:prstGeom prst="rect">
                <a:avLst/>
              </a:prstGeom>
              <a:blipFill rotWithShape="1">
                <a:blip r:embed="rId4"/>
                <a:stretch>
                  <a:fillRect/>
                </a:stretch>
              </a:blipFill>
            </p:spPr>
            <p:txBody>
              <a:bodyPr/>
              <a:lstStyle/>
              <a:p>
                <a:r>
                  <a:rPr lang="ru-RU">
                    <a:noFill/>
                  </a:rPr>
                  <a:t> </a:t>
                </a:r>
              </a:p>
            </p:txBody>
          </p:sp>
        </mc:Fallback>
      </mc:AlternateContent>
      <p:grpSp>
        <p:nvGrpSpPr>
          <p:cNvPr id="3" name="Группа 2"/>
          <p:cNvGrpSpPr/>
          <p:nvPr/>
        </p:nvGrpSpPr>
        <p:grpSpPr>
          <a:xfrm>
            <a:off x="0" y="1801572"/>
            <a:ext cx="9144000" cy="2294178"/>
            <a:chOff x="0" y="2220672"/>
            <a:chExt cx="9144000" cy="2579862"/>
          </a:xfrm>
        </p:grpSpPr>
        <p:sp>
          <p:nvSpPr>
            <p:cNvPr id="7" name="Содержимое 2"/>
            <p:cNvSpPr txBox="1">
              <a:spLocks/>
            </p:cNvSpPr>
            <p:nvPr/>
          </p:nvSpPr>
          <p:spPr>
            <a:xfrm>
              <a:off x="0" y="2220672"/>
              <a:ext cx="9144000" cy="2579862"/>
            </a:xfrm>
            <a:prstGeom prst="rect">
              <a:avLst/>
            </a:prstGeom>
          </p:spPr>
          <p:txBody>
            <a:bodyPr vert="horz" lIns="91440" tIns="45720" rIns="91440" bIns="45720" rtlCol="0">
              <a:noAutofit/>
            </a:bodyPr>
            <a:lstStyle/>
            <a:p>
              <a:pPr algn="just">
                <a:lnSpc>
                  <a:spcPct val="80000"/>
                </a:lnSpc>
                <a:defRPr/>
              </a:pPr>
              <a:r>
                <a:rPr lang="ru-RU" sz="2800" dirty="0">
                  <a:solidFill>
                    <a:schemeClr val="tx2">
                      <a:lumMod val="75000"/>
                    </a:schemeClr>
                  </a:solidFill>
                  <a:latin typeface="GOST Type BU" pitchFamily="2" charset="2"/>
                </a:rPr>
                <a:t>где </a:t>
              </a:r>
              <a:r>
                <a:rPr lang="el-GR" sz="2800" dirty="0" smtClean="0">
                  <a:solidFill>
                    <a:srgbClr val="C00000"/>
                  </a:solidFill>
                  <a:latin typeface="Times New Roman"/>
                  <a:cs typeface="Times New Roman"/>
                </a:rPr>
                <a:t>ρ</a:t>
              </a:r>
              <a:r>
                <a:rPr lang="en-US" sz="2800" dirty="0" smtClean="0">
                  <a:solidFill>
                    <a:schemeClr val="tx2">
                      <a:lumMod val="75000"/>
                    </a:schemeClr>
                  </a:solidFill>
                  <a:latin typeface="Times New Roman"/>
                  <a:cs typeface="Times New Roman"/>
                </a:rPr>
                <a:t> </a:t>
              </a:r>
              <a:r>
                <a:rPr lang="ru-RU" sz="2800" dirty="0" smtClean="0">
                  <a:solidFill>
                    <a:schemeClr val="tx2">
                      <a:lumMod val="75000"/>
                    </a:schemeClr>
                  </a:solidFill>
                  <a:latin typeface="GOST Type BU" pitchFamily="2" charset="2"/>
                </a:rPr>
                <a:t>– </a:t>
              </a:r>
              <a:r>
                <a:rPr lang="ru-RU" sz="2800" dirty="0">
                  <a:solidFill>
                    <a:schemeClr val="tx2">
                      <a:lumMod val="75000"/>
                    </a:schemeClr>
                  </a:solidFill>
                  <a:latin typeface="GOST Type BU" pitchFamily="2" charset="2"/>
                </a:rPr>
                <a:t>плотность материала;</a:t>
              </a:r>
            </a:p>
            <a:p>
              <a:pPr indent="628650" algn="just">
                <a:lnSpc>
                  <a:spcPct val="80000"/>
                </a:lnSpc>
                <a:defRPr/>
              </a:pPr>
              <a:r>
                <a:rPr lang="ru-RU" sz="2800" dirty="0">
                  <a:solidFill>
                    <a:srgbClr val="C00000"/>
                  </a:solidFill>
                  <a:latin typeface="GOST Type BU" pitchFamily="2" charset="2"/>
                </a:rPr>
                <a:t>c</a:t>
              </a:r>
              <a:r>
                <a:rPr lang="ru-RU" sz="2800" dirty="0">
                  <a:solidFill>
                    <a:schemeClr val="tx2">
                      <a:lumMod val="75000"/>
                    </a:schemeClr>
                  </a:solidFill>
                  <a:latin typeface="GOST Type BU" pitchFamily="2" charset="2"/>
                </a:rPr>
                <a:t> – массовая теплоемкость;</a:t>
              </a:r>
            </a:p>
            <a:p>
              <a:pPr indent="628650" algn="just">
                <a:lnSpc>
                  <a:spcPct val="80000"/>
                </a:lnSpc>
                <a:defRPr/>
              </a:pPr>
              <a:r>
                <a:rPr lang="el-GR" sz="2800" dirty="0" smtClean="0">
                  <a:solidFill>
                    <a:srgbClr val="C00000"/>
                  </a:solidFill>
                  <a:latin typeface="Times New Roman"/>
                  <a:cs typeface="Times New Roman"/>
                </a:rPr>
                <a:t>ρ∙</a:t>
              </a:r>
              <a:r>
                <a:rPr lang="ru-RU" sz="2800" dirty="0" smtClean="0">
                  <a:solidFill>
                    <a:srgbClr val="C00000"/>
                  </a:solidFill>
                  <a:latin typeface="GOST Type BU" pitchFamily="2" charset="2"/>
                </a:rPr>
                <a:t>c </a:t>
              </a:r>
              <a:r>
                <a:rPr lang="ru-RU" sz="2800" dirty="0">
                  <a:solidFill>
                    <a:schemeClr val="tx2">
                      <a:lumMod val="75000"/>
                    </a:schemeClr>
                  </a:solidFill>
                  <a:latin typeface="GOST Type BU" pitchFamily="2" charset="2"/>
                </a:rPr>
                <a:t>– объемная теплоемкость;</a:t>
              </a:r>
            </a:p>
            <a:p>
              <a:pPr algn="just">
                <a:lnSpc>
                  <a:spcPct val="80000"/>
                </a:lnSpc>
                <a:defRPr/>
              </a:pPr>
              <a:endParaRPr lang="ru-RU" sz="400" dirty="0">
                <a:solidFill>
                  <a:schemeClr val="tx2">
                    <a:lumMod val="75000"/>
                  </a:schemeClr>
                </a:solidFill>
                <a:latin typeface="GOST Type BU" pitchFamily="2" charset="2"/>
              </a:endParaRPr>
            </a:p>
            <a:p>
              <a:pPr indent="1162050" algn="just">
                <a:lnSpc>
                  <a:spcPct val="150000"/>
                </a:lnSpc>
                <a:defRPr/>
              </a:pPr>
              <a:r>
                <a:rPr lang="ru-RU" sz="2800" dirty="0" smtClean="0">
                  <a:solidFill>
                    <a:schemeClr val="tx2">
                      <a:lumMod val="75000"/>
                    </a:schemeClr>
                  </a:solidFill>
                  <a:latin typeface="GOST Type BU" pitchFamily="2" charset="2"/>
                </a:rPr>
                <a:t>– </a:t>
              </a:r>
              <a:r>
                <a:rPr lang="ru-RU" sz="2800" dirty="0">
                  <a:solidFill>
                    <a:schemeClr val="tx2">
                      <a:lumMod val="75000"/>
                    </a:schemeClr>
                  </a:solidFill>
                  <a:latin typeface="GOST Type BU" pitchFamily="2" charset="2"/>
                </a:rPr>
                <a:t>скорость изменения температуры тела во времени</a:t>
              </a:r>
            </a:p>
          </p:txBody>
        </p:sp>
        <mc:AlternateContent xmlns:mc="http://schemas.openxmlformats.org/markup-compatibility/2006" xmlns:a14="http://schemas.microsoft.com/office/drawing/2010/main">
          <mc:Choice Requires="a14">
            <p:sp>
              <p:nvSpPr>
                <p:cNvPr id="10" name="TextBox 9"/>
                <p:cNvSpPr txBox="1"/>
                <p:nvPr/>
              </p:nvSpPr>
              <p:spPr>
                <a:xfrm>
                  <a:off x="591125" y="3365317"/>
                  <a:ext cx="651269" cy="85324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f>
                          <m:fPr>
                            <m:ctrlPr>
                              <a:rPr lang="el-GR" sz="2600" i="1">
                                <a:solidFill>
                                  <a:srgbClr val="C00000"/>
                                </a:solidFill>
                                <a:latin typeface="Cambria Math"/>
                              </a:rPr>
                            </m:ctrlPr>
                          </m:fPr>
                          <m:num>
                            <m:r>
                              <a:rPr lang="el-GR" sz="2600" i="1">
                                <a:solidFill>
                                  <a:srgbClr val="C00000"/>
                                </a:solidFill>
                                <a:latin typeface="Cambria Math"/>
                                <a:ea typeface="Cambria Math"/>
                              </a:rPr>
                              <m:t>𝜕𝜃</m:t>
                            </m:r>
                          </m:num>
                          <m:den>
                            <m:r>
                              <a:rPr lang="el-GR" sz="2600" i="1">
                                <a:solidFill>
                                  <a:srgbClr val="C00000"/>
                                </a:solidFill>
                                <a:latin typeface="Cambria Math"/>
                                <a:ea typeface="Cambria Math"/>
                              </a:rPr>
                              <m:t>𝜕</m:t>
                            </m:r>
                            <m:r>
                              <m:rPr>
                                <m:sty m:val="p"/>
                              </m:rPr>
                              <a:rPr lang="el-GR" sz="2600" i="1">
                                <a:solidFill>
                                  <a:srgbClr val="C00000"/>
                                </a:solidFill>
                                <a:latin typeface="Cambria Math"/>
                                <a:ea typeface="Cambria Math"/>
                              </a:rPr>
                              <m:t>τ</m:t>
                            </m:r>
                          </m:den>
                        </m:f>
                      </m:oMath>
                    </m:oMathPara>
                  </a14:m>
                  <a:endParaRPr lang="ru-RU" sz="2600" dirty="0">
                    <a:solidFill>
                      <a:srgbClr val="C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91125" y="3365317"/>
                  <a:ext cx="651269" cy="853247"/>
                </a:xfrm>
                <a:prstGeom prst="rect">
                  <a:avLst/>
                </a:prstGeom>
                <a:blipFill rotWithShape="1">
                  <a:blip r:embed="rId5"/>
                  <a:stretch>
                    <a:fillRect b="-5645"/>
                  </a:stretch>
                </a:blipFill>
              </p:spPr>
              <p:txBody>
                <a:bodyPr/>
                <a:lstStyle/>
                <a:p>
                  <a:r>
                    <a:rPr lang="ru-RU">
                      <a:noFill/>
                    </a:rPr>
                    <a:t> </a:t>
                  </a:r>
                </a:p>
              </p:txBody>
            </p:sp>
          </mc:Fallback>
        </mc:AlternateContent>
      </p:grpSp>
      <p:sp>
        <p:nvSpPr>
          <p:cNvPr id="14" name="Содержимое 2"/>
          <p:cNvSpPr txBox="1">
            <a:spLocks/>
          </p:cNvSpPr>
          <p:nvPr/>
        </p:nvSpPr>
        <p:spPr>
          <a:xfrm>
            <a:off x="0" y="4253435"/>
            <a:ext cx="9144000" cy="699499"/>
          </a:xfrm>
          <a:prstGeom prst="rect">
            <a:avLst/>
          </a:prstGeom>
        </p:spPr>
        <p:txBody>
          <a:bodyPr vert="horz" lIns="91440" tIns="45720" rIns="91440" bIns="45720" rtlCol="0">
            <a:noAutofit/>
          </a:bodyPr>
          <a:lstStyle/>
          <a:p>
            <a:pPr algn="just">
              <a:lnSpc>
                <a:spcPct val="80000"/>
              </a:lnSpc>
              <a:defRPr/>
            </a:pPr>
            <a:r>
              <a:rPr lang="ru-RU" sz="2800" dirty="0">
                <a:solidFill>
                  <a:schemeClr val="tx2">
                    <a:lumMod val="75000"/>
                  </a:schemeClr>
                </a:solidFill>
                <a:latin typeface="GOST Type BU" pitchFamily="2" charset="2"/>
              </a:rPr>
              <a:t>Дифференциальное уравнение теплопроводности Фурье:</a:t>
            </a:r>
          </a:p>
        </p:txBody>
      </p:sp>
      <p:sp>
        <p:nvSpPr>
          <p:cNvPr id="15" name="Содержимое 2"/>
          <p:cNvSpPr txBox="1">
            <a:spLocks/>
          </p:cNvSpPr>
          <p:nvPr/>
        </p:nvSpPr>
        <p:spPr>
          <a:xfrm>
            <a:off x="0" y="5581062"/>
            <a:ext cx="9144000" cy="1276938"/>
          </a:xfrm>
          <a:prstGeom prst="rect">
            <a:avLst/>
          </a:prstGeom>
        </p:spPr>
        <p:txBody>
          <a:bodyPr vert="horz" lIns="91440" tIns="45720" rIns="91440" bIns="45720" rtlCol="0">
            <a:noAutofit/>
          </a:bodyPr>
          <a:lstStyle/>
          <a:p>
            <a:pPr algn="just">
              <a:lnSpc>
                <a:spcPct val="150000"/>
              </a:lnSpc>
              <a:defRPr/>
            </a:pPr>
            <a:r>
              <a:rPr lang="ru-RU" sz="2800" dirty="0">
                <a:solidFill>
                  <a:schemeClr val="tx2">
                    <a:lumMod val="75000"/>
                  </a:schemeClr>
                </a:solidFill>
                <a:latin typeface="GOST Type BU" pitchFamily="2" charset="2"/>
              </a:rPr>
              <a:t>где           – коэффициент </a:t>
            </a:r>
            <a:r>
              <a:rPr lang="ru-RU" sz="2800" dirty="0" err="1">
                <a:solidFill>
                  <a:schemeClr val="tx2">
                    <a:lumMod val="75000"/>
                  </a:schemeClr>
                </a:solidFill>
                <a:latin typeface="GOST Type BU" pitchFamily="2" charset="2"/>
              </a:rPr>
              <a:t>температуропроводности</a:t>
            </a:r>
            <a:r>
              <a:rPr lang="ru-RU" sz="2800" dirty="0">
                <a:solidFill>
                  <a:schemeClr val="tx2">
                    <a:lumMod val="75000"/>
                  </a:schemeClr>
                </a:solidFill>
                <a:latin typeface="GOST Type BU" pitchFamily="2" charset="2"/>
              </a:rPr>
              <a:t>, характеризующий </a:t>
            </a:r>
            <a:r>
              <a:rPr lang="ru-RU" sz="2800" dirty="0" err="1">
                <a:solidFill>
                  <a:schemeClr val="tx2">
                    <a:lumMod val="75000"/>
                  </a:schemeClr>
                </a:solidFill>
                <a:latin typeface="GOST Type BU" pitchFamily="2" charset="2"/>
              </a:rPr>
              <a:t>теплоинерционные</a:t>
            </a:r>
            <a:r>
              <a:rPr lang="ru-RU" sz="2800" dirty="0">
                <a:solidFill>
                  <a:schemeClr val="tx2">
                    <a:lumMod val="75000"/>
                  </a:schemeClr>
                </a:solidFill>
                <a:latin typeface="GOST Type BU" pitchFamily="2" charset="2"/>
              </a:rPr>
              <a:t> свойства тела</a:t>
            </a:r>
          </a:p>
        </p:txBody>
      </p:sp>
      <mc:AlternateContent xmlns:mc="http://schemas.openxmlformats.org/markup-compatibility/2006" xmlns:a14="http://schemas.microsoft.com/office/drawing/2010/main">
        <mc:Choice Requires="a14">
          <p:sp>
            <p:nvSpPr>
              <p:cNvPr id="4" name="TextBox 3"/>
              <p:cNvSpPr txBox="1"/>
              <p:nvPr/>
            </p:nvSpPr>
            <p:spPr>
              <a:xfrm>
                <a:off x="783078" y="5466762"/>
                <a:ext cx="1641411" cy="9834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800" i="1" smtClean="0">
                          <a:solidFill>
                            <a:srgbClr val="C00000"/>
                          </a:solidFill>
                          <a:latin typeface="Cambria Math"/>
                          <a:ea typeface="Cambria Math"/>
                        </a:rPr>
                        <m:t>𝜔</m:t>
                      </m:r>
                      <m:r>
                        <a:rPr lang="en-US" sz="2800" b="0" i="1" smtClean="0">
                          <a:solidFill>
                            <a:srgbClr val="C00000"/>
                          </a:solidFill>
                          <a:latin typeface="Cambria Math"/>
                          <a:ea typeface="Cambria Math"/>
                        </a:rPr>
                        <m:t>=</m:t>
                      </m:r>
                      <m:f>
                        <m:fPr>
                          <m:ctrlPr>
                            <a:rPr lang="en-US" sz="2800" b="0" i="1" smtClean="0">
                              <a:solidFill>
                                <a:srgbClr val="C00000"/>
                              </a:solidFill>
                              <a:latin typeface="Cambria Math"/>
                              <a:ea typeface="Cambria Math"/>
                            </a:rPr>
                          </m:ctrlPr>
                        </m:fPr>
                        <m:num>
                          <m:r>
                            <m:rPr>
                              <m:sty m:val="p"/>
                            </m:rPr>
                            <a:rPr lang="el-GR" sz="2800" b="0" i="1" smtClean="0">
                              <a:solidFill>
                                <a:srgbClr val="C00000"/>
                              </a:solidFill>
                              <a:latin typeface="Cambria Math"/>
                              <a:ea typeface="Cambria Math"/>
                            </a:rPr>
                            <m:t>λ</m:t>
                          </m:r>
                        </m:num>
                        <m:den>
                          <m:r>
                            <a:rPr lang="en-US" sz="2800" b="0" i="1" smtClean="0">
                              <a:solidFill>
                                <a:srgbClr val="C00000"/>
                              </a:solidFill>
                              <a:latin typeface="Cambria Math"/>
                              <a:ea typeface="Cambria Math"/>
                            </a:rPr>
                            <m:t>𝑐</m:t>
                          </m:r>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𝜌</m:t>
                          </m:r>
                        </m:den>
                      </m:f>
                    </m:oMath>
                  </m:oMathPara>
                </a14:m>
                <a:endParaRPr lang="ru-RU"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783078" y="5466762"/>
                <a:ext cx="1641411" cy="983474"/>
              </a:xfrm>
              <a:prstGeom prst="rect">
                <a:avLst/>
              </a:prstGeom>
              <a:blipFill rotWithShape="1">
                <a:blip r:embed="rId6"/>
                <a:stretch>
                  <a:fillRect/>
                </a:stretch>
              </a:blipFill>
            </p:spPr>
            <p:txBody>
              <a:bodyPr/>
              <a:lstStyle/>
              <a:p>
                <a:r>
                  <a:rPr lang="ru-RU">
                    <a:noFill/>
                  </a:rPr>
                  <a:t> </a:t>
                </a:r>
              </a:p>
            </p:txBody>
          </p:sp>
        </mc:Fallback>
      </mc:AlternateContent>
      <p:sp>
        <p:nvSpPr>
          <p:cNvPr id="11" name="Содержимое 2"/>
          <p:cNvSpPr txBox="1">
            <a:spLocks/>
          </p:cNvSpPr>
          <p:nvPr/>
        </p:nvSpPr>
        <p:spPr>
          <a:xfrm>
            <a:off x="6373522" y="118376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2" name="Содержимое 2"/>
          <p:cNvSpPr txBox="1">
            <a:spLocks/>
          </p:cNvSpPr>
          <p:nvPr/>
        </p:nvSpPr>
        <p:spPr>
          <a:xfrm>
            <a:off x="6807743" y="485247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6" name="Группа 15"/>
          <p:cNvGrpSpPr/>
          <p:nvPr/>
        </p:nvGrpSpPr>
        <p:grpSpPr>
          <a:xfrm>
            <a:off x="8432686" y="6450136"/>
            <a:ext cx="453970" cy="369332"/>
            <a:chOff x="8432686" y="6450136"/>
            <a:chExt cx="453970" cy="369332"/>
          </a:xfrm>
        </p:grpSpPr>
        <p:sp>
          <p:nvSpPr>
            <p:cNvPr id="17" name="Овал 1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8" name="TextBox 17"/>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52382369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СХЕМАТИЗАЦИЯ ЭЛЕМЕНТОВ ТЕХНОЛОГИЧЕСКОЙ СИСТЕМЫ</a:t>
            </a:r>
          </a:p>
        </p:txBody>
      </p:sp>
      <p:sp>
        <p:nvSpPr>
          <p:cNvPr id="7" name="Содержимое 2"/>
          <p:cNvSpPr txBox="1">
            <a:spLocks/>
          </p:cNvSpPr>
          <p:nvPr/>
        </p:nvSpPr>
        <p:spPr>
          <a:xfrm>
            <a:off x="0" y="1085850"/>
            <a:ext cx="9144000" cy="5010150"/>
          </a:xfrm>
          <a:prstGeom prst="rect">
            <a:avLst/>
          </a:prstGeom>
        </p:spPr>
        <p:txBody>
          <a:bodyPr vert="horz" lIns="91440" tIns="45720" rIns="91440" bIns="45720" rtlCol="0">
            <a:noAutofit/>
          </a:bodyPr>
          <a:lstStyle/>
          <a:p>
            <a:pPr algn="just">
              <a:lnSpc>
                <a:spcPct val="80000"/>
              </a:lnSpc>
              <a:defRPr/>
            </a:pPr>
            <a:r>
              <a:rPr lang="ru-RU" sz="3200" dirty="0">
                <a:solidFill>
                  <a:srgbClr val="C00000"/>
                </a:solidFill>
                <a:latin typeface="GOST Type BU" pitchFamily="2" charset="2"/>
              </a:rPr>
              <a:t>Условия:</a:t>
            </a:r>
          </a:p>
          <a:p>
            <a:pPr marL="95250" indent="438150" algn="just">
              <a:lnSpc>
                <a:spcPct val="80000"/>
              </a:lnSpc>
              <a:buBlip>
                <a:blip r:embed="rId3"/>
              </a:buBlip>
              <a:defRPr/>
            </a:pPr>
            <a:r>
              <a:rPr lang="ru-RU" sz="3200" dirty="0">
                <a:solidFill>
                  <a:schemeClr val="tx2">
                    <a:lumMod val="75000"/>
                  </a:schemeClr>
                </a:solidFill>
                <a:latin typeface="GOST Type BU" pitchFamily="2" charset="2"/>
              </a:rPr>
              <a:t>начальные </a:t>
            </a:r>
            <a:r>
              <a:rPr lang="ru-RU" sz="3200" dirty="0" smtClean="0">
                <a:solidFill>
                  <a:schemeClr val="tx2">
                    <a:lumMod val="75000"/>
                  </a:schemeClr>
                </a:solidFill>
                <a:latin typeface="GOST Type BU" pitchFamily="2" charset="2"/>
              </a:rPr>
              <a:t></a:t>
            </a:r>
            <a:r>
              <a:rPr lang="el-GR" sz="3200" dirty="0" smtClean="0">
                <a:solidFill>
                  <a:srgbClr val="C00000"/>
                </a:solidFill>
                <a:latin typeface="Times New Roman"/>
                <a:cs typeface="Times New Roman"/>
              </a:rPr>
              <a:t>τ</a:t>
            </a:r>
            <a:r>
              <a:rPr lang="ru-RU" sz="3200" dirty="0" smtClean="0">
                <a:solidFill>
                  <a:srgbClr val="C00000"/>
                </a:solidFill>
                <a:latin typeface="GOST Type BU" pitchFamily="2" charset="2"/>
              </a:rPr>
              <a:t> </a:t>
            </a:r>
            <a:r>
              <a:rPr lang="ru-RU" sz="3200" dirty="0">
                <a:solidFill>
                  <a:srgbClr val="C00000"/>
                </a:solidFill>
                <a:latin typeface="GOST Type BU" pitchFamily="2" charset="2"/>
              </a:rPr>
              <a:t>= 0, </a:t>
            </a:r>
            <a:r>
              <a:rPr lang="el-GR" sz="3200" dirty="0" smtClean="0">
                <a:solidFill>
                  <a:srgbClr val="C00000"/>
                </a:solidFill>
                <a:latin typeface="Times New Roman"/>
                <a:cs typeface="Times New Roman"/>
              </a:rPr>
              <a:t>θ</a:t>
            </a:r>
            <a:r>
              <a:rPr lang="ru-RU" sz="3200" dirty="0" smtClean="0">
                <a:solidFill>
                  <a:srgbClr val="C00000"/>
                </a:solidFill>
                <a:latin typeface="GOST Type BU" pitchFamily="2" charset="2"/>
              </a:rPr>
              <a:t>(x</a:t>
            </a:r>
            <a:r>
              <a:rPr lang="ru-RU" sz="3200" dirty="0">
                <a:solidFill>
                  <a:srgbClr val="C00000"/>
                </a:solidFill>
                <a:latin typeface="GOST Type BU" pitchFamily="2" charset="2"/>
              </a:rPr>
              <a:t>, y, z) = </a:t>
            </a:r>
            <a:r>
              <a:rPr lang="el-GR" sz="3200" dirty="0" smtClean="0">
                <a:solidFill>
                  <a:srgbClr val="C00000"/>
                </a:solidFill>
                <a:latin typeface="Times New Roman"/>
                <a:cs typeface="Times New Roman"/>
              </a:rPr>
              <a:t>θ</a:t>
            </a:r>
            <a:r>
              <a:rPr lang="ru-RU" sz="3200" baseline="-25000" dirty="0" smtClean="0">
                <a:solidFill>
                  <a:srgbClr val="C00000"/>
                </a:solidFill>
                <a:latin typeface="GOST Type BU" pitchFamily="2" charset="2"/>
              </a:rPr>
              <a:t>0</a:t>
            </a:r>
            <a:r>
              <a:rPr lang="ru-RU" sz="3200" dirty="0" smtClean="0">
                <a:solidFill>
                  <a:srgbClr val="C00000"/>
                </a:solidFill>
                <a:latin typeface="GOST Type BU" pitchFamily="2" charset="2"/>
              </a:rPr>
              <a:t> </a:t>
            </a:r>
            <a:r>
              <a:rPr lang="ru-RU" sz="3200" dirty="0">
                <a:solidFill>
                  <a:schemeClr val="tx2">
                    <a:lumMod val="75000"/>
                  </a:schemeClr>
                </a:solidFill>
                <a:latin typeface="GOST Type BU" pitchFamily="2" charset="2"/>
              </a:rPr>
              <a:t>;</a:t>
            </a:r>
          </a:p>
          <a:p>
            <a:pPr marL="95250" indent="438150" algn="just">
              <a:lnSpc>
                <a:spcPct val="80000"/>
              </a:lnSpc>
              <a:buBlip>
                <a:blip r:embed="rId3"/>
              </a:buBlip>
              <a:defRPr/>
            </a:pPr>
            <a:r>
              <a:rPr lang="ru-RU" sz="3200" dirty="0">
                <a:solidFill>
                  <a:schemeClr val="tx2">
                    <a:lumMod val="75000"/>
                  </a:schemeClr>
                </a:solidFill>
                <a:latin typeface="GOST Type BU" pitchFamily="2" charset="2"/>
              </a:rPr>
              <a:t>граничные:</a:t>
            </a:r>
          </a:p>
          <a:p>
            <a:pPr marL="266700" algn="just">
              <a:lnSpc>
                <a:spcPct val="80000"/>
              </a:lnSpc>
              <a:defRPr/>
            </a:pPr>
            <a:r>
              <a:rPr lang="ru-RU" sz="3200" dirty="0">
                <a:solidFill>
                  <a:schemeClr val="tx2">
                    <a:lumMod val="75000"/>
                  </a:schemeClr>
                </a:solidFill>
                <a:latin typeface="GOST Type BU" pitchFamily="2" charset="2"/>
              </a:rPr>
              <a:t>первого </a:t>
            </a:r>
            <a:r>
              <a:rPr lang="ru-RU" sz="3200" dirty="0" smtClean="0">
                <a:solidFill>
                  <a:schemeClr val="tx2">
                    <a:lumMod val="75000"/>
                  </a:schemeClr>
                </a:solidFill>
                <a:latin typeface="GOST Type BU" pitchFamily="2" charset="2"/>
              </a:rPr>
              <a:t>рода  </a:t>
            </a:r>
            <a:r>
              <a:rPr lang="el-GR" sz="3200" dirty="0" smtClean="0">
                <a:solidFill>
                  <a:srgbClr val="C00000"/>
                </a:solidFill>
                <a:latin typeface="Times New Roman"/>
                <a:cs typeface="Times New Roman"/>
              </a:rPr>
              <a:t>θ</a:t>
            </a:r>
            <a:r>
              <a:rPr lang="ru-RU" sz="3200" baseline="-25000" dirty="0" smtClean="0">
                <a:solidFill>
                  <a:srgbClr val="C00000"/>
                </a:solidFill>
                <a:latin typeface="GOST Type BU" pitchFamily="2" charset="2"/>
              </a:rPr>
              <a:t>S</a:t>
            </a:r>
            <a:r>
              <a:rPr lang="ru-RU" sz="3200" dirty="0" smtClean="0">
                <a:solidFill>
                  <a:srgbClr val="C00000"/>
                </a:solidFill>
                <a:latin typeface="GOST Type BU" pitchFamily="2" charset="2"/>
              </a:rPr>
              <a:t>(x</a:t>
            </a:r>
            <a:r>
              <a:rPr lang="ru-RU" sz="3200" dirty="0">
                <a:solidFill>
                  <a:srgbClr val="C00000"/>
                </a:solidFill>
                <a:latin typeface="GOST Type BU" pitchFamily="2" charset="2"/>
              </a:rPr>
              <a:t>, y, z, </a:t>
            </a:r>
            <a:r>
              <a:rPr lang="el-GR" sz="3200" dirty="0" smtClean="0">
                <a:solidFill>
                  <a:srgbClr val="C00000"/>
                </a:solidFill>
                <a:latin typeface="Times New Roman"/>
                <a:cs typeface="Times New Roman"/>
              </a:rPr>
              <a:t>τ</a:t>
            </a:r>
            <a:r>
              <a:rPr lang="ru-RU" sz="3200" dirty="0" smtClean="0">
                <a:solidFill>
                  <a:srgbClr val="C00000"/>
                </a:solidFill>
                <a:latin typeface="GOST Type BU" pitchFamily="2" charset="2"/>
              </a:rPr>
              <a:t>), </a:t>
            </a:r>
            <a:r>
              <a:rPr lang="el-GR" sz="3200" dirty="0" smtClean="0">
                <a:solidFill>
                  <a:srgbClr val="C00000"/>
                </a:solidFill>
                <a:latin typeface="Times New Roman"/>
                <a:cs typeface="Times New Roman"/>
              </a:rPr>
              <a:t>θ</a:t>
            </a:r>
            <a:r>
              <a:rPr lang="ru-RU" sz="3200" dirty="0" smtClean="0">
                <a:solidFill>
                  <a:srgbClr val="C00000"/>
                </a:solidFill>
                <a:latin typeface="GOST Type BU" pitchFamily="2" charset="2"/>
              </a:rPr>
              <a:t> </a:t>
            </a:r>
            <a:r>
              <a:rPr lang="ru-RU" sz="3200" dirty="0">
                <a:solidFill>
                  <a:srgbClr val="C00000"/>
                </a:solidFill>
                <a:latin typeface="GOST Type BU" pitchFamily="2" charset="2"/>
              </a:rPr>
              <a:t>= </a:t>
            </a:r>
            <a:r>
              <a:rPr lang="el-GR" sz="3200" dirty="0" smtClean="0">
                <a:solidFill>
                  <a:srgbClr val="C00000"/>
                </a:solidFill>
                <a:latin typeface="Times New Roman"/>
                <a:cs typeface="Times New Roman"/>
              </a:rPr>
              <a:t>θ</a:t>
            </a:r>
            <a:r>
              <a:rPr lang="ru-RU" sz="3200" baseline="-25000" dirty="0" smtClean="0">
                <a:solidFill>
                  <a:srgbClr val="C00000"/>
                </a:solidFill>
                <a:latin typeface="GOST Type BU" pitchFamily="2" charset="2"/>
              </a:rPr>
              <a:t>S</a:t>
            </a:r>
            <a:r>
              <a:rPr lang="ru-RU" sz="3200" dirty="0">
                <a:solidFill>
                  <a:schemeClr val="tx2">
                    <a:lumMod val="75000"/>
                  </a:schemeClr>
                </a:solidFill>
                <a:latin typeface="GOST Type BU" pitchFamily="2" charset="2"/>
              </a:rPr>
              <a:t>;</a:t>
            </a:r>
          </a:p>
          <a:p>
            <a:pPr marL="266700" algn="just">
              <a:lnSpc>
                <a:spcPct val="80000"/>
              </a:lnSpc>
              <a:defRPr/>
            </a:pPr>
            <a:r>
              <a:rPr lang="ru-RU" sz="3200" dirty="0">
                <a:solidFill>
                  <a:schemeClr val="tx2">
                    <a:lumMod val="75000"/>
                  </a:schemeClr>
                </a:solidFill>
                <a:latin typeface="GOST Type BU" pitchFamily="2" charset="2"/>
              </a:rPr>
              <a:t>второго </a:t>
            </a:r>
            <a:r>
              <a:rPr lang="ru-RU" sz="3200" dirty="0" smtClean="0">
                <a:solidFill>
                  <a:schemeClr val="tx2">
                    <a:lumMod val="75000"/>
                  </a:schemeClr>
                </a:solidFill>
                <a:latin typeface="GOST Type BU" pitchFamily="2" charset="2"/>
              </a:rPr>
              <a:t>рода   </a:t>
            </a:r>
            <a:r>
              <a:rPr lang="ru-RU" sz="3200" dirty="0" smtClean="0">
                <a:solidFill>
                  <a:srgbClr val="C00000"/>
                </a:solidFill>
                <a:latin typeface="GOST Type BU" pitchFamily="2" charset="2"/>
              </a:rPr>
              <a:t>q </a:t>
            </a:r>
            <a:r>
              <a:rPr lang="ru-RU" sz="3200" dirty="0">
                <a:solidFill>
                  <a:srgbClr val="C00000"/>
                </a:solidFill>
                <a:latin typeface="GOST Type BU" pitchFamily="2" charset="2"/>
              </a:rPr>
              <a:t>= </a:t>
            </a:r>
            <a:r>
              <a:rPr lang="el-GR" sz="3200" dirty="0" smtClean="0">
                <a:solidFill>
                  <a:srgbClr val="C00000"/>
                </a:solidFill>
                <a:latin typeface="Times New Roman"/>
                <a:cs typeface="Times New Roman"/>
              </a:rPr>
              <a:t>φ</a:t>
            </a:r>
            <a:r>
              <a:rPr lang="ru-RU" sz="3200" dirty="0" smtClean="0">
                <a:solidFill>
                  <a:srgbClr val="C00000"/>
                </a:solidFill>
                <a:latin typeface="GOST Type BU" pitchFamily="2" charset="2"/>
              </a:rPr>
              <a:t>(x</a:t>
            </a:r>
            <a:r>
              <a:rPr lang="ru-RU" sz="3200" dirty="0">
                <a:solidFill>
                  <a:srgbClr val="C00000"/>
                </a:solidFill>
                <a:latin typeface="GOST Type BU" pitchFamily="2" charset="2"/>
              </a:rPr>
              <a:t>, y, z, </a:t>
            </a:r>
            <a:r>
              <a:rPr lang="el-GR" sz="3200" dirty="0" smtClean="0">
                <a:solidFill>
                  <a:srgbClr val="C00000"/>
                </a:solidFill>
                <a:latin typeface="Times New Roman"/>
                <a:cs typeface="Times New Roman"/>
              </a:rPr>
              <a:t>τ</a:t>
            </a:r>
            <a:r>
              <a:rPr lang="ru-RU" sz="3200" dirty="0" smtClean="0">
                <a:solidFill>
                  <a:srgbClr val="C00000"/>
                </a:solidFill>
                <a:latin typeface="GOST Type BU" pitchFamily="2" charset="2"/>
              </a:rPr>
              <a:t>)</a:t>
            </a:r>
            <a:r>
              <a:rPr lang="ru-RU" sz="3200" dirty="0" smtClean="0">
                <a:solidFill>
                  <a:schemeClr val="tx2">
                    <a:lumMod val="75000"/>
                  </a:schemeClr>
                </a:solidFill>
                <a:latin typeface="GOST Type BU" pitchFamily="2" charset="2"/>
              </a:rPr>
              <a:t>;</a:t>
            </a:r>
            <a:endParaRPr lang="ru-RU" sz="3200" dirty="0">
              <a:solidFill>
                <a:schemeClr val="tx2">
                  <a:lumMod val="75000"/>
                </a:schemeClr>
              </a:solidFill>
              <a:latin typeface="GOST Type BU" pitchFamily="2" charset="2"/>
            </a:endParaRPr>
          </a:p>
          <a:p>
            <a:pPr marL="266700" algn="just">
              <a:lnSpc>
                <a:spcPct val="150000"/>
              </a:lnSpc>
              <a:defRPr/>
            </a:pPr>
            <a:r>
              <a:rPr lang="ru-RU" sz="3200" dirty="0">
                <a:solidFill>
                  <a:schemeClr val="tx2">
                    <a:lumMod val="75000"/>
                  </a:schemeClr>
                </a:solidFill>
                <a:latin typeface="GOST Type BU" pitchFamily="2" charset="2"/>
              </a:rPr>
              <a:t>третьего </a:t>
            </a:r>
            <a:r>
              <a:rPr lang="ru-RU" sz="3200" dirty="0" smtClean="0">
                <a:solidFill>
                  <a:schemeClr val="tx2">
                    <a:lumMod val="75000"/>
                  </a:schemeClr>
                </a:solidFill>
                <a:latin typeface="GOST Type BU" pitchFamily="2" charset="2"/>
              </a:rPr>
              <a:t>рода  </a:t>
            </a:r>
            <a:r>
              <a:rPr lang="en-US" sz="3200" dirty="0" smtClean="0">
                <a:solidFill>
                  <a:schemeClr val="tx2">
                    <a:lumMod val="75000"/>
                  </a:schemeClr>
                </a:solidFill>
                <a:latin typeface="GOST Type BU" pitchFamily="2" charset="2"/>
              </a:rPr>
              <a:t> </a:t>
            </a:r>
            <a:r>
              <a:rPr lang="ru-RU" sz="3200" dirty="0" smtClean="0">
                <a:solidFill>
                  <a:schemeClr val="tx2">
                    <a:lumMod val="75000"/>
                  </a:schemeClr>
                </a:solidFill>
                <a:latin typeface="GOST Type BU" pitchFamily="2" charset="2"/>
              </a:rPr>
              <a:t>                    </a:t>
            </a:r>
            <a:r>
              <a:rPr lang="ru-RU" sz="3200" dirty="0">
                <a:solidFill>
                  <a:schemeClr val="tx2">
                    <a:lumMod val="75000"/>
                  </a:schemeClr>
                </a:solidFill>
                <a:latin typeface="GOST Type BU" pitchFamily="2" charset="2"/>
              </a:rPr>
              <a:t>;</a:t>
            </a:r>
          </a:p>
          <a:p>
            <a:pPr marL="266700" algn="just">
              <a:lnSpc>
                <a:spcPct val="150000"/>
              </a:lnSpc>
              <a:defRPr/>
            </a:pPr>
            <a:r>
              <a:rPr lang="ru-RU" sz="3200" dirty="0">
                <a:solidFill>
                  <a:schemeClr val="tx2">
                    <a:lumMod val="75000"/>
                  </a:schemeClr>
                </a:solidFill>
                <a:latin typeface="GOST Type BU" pitchFamily="2" charset="2"/>
              </a:rPr>
              <a:t>четвертого рода </a:t>
            </a:r>
            <a:r>
              <a:rPr lang="el-GR" sz="3200" dirty="0" smtClean="0">
                <a:solidFill>
                  <a:srgbClr val="C00000"/>
                </a:solidFill>
                <a:latin typeface="Times New Roman"/>
                <a:cs typeface="Times New Roman"/>
              </a:rPr>
              <a:t>θ</a:t>
            </a:r>
            <a:r>
              <a:rPr lang="ru-RU" sz="3200" baseline="-25000" dirty="0" smtClean="0">
                <a:solidFill>
                  <a:srgbClr val="C00000"/>
                </a:solidFill>
                <a:latin typeface="GOST Type BU" pitchFamily="2" charset="2"/>
              </a:rPr>
              <a:t>S1</a:t>
            </a:r>
            <a:r>
              <a:rPr lang="ru-RU" sz="3200" dirty="0" smtClean="0">
                <a:solidFill>
                  <a:srgbClr val="C00000"/>
                </a:solidFill>
                <a:latin typeface="GOST Type BU" pitchFamily="2" charset="2"/>
              </a:rPr>
              <a:t>(x</a:t>
            </a:r>
            <a:r>
              <a:rPr lang="ru-RU" sz="2000" dirty="0" smtClean="0">
                <a:solidFill>
                  <a:srgbClr val="C00000"/>
                </a:solidFill>
                <a:latin typeface="GOST Type BU" pitchFamily="2" charset="2"/>
              </a:rPr>
              <a:t>1</a:t>
            </a:r>
            <a:r>
              <a:rPr lang="ru-RU" sz="3200" dirty="0">
                <a:solidFill>
                  <a:srgbClr val="C00000"/>
                </a:solidFill>
                <a:latin typeface="GOST Type BU" pitchFamily="2" charset="2"/>
              </a:rPr>
              <a:t>, y</a:t>
            </a:r>
            <a:r>
              <a:rPr lang="ru-RU" sz="2000" dirty="0">
                <a:solidFill>
                  <a:srgbClr val="C00000"/>
                </a:solidFill>
                <a:latin typeface="GOST Type BU" pitchFamily="2" charset="2"/>
              </a:rPr>
              <a:t>1</a:t>
            </a:r>
            <a:r>
              <a:rPr lang="ru-RU" sz="3200" dirty="0">
                <a:solidFill>
                  <a:srgbClr val="C00000"/>
                </a:solidFill>
                <a:latin typeface="GOST Type BU" pitchFamily="2" charset="2"/>
              </a:rPr>
              <a:t>, 0, </a:t>
            </a:r>
            <a:r>
              <a:rPr lang="el-GR" sz="3200" dirty="0" smtClean="0">
                <a:solidFill>
                  <a:srgbClr val="C00000"/>
                </a:solidFill>
                <a:latin typeface="Times New Roman"/>
                <a:cs typeface="Times New Roman"/>
              </a:rPr>
              <a:t>τ</a:t>
            </a:r>
            <a:r>
              <a:rPr lang="ru-RU" sz="3200" dirty="0" smtClean="0">
                <a:solidFill>
                  <a:srgbClr val="C00000"/>
                </a:solidFill>
                <a:latin typeface="GOST Type BU" pitchFamily="2" charset="2"/>
              </a:rPr>
              <a:t>)=</a:t>
            </a:r>
            <a:r>
              <a:rPr lang="el-GR" sz="3200" dirty="0" smtClean="0">
                <a:solidFill>
                  <a:srgbClr val="C00000"/>
                </a:solidFill>
                <a:latin typeface="Times New Roman"/>
                <a:cs typeface="Times New Roman"/>
              </a:rPr>
              <a:t>θ</a:t>
            </a:r>
            <a:r>
              <a:rPr lang="ru-RU" sz="3200" baseline="-25000" dirty="0" smtClean="0">
                <a:solidFill>
                  <a:srgbClr val="C00000"/>
                </a:solidFill>
                <a:latin typeface="GOST Type BU" pitchFamily="2" charset="2"/>
              </a:rPr>
              <a:t>S2</a:t>
            </a:r>
            <a:r>
              <a:rPr lang="ru-RU" sz="3200" dirty="0" smtClean="0">
                <a:solidFill>
                  <a:srgbClr val="C00000"/>
                </a:solidFill>
                <a:latin typeface="GOST Type BU" pitchFamily="2" charset="2"/>
              </a:rPr>
              <a:t>(x</a:t>
            </a:r>
            <a:r>
              <a:rPr lang="ru-RU" sz="3200" baseline="-25000" dirty="0" smtClean="0">
                <a:solidFill>
                  <a:srgbClr val="C00000"/>
                </a:solidFill>
                <a:latin typeface="GOST Type BU" pitchFamily="2" charset="2"/>
              </a:rPr>
              <a:t>2</a:t>
            </a:r>
            <a:r>
              <a:rPr lang="ru-RU" sz="3200" dirty="0">
                <a:solidFill>
                  <a:srgbClr val="C00000"/>
                </a:solidFill>
                <a:latin typeface="GOST Type BU" pitchFamily="2" charset="2"/>
              </a:rPr>
              <a:t>, y</a:t>
            </a:r>
            <a:r>
              <a:rPr lang="ru-RU" sz="3200" baseline="-25000" dirty="0">
                <a:solidFill>
                  <a:srgbClr val="C00000"/>
                </a:solidFill>
                <a:latin typeface="GOST Type BU" pitchFamily="2" charset="2"/>
              </a:rPr>
              <a:t>2</a:t>
            </a:r>
            <a:r>
              <a:rPr lang="ru-RU" sz="3200" dirty="0">
                <a:solidFill>
                  <a:srgbClr val="C00000"/>
                </a:solidFill>
                <a:latin typeface="GOST Type BU" pitchFamily="2" charset="2"/>
              </a:rPr>
              <a:t>, 0, </a:t>
            </a:r>
            <a:r>
              <a:rPr lang="el-GR" sz="3200" dirty="0" smtClean="0">
                <a:solidFill>
                  <a:srgbClr val="C00000"/>
                </a:solidFill>
                <a:latin typeface="Times New Roman"/>
                <a:cs typeface="Times New Roman"/>
              </a:rPr>
              <a:t>τ</a:t>
            </a:r>
            <a:r>
              <a:rPr lang="ru-RU" sz="3200" dirty="0" smtClean="0">
                <a:solidFill>
                  <a:srgbClr val="C00000"/>
                </a:solidFill>
                <a:latin typeface="GOST Type BU" pitchFamily="2" charset="2"/>
              </a:rPr>
              <a:t>)</a:t>
            </a:r>
            <a:r>
              <a:rPr lang="ru-RU" sz="3200" dirty="0" smtClean="0">
                <a:solidFill>
                  <a:schemeClr val="tx2">
                    <a:lumMod val="75000"/>
                  </a:schemeClr>
                </a:solidFill>
                <a:latin typeface="GOST Type BU" pitchFamily="2" charset="2"/>
              </a:rPr>
              <a:t>;</a:t>
            </a:r>
            <a:endParaRPr lang="ru-RU" sz="3200" dirty="0">
              <a:solidFill>
                <a:schemeClr val="tx2">
                  <a:lumMod val="75000"/>
                </a:schemeClr>
              </a:solidFill>
              <a:latin typeface="GOST Type BU" pitchFamily="2" charset="2"/>
            </a:endParaRPr>
          </a:p>
          <a:p>
            <a:pPr marL="95250" indent="438150" algn="just">
              <a:lnSpc>
                <a:spcPct val="80000"/>
              </a:lnSpc>
              <a:buBlip>
                <a:blip r:embed="rId3"/>
              </a:buBlip>
              <a:defRPr/>
            </a:pPr>
            <a:r>
              <a:rPr lang="ru-RU" sz="3200" dirty="0">
                <a:solidFill>
                  <a:schemeClr val="tx2">
                    <a:lumMod val="75000"/>
                  </a:schemeClr>
                </a:solidFill>
                <a:latin typeface="GOST Type BU" pitchFamily="2" charset="2"/>
              </a:rPr>
              <a:t>описание формы, размеров и  теплофизических характеристик тела;</a:t>
            </a:r>
          </a:p>
          <a:p>
            <a:pPr marL="95250" indent="438150" algn="just">
              <a:lnSpc>
                <a:spcPct val="80000"/>
              </a:lnSpc>
              <a:buBlip>
                <a:blip r:embed="rId3"/>
              </a:buBlip>
              <a:defRPr/>
            </a:pPr>
            <a:r>
              <a:rPr lang="ru-RU" sz="3200" dirty="0">
                <a:solidFill>
                  <a:schemeClr val="tx2">
                    <a:lumMod val="75000"/>
                  </a:schemeClr>
                </a:solidFill>
                <a:latin typeface="GOST Type BU" pitchFamily="2" charset="2"/>
              </a:rPr>
              <a:t>описание формы, размеров и мощности источников тепла</a:t>
            </a:r>
          </a:p>
        </p:txBody>
      </p:sp>
      <mc:AlternateContent xmlns:mc="http://schemas.openxmlformats.org/markup-compatibility/2006" xmlns:a14="http://schemas.microsoft.com/office/drawing/2010/main">
        <mc:Choice Requires="a14">
          <p:sp>
            <p:nvSpPr>
              <p:cNvPr id="5" name="TextBox 4"/>
              <p:cNvSpPr txBox="1"/>
              <p:nvPr/>
            </p:nvSpPr>
            <p:spPr>
              <a:xfrm>
                <a:off x="3533355" y="3003104"/>
                <a:ext cx="3369705" cy="9115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2800" i="1" smtClean="0">
                              <a:solidFill>
                                <a:srgbClr val="C00000"/>
                              </a:solidFill>
                              <a:latin typeface="Cambria Math"/>
                            </a:rPr>
                          </m:ctrlPr>
                        </m:fPr>
                        <m:num>
                          <m:r>
                            <a:rPr lang="ru-RU" sz="2800" i="1" smtClean="0">
                              <a:solidFill>
                                <a:srgbClr val="C00000"/>
                              </a:solidFill>
                              <a:latin typeface="Cambria Math"/>
                              <a:ea typeface="Cambria Math"/>
                            </a:rPr>
                            <m:t>𝜕</m:t>
                          </m:r>
                          <m:sSub>
                            <m:sSubPr>
                              <m:ctrlPr>
                                <a:rPr lang="ru-RU" sz="2800" i="1" smtClean="0">
                                  <a:solidFill>
                                    <a:srgbClr val="C00000"/>
                                  </a:solidFill>
                                  <a:latin typeface="Cambria Math"/>
                                  <a:ea typeface="Cambria Math"/>
                                </a:rPr>
                              </m:ctrlPr>
                            </m:sSubPr>
                            <m:e>
                              <m:r>
                                <a:rPr lang="ru-RU" sz="2800" i="1" smtClean="0">
                                  <a:solidFill>
                                    <a:srgbClr val="C00000"/>
                                  </a:solidFill>
                                  <a:latin typeface="Cambria Math"/>
                                  <a:ea typeface="Cambria Math"/>
                                </a:rPr>
                                <m:t>𝜃</m:t>
                              </m:r>
                            </m:e>
                            <m:sub>
                              <m:r>
                                <a:rPr lang="en-US" sz="2800" b="0" i="1" smtClean="0">
                                  <a:solidFill>
                                    <a:srgbClr val="C00000"/>
                                  </a:solidFill>
                                  <a:latin typeface="Cambria Math"/>
                                  <a:ea typeface="Cambria Math"/>
                                </a:rPr>
                                <m:t>𝑆</m:t>
                              </m:r>
                            </m:sub>
                          </m:sSub>
                        </m:num>
                        <m:den>
                          <m:r>
                            <a:rPr lang="ru-RU" sz="2800" i="1" smtClean="0">
                              <a:solidFill>
                                <a:srgbClr val="C00000"/>
                              </a:solidFill>
                              <a:latin typeface="Cambria Math"/>
                              <a:ea typeface="Cambria Math"/>
                            </a:rPr>
                            <m:t>𝜕</m:t>
                          </m:r>
                          <m:r>
                            <a:rPr lang="en-US" sz="2800" b="0" i="1" smtClean="0">
                              <a:solidFill>
                                <a:srgbClr val="C00000"/>
                              </a:solidFill>
                              <a:latin typeface="Cambria Math"/>
                              <a:ea typeface="Cambria Math"/>
                            </a:rPr>
                            <m:t>𝑛</m:t>
                          </m:r>
                        </m:den>
                      </m:f>
                      <m:r>
                        <a:rPr lang="en-US" sz="2800" b="0" i="1" smtClean="0">
                          <a:solidFill>
                            <a:srgbClr val="C00000"/>
                          </a:solidFill>
                          <a:latin typeface="Cambria Math"/>
                        </a:rPr>
                        <m:t>=−</m:t>
                      </m:r>
                      <m:f>
                        <m:fPr>
                          <m:ctrlPr>
                            <a:rPr lang="en-US" sz="2800" b="0" i="1" smtClean="0">
                              <a:solidFill>
                                <a:srgbClr val="C00000"/>
                              </a:solidFill>
                              <a:latin typeface="Cambria Math"/>
                            </a:rPr>
                          </m:ctrlPr>
                        </m:fPr>
                        <m:num>
                          <m:r>
                            <a:rPr lang="en-US" sz="2800" b="0" i="1" smtClean="0">
                              <a:solidFill>
                                <a:srgbClr val="C00000"/>
                              </a:solidFill>
                              <a:latin typeface="Cambria Math"/>
                              <a:ea typeface="Cambria Math"/>
                            </a:rPr>
                            <m:t>𝛼</m:t>
                          </m:r>
                        </m:num>
                        <m:den>
                          <m:r>
                            <m:rPr>
                              <m:sty m:val="p"/>
                            </m:rPr>
                            <a:rPr lang="el-GR" sz="2800" b="0" i="1" smtClean="0">
                              <a:solidFill>
                                <a:srgbClr val="C00000"/>
                              </a:solidFill>
                              <a:latin typeface="Cambria Math"/>
                            </a:rPr>
                            <m:t>λ</m:t>
                          </m:r>
                        </m:den>
                      </m:f>
                      <m:d>
                        <m:dPr>
                          <m:ctrlPr>
                            <a:rPr lang="en-US" sz="2800" b="0" i="1" smtClean="0">
                              <a:solidFill>
                                <a:srgbClr val="C00000"/>
                              </a:solidFill>
                              <a:latin typeface="Cambria Math"/>
                            </a:rPr>
                          </m:ctrlPr>
                        </m:dPr>
                        <m:e>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𝜃</m:t>
                              </m:r>
                            </m:e>
                            <m:sub>
                              <m:r>
                                <a:rPr lang="en-US" sz="2800" b="0" i="1" smtClean="0">
                                  <a:solidFill>
                                    <a:srgbClr val="C00000"/>
                                  </a:solidFill>
                                  <a:latin typeface="Cambria Math"/>
                                </a:rPr>
                                <m:t>𝑆</m:t>
                              </m:r>
                            </m:sub>
                          </m:sSub>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𝜃</m:t>
                              </m:r>
                            </m:e>
                            <m:sub>
                              <m:r>
                                <a:rPr lang="en-US" sz="2800" b="0" i="1" smtClean="0">
                                  <a:solidFill>
                                    <a:srgbClr val="C00000"/>
                                  </a:solidFill>
                                  <a:latin typeface="Cambria Math"/>
                                </a:rPr>
                                <m:t>𝑂</m:t>
                              </m:r>
                            </m:sub>
                          </m:sSub>
                        </m:e>
                      </m:d>
                    </m:oMath>
                  </m:oMathPara>
                </a14:m>
                <a:endParaRPr lang="ru-RU" sz="28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533355" y="3003104"/>
                <a:ext cx="3369705" cy="911596"/>
              </a:xfrm>
              <a:prstGeom prst="rect">
                <a:avLst/>
              </a:prstGeom>
              <a:blipFill rotWithShape="1">
                <a:blip r:embed="rId4"/>
                <a:stretch>
                  <a:fillRect/>
                </a:stretch>
              </a:blipFill>
            </p:spPr>
            <p:txBody>
              <a:bodyPr/>
              <a:lstStyle/>
              <a:p>
                <a:r>
                  <a:rPr lang="ru-RU">
                    <a:noFill/>
                  </a:rPr>
                  <a:t> </a:t>
                </a:r>
              </a:p>
            </p:txBody>
          </p:sp>
        </mc:Fallback>
      </mc:AlternateContent>
      <p:grpSp>
        <p:nvGrpSpPr>
          <p:cNvPr id="6" name="Группа 5"/>
          <p:cNvGrpSpPr/>
          <p:nvPr/>
        </p:nvGrpSpPr>
        <p:grpSpPr>
          <a:xfrm>
            <a:off x="8438296" y="6450136"/>
            <a:ext cx="442750" cy="369332"/>
            <a:chOff x="8438296" y="6450136"/>
            <a:chExt cx="44275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b="1"/>
            </a:p>
          </p:txBody>
        </p:sp>
        <p:sp>
          <p:nvSpPr>
            <p:cNvPr id="9" name="TextBox 8"/>
            <p:cNvSpPr txBox="1"/>
            <p:nvPr/>
          </p:nvSpPr>
          <p:spPr>
            <a:xfrm>
              <a:off x="8438296" y="6450136"/>
              <a:ext cx="442750" cy="369332"/>
            </a:xfrm>
            <a:prstGeom prst="rect">
              <a:avLst/>
            </a:prstGeom>
            <a:noFill/>
          </p:spPr>
          <p:txBody>
            <a:bodyPr wrap="none" rtlCol="0">
              <a:spAutoFit/>
            </a:bodyPr>
            <a:lstStyle/>
            <a:p>
              <a:pPr algn="ctr"/>
              <a:r>
                <a:rPr lang="en-US" b="1" dirty="0" smtClean="0">
                  <a:solidFill>
                    <a:srgbClr val="C00000"/>
                  </a:solidFill>
                  <a:latin typeface="GOST type A" panose="020B0500000000000000" pitchFamily="34" charset="0"/>
                </a:rPr>
                <a:t>1</a:t>
              </a:r>
              <a:r>
                <a:rPr lang="ru-RU" b="1" dirty="0">
                  <a:solidFill>
                    <a:srgbClr val="C00000"/>
                  </a:solidFill>
                  <a:latin typeface="GOST type A" panose="020B0500000000000000" pitchFamily="34" charset="0"/>
                </a:rPr>
                <a:t>9</a:t>
              </a:r>
              <a:r>
                <a:rPr lang="ru-RU" b="1" dirty="0" smtClean="0">
                  <a:solidFill>
                    <a:srgbClr val="C00000"/>
                  </a:solidFill>
                  <a:latin typeface="GOST type A" panose="020B0500000000000000" pitchFamily="34" charset="0"/>
                </a:rPr>
                <a:t>5</a:t>
              </a:r>
              <a:endParaRPr lang="ru-RU" b="1"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90156356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СХЕМАТИЗАЦИЯ ФОРМЫ ТЕЛ</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806986"/>
            <a:ext cx="8229600" cy="5899532"/>
          </a:xfrm>
          <a:prstGeom prst="rect">
            <a:avLst/>
          </a:prstGeom>
        </p:spPr>
      </p:pic>
      <p:grpSp>
        <p:nvGrpSpPr>
          <p:cNvPr id="4" name="Группа 3"/>
          <p:cNvGrpSpPr/>
          <p:nvPr/>
        </p:nvGrpSpPr>
        <p:grpSpPr>
          <a:xfrm>
            <a:off x="8432686" y="6450136"/>
            <a:ext cx="453970" cy="369332"/>
            <a:chOff x="8432686"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3417518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СХЕМАТИЗАЦИЯ ИСТОЧНИКОВ </a:t>
            </a:r>
            <a:r>
              <a:rPr lang="en-US"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r>
            <a:br>
              <a:rPr lang="en-US"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ТЕПЛОТЫ ПО ФОРМЕ</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6598" y="1004264"/>
            <a:ext cx="7310804" cy="5777535"/>
          </a:xfrm>
          <a:prstGeom prst="rect">
            <a:avLst/>
          </a:prstGeom>
        </p:spPr>
      </p:pic>
      <p:grpSp>
        <p:nvGrpSpPr>
          <p:cNvPr id="5" name="Группа 4"/>
          <p:cNvGrpSpPr/>
          <p:nvPr/>
        </p:nvGrpSpPr>
        <p:grpSpPr>
          <a:xfrm>
            <a:off x="8432685" y="6450136"/>
            <a:ext cx="453970" cy="369332"/>
            <a:chOff x="8432685" y="6450136"/>
            <a:chExt cx="45397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2685"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ru-RU"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9082958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СХЕМАТИЗАЦИЯ ТЕПЛОФИЗИЧЕСКИХ ХАРАКТЕРИСТИК МАТЕРИАЛ</a:t>
            </a:r>
            <a:r>
              <a:rPr lang="en-US"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a:t>
            </a:r>
            <a:endParaRPr lang="en-US"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3317502"/>
            <a:ext cx="9144000" cy="742950"/>
          </a:xfrm>
          <a:prstGeom prst="rect">
            <a:avLst/>
          </a:prstGeom>
        </p:spPr>
        <p:txBody>
          <a:bodyPr vert="horz" lIns="91440" tIns="45720" rIns="91440" bIns="45720" rtlCol="0">
            <a:noAutofit/>
          </a:bodyPr>
          <a:lstStyle/>
          <a:p>
            <a:pPr marL="342900" algn="just">
              <a:lnSpc>
                <a:spcPct val="80000"/>
              </a:lnSpc>
              <a:defRPr/>
            </a:pPr>
            <a:r>
              <a:rPr lang="ru-RU" sz="2800" dirty="0">
                <a:solidFill>
                  <a:schemeClr val="tx2">
                    <a:lumMod val="75000"/>
                  </a:schemeClr>
                </a:solidFill>
                <a:latin typeface="GOST Type BU" pitchFamily="2" charset="2"/>
              </a:rPr>
              <a:t>где </a:t>
            </a:r>
            <a:r>
              <a:rPr lang="el-GR" sz="2800" dirty="0" smtClean="0">
                <a:solidFill>
                  <a:srgbClr val="C00000"/>
                </a:solidFill>
                <a:latin typeface="Times New Roman"/>
                <a:cs typeface="Times New Roman"/>
              </a:rPr>
              <a:t>λ</a:t>
            </a:r>
            <a:r>
              <a:rPr lang="en-US" sz="2800" baseline="-25000" dirty="0" smtClean="0">
                <a:solidFill>
                  <a:srgbClr val="C00000"/>
                </a:solidFill>
                <a:latin typeface="Times New Roman"/>
                <a:cs typeface="Times New Roman"/>
              </a:rPr>
              <a:t>1</a:t>
            </a:r>
            <a:r>
              <a:rPr lang="ru-RU" sz="2800" dirty="0" smtClean="0">
                <a:solidFill>
                  <a:schemeClr val="tx2">
                    <a:lumMod val="75000"/>
                  </a:schemeClr>
                </a:solidFill>
                <a:latin typeface="GOST Type BU" pitchFamily="2" charset="2"/>
              </a:rPr>
              <a:t> </a:t>
            </a:r>
            <a:r>
              <a:rPr lang="ru-RU" sz="2800" dirty="0">
                <a:solidFill>
                  <a:schemeClr val="tx2">
                    <a:lumMod val="75000"/>
                  </a:schemeClr>
                </a:solidFill>
                <a:latin typeface="GOST Type BU" pitchFamily="2" charset="2"/>
              </a:rPr>
              <a:t>– коэффициент теплопроводности отдельного компонента; </a:t>
            </a:r>
            <a:r>
              <a:rPr lang="ru-RU" sz="2800" dirty="0" err="1">
                <a:solidFill>
                  <a:srgbClr val="C00000"/>
                </a:solidFill>
                <a:latin typeface="GOST Type BU" pitchFamily="2" charset="2"/>
              </a:rPr>
              <a:t>р</a:t>
            </a:r>
            <a:r>
              <a:rPr lang="ru-RU" sz="2800" baseline="-25000" dirty="0" err="1">
                <a:solidFill>
                  <a:srgbClr val="C00000"/>
                </a:solidFill>
                <a:latin typeface="GOST Type BU" pitchFamily="2" charset="2"/>
              </a:rPr>
              <a:t>i</a:t>
            </a:r>
            <a:r>
              <a:rPr lang="ru-RU" sz="2800" dirty="0">
                <a:solidFill>
                  <a:schemeClr val="tx2">
                    <a:lumMod val="75000"/>
                  </a:schemeClr>
                </a:solidFill>
                <a:latin typeface="GOST Type BU" pitchFamily="2" charset="2"/>
              </a:rPr>
              <a:t> – объемная концентрация компонента</a:t>
            </a:r>
          </a:p>
        </p:txBody>
      </p:sp>
      <mc:AlternateContent xmlns:mc="http://schemas.openxmlformats.org/markup-compatibility/2006" xmlns:a14="http://schemas.microsoft.com/office/drawing/2010/main">
        <mc:Choice Requires="a14">
          <p:sp>
            <p:nvSpPr>
              <p:cNvPr id="3" name="TextBox 2"/>
              <p:cNvSpPr txBox="1"/>
              <p:nvPr/>
            </p:nvSpPr>
            <p:spPr>
              <a:xfrm>
                <a:off x="961325" y="1137957"/>
                <a:ext cx="7221351" cy="16693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3600" i="1" smtClean="0">
                          <a:solidFill>
                            <a:srgbClr val="C00000"/>
                          </a:solidFill>
                          <a:latin typeface="Cambria Math"/>
                        </a:rPr>
                        <m:t>λ</m:t>
                      </m:r>
                      <m:r>
                        <a:rPr lang="en-US" sz="3600" b="0" i="1" smtClean="0">
                          <a:solidFill>
                            <a:srgbClr val="C00000"/>
                          </a:solidFill>
                          <a:latin typeface="Cambria Math"/>
                        </a:rPr>
                        <m:t>=</m:t>
                      </m:r>
                      <m:sSup>
                        <m:sSupPr>
                          <m:ctrlPr>
                            <a:rPr lang="en-US" sz="3600" b="0" i="1" smtClean="0">
                              <a:solidFill>
                                <a:srgbClr val="C00000"/>
                              </a:solidFill>
                              <a:latin typeface="Cambria Math"/>
                            </a:rPr>
                          </m:ctrlPr>
                        </m:sSupPr>
                        <m:e>
                          <m:sSub>
                            <m:sSubPr>
                              <m:ctrlPr>
                                <a:rPr lang="el-GR" sz="3600" b="0" i="1" smtClean="0">
                                  <a:solidFill>
                                    <a:srgbClr val="C00000"/>
                                  </a:solidFill>
                                  <a:latin typeface="Cambria Math"/>
                                </a:rPr>
                              </m:ctrlPr>
                            </m:sSubPr>
                            <m:e>
                              <m:r>
                                <m:rPr>
                                  <m:sty m:val="p"/>
                                </m:rPr>
                                <a:rPr lang="el-GR" sz="3600" b="0" i="1" smtClean="0">
                                  <a:solidFill>
                                    <a:srgbClr val="C00000"/>
                                  </a:solidFill>
                                  <a:latin typeface="Cambria Math"/>
                                </a:rPr>
                                <m:t>λ</m:t>
                              </m:r>
                            </m:e>
                            <m:sub>
                              <m:r>
                                <a:rPr lang="en-US" sz="3600" b="0" i="1" smtClean="0">
                                  <a:solidFill>
                                    <a:srgbClr val="C00000"/>
                                  </a:solidFill>
                                  <a:latin typeface="Cambria Math"/>
                                </a:rPr>
                                <m:t>1</m:t>
                              </m:r>
                            </m:sub>
                          </m:sSub>
                        </m:e>
                        <m:sup>
                          <m:r>
                            <a:rPr lang="en-US" sz="3600" b="0" i="1" smtClean="0">
                              <a:solidFill>
                                <a:srgbClr val="C00000"/>
                              </a:solidFill>
                              <a:latin typeface="Cambria Math"/>
                            </a:rPr>
                            <m:t>𝑃</m:t>
                          </m:r>
                          <m:r>
                            <a:rPr lang="en-US" sz="3600" b="0" i="1" smtClean="0">
                              <a:solidFill>
                                <a:srgbClr val="C00000"/>
                              </a:solidFill>
                              <a:latin typeface="Cambria Math"/>
                            </a:rPr>
                            <m:t>1</m:t>
                          </m:r>
                        </m:sup>
                      </m:sSup>
                      <m:r>
                        <a:rPr lang="en-US" sz="3600" b="0" i="1" smtClean="0">
                          <a:solidFill>
                            <a:srgbClr val="C00000"/>
                          </a:solidFill>
                          <a:latin typeface="Cambria Math"/>
                          <a:ea typeface="Cambria Math"/>
                        </a:rPr>
                        <m:t>∙</m:t>
                      </m:r>
                      <m:sSup>
                        <m:sSupPr>
                          <m:ctrlPr>
                            <a:rPr lang="en-US" sz="3600" i="1">
                              <a:solidFill>
                                <a:srgbClr val="C00000"/>
                              </a:solidFill>
                              <a:latin typeface="Cambria Math"/>
                            </a:rPr>
                          </m:ctrlPr>
                        </m:sSupPr>
                        <m:e>
                          <m:sSub>
                            <m:sSubPr>
                              <m:ctrlPr>
                                <a:rPr lang="el-GR" sz="3600" i="1">
                                  <a:solidFill>
                                    <a:srgbClr val="C00000"/>
                                  </a:solidFill>
                                  <a:latin typeface="Cambria Math"/>
                                </a:rPr>
                              </m:ctrlPr>
                            </m:sSubPr>
                            <m:e>
                              <m:r>
                                <m:rPr>
                                  <m:sty m:val="p"/>
                                </m:rPr>
                                <a:rPr lang="el-GR" sz="3600" i="1">
                                  <a:solidFill>
                                    <a:srgbClr val="C00000"/>
                                  </a:solidFill>
                                  <a:latin typeface="Cambria Math"/>
                                </a:rPr>
                                <m:t>λ</m:t>
                              </m:r>
                            </m:e>
                            <m:sub>
                              <m:r>
                                <a:rPr lang="en-US" sz="3600" b="0" i="1" smtClean="0">
                                  <a:solidFill>
                                    <a:srgbClr val="C00000"/>
                                  </a:solidFill>
                                  <a:latin typeface="Cambria Math"/>
                                </a:rPr>
                                <m:t>2</m:t>
                              </m:r>
                            </m:sub>
                          </m:sSub>
                        </m:e>
                        <m:sup>
                          <m:r>
                            <a:rPr lang="en-US" sz="3600" i="1">
                              <a:solidFill>
                                <a:srgbClr val="C00000"/>
                              </a:solidFill>
                              <a:latin typeface="Cambria Math"/>
                            </a:rPr>
                            <m:t>𝑃</m:t>
                          </m:r>
                          <m:r>
                            <a:rPr lang="en-US" sz="3600" b="0" i="1" smtClean="0">
                              <a:solidFill>
                                <a:srgbClr val="C00000"/>
                              </a:solidFill>
                              <a:latin typeface="Cambria Math"/>
                            </a:rPr>
                            <m:t>2</m:t>
                          </m:r>
                        </m:sup>
                      </m:sSup>
                      <m:r>
                        <a:rPr lang="en-US" sz="3600" b="0" i="1" smtClean="0">
                          <a:solidFill>
                            <a:srgbClr val="C00000"/>
                          </a:solidFill>
                          <a:latin typeface="Cambria Math"/>
                        </a:rPr>
                        <m:t>…=</m:t>
                      </m:r>
                      <m:nary>
                        <m:naryPr>
                          <m:chr m:val="∏"/>
                          <m:ctrlPr>
                            <a:rPr lang="en-US" sz="3600" b="0" i="1" smtClean="0">
                              <a:solidFill>
                                <a:srgbClr val="C00000"/>
                              </a:solidFill>
                              <a:latin typeface="Cambria Math"/>
                            </a:rPr>
                          </m:ctrlPr>
                        </m:naryPr>
                        <m:sub>
                          <m:r>
                            <m:rPr>
                              <m:brk m:alnAt="23"/>
                            </m:rPr>
                            <a:rPr lang="en-US" sz="3600" b="0" i="1" smtClean="0">
                              <a:solidFill>
                                <a:srgbClr val="C00000"/>
                              </a:solidFill>
                              <a:latin typeface="Cambria Math"/>
                            </a:rPr>
                            <m:t>𝑖</m:t>
                          </m:r>
                          <m:r>
                            <a:rPr lang="en-US" sz="3600" b="0" i="1" smtClean="0">
                              <a:solidFill>
                                <a:srgbClr val="C00000"/>
                              </a:solidFill>
                              <a:latin typeface="Cambria Math"/>
                            </a:rPr>
                            <m:t>=1</m:t>
                          </m:r>
                        </m:sub>
                        <m:sup>
                          <m:r>
                            <a:rPr lang="en-US" sz="3600" b="0" i="1" smtClean="0">
                              <a:solidFill>
                                <a:srgbClr val="C00000"/>
                              </a:solidFill>
                              <a:latin typeface="Cambria Math"/>
                            </a:rPr>
                            <m:t>𝑖</m:t>
                          </m:r>
                          <m:r>
                            <a:rPr lang="en-US" sz="3600" b="0" i="1" smtClean="0">
                              <a:solidFill>
                                <a:srgbClr val="C00000"/>
                              </a:solidFill>
                              <a:latin typeface="Cambria Math"/>
                            </a:rPr>
                            <m:t>=</m:t>
                          </m:r>
                          <m:r>
                            <a:rPr lang="en-US" sz="3600" b="0" i="1" smtClean="0">
                              <a:solidFill>
                                <a:srgbClr val="C00000"/>
                              </a:solidFill>
                              <a:latin typeface="Cambria Math"/>
                            </a:rPr>
                            <m:t>𝑛</m:t>
                          </m:r>
                        </m:sup>
                        <m:e>
                          <m:sSub>
                            <m:sSubPr>
                              <m:ctrlPr>
                                <a:rPr lang="en-US" sz="3600" b="0" i="1" smtClean="0">
                                  <a:solidFill>
                                    <a:srgbClr val="C00000"/>
                                  </a:solidFill>
                                  <a:latin typeface="Cambria Math"/>
                                </a:rPr>
                              </m:ctrlPr>
                            </m:sSubPr>
                            <m:e>
                              <m:r>
                                <m:rPr>
                                  <m:sty m:val="p"/>
                                </m:rPr>
                                <a:rPr lang="el-GR" sz="3600" b="0" i="1" smtClean="0">
                                  <a:solidFill>
                                    <a:srgbClr val="C00000"/>
                                  </a:solidFill>
                                  <a:latin typeface="Cambria Math"/>
                                </a:rPr>
                                <m:t>λ</m:t>
                              </m:r>
                            </m:e>
                            <m:sub>
                              <m:r>
                                <a:rPr lang="en-US" sz="3600" b="0" i="1" smtClean="0">
                                  <a:solidFill>
                                    <a:srgbClr val="C00000"/>
                                  </a:solidFill>
                                  <a:latin typeface="Cambria Math"/>
                                </a:rPr>
                                <m:t>𝑖</m:t>
                              </m:r>
                            </m:sub>
                          </m:sSub>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𝑝</m:t>
                              </m:r>
                            </m:e>
                            <m:sub>
                              <m:r>
                                <a:rPr lang="en-US" sz="3600" b="0" i="1" smtClean="0">
                                  <a:solidFill>
                                    <a:srgbClr val="C00000"/>
                                  </a:solidFill>
                                  <a:latin typeface="Cambria Math"/>
                                  <a:ea typeface="Cambria Math"/>
                                </a:rPr>
                                <m:t>𝑖</m:t>
                              </m:r>
                            </m:sub>
                          </m:sSub>
                        </m:e>
                      </m:nary>
                    </m:oMath>
                  </m:oMathPara>
                </a14:m>
                <a:endParaRPr lang="ru-RU" sz="32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61325" y="1137957"/>
                <a:ext cx="7221351" cy="1669303"/>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752481" y="4209209"/>
                <a:ext cx="1639038" cy="9326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ru-RU" sz="2000" i="1" smtClean="0">
                              <a:latin typeface="Cambria Math"/>
                            </a:rPr>
                          </m:ctrlPr>
                        </m:dPr>
                        <m:e>
                          <m:nary>
                            <m:naryPr>
                              <m:chr m:val="∑"/>
                              <m:ctrlPr>
                                <a:rPr lang="ru-RU" sz="2000" i="1" smtClean="0">
                                  <a:solidFill>
                                    <a:srgbClr val="C00000"/>
                                  </a:solidFill>
                                  <a:latin typeface="Cambria Math"/>
                                </a:rPr>
                              </m:ctrlPr>
                            </m:naryPr>
                            <m:sub>
                              <m:r>
                                <m:rPr>
                                  <m:brk m:alnAt="23"/>
                                </m:rPr>
                                <a:rPr lang="en-US" sz="2000" b="0" i="1" smtClean="0">
                                  <a:solidFill>
                                    <a:srgbClr val="C00000"/>
                                  </a:solidFill>
                                  <a:latin typeface="Cambria Math"/>
                                </a:rPr>
                                <m:t>𝑖</m:t>
                              </m:r>
                              <m:r>
                                <a:rPr lang="en-US" sz="2000" b="0" i="1" smtClean="0">
                                  <a:solidFill>
                                    <a:srgbClr val="C00000"/>
                                  </a:solidFill>
                                  <a:latin typeface="Cambria Math"/>
                                </a:rPr>
                                <m:t>=1</m:t>
                              </m:r>
                            </m:sub>
                            <m:sup>
                              <m:r>
                                <a:rPr lang="en-US" sz="2000" b="0" i="1" smtClean="0">
                                  <a:solidFill>
                                    <a:srgbClr val="C00000"/>
                                  </a:solidFill>
                                  <a:latin typeface="Cambria Math"/>
                                </a:rPr>
                                <m:t>𝑚</m:t>
                              </m:r>
                            </m:sup>
                            <m:e>
                              <m:sSub>
                                <m:sSubPr>
                                  <m:ctrlPr>
                                    <a:rPr lang="ru-RU" sz="2000" i="1" smtClean="0">
                                      <a:solidFill>
                                        <a:srgbClr val="C00000"/>
                                      </a:solidFill>
                                      <a:latin typeface="Cambria Math"/>
                                    </a:rPr>
                                  </m:ctrlPr>
                                </m:sSubPr>
                                <m:e>
                                  <m:r>
                                    <a:rPr lang="en-US" sz="2000" b="0" i="1" smtClean="0">
                                      <a:solidFill>
                                        <a:srgbClr val="C00000"/>
                                      </a:solidFill>
                                      <a:latin typeface="Cambria Math"/>
                                    </a:rPr>
                                    <m:t>𝑝</m:t>
                                  </m:r>
                                </m:e>
                                <m:sub>
                                  <m:r>
                                    <a:rPr lang="en-US" sz="2000" b="0" i="1" smtClean="0">
                                      <a:solidFill>
                                        <a:srgbClr val="C00000"/>
                                      </a:solidFill>
                                      <a:latin typeface="Cambria Math"/>
                                    </a:rPr>
                                    <m:t>𝑖</m:t>
                                  </m:r>
                                </m:sub>
                              </m:sSub>
                              <m:r>
                                <a:rPr lang="en-US" sz="2000" b="0" i="1" smtClean="0">
                                  <a:solidFill>
                                    <a:srgbClr val="C00000"/>
                                  </a:solidFill>
                                  <a:latin typeface="Cambria Math"/>
                                </a:rPr>
                                <m:t>=1</m:t>
                              </m:r>
                            </m:e>
                          </m:nary>
                        </m:e>
                      </m:d>
                    </m:oMath>
                  </m:oMathPara>
                </a14:m>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a:off x="3752481" y="4209209"/>
                <a:ext cx="1639038" cy="932628"/>
              </a:xfrm>
              <a:prstGeom prst="rect">
                <a:avLst/>
              </a:prstGeom>
              <a:blipFill rotWithShape="1">
                <a:blip r:embed="rId4"/>
                <a:stretch>
                  <a:fillRect/>
                </a:stretch>
              </a:blipFill>
            </p:spPr>
            <p:txBody>
              <a:bodyPr/>
              <a:lstStyle/>
              <a:p>
                <a:r>
                  <a:rPr lang="ru-RU">
                    <a:noFill/>
                  </a:rPr>
                  <a:t> </a:t>
                </a:r>
              </a:p>
            </p:txBody>
          </p:sp>
        </mc:Fallback>
      </mc:AlternateContent>
      <p:sp>
        <p:nvSpPr>
          <p:cNvPr id="6" name="Содержимое 2"/>
          <p:cNvSpPr txBox="1">
            <a:spLocks/>
          </p:cNvSpPr>
          <p:nvPr/>
        </p:nvSpPr>
        <p:spPr>
          <a:xfrm>
            <a:off x="7290747" y="1875121"/>
            <a:ext cx="243908" cy="416859"/>
          </a:xfrm>
          <a:prstGeom prst="rect">
            <a:avLst/>
          </a:prstGeom>
        </p:spPr>
        <p:txBody>
          <a:bodyPr vert="horz" lIns="91440" tIns="45720" rIns="91440" bIns="45720" rtlCol="0">
            <a:noAutofit/>
          </a:bodyPr>
          <a:lstStyle/>
          <a:p>
            <a:pPr algn="just">
              <a:lnSpc>
                <a:spcPct val="80000"/>
              </a:lnSpc>
              <a:defRPr/>
            </a:pPr>
            <a:r>
              <a:rPr lang="en-US" sz="3200" dirty="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8" name="Группа 7"/>
          <p:cNvGrpSpPr/>
          <p:nvPr/>
        </p:nvGrpSpPr>
        <p:grpSpPr>
          <a:xfrm>
            <a:off x="8415855" y="6450136"/>
            <a:ext cx="487634" cy="369332"/>
            <a:chOff x="8415855" y="6450136"/>
            <a:chExt cx="487634"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57689691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МЕТОДЫ РЕШЕНИЯ УРАВНЕНИЯ ТЕПЛОПРОВОДНОСТИ</a:t>
            </a:r>
          </a:p>
        </p:txBody>
      </p:sp>
      <p:sp>
        <p:nvSpPr>
          <p:cNvPr id="7" name="Содержимое 2"/>
          <p:cNvSpPr txBox="1">
            <a:spLocks/>
          </p:cNvSpPr>
          <p:nvPr/>
        </p:nvSpPr>
        <p:spPr>
          <a:xfrm>
            <a:off x="0" y="1085850"/>
            <a:ext cx="9144000" cy="5638800"/>
          </a:xfrm>
          <a:prstGeom prst="rect">
            <a:avLst/>
          </a:prstGeom>
        </p:spPr>
        <p:txBody>
          <a:bodyPr vert="horz" lIns="91440" tIns="45720" rIns="91440" bIns="45720" rtlCol="0">
            <a:noAutofit/>
          </a:bodyPr>
          <a:lstStyle/>
          <a:p>
            <a:pPr marL="171450" indent="971550" algn="just">
              <a:lnSpc>
                <a:spcPct val="80000"/>
              </a:lnSpc>
              <a:buBlip>
                <a:blip r:embed="rId3"/>
              </a:buBlip>
              <a:defRPr/>
            </a:pPr>
            <a:r>
              <a:rPr lang="ru-RU" sz="3200" dirty="0">
                <a:solidFill>
                  <a:srgbClr val="C00000"/>
                </a:solidFill>
                <a:latin typeface="GOST Type BU" pitchFamily="2" charset="2"/>
              </a:rPr>
              <a:t>классический метода </a:t>
            </a:r>
            <a:r>
              <a:rPr lang="ru-RU" sz="3200" dirty="0">
                <a:solidFill>
                  <a:schemeClr val="tx2">
                    <a:lumMod val="75000"/>
                  </a:schemeClr>
                </a:solidFill>
                <a:latin typeface="GOST Type BU" pitchFamily="2" charset="2"/>
              </a:rPr>
              <a:t>– производится интегрирование дифференциального уравнения одним из известных математических способов; </a:t>
            </a:r>
          </a:p>
          <a:p>
            <a:pPr marL="171450" indent="971550" algn="just">
              <a:lnSpc>
                <a:spcPct val="80000"/>
              </a:lnSpc>
              <a:buBlip>
                <a:blip r:embed="rId3"/>
              </a:buBlip>
              <a:defRPr/>
            </a:pPr>
            <a:r>
              <a:rPr lang="ru-RU" sz="3200" dirty="0">
                <a:solidFill>
                  <a:srgbClr val="C00000"/>
                </a:solidFill>
                <a:latin typeface="GOST Type BU" pitchFamily="2" charset="2"/>
              </a:rPr>
              <a:t>операционный метод</a:t>
            </a:r>
            <a:r>
              <a:rPr lang="ru-RU" sz="3200" dirty="0">
                <a:solidFill>
                  <a:schemeClr val="tx2">
                    <a:lumMod val="75000"/>
                  </a:schemeClr>
                </a:solidFill>
                <a:latin typeface="GOST Type BU" pitchFamily="2" charset="2"/>
              </a:rPr>
              <a:t>, например, метод интегрального преобразования Лапласа, изучает не интересующую функцию, а ее видоизменение, полученное путем умножения на экспоненциальную функцию; </a:t>
            </a:r>
          </a:p>
          <a:p>
            <a:pPr marL="171450" indent="971550" algn="just">
              <a:lnSpc>
                <a:spcPct val="80000"/>
              </a:lnSpc>
              <a:buBlip>
                <a:blip r:embed="rId3"/>
              </a:buBlip>
              <a:defRPr/>
            </a:pPr>
            <a:r>
              <a:rPr lang="ru-RU" sz="3200" dirty="0">
                <a:solidFill>
                  <a:srgbClr val="C00000"/>
                </a:solidFill>
                <a:latin typeface="GOST Type BU" pitchFamily="2" charset="2"/>
              </a:rPr>
              <a:t>численный метод </a:t>
            </a:r>
            <a:r>
              <a:rPr lang="ru-RU" sz="3200" dirty="0">
                <a:solidFill>
                  <a:schemeClr val="tx2">
                    <a:lumMod val="75000"/>
                  </a:schemeClr>
                </a:solidFill>
                <a:latin typeface="GOST Type BU" pitchFamily="2" charset="2"/>
              </a:rPr>
              <a:t>– дифференциальное уравнение теплопроводности решается методом конечных разностей, основанный на замене производных в уравнении их приближенными значениями, выраженными разностями функций</a:t>
            </a:r>
          </a:p>
        </p:txBody>
      </p:sp>
      <p:grpSp>
        <p:nvGrpSpPr>
          <p:cNvPr id="4" name="Группа 3"/>
          <p:cNvGrpSpPr/>
          <p:nvPr/>
        </p:nvGrpSpPr>
        <p:grpSpPr>
          <a:xfrm>
            <a:off x="8432686" y="6450136"/>
            <a:ext cx="453970" cy="369332"/>
            <a:chOff x="8432686"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1</a:t>
              </a:r>
              <a:r>
                <a:rPr lang="en-US" dirty="0">
                  <a:solidFill>
                    <a:srgbClr val="C00000"/>
                  </a:solidFill>
                  <a:latin typeface="GOST type A" panose="020B0500000000000000" pitchFamily="34" charset="0"/>
                </a:rPr>
                <a:t>9</a:t>
              </a:r>
              <a:r>
                <a:rPr lang="ru-RU" dirty="0" smtClean="0">
                  <a:solidFill>
                    <a:srgbClr val="C00000"/>
                  </a:solidFill>
                  <a:latin typeface="GOST type A" panose="020B0500000000000000" pitchFamily="34" charset="0"/>
                </a:rPr>
                <a:t>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11232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2" y="274638"/>
            <a:ext cx="7622637" cy="798512"/>
          </a:xfrm>
        </p:spPr>
        <p:txBody>
          <a:bodyPr>
            <a:noAutofit/>
          </a:bodyPr>
          <a:lstStyle/>
          <a:p>
            <a:r>
              <a:rPr lang="ru-RU" sz="4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РОЛЬ ДИСЦИПЛИНЫ</a:t>
            </a:r>
            <a:endParaRPr lang="ru-RU" sz="4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253359"/>
            <a:ext cx="8765628" cy="5376040"/>
          </a:xfrm>
          <a:prstGeom prst="rect">
            <a:avLst/>
          </a:prstGeom>
        </p:spPr>
        <p:txBody>
          <a:bodyPr vert="horz" lIns="91440" tIns="45720" rIns="91440" bIns="45720" rtlCol="0">
            <a:noAutofit/>
          </a:bodyPr>
          <a:lstStyle/>
          <a:p>
            <a:pPr marL="1588" indent="628650" algn="just">
              <a:buBlip>
                <a:blip r:embed="rId2"/>
              </a:buBlip>
            </a:pPr>
            <a:r>
              <a:rPr lang="ru-RU" sz="2600" dirty="0" smtClean="0">
                <a:latin typeface="GOST Type BU" pitchFamily="2" charset="2"/>
              </a:rPr>
              <a:t>дисциплина «Теория резания» - одна из первых в цикле специальных; </a:t>
            </a:r>
          </a:p>
          <a:p>
            <a:pPr marL="1588" indent="628650" algn="just">
              <a:buBlip>
                <a:blip r:embed="rId2"/>
              </a:buBlip>
            </a:pPr>
            <a:r>
              <a:rPr lang="ru-RU" sz="2600" dirty="0" smtClean="0">
                <a:latin typeface="GOST Type BU" pitchFamily="2" charset="2"/>
              </a:rPr>
              <a:t>основные положения теории резания  необходимы для конструирования режущих инструментов, приспособлений и станков, выбора режимов обработки, построения технологических процессов, технического нормирования труда и расчета себестоимости получения изделий;</a:t>
            </a:r>
          </a:p>
          <a:p>
            <a:pPr marL="1588" indent="628650" algn="just">
              <a:buBlip>
                <a:blip r:embed="rId2"/>
              </a:buBlip>
            </a:pPr>
            <a:r>
              <a:rPr lang="ru-RU" sz="2600" dirty="0" smtClean="0">
                <a:latin typeface="GOST Type BU" pitchFamily="2" charset="2"/>
              </a:rPr>
              <a:t>знания, умения и навыки по теории резания призваны способствовать решению основных проблем и развитию машиностроения</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4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85656"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98512"/>
          </a:xfrm>
        </p:spPr>
        <p:txBody>
          <a:bodyPr>
            <a:noAutofit/>
          </a:bodyPr>
          <a:lstStyle/>
          <a:p>
            <a:r>
              <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КРАТКИЙ ИСТОРИЧЕСКИЙ ОБЗОР РАЗВИТИЯ ТЕОРИИ И ПРАКТИКИ РЕЗАНИЯ</a:t>
            </a:r>
          </a:p>
        </p:txBody>
      </p:sp>
      <p:sp>
        <p:nvSpPr>
          <p:cNvPr id="7" name="Содержимое 2"/>
          <p:cNvSpPr txBox="1">
            <a:spLocks/>
          </p:cNvSpPr>
          <p:nvPr/>
        </p:nvSpPr>
        <p:spPr>
          <a:xfrm>
            <a:off x="189186" y="873018"/>
            <a:ext cx="8765628" cy="5654782"/>
          </a:xfrm>
          <a:prstGeom prst="rect">
            <a:avLst/>
          </a:prstGeom>
        </p:spPr>
        <p:txBody>
          <a:bodyPr vert="horz" lIns="91440" tIns="45720" rIns="91440" bIns="45720" rtlCol="0">
            <a:noAutofit/>
          </a:bodyPr>
          <a:lstStyle/>
          <a:p>
            <a:pPr marL="187325" indent="269875" algn="just">
              <a:lnSpc>
                <a:spcPct val="80000"/>
              </a:lnSpc>
              <a:defRPr/>
            </a:pPr>
            <a:r>
              <a:rPr lang="ru-RU" dirty="0">
                <a:solidFill>
                  <a:schemeClr val="tx2">
                    <a:lumMod val="75000"/>
                  </a:schemeClr>
                </a:solidFill>
                <a:latin typeface="GOST Type BU" pitchFamily="2" charset="2"/>
              </a:rPr>
              <a:t> Впервые наиболее глубоко теоретически и экспериментально начал изучать процесс резания, русский ученый профессор Петербургского горного института </a:t>
            </a:r>
            <a:r>
              <a:rPr lang="ru-RU" dirty="0" smtClean="0">
                <a:solidFill>
                  <a:schemeClr val="tx2">
                    <a:lumMod val="75000"/>
                  </a:schemeClr>
                </a:solidFill>
                <a:latin typeface="GOST Type BU" pitchFamily="2" charset="2"/>
              </a:rPr>
              <a:t>   </a:t>
            </a:r>
            <a:r>
              <a:rPr lang="ru-RU" dirty="0" smtClean="0">
                <a:solidFill>
                  <a:srgbClr val="C00000"/>
                </a:solidFill>
                <a:latin typeface="GOST Type BU" pitchFamily="2" charset="2"/>
              </a:rPr>
              <a:t>И</a:t>
            </a:r>
            <a:r>
              <a:rPr lang="ru-RU" dirty="0">
                <a:solidFill>
                  <a:srgbClr val="C00000"/>
                </a:solidFill>
                <a:latin typeface="GOST Type BU" pitchFamily="2" charset="2"/>
              </a:rPr>
              <a:t>. А. Тиме (1868 – 1880 гг.)</a:t>
            </a:r>
            <a:r>
              <a:rPr lang="ru-RU" dirty="0">
                <a:solidFill>
                  <a:schemeClr val="tx2">
                    <a:lumMod val="75000"/>
                  </a:schemeClr>
                </a:solidFill>
                <a:latin typeface="GOST Type BU" pitchFamily="2" charset="2"/>
              </a:rPr>
              <a:t>. В своих научных трудах «Сопротивление металлов и дерева резанию» и «Мемуары о строгании металлов» он впервые</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898525" indent="-898525" algn="just">
              <a:lnSpc>
                <a:spcPct val="80000"/>
              </a:lnSpc>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smtClean="0">
                <a:solidFill>
                  <a:schemeClr val="tx2">
                    <a:lumMod val="75000"/>
                  </a:schemeClr>
                </a:solidFill>
                <a:latin typeface="GOST Type BU" pitchFamily="2" charset="2"/>
              </a:rPr>
              <a:t>высказал </a:t>
            </a:r>
            <a:r>
              <a:rPr lang="ru-RU" dirty="0">
                <a:solidFill>
                  <a:schemeClr val="tx2">
                    <a:lumMod val="75000"/>
                  </a:schemeClr>
                </a:solidFill>
                <a:latin typeface="GOST Type BU" pitchFamily="2" charset="2"/>
              </a:rPr>
              <a:t>мысль о единстве закономерностей процесса резания независимо от метода обработки металлов резанием (строгание, точение, резание на ножницах и др</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269875" algn="just" defTabSz="1620838">
              <a:lnSpc>
                <a:spcPct val="80000"/>
              </a:lnSpc>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smtClean="0">
                <a:solidFill>
                  <a:schemeClr val="tx2">
                    <a:lumMod val="75000"/>
                  </a:schemeClr>
                </a:solidFill>
                <a:latin typeface="GOST Type BU" pitchFamily="2" charset="2"/>
              </a:rPr>
              <a:t>доказал</a:t>
            </a:r>
            <a:r>
              <a:rPr lang="ru-RU" dirty="0">
                <a:solidFill>
                  <a:schemeClr val="tx2">
                    <a:lumMod val="75000"/>
                  </a:schemeClr>
                </a:solidFill>
                <a:latin typeface="GOST Type BU" pitchFamily="2" charset="2"/>
              </a:rPr>
              <a:t>, что резание является последовательным скалыванием отдельных элементов металла</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269875" algn="just" defTabSz="1620838">
              <a:lnSpc>
                <a:spcPct val="80000"/>
              </a:lnSpc>
              <a:buBlip>
                <a:blip r:embed="rId3"/>
              </a:buBlip>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smtClean="0">
                <a:solidFill>
                  <a:schemeClr val="tx2">
                    <a:lumMod val="75000"/>
                  </a:schemeClr>
                </a:solidFill>
                <a:latin typeface="GOST Type BU" pitchFamily="2" charset="2"/>
              </a:rPr>
              <a:t>установил </a:t>
            </a:r>
            <a:r>
              <a:rPr lang="ru-RU" dirty="0">
                <a:solidFill>
                  <a:schemeClr val="tx2">
                    <a:lumMod val="75000"/>
                  </a:schemeClr>
                </a:solidFill>
                <a:latin typeface="GOST Type BU" pitchFamily="2" charset="2"/>
              </a:rPr>
              <a:t>понятие о плоскости и угле скалывания </a:t>
            </a:r>
            <a:r>
              <a:rPr lang="ru-RU" dirty="0" smtClean="0">
                <a:solidFill>
                  <a:schemeClr val="tx2">
                    <a:lumMod val="75000"/>
                  </a:schemeClr>
                </a:solidFill>
                <a:latin typeface="GOST Type BU" pitchFamily="2" charset="2"/>
              </a:rPr>
              <a:t>и </a:t>
            </a:r>
            <a:r>
              <a:rPr lang="ru-RU" dirty="0">
                <a:solidFill>
                  <a:schemeClr val="tx2">
                    <a:lumMod val="75000"/>
                  </a:schemeClr>
                </a:solidFill>
                <a:latin typeface="GOST Type BU" pitchFamily="2" charset="2"/>
              </a:rPr>
              <a:t>доказал, что при снятии стружки основное деформирование металла имеет место в пределах указанного угла; </a:t>
            </a:r>
            <a:endParaRPr lang="en-US" dirty="0" smtClean="0">
              <a:solidFill>
                <a:schemeClr val="tx2">
                  <a:lumMod val="75000"/>
                </a:schemeClr>
              </a:solidFill>
              <a:latin typeface="GOST Type BU" pitchFamily="2" charset="2"/>
            </a:endParaRPr>
          </a:p>
          <a:p>
            <a:pPr marL="269875" algn="just" defTabSz="1620838">
              <a:lnSpc>
                <a:spcPct val="80000"/>
              </a:lnSpc>
              <a:buBlip>
                <a:blip r:embed="rId3"/>
              </a:buBlip>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smtClean="0">
                <a:solidFill>
                  <a:schemeClr val="tx2">
                    <a:lumMod val="75000"/>
                  </a:schemeClr>
                </a:solidFill>
                <a:latin typeface="GOST Type BU" pitchFamily="2" charset="2"/>
              </a:rPr>
              <a:t>установил </a:t>
            </a:r>
            <a:r>
              <a:rPr lang="ru-RU" dirty="0">
                <a:solidFill>
                  <a:schemeClr val="tx2">
                    <a:lumMod val="75000"/>
                  </a:schemeClr>
                </a:solidFill>
                <a:latin typeface="GOST Type BU" pitchFamily="2" charset="2"/>
              </a:rPr>
              <a:t>явление усадки стружки и ввел понятие  о  коэффициенте  усадки</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269875" algn="just" defTabSz="1620838">
              <a:lnSpc>
                <a:spcPct val="80000"/>
              </a:lnSpc>
              <a:buBlip>
                <a:blip r:embed="rId3"/>
              </a:buBlip>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ввел </a:t>
            </a:r>
            <a:r>
              <a:rPr lang="ru-RU" dirty="0">
                <a:solidFill>
                  <a:schemeClr val="tx2">
                    <a:lumMod val="75000"/>
                  </a:schemeClr>
                </a:solidFill>
                <a:latin typeface="GOST Type BU" pitchFamily="2" charset="2"/>
              </a:rPr>
              <a:t>понятие о «коэффициенте резания» как силе резания, отнесенной к 1мм</a:t>
            </a:r>
            <a:r>
              <a:rPr lang="ru-RU" baseline="30000" dirty="0">
                <a:solidFill>
                  <a:schemeClr val="tx2">
                    <a:lumMod val="75000"/>
                  </a:schemeClr>
                </a:solidFill>
                <a:latin typeface="GOST Type BU" pitchFamily="2" charset="2"/>
              </a:rPr>
              <a:t>2</a:t>
            </a:r>
            <a:r>
              <a:rPr lang="ru-RU" dirty="0">
                <a:solidFill>
                  <a:schemeClr val="tx2">
                    <a:lumMod val="75000"/>
                  </a:schemeClr>
                </a:solidFill>
                <a:latin typeface="GOST Type BU" pitchFamily="2" charset="2"/>
              </a:rPr>
              <a:t>  поперечного сечения срезаемого слоя (удельная сила  резания); </a:t>
            </a:r>
            <a:endParaRPr lang="en-US" dirty="0" smtClean="0">
              <a:solidFill>
                <a:schemeClr val="tx2">
                  <a:lumMod val="75000"/>
                </a:schemeClr>
              </a:solidFill>
              <a:latin typeface="GOST Type BU" pitchFamily="2" charset="2"/>
            </a:endParaRPr>
          </a:p>
          <a:p>
            <a:pPr marL="269875" algn="just" defTabSz="1620838">
              <a:lnSpc>
                <a:spcPct val="80000"/>
              </a:lnSpc>
              <a:buBlip>
                <a:blip r:embed="rId3"/>
              </a:buBlip>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smtClean="0">
                <a:solidFill>
                  <a:schemeClr val="tx2">
                    <a:lumMod val="75000"/>
                  </a:schemeClr>
                </a:solidFill>
                <a:latin typeface="GOST Type BU" pitchFamily="2" charset="2"/>
              </a:rPr>
              <a:t>разработал  </a:t>
            </a:r>
            <a:r>
              <a:rPr lang="ru-RU" dirty="0">
                <a:solidFill>
                  <a:schemeClr val="tx2">
                    <a:lumMod val="75000"/>
                  </a:schemeClr>
                </a:solidFill>
                <a:latin typeface="GOST Type BU" pitchFamily="2" charset="2"/>
              </a:rPr>
              <a:t>классификацию стружек (сливная, суставчатая, надлома</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269875" algn="just" defTabSz="1620838">
              <a:lnSpc>
                <a:spcPct val="80000"/>
              </a:lnSpc>
              <a:buBlip>
                <a:blip r:embed="rId3"/>
              </a:buBlip>
              <a:defRPr/>
            </a:pPr>
            <a:endParaRPr lang="ru-RU" dirty="0">
              <a:solidFill>
                <a:schemeClr val="tx2">
                  <a:lumMod val="75000"/>
                </a:schemeClr>
              </a:solidFill>
              <a:latin typeface="GOST Type BU" pitchFamily="2" charset="2"/>
            </a:endParaRPr>
          </a:p>
          <a:p>
            <a:pPr marL="269875" algn="just" defTabSz="1620838">
              <a:lnSpc>
                <a:spcPct val="80000"/>
              </a:lnSpc>
              <a:buBlip>
                <a:blip r:embed="rId3"/>
              </a:buBlip>
              <a:defRPr/>
            </a:pPr>
            <a:r>
              <a:rPr lang="ru-RU" dirty="0" smtClean="0">
                <a:solidFill>
                  <a:schemeClr val="tx2">
                    <a:lumMod val="75000"/>
                  </a:schemeClr>
                </a:solidFill>
                <a:latin typeface="GOST Type BU" pitchFamily="2" charset="2"/>
              </a:rPr>
              <a:t>вывел </a:t>
            </a:r>
            <a:r>
              <a:rPr lang="ru-RU" dirty="0">
                <a:solidFill>
                  <a:schemeClr val="tx2">
                    <a:lumMod val="75000"/>
                  </a:schemeClr>
                </a:solidFill>
                <a:latin typeface="GOST Type BU" pitchFamily="2" charset="2"/>
              </a:rPr>
              <a:t>приближенное уравнение для расчета силы резания</a:t>
            </a:r>
            <a:endParaRPr kumimoji="0" lang="ru-RU" u="none" strike="noStrike" kern="1200" cap="none" spc="0" normalizeH="0" baseline="0" noProof="0" dirty="0">
              <a:ln>
                <a:noFill/>
              </a:ln>
              <a:solidFill>
                <a:schemeClr val="tx2">
                  <a:lumMod val="75000"/>
                </a:schemeClr>
              </a:solidFill>
              <a:effectLst/>
              <a:uLnTx/>
              <a:uFillTx/>
              <a:latin typeface="GOST Type BU" pitchFamily="2" charset="2"/>
            </a:endParaRPr>
          </a:p>
        </p:txBody>
      </p:sp>
      <p:grpSp>
        <p:nvGrpSpPr>
          <p:cNvPr id="4" name="Группа 3"/>
          <p:cNvGrpSpPr/>
          <p:nvPr/>
        </p:nvGrpSpPr>
        <p:grpSpPr>
          <a:xfrm>
            <a:off x="8466349" y="6450136"/>
            <a:ext cx="386645" cy="369332"/>
            <a:chOff x="8466349"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9"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26404692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МЕТОДЫ РЕШЕНИЯ УРАВНЕНИЯ ТЕПЛОПРОВОДНОСТИ</a:t>
            </a:r>
          </a:p>
        </p:txBody>
      </p:sp>
      <p:sp>
        <p:nvSpPr>
          <p:cNvPr id="7" name="Содержимое 2"/>
          <p:cNvSpPr txBox="1">
            <a:spLocks/>
          </p:cNvSpPr>
          <p:nvPr/>
        </p:nvSpPr>
        <p:spPr>
          <a:xfrm>
            <a:off x="0" y="1028700"/>
            <a:ext cx="9144000" cy="5657850"/>
          </a:xfrm>
          <a:prstGeom prst="rect">
            <a:avLst/>
          </a:prstGeom>
        </p:spPr>
        <p:txBody>
          <a:bodyPr vert="horz" lIns="91440" tIns="45720" rIns="91440" bIns="45720" rtlCol="0">
            <a:noAutofit/>
          </a:bodyPr>
          <a:lstStyle/>
          <a:p>
            <a:pPr marL="171450" algn="just">
              <a:lnSpc>
                <a:spcPct val="80000"/>
              </a:lnSpc>
              <a:defRPr/>
            </a:pPr>
            <a:r>
              <a:rPr lang="ru-RU" sz="2800" dirty="0">
                <a:solidFill>
                  <a:srgbClr val="C00000"/>
                </a:solidFill>
                <a:latin typeface="GOST Type BU" pitchFamily="2" charset="2"/>
              </a:rPr>
              <a:t>метод источников тепла</a:t>
            </a:r>
            <a:r>
              <a:rPr lang="ru-RU" sz="2800" dirty="0" smtClean="0">
                <a:solidFill>
                  <a:srgbClr val="C00000"/>
                </a:solidFill>
                <a:latin typeface="GOST Type BU" pitchFamily="2" charset="2"/>
              </a:rPr>
              <a:t>:</a:t>
            </a:r>
          </a:p>
          <a:p>
            <a:pPr marL="171450" algn="just">
              <a:lnSpc>
                <a:spcPct val="80000"/>
              </a:lnSpc>
              <a:defRPr/>
            </a:pPr>
            <a:endParaRPr lang="ru-RU" sz="2800" dirty="0">
              <a:solidFill>
                <a:schemeClr val="tx2">
                  <a:lumMod val="75000"/>
                </a:schemeClr>
              </a:solidFill>
              <a:latin typeface="GOST Type BU" pitchFamily="2" charset="2"/>
            </a:endParaRPr>
          </a:p>
          <a:p>
            <a:pPr marL="95250" indent="742950" algn="just">
              <a:lnSpc>
                <a:spcPct val="80000"/>
              </a:lnSpc>
              <a:buBlip>
                <a:blip r:embed="rId3"/>
              </a:buBlip>
              <a:defRPr/>
            </a:pPr>
            <a:r>
              <a:rPr lang="ru-RU" sz="2800" dirty="0" smtClean="0">
                <a:solidFill>
                  <a:schemeClr val="tx2">
                    <a:lumMod val="75000"/>
                  </a:schemeClr>
                </a:solidFill>
                <a:latin typeface="GOST Type BU" pitchFamily="2" charset="2"/>
              </a:rPr>
              <a:t>температурное </a:t>
            </a:r>
            <a:r>
              <a:rPr lang="ru-RU" sz="2800" dirty="0">
                <a:solidFill>
                  <a:schemeClr val="tx2">
                    <a:lumMod val="75000"/>
                  </a:schemeClr>
                </a:solidFill>
                <a:latin typeface="GOST Type BU" pitchFamily="2" charset="2"/>
              </a:rPr>
              <a:t>поле, возникающее в теплопроводном теле под действием источника тепла любой формы, движущегося или неподвижного, действующего временно или непрерывно, можно получить как результат той или иной комбинации температурных полей, возникающих под действием системы точечных мгновенных источников;</a:t>
            </a:r>
          </a:p>
          <a:p>
            <a:pPr marL="95250" indent="742950" algn="just">
              <a:lnSpc>
                <a:spcPct val="80000"/>
              </a:lnSpc>
              <a:buBlip>
                <a:blip r:embed="rId3"/>
              </a:buBlip>
              <a:defRPr/>
            </a:pPr>
            <a:endParaRPr lang="ru-RU" sz="2800" dirty="0">
              <a:solidFill>
                <a:schemeClr val="tx2">
                  <a:lumMod val="75000"/>
                </a:schemeClr>
              </a:solidFill>
              <a:latin typeface="GOST Type BU" pitchFamily="2" charset="2"/>
            </a:endParaRPr>
          </a:p>
          <a:p>
            <a:pPr marL="95250" indent="742950" algn="just">
              <a:lnSpc>
                <a:spcPct val="80000"/>
              </a:lnSpc>
              <a:buBlip>
                <a:blip r:embed="rId3"/>
              </a:buBlip>
              <a:defRPr/>
            </a:pPr>
            <a:r>
              <a:rPr lang="ru-RU" sz="2800" dirty="0" smtClean="0">
                <a:solidFill>
                  <a:schemeClr val="tx2">
                    <a:lumMod val="75000"/>
                  </a:schemeClr>
                </a:solidFill>
                <a:latin typeface="GOST Type BU" pitchFamily="2" charset="2"/>
              </a:rPr>
              <a:t>процесс </a:t>
            </a:r>
            <a:r>
              <a:rPr lang="ru-RU" sz="2800" dirty="0">
                <a:solidFill>
                  <a:schemeClr val="tx2">
                    <a:lumMod val="75000"/>
                  </a:schemeClr>
                </a:solidFill>
                <a:latin typeface="GOST Type BU" pitchFamily="2" charset="2"/>
              </a:rPr>
              <a:t>распространения теплоты в теле представляется в виде части распространения теплоты в теле неограниченных размеров путем дополнения к фактически действующим источникам некоторой системы фиктивных источников или стоков теплоты</a:t>
            </a:r>
          </a:p>
        </p:txBody>
      </p:sp>
      <p:grpSp>
        <p:nvGrpSpPr>
          <p:cNvPr id="4" name="Группа 3"/>
          <p:cNvGrpSpPr/>
          <p:nvPr/>
        </p:nvGrpSpPr>
        <p:grpSpPr>
          <a:xfrm>
            <a:off x="8415855" y="6450136"/>
            <a:ext cx="487634" cy="369332"/>
            <a:chOff x="8415855"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86356925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МЕТОДЫ РЕШЕНИЯ УРАВНЕНИЯ ТЕПЛОПРОВОДНОСТИ</a:t>
            </a:r>
          </a:p>
        </p:txBody>
      </p:sp>
      <p:sp>
        <p:nvSpPr>
          <p:cNvPr id="7" name="Содержимое 2"/>
          <p:cNvSpPr txBox="1">
            <a:spLocks/>
          </p:cNvSpPr>
          <p:nvPr/>
        </p:nvSpPr>
        <p:spPr>
          <a:xfrm>
            <a:off x="0" y="1028700"/>
            <a:ext cx="9144000" cy="5657850"/>
          </a:xfrm>
          <a:prstGeom prst="rect">
            <a:avLst/>
          </a:prstGeom>
        </p:spPr>
        <p:txBody>
          <a:bodyPr vert="horz" lIns="91440" tIns="45720" rIns="91440" bIns="45720" rtlCol="0">
            <a:noAutofit/>
          </a:bodyPr>
          <a:lstStyle/>
          <a:p>
            <a:pPr marL="95250" algn="just">
              <a:lnSpc>
                <a:spcPct val="80000"/>
              </a:lnSpc>
              <a:defRPr/>
            </a:pPr>
            <a:r>
              <a:rPr lang="ru-RU" sz="2800" dirty="0">
                <a:solidFill>
                  <a:srgbClr val="C00000"/>
                </a:solidFill>
                <a:latin typeface="GOST Type BU" pitchFamily="2" charset="2"/>
              </a:rPr>
              <a:t>Моделирование тепловых процессов </a:t>
            </a:r>
            <a:r>
              <a:rPr lang="ru-RU" sz="2800" dirty="0" err="1">
                <a:solidFill>
                  <a:schemeClr val="tx2">
                    <a:lumMod val="75000"/>
                  </a:schemeClr>
                </a:solidFill>
                <a:latin typeface="GOST Type BU" pitchFamily="2" charset="2"/>
              </a:rPr>
              <a:t>осуществляетя</a:t>
            </a:r>
            <a:r>
              <a:rPr lang="ru-RU" sz="2800" dirty="0">
                <a:solidFill>
                  <a:schemeClr val="tx2">
                    <a:lumMod val="75000"/>
                  </a:schemeClr>
                </a:solidFill>
                <a:latin typeface="GOST Type BU" pitchFamily="2" charset="2"/>
              </a:rPr>
              <a:t> в основном в двух видах</a:t>
            </a:r>
            <a:r>
              <a:rPr lang="ru-RU" sz="2800" dirty="0" smtClean="0">
                <a:solidFill>
                  <a:schemeClr val="tx2">
                    <a:lumMod val="75000"/>
                  </a:schemeClr>
                </a:solidFill>
                <a:latin typeface="GOST Type BU" pitchFamily="2" charset="2"/>
              </a:rPr>
              <a:t>:</a:t>
            </a:r>
          </a:p>
          <a:p>
            <a:pPr marL="95250" algn="just">
              <a:lnSpc>
                <a:spcPct val="80000"/>
              </a:lnSpc>
              <a:defRPr/>
            </a:pPr>
            <a:endParaRPr lang="ru-RU" sz="2800" dirty="0">
              <a:solidFill>
                <a:schemeClr val="tx2">
                  <a:lumMod val="75000"/>
                </a:schemeClr>
              </a:solidFill>
              <a:latin typeface="GOST Type BU" pitchFamily="2" charset="2"/>
            </a:endParaRPr>
          </a:p>
          <a:p>
            <a:pPr marL="95250" indent="800100" algn="just">
              <a:lnSpc>
                <a:spcPct val="80000"/>
              </a:lnSpc>
              <a:buBlip>
                <a:blip r:embed="rId3"/>
              </a:buBlip>
              <a:defRPr/>
            </a:pPr>
            <a:r>
              <a:rPr lang="ru-RU" sz="2800" dirty="0" smtClean="0">
                <a:solidFill>
                  <a:srgbClr val="C00000"/>
                </a:solidFill>
                <a:latin typeface="GOST Type BU" pitchFamily="2" charset="2"/>
              </a:rPr>
              <a:t>Физическое </a:t>
            </a:r>
            <a:r>
              <a:rPr lang="ru-RU" sz="2800" dirty="0">
                <a:solidFill>
                  <a:srgbClr val="C00000"/>
                </a:solidFill>
                <a:latin typeface="GOST Type BU" pitchFamily="2" charset="2"/>
              </a:rPr>
              <a:t>моделирование,</a:t>
            </a:r>
            <a:r>
              <a:rPr lang="ru-RU" sz="2800" dirty="0">
                <a:solidFill>
                  <a:schemeClr val="tx2">
                    <a:lumMod val="75000"/>
                  </a:schemeClr>
                </a:solidFill>
                <a:latin typeface="GOST Type BU" pitchFamily="2" charset="2"/>
              </a:rPr>
              <a:t> когда изучение процесса теплообмена в реальном теле производится на основе анализа сходного процесса распространения теплоты в модели</a:t>
            </a:r>
            <a:r>
              <a:rPr lang="ru-RU" sz="2800" dirty="0" smtClean="0">
                <a:solidFill>
                  <a:schemeClr val="tx2">
                    <a:lumMod val="75000"/>
                  </a:schemeClr>
                </a:solidFill>
                <a:latin typeface="GOST Type BU" pitchFamily="2" charset="2"/>
              </a:rPr>
              <a:t>;</a:t>
            </a:r>
          </a:p>
          <a:p>
            <a:pPr marL="95250" indent="800100" algn="just">
              <a:lnSpc>
                <a:spcPct val="80000"/>
              </a:lnSpc>
              <a:buBlip>
                <a:blip r:embed="rId3"/>
              </a:buBlip>
              <a:defRPr/>
            </a:pPr>
            <a:endParaRPr lang="ru-RU" sz="2800" dirty="0">
              <a:solidFill>
                <a:schemeClr val="tx2">
                  <a:lumMod val="75000"/>
                </a:schemeClr>
              </a:solidFill>
              <a:latin typeface="GOST Type BU" pitchFamily="2" charset="2"/>
            </a:endParaRPr>
          </a:p>
          <a:p>
            <a:pPr marL="95250" indent="800100" algn="just">
              <a:lnSpc>
                <a:spcPct val="80000"/>
              </a:lnSpc>
              <a:buBlip>
                <a:blip r:embed="rId3"/>
              </a:buBlip>
              <a:defRPr/>
            </a:pPr>
            <a:r>
              <a:rPr lang="ru-RU" sz="2800" dirty="0" smtClean="0">
                <a:solidFill>
                  <a:srgbClr val="C00000"/>
                </a:solidFill>
                <a:latin typeface="GOST Type BU" pitchFamily="2" charset="2"/>
              </a:rPr>
              <a:t>Математическое </a:t>
            </a:r>
            <a:r>
              <a:rPr lang="ru-RU" sz="2800" dirty="0">
                <a:solidFill>
                  <a:srgbClr val="C00000"/>
                </a:solidFill>
                <a:latin typeface="GOST Type BU" pitchFamily="2" charset="2"/>
              </a:rPr>
              <a:t>моделирование,</a:t>
            </a:r>
            <a:r>
              <a:rPr lang="ru-RU" sz="2800" dirty="0">
                <a:solidFill>
                  <a:schemeClr val="tx2">
                    <a:lumMod val="75000"/>
                  </a:schemeClr>
                </a:solidFill>
                <a:latin typeface="GOST Type BU" pitchFamily="2" charset="2"/>
              </a:rPr>
              <a:t> когда изучение теплообмена в реальном теле производится на основе анализа принципиально другого физического явления, отличающегося от процесса распространения теплоты, но имеющего подобное математическое описание</a:t>
            </a:r>
          </a:p>
        </p:txBody>
      </p:sp>
      <p:grpSp>
        <p:nvGrpSpPr>
          <p:cNvPr id="4" name="Группа 3"/>
          <p:cNvGrpSpPr/>
          <p:nvPr/>
        </p:nvGrpSpPr>
        <p:grpSpPr>
          <a:xfrm>
            <a:off x="8432686" y="6450136"/>
            <a:ext cx="453970" cy="369332"/>
            <a:chOff x="8432686"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6"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2133311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ФОРМУЛЫ ДЛЯ РАСЧЕТА ТЕМПЕРАТУРЫ</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2112754"/>
            <a:ext cx="9144000" cy="1866900"/>
          </a:xfrm>
          <a:prstGeom prst="rect">
            <a:avLst/>
          </a:prstGeom>
        </p:spPr>
        <p:txBody>
          <a:bodyPr vert="horz" lIns="91440" tIns="45720" rIns="91440" bIns="45720" rtlCol="0">
            <a:noAutofit/>
          </a:bodyPr>
          <a:lstStyle/>
          <a:p>
            <a:pPr marL="171450" algn="just">
              <a:lnSpc>
                <a:spcPct val="80000"/>
              </a:lnSpc>
              <a:defRPr/>
            </a:pPr>
            <a:r>
              <a:rPr lang="ru-RU" sz="2400" dirty="0">
                <a:solidFill>
                  <a:schemeClr val="tx2">
                    <a:lumMod val="75000"/>
                  </a:schemeClr>
                </a:solidFill>
                <a:latin typeface="GOST Type BU" pitchFamily="2" charset="2"/>
              </a:rPr>
              <a:t>где </a:t>
            </a:r>
            <a:r>
              <a:rPr lang="el-GR" sz="2400" dirty="0" smtClean="0">
                <a:solidFill>
                  <a:srgbClr val="C00000"/>
                </a:solidFill>
                <a:latin typeface="Times New Roman"/>
                <a:cs typeface="Times New Roman"/>
              </a:rPr>
              <a:t>θ</a:t>
            </a:r>
            <a:r>
              <a:rPr lang="en-US" sz="2400" baseline="-25000" dirty="0" smtClean="0">
                <a:solidFill>
                  <a:srgbClr val="C00000"/>
                </a:solidFill>
                <a:latin typeface="Times New Roman"/>
                <a:cs typeface="Times New Roman"/>
              </a:rPr>
              <a:t>T</a:t>
            </a:r>
            <a:r>
              <a:rPr lang="en-US" sz="2400" dirty="0" smtClean="0">
                <a:solidFill>
                  <a:srgbClr val="C00000"/>
                </a:solidFill>
                <a:latin typeface="GOST Type BU" pitchFamily="2" charset="2"/>
              </a:rPr>
              <a:t>(</a:t>
            </a:r>
            <a:r>
              <a:rPr lang="ru-RU" sz="2400" dirty="0" smtClean="0">
                <a:solidFill>
                  <a:srgbClr val="C00000"/>
                </a:solidFill>
                <a:latin typeface="GOST Type BU" pitchFamily="2" charset="2"/>
              </a:rPr>
              <a:t>x</a:t>
            </a:r>
            <a:r>
              <a:rPr lang="ru-RU" sz="2400" dirty="0">
                <a:solidFill>
                  <a:srgbClr val="C00000"/>
                </a:solidFill>
                <a:latin typeface="GOST Type BU" pitchFamily="2" charset="2"/>
              </a:rPr>
              <a:t>, y, z</a:t>
            </a:r>
            <a:r>
              <a:rPr lang="ru-RU" sz="2400" dirty="0" smtClean="0">
                <a:solidFill>
                  <a:srgbClr val="C00000"/>
                </a:solidFill>
                <a:latin typeface="GOST Type BU" pitchFamily="2" charset="2"/>
              </a:rPr>
              <a:t>,</a:t>
            </a:r>
            <a:r>
              <a:rPr lang="en-US" sz="2400" dirty="0" smtClean="0">
                <a:solidFill>
                  <a:srgbClr val="C00000"/>
                </a:solidFill>
                <a:latin typeface="GOST Type BU" pitchFamily="2" charset="2"/>
              </a:rPr>
              <a:t> </a:t>
            </a:r>
            <a:r>
              <a:rPr lang="el-GR" sz="2400" dirty="0" smtClean="0">
                <a:solidFill>
                  <a:srgbClr val="C00000"/>
                </a:solidFill>
                <a:latin typeface="Times New Roman"/>
                <a:cs typeface="Times New Roman"/>
              </a:rPr>
              <a:t>τ</a:t>
            </a:r>
            <a:r>
              <a:rPr lang="en-US" sz="2400" dirty="0" smtClean="0">
                <a:solidFill>
                  <a:srgbClr val="C00000"/>
                </a:solidFill>
                <a:latin typeface="Times New Roman"/>
                <a:cs typeface="Times New Roman"/>
              </a:rPr>
              <a:t>)</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температура любой точки тела;</a:t>
            </a:r>
          </a:p>
          <a:p>
            <a:pPr marL="171450" algn="just">
              <a:lnSpc>
                <a:spcPct val="80000"/>
              </a:lnSpc>
              <a:defRPr/>
            </a:pPr>
            <a:r>
              <a:rPr lang="ru-RU" sz="2400" dirty="0">
                <a:solidFill>
                  <a:srgbClr val="C00000"/>
                </a:solidFill>
                <a:latin typeface="GOST Type BU" pitchFamily="2" charset="2"/>
              </a:rPr>
              <a:t>x, y, z </a:t>
            </a:r>
            <a:r>
              <a:rPr lang="ru-RU" sz="2400" dirty="0">
                <a:solidFill>
                  <a:schemeClr val="tx2">
                    <a:lumMod val="75000"/>
                  </a:schemeClr>
                </a:solidFill>
                <a:latin typeface="GOST Type BU" pitchFamily="2" charset="2"/>
              </a:rPr>
              <a:t>– координаты точки тела;</a:t>
            </a:r>
          </a:p>
          <a:p>
            <a:pPr marL="171450" algn="just">
              <a:lnSpc>
                <a:spcPct val="80000"/>
              </a:lnSpc>
              <a:defRPr/>
            </a:pPr>
            <a:r>
              <a:rPr lang="ru-RU" sz="2400" dirty="0" err="1">
                <a:solidFill>
                  <a:srgbClr val="C00000"/>
                </a:solidFill>
                <a:latin typeface="GOST Type BU" pitchFamily="2" charset="2"/>
              </a:rPr>
              <a:t>x</a:t>
            </a:r>
            <a:r>
              <a:rPr lang="ru-RU" sz="2400" baseline="-25000" dirty="0" err="1">
                <a:solidFill>
                  <a:srgbClr val="C00000"/>
                </a:solidFill>
                <a:latin typeface="GOST Type BU" pitchFamily="2" charset="2"/>
              </a:rPr>
              <a:t>и</a:t>
            </a:r>
            <a:r>
              <a:rPr lang="ru-RU" sz="2400" dirty="0">
                <a:solidFill>
                  <a:srgbClr val="C00000"/>
                </a:solidFill>
                <a:latin typeface="GOST Type BU" pitchFamily="2" charset="2"/>
              </a:rPr>
              <a:t>, </a:t>
            </a:r>
            <a:r>
              <a:rPr lang="ru-RU" sz="2400" dirty="0" err="1">
                <a:solidFill>
                  <a:srgbClr val="C00000"/>
                </a:solidFill>
                <a:latin typeface="GOST Type BU" pitchFamily="2" charset="2"/>
              </a:rPr>
              <a:t>y</a:t>
            </a:r>
            <a:r>
              <a:rPr lang="ru-RU" sz="2400" baseline="-25000" dirty="0" err="1">
                <a:solidFill>
                  <a:srgbClr val="C00000"/>
                </a:solidFill>
                <a:latin typeface="GOST Type BU" pitchFamily="2" charset="2"/>
              </a:rPr>
              <a:t>и</a:t>
            </a:r>
            <a:r>
              <a:rPr lang="ru-RU" sz="2400" dirty="0">
                <a:solidFill>
                  <a:srgbClr val="C00000"/>
                </a:solidFill>
                <a:latin typeface="GOST Type BU" pitchFamily="2" charset="2"/>
              </a:rPr>
              <a:t>, </a:t>
            </a:r>
            <a:r>
              <a:rPr lang="ru-RU" sz="2400" dirty="0" err="1">
                <a:solidFill>
                  <a:srgbClr val="C00000"/>
                </a:solidFill>
                <a:latin typeface="GOST Type BU" pitchFamily="2" charset="2"/>
              </a:rPr>
              <a:t>z</a:t>
            </a:r>
            <a:r>
              <a:rPr lang="ru-RU" sz="2400" baseline="-25000" dirty="0" err="1">
                <a:solidFill>
                  <a:srgbClr val="C00000"/>
                </a:solidFill>
                <a:latin typeface="GOST Type BU" pitchFamily="2" charset="2"/>
              </a:rPr>
              <a:t>и</a:t>
            </a:r>
            <a:r>
              <a:rPr lang="ru-RU" sz="2400" dirty="0">
                <a:solidFill>
                  <a:srgbClr val="C00000"/>
                </a:solidFill>
                <a:latin typeface="GOST Type BU" pitchFamily="2" charset="2"/>
              </a:rPr>
              <a:t> </a:t>
            </a:r>
            <a:r>
              <a:rPr lang="ru-RU" sz="2400" dirty="0">
                <a:solidFill>
                  <a:schemeClr val="tx2">
                    <a:lumMod val="75000"/>
                  </a:schemeClr>
                </a:solidFill>
                <a:latin typeface="GOST Type BU" pitchFamily="2" charset="2"/>
              </a:rPr>
              <a:t>– координаты источника тепла;</a:t>
            </a:r>
          </a:p>
          <a:p>
            <a:pPr marL="171450" algn="just">
              <a:lnSpc>
                <a:spcPct val="80000"/>
              </a:lnSpc>
              <a:defRPr/>
            </a:pPr>
            <a:r>
              <a:rPr lang="el-GR" sz="2400" dirty="0" smtClean="0">
                <a:solidFill>
                  <a:srgbClr val="C00000"/>
                </a:solidFill>
                <a:latin typeface="Times New Roman"/>
                <a:cs typeface="Times New Roman"/>
              </a:rPr>
              <a:t>τ</a:t>
            </a:r>
            <a:r>
              <a:rPr lang="en-US" sz="2400" dirty="0" smtClean="0">
                <a:solidFill>
                  <a:schemeClr val="tx2">
                    <a:lumMod val="75000"/>
                  </a:schemeClr>
                </a:solidFill>
                <a:latin typeface="Times New Roman"/>
                <a:cs typeface="Times New Roman"/>
              </a:rPr>
              <a:t> </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время действия источника;</a:t>
            </a:r>
          </a:p>
          <a:p>
            <a:pPr marL="171450" algn="just">
              <a:lnSpc>
                <a:spcPct val="80000"/>
              </a:lnSpc>
              <a:defRPr/>
            </a:pPr>
            <a:r>
              <a:rPr lang="el-GR" sz="2400" dirty="0" smtClean="0">
                <a:solidFill>
                  <a:srgbClr val="C00000"/>
                </a:solidFill>
                <a:latin typeface="GOST Type BU" pitchFamily="2" charset="2"/>
                <a:cs typeface="Times New Roman"/>
              </a:rPr>
              <a:t>λ</a:t>
            </a:r>
            <a:r>
              <a:rPr lang="en-US" sz="2400" dirty="0" smtClean="0">
                <a:solidFill>
                  <a:srgbClr val="C00000"/>
                </a:solidFill>
                <a:latin typeface="GOST Type BU" pitchFamily="2" charset="2"/>
                <a:cs typeface="Times New Roman"/>
              </a:rPr>
              <a:t> </a:t>
            </a:r>
            <a:r>
              <a:rPr lang="ru-RU" sz="2400" dirty="0" smtClean="0">
                <a:solidFill>
                  <a:schemeClr val="tx2">
                    <a:lumMod val="75000"/>
                  </a:schemeClr>
                </a:solidFill>
                <a:latin typeface="GOST Type BU" pitchFamily="2" charset="2"/>
              </a:rPr>
              <a:t>и</a:t>
            </a:r>
            <a:r>
              <a:rPr lang="en-US" sz="2400" dirty="0" smtClean="0">
                <a:solidFill>
                  <a:srgbClr val="C00000"/>
                </a:solidFill>
                <a:latin typeface="GOST Type BU" pitchFamily="2" charset="2"/>
              </a:rPr>
              <a:t> </a:t>
            </a:r>
            <a:r>
              <a:rPr lang="el-GR" sz="2400" dirty="0" smtClean="0">
                <a:solidFill>
                  <a:srgbClr val="C00000"/>
                </a:solidFill>
                <a:latin typeface="Times New Roman"/>
                <a:cs typeface="Times New Roman"/>
              </a:rPr>
              <a:t>ω</a:t>
            </a:r>
            <a:r>
              <a:rPr lang="en-US" sz="2400" dirty="0" smtClean="0">
                <a:solidFill>
                  <a:srgbClr val="C00000"/>
                </a:solidFill>
                <a:latin typeface="Times New Roman"/>
                <a:cs typeface="Times New Roman"/>
              </a:rPr>
              <a:t> </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коэффициенты соответственно теплопроводности и </a:t>
            </a:r>
            <a:r>
              <a:rPr lang="ru-RU" sz="2400" dirty="0" err="1">
                <a:solidFill>
                  <a:schemeClr val="tx2">
                    <a:lumMod val="75000"/>
                  </a:schemeClr>
                </a:solidFill>
                <a:latin typeface="GOST Type BU" pitchFamily="2" charset="2"/>
              </a:rPr>
              <a:t>температуропроводности</a:t>
            </a:r>
            <a:r>
              <a:rPr lang="ru-RU" sz="2400" dirty="0">
                <a:solidFill>
                  <a:schemeClr val="tx2">
                    <a:lumMod val="75000"/>
                  </a:schemeClr>
                </a:solidFill>
                <a:latin typeface="GOST Type BU" pitchFamily="2" charset="2"/>
              </a:rPr>
              <a:t> материала тела;</a:t>
            </a:r>
          </a:p>
        </p:txBody>
      </p:sp>
      <p:sp>
        <p:nvSpPr>
          <p:cNvPr id="4" name="Содержимое 2"/>
          <p:cNvSpPr txBox="1">
            <a:spLocks/>
          </p:cNvSpPr>
          <p:nvPr/>
        </p:nvSpPr>
        <p:spPr>
          <a:xfrm>
            <a:off x="0" y="933450"/>
            <a:ext cx="9144000" cy="514424"/>
          </a:xfrm>
          <a:prstGeom prst="rect">
            <a:avLst/>
          </a:prstGeom>
        </p:spPr>
        <p:txBody>
          <a:bodyPr vert="horz" lIns="91440" tIns="45720" rIns="91440" bIns="45720" rtlCol="0">
            <a:noAutofit/>
          </a:bodyPr>
          <a:lstStyle/>
          <a:p>
            <a:pPr marL="266700" indent="800100" algn="just">
              <a:lnSpc>
                <a:spcPct val="80000"/>
              </a:lnSpc>
              <a:buBlip>
                <a:blip r:embed="rId3"/>
              </a:buBlip>
              <a:defRPr/>
            </a:pPr>
            <a:r>
              <a:rPr lang="ru-RU" sz="2400" dirty="0">
                <a:solidFill>
                  <a:schemeClr val="tx2">
                    <a:lumMod val="75000"/>
                  </a:schemeClr>
                </a:solidFill>
                <a:latin typeface="GOST Type BU" pitchFamily="2" charset="2"/>
              </a:rPr>
              <a:t>от точечного источника тепла:</a:t>
            </a:r>
          </a:p>
        </p:txBody>
      </p:sp>
      <mc:AlternateContent xmlns:mc="http://schemas.openxmlformats.org/markup-compatibility/2006" xmlns:a14="http://schemas.microsoft.com/office/drawing/2010/main">
        <mc:Choice Requires="a14">
          <p:sp>
            <p:nvSpPr>
              <p:cNvPr id="5" name="TextBox 4"/>
              <p:cNvSpPr txBox="1"/>
              <p:nvPr/>
            </p:nvSpPr>
            <p:spPr>
              <a:xfrm>
                <a:off x="-115854" y="1181174"/>
                <a:ext cx="9375708" cy="10238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350" i="1" smtClean="0">
                              <a:solidFill>
                                <a:srgbClr val="C00000"/>
                              </a:solidFill>
                              <a:latin typeface="Cambria Math"/>
                            </a:rPr>
                          </m:ctrlPr>
                        </m:sSubPr>
                        <m:e>
                          <m:r>
                            <a:rPr lang="ru-RU" sz="2350" i="1" smtClean="0">
                              <a:solidFill>
                                <a:srgbClr val="C00000"/>
                              </a:solidFill>
                              <a:latin typeface="Cambria Math"/>
                              <a:ea typeface="Cambria Math"/>
                            </a:rPr>
                            <m:t>𝜃</m:t>
                          </m:r>
                        </m:e>
                        <m:sub>
                          <m:r>
                            <a:rPr lang="en-US" sz="2350" b="0" i="1" smtClean="0">
                              <a:solidFill>
                                <a:srgbClr val="C00000"/>
                              </a:solidFill>
                              <a:latin typeface="Cambria Math"/>
                            </a:rPr>
                            <m:t>𝑇</m:t>
                          </m:r>
                        </m:sub>
                      </m:sSub>
                      <m:d>
                        <m:dPr>
                          <m:ctrlPr>
                            <a:rPr lang="ru-RU" sz="2350" i="1" smtClean="0">
                              <a:solidFill>
                                <a:srgbClr val="C00000"/>
                              </a:solidFill>
                              <a:latin typeface="Cambria Math"/>
                            </a:rPr>
                          </m:ctrlPr>
                        </m:dPr>
                        <m:e>
                          <m:r>
                            <a:rPr lang="en-US" sz="2350" b="0" i="1" smtClean="0">
                              <a:solidFill>
                                <a:srgbClr val="C00000"/>
                              </a:solidFill>
                              <a:latin typeface="Cambria Math"/>
                            </a:rPr>
                            <m:t>𝑥</m:t>
                          </m:r>
                          <m:r>
                            <a:rPr lang="en-US" sz="2350" b="0" i="1" smtClean="0">
                              <a:solidFill>
                                <a:srgbClr val="C00000"/>
                              </a:solidFill>
                              <a:latin typeface="Cambria Math"/>
                            </a:rPr>
                            <m:t>, </m:t>
                          </m:r>
                          <m:r>
                            <a:rPr lang="en-US" sz="2350" b="0" i="1" smtClean="0">
                              <a:solidFill>
                                <a:srgbClr val="C00000"/>
                              </a:solidFill>
                              <a:latin typeface="Cambria Math"/>
                            </a:rPr>
                            <m:t>𝑦</m:t>
                          </m:r>
                          <m:r>
                            <a:rPr lang="en-US" sz="2350" b="0" i="1" smtClean="0">
                              <a:solidFill>
                                <a:srgbClr val="C00000"/>
                              </a:solidFill>
                              <a:latin typeface="Cambria Math"/>
                            </a:rPr>
                            <m:t>, </m:t>
                          </m:r>
                          <m:r>
                            <a:rPr lang="en-US" sz="2350" b="0" i="1" smtClean="0">
                              <a:solidFill>
                                <a:srgbClr val="C00000"/>
                              </a:solidFill>
                              <a:latin typeface="Cambria Math"/>
                            </a:rPr>
                            <m:t>𝑧</m:t>
                          </m:r>
                          <m:r>
                            <a:rPr lang="en-US" sz="2350" b="0" i="1" smtClean="0">
                              <a:solidFill>
                                <a:srgbClr val="C00000"/>
                              </a:solidFill>
                              <a:latin typeface="Cambria Math"/>
                            </a:rPr>
                            <m:t>, </m:t>
                          </m:r>
                          <m:r>
                            <a:rPr lang="en-US" sz="2350" b="0" i="1" smtClean="0">
                              <a:solidFill>
                                <a:srgbClr val="C00000"/>
                              </a:solidFill>
                              <a:latin typeface="Cambria Math"/>
                              <a:ea typeface="Cambria Math"/>
                            </a:rPr>
                            <m:t>𝜏</m:t>
                          </m:r>
                        </m:e>
                      </m:d>
                      <m:r>
                        <a:rPr lang="en-US" sz="2350" b="0" i="1" smtClean="0">
                          <a:solidFill>
                            <a:srgbClr val="C00000"/>
                          </a:solidFill>
                          <a:latin typeface="Cambria Math"/>
                        </a:rPr>
                        <m:t>=</m:t>
                      </m:r>
                      <m:f>
                        <m:fPr>
                          <m:ctrlPr>
                            <a:rPr lang="en-US" sz="2350" b="0" i="1" smtClean="0">
                              <a:solidFill>
                                <a:srgbClr val="C00000"/>
                              </a:solidFill>
                              <a:latin typeface="Cambria Math"/>
                            </a:rPr>
                          </m:ctrlPr>
                        </m:fPr>
                        <m:num>
                          <m:sSub>
                            <m:sSubPr>
                              <m:ctrlPr>
                                <a:rPr lang="en-US" sz="2350" b="0" i="1" smtClean="0">
                                  <a:solidFill>
                                    <a:srgbClr val="C00000"/>
                                  </a:solidFill>
                                  <a:latin typeface="Cambria Math"/>
                                </a:rPr>
                              </m:ctrlPr>
                            </m:sSubPr>
                            <m:e>
                              <m:r>
                                <a:rPr lang="en-US" sz="2350" b="0" i="1" smtClean="0">
                                  <a:solidFill>
                                    <a:srgbClr val="C00000"/>
                                  </a:solidFill>
                                  <a:latin typeface="Cambria Math"/>
                                </a:rPr>
                                <m:t>𝑞</m:t>
                              </m:r>
                            </m:e>
                            <m:sub>
                              <m:r>
                                <a:rPr lang="en-US" sz="2350" b="0" i="1" smtClean="0">
                                  <a:solidFill>
                                    <a:srgbClr val="C00000"/>
                                  </a:solidFill>
                                  <a:latin typeface="Cambria Math"/>
                                </a:rPr>
                                <m:t>𝑇</m:t>
                              </m:r>
                            </m:sub>
                          </m:sSub>
                        </m:num>
                        <m:den>
                          <m:r>
                            <m:rPr>
                              <m:sty m:val="p"/>
                            </m:rPr>
                            <a:rPr lang="el-GR" sz="2350" b="0" i="1" smtClean="0">
                              <a:solidFill>
                                <a:srgbClr val="C00000"/>
                              </a:solidFill>
                              <a:latin typeface="Cambria Math"/>
                            </a:rPr>
                            <m:t>λ</m:t>
                          </m:r>
                          <m:rad>
                            <m:radPr>
                              <m:degHide m:val="on"/>
                              <m:ctrlPr>
                                <a:rPr lang="el-GR" sz="2350" b="0" i="1" smtClean="0">
                                  <a:solidFill>
                                    <a:srgbClr val="C00000"/>
                                  </a:solidFill>
                                  <a:latin typeface="Cambria Math"/>
                                </a:rPr>
                              </m:ctrlPr>
                            </m:radPr>
                            <m:deg/>
                            <m:e>
                              <m:r>
                                <a:rPr lang="el-GR" sz="2350" b="0" i="1" smtClean="0">
                                  <a:solidFill>
                                    <a:srgbClr val="C00000"/>
                                  </a:solidFill>
                                  <a:latin typeface="Cambria Math"/>
                                  <a:ea typeface="Cambria Math"/>
                                </a:rPr>
                                <m:t>𝜔</m:t>
                              </m:r>
                            </m:e>
                          </m:rad>
                          <m:d>
                            <m:dPr>
                              <m:ctrlPr>
                                <a:rPr lang="el-GR" sz="2350" b="0" i="1" smtClean="0">
                                  <a:solidFill>
                                    <a:srgbClr val="C00000"/>
                                  </a:solidFill>
                                  <a:latin typeface="Cambria Math"/>
                                </a:rPr>
                              </m:ctrlPr>
                            </m:dPr>
                            <m:e>
                              <m:r>
                                <a:rPr lang="en-US" sz="2350" b="0" i="1" smtClean="0">
                                  <a:solidFill>
                                    <a:srgbClr val="C00000"/>
                                  </a:solidFill>
                                  <a:latin typeface="Cambria Math"/>
                                </a:rPr>
                                <m:t>4</m:t>
                              </m:r>
                              <m:r>
                                <a:rPr lang="en-US" sz="2350" b="0" i="1" smtClean="0">
                                  <a:solidFill>
                                    <a:srgbClr val="C00000"/>
                                  </a:solidFill>
                                  <a:latin typeface="Cambria Math"/>
                                  <a:ea typeface="Cambria Math"/>
                                </a:rPr>
                                <m:t>𝜋𝜏</m:t>
                              </m:r>
                            </m:e>
                          </m:d>
                          <m:f>
                            <m:fPr>
                              <m:type m:val="skw"/>
                              <m:ctrlPr>
                                <a:rPr lang="el-GR" sz="2350" b="0" i="1" smtClean="0">
                                  <a:solidFill>
                                    <a:srgbClr val="C00000"/>
                                  </a:solidFill>
                                  <a:latin typeface="Cambria Math"/>
                                </a:rPr>
                              </m:ctrlPr>
                            </m:fPr>
                            <m:num>
                              <m:r>
                                <a:rPr lang="en-US" sz="2350" b="0" i="1" smtClean="0">
                                  <a:solidFill>
                                    <a:srgbClr val="C00000"/>
                                  </a:solidFill>
                                  <a:latin typeface="Cambria Math"/>
                                </a:rPr>
                                <m:t>3</m:t>
                              </m:r>
                            </m:num>
                            <m:den>
                              <m:r>
                                <a:rPr lang="en-US" sz="2350" b="0" i="1" smtClean="0">
                                  <a:solidFill>
                                    <a:srgbClr val="C00000"/>
                                  </a:solidFill>
                                  <a:latin typeface="Cambria Math"/>
                                </a:rPr>
                                <m:t>2</m:t>
                              </m:r>
                            </m:den>
                          </m:f>
                        </m:den>
                      </m:f>
                      <m:r>
                        <a:rPr lang="en-US" sz="2350" b="0" i="1" smtClean="0">
                          <a:solidFill>
                            <a:srgbClr val="C00000"/>
                          </a:solidFill>
                          <a:latin typeface="Cambria Math"/>
                        </a:rPr>
                        <m:t>𝑒𝑥𝑝</m:t>
                      </m:r>
                      <m:f>
                        <m:fPr>
                          <m:ctrlPr>
                            <a:rPr lang="en-US" sz="2350" b="0" i="1" smtClean="0">
                              <a:solidFill>
                                <a:srgbClr val="C00000"/>
                              </a:solidFill>
                              <a:latin typeface="Cambria Math"/>
                            </a:rPr>
                          </m:ctrlPr>
                        </m:fPr>
                        <m:num>
                          <m:r>
                            <a:rPr lang="en-US" sz="2350" b="0" i="1" smtClean="0">
                              <a:solidFill>
                                <a:srgbClr val="C00000"/>
                              </a:solidFill>
                              <a:latin typeface="Cambria Math"/>
                            </a:rPr>
                            <m:t>−</m:t>
                          </m:r>
                          <m:sSup>
                            <m:sSupPr>
                              <m:ctrlPr>
                                <a:rPr lang="en-US" sz="2350" b="0" i="1" smtClean="0">
                                  <a:solidFill>
                                    <a:srgbClr val="C00000"/>
                                  </a:solidFill>
                                  <a:latin typeface="Cambria Math"/>
                                </a:rPr>
                              </m:ctrlPr>
                            </m:sSupPr>
                            <m:e>
                              <m:d>
                                <m:dPr>
                                  <m:ctrlPr>
                                    <a:rPr lang="en-US" sz="2350" i="1">
                                      <a:solidFill>
                                        <a:srgbClr val="C00000"/>
                                      </a:solidFill>
                                      <a:latin typeface="Cambria Math"/>
                                    </a:rPr>
                                  </m:ctrlPr>
                                </m:dPr>
                                <m:e>
                                  <m:sSub>
                                    <m:sSubPr>
                                      <m:ctrlPr>
                                        <a:rPr lang="en-US" sz="2350" i="1">
                                          <a:solidFill>
                                            <a:srgbClr val="C00000"/>
                                          </a:solidFill>
                                          <a:latin typeface="Cambria Math"/>
                                        </a:rPr>
                                      </m:ctrlPr>
                                    </m:sSubPr>
                                    <m:e>
                                      <m:r>
                                        <a:rPr lang="en-US" sz="2350" i="1">
                                          <a:solidFill>
                                            <a:srgbClr val="C00000"/>
                                          </a:solidFill>
                                          <a:latin typeface="Cambria Math"/>
                                        </a:rPr>
                                        <m:t>𝑥</m:t>
                                      </m:r>
                                    </m:e>
                                    <m:sub>
                                      <m:r>
                                        <a:rPr lang="en-US" sz="2350" i="1">
                                          <a:solidFill>
                                            <a:srgbClr val="C00000"/>
                                          </a:solidFill>
                                          <a:latin typeface="Cambria Math"/>
                                        </a:rPr>
                                        <m:t>𝑢</m:t>
                                      </m:r>
                                    </m:sub>
                                  </m:sSub>
                                  <m:r>
                                    <a:rPr lang="en-US" sz="2350" i="1">
                                      <a:solidFill>
                                        <a:srgbClr val="C00000"/>
                                      </a:solidFill>
                                      <a:latin typeface="Cambria Math"/>
                                    </a:rPr>
                                    <m:t>−</m:t>
                                  </m:r>
                                  <m:r>
                                    <a:rPr lang="en-US" sz="2350" i="1">
                                      <a:solidFill>
                                        <a:srgbClr val="C00000"/>
                                      </a:solidFill>
                                      <a:latin typeface="Cambria Math"/>
                                    </a:rPr>
                                    <m:t>𝑥</m:t>
                                  </m:r>
                                </m:e>
                              </m:d>
                            </m:e>
                            <m:sup>
                              <m:r>
                                <a:rPr lang="en-US" sz="2350" b="0" i="1" smtClean="0">
                                  <a:solidFill>
                                    <a:srgbClr val="C00000"/>
                                  </a:solidFill>
                                  <a:latin typeface="Cambria Math"/>
                                </a:rPr>
                                <m:t>2</m:t>
                              </m:r>
                            </m:sup>
                          </m:sSup>
                          <m:r>
                            <a:rPr lang="en-US" sz="2350" b="0" i="1" smtClean="0">
                              <a:solidFill>
                                <a:srgbClr val="C00000"/>
                              </a:solidFill>
                              <a:latin typeface="Cambria Math"/>
                            </a:rPr>
                            <m:t>+</m:t>
                          </m:r>
                          <m:sSup>
                            <m:sSupPr>
                              <m:ctrlPr>
                                <a:rPr lang="en-US" sz="2350" b="0" i="1" smtClean="0">
                                  <a:solidFill>
                                    <a:srgbClr val="C00000"/>
                                  </a:solidFill>
                                  <a:latin typeface="Cambria Math"/>
                                </a:rPr>
                              </m:ctrlPr>
                            </m:sSupPr>
                            <m:e>
                              <m:d>
                                <m:dPr>
                                  <m:ctrlPr>
                                    <a:rPr lang="en-US" sz="2350" b="0" i="1" smtClean="0">
                                      <a:solidFill>
                                        <a:srgbClr val="C00000"/>
                                      </a:solidFill>
                                      <a:latin typeface="Cambria Math"/>
                                    </a:rPr>
                                  </m:ctrlPr>
                                </m:dPr>
                                <m:e>
                                  <m:sSub>
                                    <m:sSubPr>
                                      <m:ctrlPr>
                                        <a:rPr lang="en-US" sz="2350" b="0" i="1" smtClean="0">
                                          <a:solidFill>
                                            <a:srgbClr val="C00000"/>
                                          </a:solidFill>
                                          <a:latin typeface="Cambria Math"/>
                                        </a:rPr>
                                      </m:ctrlPr>
                                    </m:sSubPr>
                                    <m:e>
                                      <m:r>
                                        <a:rPr lang="en-US" sz="2350" b="0" i="1" smtClean="0">
                                          <a:solidFill>
                                            <a:srgbClr val="C00000"/>
                                          </a:solidFill>
                                          <a:latin typeface="Cambria Math"/>
                                        </a:rPr>
                                        <m:t>𝑦</m:t>
                                      </m:r>
                                    </m:e>
                                    <m:sub>
                                      <m:r>
                                        <a:rPr lang="en-US" sz="2350" b="0" i="1" smtClean="0">
                                          <a:solidFill>
                                            <a:srgbClr val="C00000"/>
                                          </a:solidFill>
                                          <a:latin typeface="Cambria Math"/>
                                        </a:rPr>
                                        <m:t>𝑢</m:t>
                                      </m:r>
                                    </m:sub>
                                  </m:sSub>
                                  <m:r>
                                    <a:rPr lang="en-US" sz="2350" b="0" i="1" smtClean="0">
                                      <a:solidFill>
                                        <a:srgbClr val="C00000"/>
                                      </a:solidFill>
                                      <a:latin typeface="Cambria Math"/>
                                    </a:rPr>
                                    <m:t>−</m:t>
                                  </m:r>
                                  <m:r>
                                    <a:rPr lang="en-US" sz="2350" b="0" i="1" smtClean="0">
                                      <a:solidFill>
                                        <a:srgbClr val="C00000"/>
                                      </a:solidFill>
                                      <a:latin typeface="Cambria Math"/>
                                    </a:rPr>
                                    <m:t>𝑦</m:t>
                                  </m:r>
                                </m:e>
                              </m:d>
                            </m:e>
                            <m:sup>
                              <m:r>
                                <a:rPr lang="en-US" sz="2350" b="0" i="1" smtClean="0">
                                  <a:solidFill>
                                    <a:srgbClr val="C00000"/>
                                  </a:solidFill>
                                  <a:latin typeface="Cambria Math"/>
                                </a:rPr>
                                <m:t>2</m:t>
                              </m:r>
                            </m:sup>
                          </m:sSup>
                          <m:r>
                            <a:rPr lang="en-US" sz="2350" b="0" i="1" smtClean="0">
                              <a:solidFill>
                                <a:srgbClr val="C00000"/>
                              </a:solidFill>
                              <a:latin typeface="Cambria Math"/>
                            </a:rPr>
                            <m:t>+</m:t>
                          </m:r>
                          <m:sSup>
                            <m:sSupPr>
                              <m:ctrlPr>
                                <a:rPr lang="en-US" sz="2350" b="0" i="1" smtClean="0">
                                  <a:solidFill>
                                    <a:srgbClr val="C00000"/>
                                  </a:solidFill>
                                  <a:latin typeface="Cambria Math"/>
                                </a:rPr>
                              </m:ctrlPr>
                            </m:sSupPr>
                            <m:e>
                              <m:d>
                                <m:dPr>
                                  <m:ctrlPr>
                                    <a:rPr lang="en-US" sz="2350" b="0" i="1" smtClean="0">
                                      <a:solidFill>
                                        <a:srgbClr val="C00000"/>
                                      </a:solidFill>
                                      <a:latin typeface="Cambria Math"/>
                                    </a:rPr>
                                  </m:ctrlPr>
                                </m:dPr>
                                <m:e>
                                  <m:sSub>
                                    <m:sSubPr>
                                      <m:ctrlPr>
                                        <a:rPr lang="en-US" sz="2350" b="0" i="1" smtClean="0">
                                          <a:solidFill>
                                            <a:srgbClr val="C00000"/>
                                          </a:solidFill>
                                          <a:latin typeface="Cambria Math"/>
                                        </a:rPr>
                                      </m:ctrlPr>
                                    </m:sSubPr>
                                    <m:e>
                                      <m:r>
                                        <a:rPr lang="en-US" sz="2350" b="0" i="1" smtClean="0">
                                          <a:solidFill>
                                            <a:srgbClr val="C00000"/>
                                          </a:solidFill>
                                          <a:latin typeface="Cambria Math"/>
                                        </a:rPr>
                                        <m:t>𝑧</m:t>
                                      </m:r>
                                    </m:e>
                                    <m:sub>
                                      <m:r>
                                        <a:rPr lang="en-US" sz="2350" b="0" i="1" smtClean="0">
                                          <a:solidFill>
                                            <a:srgbClr val="C00000"/>
                                          </a:solidFill>
                                          <a:latin typeface="Cambria Math"/>
                                        </a:rPr>
                                        <m:t>𝑢</m:t>
                                      </m:r>
                                    </m:sub>
                                  </m:sSub>
                                  <m:r>
                                    <a:rPr lang="en-US" sz="2350" b="0" i="1" smtClean="0">
                                      <a:solidFill>
                                        <a:srgbClr val="C00000"/>
                                      </a:solidFill>
                                      <a:latin typeface="Cambria Math"/>
                                    </a:rPr>
                                    <m:t>−</m:t>
                                  </m:r>
                                  <m:r>
                                    <a:rPr lang="en-US" sz="2350" b="0" i="1" smtClean="0">
                                      <a:solidFill>
                                        <a:srgbClr val="C00000"/>
                                      </a:solidFill>
                                      <a:latin typeface="Cambria Math"/>
                                    </a:rPr>
                                    <m:t>𝑧</m:t>
                                  </m:r>
                                </m:e>
                              </m:d>
                            </m:e>
                            <m:sup>
                              <m:r>
                                <a:rPr lang="en-US" sz="2350" b="0" i="1" smtClean="0">
                                  <a:solidFill>
                                    <a:srgbClr val="C00000"/>
                                  </a:solidFill>
                                  <a:latin typeface="Cambria Math"/>
                                </a:rPr>
                                <m:t>2</m:t>
                              </m:r>
                            </m:sup>
                          </m:sSup>
                        </m:num>
                        <m:den>
                          <m:r>
                            <a:rPr lang="en-US" sz="2350" b="0" i="1" smtClean="0">
                              <a:solidFill>
                                <a:srgbClr val="C00000"/>
                              </a:solidFill>
                              <a:latin typeface="Cambria Math"/>
                            </a:rPr>
                            <m:t>4</m:t>
                          </m:r>
                          <m:r>
                            <a:rPr lang="en-US" sz="2350" b="0" i="1" smtClean="0">
                              <a:solidFill>
                                <a:srgbClr val="C00000"/>
                              </a:solidFill>
                              <a:latin typeface="Cambria Math"/>
                              <a:ea typeface="Cambria Math"/>
                            </a:rPr>
                            <m:t>𝜔𝜏</m:t>
                          </m:r>
                        </m:den>
                      </m:f>
                    </m:oMath>
                  </m:oMathPara>
                </a14:m>
                <a:endParaRPr lang="ru-RU" sz="2350" dirty="0"/>
              </a:p>
            </p:txBody>
          </p:sp>
        </mc:Choice>
        <mc:Fallback xmlns="">
          <p:sp>
            <p:nvSpPr>
              <p:cNvPr id="5" name="TextBox 4"/>
              <p:cNvSpPr txBox="1">
                <a:spLocks noRot="1" noChangeAspect="1" noMove="1" noResize="1" noEditPoints="1" noAdjustHandles="1" noChangeArrowheads="1" noChangeShapeType="1" noTextEdit="1"/>
              </p:cNvSpPr>
              <p:nvPr/>
            </p:nvSpPr>
            <p:spPr>
              <a:xfrm>
                <a:off x="-115854" y="1181174"/>
                <a:ext cx="9375708" cy="1023806"/>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295398" y="4430880"/>
                <a:ext cx="6553204" cy="9257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ru-RU" sz="2400" i="1" smtClean="0">
                              <a:solidFill>
                                <a:srgbClr val="C00000"/>
                              </a:solidFill>
                              <a:latin typeface="Cambria Math"/>
                              <a:ea typeface="Cambria Math"/>
                            </a:rPr>
                            <m:t>𝜃</m:t>
                          </m:r>
                        </m:e>
                        <m:sub>
                          <m:r>
                            <a:rPr lang="ru-RU" sz="2400" b="0" i="1" smtClean="0">
                              <a:solidFill>
                                <a:srgbClr val="C00000"/>
                              </a:solidFill>
                              <a:latin typeface="Cambria Math" panose="02040503050406030204" pitchFamily="18" charset="0"/>
                            </a:rPr>
                            <m:t>П</m:t>
                          </m:r>
                        </m:sub>
                      </m:sSub>
                      <m:d>
                        <m:dPr>
                          <m:ctrlPr>
                            <a:rPr lang="ru-RU" sz="2400" i="1" smtClean="0">
                              <a:solidFill>
                                <a:srgbClr val="C00000"/>
                              </a:solidFill>
                              <a:latin typeface="Cambria Math"/>
                            </a:rPr>
                          </m:ctrlPr>
                        </m:dPr>
                        <m:e>
                          <m:r>
                            <a:rPr lang="en-US" sz="2400" b="0" i="1" smtClean="0">
                              <a:solidFill>
                                <a:srgbClr val="C00000"/>
                              </a:solidFill>
                              <a:latin typeface="Cambria Math"/>
                            </a:rPr>
                            <m:t>𝑥</m:t>
                          </m:r>
                          <m:r>
                            <a:rPr lang="en-US" sz="2400" b="0" i="1" smtClean="0">
                              <a:solidFill>
                                <a:srgbClr val="C00000"/>
                              </a:solidFill>
                              <a:latin typeface="Cambria Math"/>
                            </a:rPr>
                            <m:t>, </m:t>
                          </m:r>
                          <m:r>
                            <a:rPr lang="en-US" sz="2400" b="0" i="1" smtClean="0">
                              <a:solidFill>
                                <a:srgbClr val="C00000"/>
                              </a:solidFill>
                              <a:latin typeface="Cambria Math"/>
                            </a:rPr>
                            <m:t>𝑦</m:t>
                          </m:r>
                          <m:r>
                            <a:rPr lang="en-US" sz="2400" b="0" i="1" smtClean="0">
                              <a:solidFill>
                                <a:srgbClr val="C00000"/>
                              </a:solidFill>
                              <a:latin typeface="Cambria Math"/>
                            </a:rPr>
                            <m:t>,</m:t>
                          </m:r>
                          <m:r>
                            <m:rPr>
                              <m:sty m:val="p"/>
                            </m:rPr>
                            <a:rPr lang="el-GR" sz="2400" b="0" i="1" smtClean="0">
                              <a:solidFill>
                                <a:srgbClr val="C00000"/>
                              </a:solidFill>
                              <a:latin typeface="Cambria Math"/>
                            </a:rPr>
                            <m:t>τ</m:t>
                          </m:r>
                        </m:e>
                      </m:d>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𝑞</m:t>
                              </m:r>
                            </m:e>
                            <m:sub>
                              <m:r>
                                <a:rPr lang="ru-RU" sz="2400" b="0" i="1" smtClean="0">
                                  <a:solidFill>
                                    <a:srgbClr val="C00000"/>
                                  </a:solidFill>
                                  <a:latin typeface="Cambria Math"/>
                                </a:rPr>
                                <m:t>Л</m:t>
                              </m:r>
                            </m:sub>
                          </m:sSub>
                        </m:num>
                        <m:den>
                          <m:r>
                            <a:rPr lang="ru-RU" sz="2400" b="0" i="1" smtClean="0">
                              <a:solidFill>
                                <a:srgbClr val="C00000"/>
                              </a:solidFill>
                              <a:latin typeface="Cambria Math"/>
                            </a:rPr>
                            <m:t>4</m:t>
                          </m:r>
                          <m:r>
                            <a:rPr lang="ru-RU" sz="2400" b="0" i="1" smtClean="0">
                              <a:solidFill>
                                <a:srgbClr val="C00000"/>
                              </a:solidFill>
                              <a:latin typeface="Cambria Math"/>
                              <a:ea typeface="Cambria Math"/>
                            </a:rPr>
                            <m:t>𝜋</m:t>
                          </m:r>
                          <m:r>
                            <m:rPr>
                              <m:sty m:val="p"/>
                            </m:rPr>
                            <a:rPr lang="el-GR" sz="2400" b="0" i="1" smtClean="0">
                              <a:solidFill>
                                <a:srgbClr val="C00000"/>
                              </a:solidFill>
                              <a:latin typeface="Cambria Math"/>
                              <a:ea typeface="Cambria Math"/>
                            </a:rPr>
                            <m:t>λ</m:t>
                          </m:r>
                          <m:r>
                            <a:rPr lang="el-GR" sz="2400" b="0" i="1" smtClean="0">
                              <a:solidFill>
                                <a:srgbClr val="C00000"/>
                              </a:solidFill>
                              <a:latin typeface="Cambria Math"/>
                              <a:ea typeface="Cambria Math"/>
                            </a:rPr>
                            <m:t>𝜏</m:t>
                          </m:r>
                        </m:den>
                      </m:f>
                      <m:r>
                        <a:rPr lang="en-US" sz="2400" b="0" i="1" smtClean="0">
                          <a:solidFill>
                            <a:srgbClr val="C00000"/>
                          </a:solidFill>
                          <a:latin typeface="Cambria Math"/>
                        </a:rPr>
                        <m:t>𝑒𝑥𝑝</m:t>
                      </m:r>
                      <m:d>
                        <m:dPr>
                          <m:begChr m:val="["/>
                          <m:endChr m:val="]"/>
                          <m:ctrlPr>
                            <a:rPr lang="en-US" sz="2400" b="0" i="1" smtClean="0">
                              <a:solidFill>
                                <a:srgbClr val="C00000"/>
                              </a:solidFill>
                              <a:latin typeface="Cambria Math"/>
                            </a:rPr>
                          </m:ctrlPr>
                        </m:dPr>
                        <m:e>
                          <m:f>
                            <m:fPr>
                              <m:ctrlPr>
                                <a:rPr lang="en-US" sz="2400" i="1">
                                  <a:solidFill>
                                    <a:srgbClr val="C00000"/>
                                  </a:solidFill>
                                  <a:latin typeface="Cambria Math"/>
                                </a:rPr>
                              </m:ctrlPr>
                            </m:fPr>
                            <m:num>
                              <m:r>
                                <a:rPr lang="en-US" sz="2400" i="1">
                                  <a:solidFill>
                                    <a:srgbClr val="C00000"/>
                                  </a:solidFill>
                                  <a:latin typeface="Cambria Math"/>
                                </a:rPr>
                                <m:t>−</m:t>
                              </m:r>
                              <m:sSup>
                                <m:sSupPr>
                                  <m:ctrlPr>
                                    <a:rPr lang="en-US" sz="2400" i="1">
                                      <a:solidFill>
                                        <a:srgbClr val="C00000"/>
                                      </a:solidFill>
                                      <a:latin typeface="Cambria Math"/>
                                    </a:rPr>
                                  </m:ctrlPr>
                                </m:sSupPr>
                                <m:e>
                                  <m:d>
                                    <m:dPr>
                                      <m:ctrlPr>
                                        <a:rPr lang="en-US" sz="2400" i="1">
                                          <a:solidFill>
                                            <a:srgbClr val="C00000"/>
                                          </a:solidFill>
                                          <a:latin typeface="Cambria Math"/>
                                        </a:rPr>
                                      </m:ctrlPr>
                                    </m:dPr>
                                    <m:e>
                                      <m:sSub>
                                        <m:sSubPr>
                                          <m:ctrlPr>
                                            <a:rPr lang="en-US" sz="2400" i="1">
                                              <a:solidFill>
                                                <a:srgbClr val="C00000"/>
                                              </a:solidFill>
                                              <a:latin typeface="Cambria Math"/>
                                            </a:rPr>
                                          </m:ctrlPr>
                                        </m:sSubPr>
                                        <m:e>
                                          <m:r>
                                            <a:rPr lang="en-US" sz="2400" i="1">
                                              <a:solidFill>
                                                <a:srgbClr val="C00000"/>
                                              </a:solidFill>
                                              <a:latin typeface="Cambria Math"/>
                                            </a:rPr>
                                            <m:t>𝑥</m:t>
                                          </m:r>
                                        </m:e>
                                        <m:sub>
                                          <m:r>
                                            <a:rPr lang="en-US" sz="2400" i="1">
                                              <a:solidFill>
                                                <a:srgbClr val="C00000"/>
                                              </a:solidFill>
                                              <a:latin typeface="Cambria Math"/>
                                            </a:rPr>
                                            <m:t>𝑢</m:t>
                                          </m:r>
                                        </m:sub>
                                      </m:sSub>
                                      <m:r>
                                        <a:rPr lang="en-US" sz="2400" i="1">
                                          <a:solidFill>
                                            <a:srgbClr val="C00000"/>
                                          </a:solidFill>
                                          <a:latin typeface="Cambria Math"/>
                                        </a:rPr>
                                        <m:t>−</m:t>
                                      </m:r>
                                      <m:r>
                                        <a:rPr lang="en-US" sz="2400" i="1">
                                          <a:solidFill>
                                            <a:srgbClr val="C00000"/>
                                          </a:solidFill>
                                          <a:latin typeface="Cambria Math"/>
                                        </a:rPr>
                                        <m:t>𝑥</m:t>
                                      </m:r>
                                    </m:e>
                                  </m:d>
                                </m:e>
                                <m:sup>
                                  <m:r>
                                    <a:rPr lang="en-US" sz="2400" i="1">
                                      <a:solidFill>
                                        <a:srgbClr val="C00000"/>
                                      </a:solidFill>
                                      <a:latin typeface="Cambria Math"/>
                                    </a:rPr>
                                    <m:t>2</m:t>
                                  </m:r>
                                </m:sup>
                              </m:sSup>
                              <m:r>
                                <a:rPr lang="en-US" sz="2400" i="1">
                                  <a:solidFill>
                                    <a:srgbClr val="C00000"/>
                                  </a:solidFill>
                                  <a:latin typeface="Cambria Math"/>
                                </a:rPr>
                                <m:t>+</m:t>
                              </m:r>
                              <m:sSup>
                                <m:sSupPr>
                                  <m:ctrlPr>
                                    <a:rPr lang="en-US" sz="2400" i="1">
                                      <a:solidFill>
                                        <a:srgbClr val="C00000"/>
                                      </a:solidFill>
                                      <a:latin typeface="Cambria Math"/>
                                    </a:rPr>
                                  </m:ctrlPr>
                                </m:sSupPr>
                                <m:e>
                                  <m:d>
                                    <m:dPr>
                                      <m:ctrlPr>
                                        <a:rPr lang="en-US" sz="2400" i="1">
                                          <a:solidFill>
                                            <a:srgbClr val="C00000"/>
                                          </a:solidFill>
                                          <a:latin typeface="Cambria Math"/>
                                        </a:rPr>
                                      </m:ctrlPr>
                                    </m:dPr>
                                    <m:e>
                                      <m:sSub>
                                        <m:sSubPr>
                                          <m:ctrlPr>
                                            <a:rPr lang="en-US" sz="2400" i="1">
                                              <a:solidFill>
                                                <a:srgbClr val="C00000"/>
                                              </a:solidFill>
                                              <a:latin typeface="Cambria Math"/>
                                            </a:rPr>
                                          </m:ctrlPr>
                                        </m:sSubPr>
                                        <m:e>
                                          <m:r>
                                            <a:rPr lang="en-US" sz="2400" i="1">
                                              <a:solidFill>
                                                <a:srgbClr val="C00000"/>
                                              </a:solidFill>
                                              <a:latin typeface="Cambria Math"/>
                                            </a:rPr>
                                            <m:t>𝑦</m:t>
                                          </m:r>
                                        </m:e>
                                        <m:sub>
                                          <m:r>
                                            <a:rPr lang="en-US" sz="2400" i="1">
                                              <a:solidFill>
                                                <a:srgbClr val="C00000"/>
                                              </a:solidFill>
                                              <a:latin typeface="Cambria Math"/>
                                            </a:rPr>
                                            <m:t>𝑢</m:t>
                                          </m:r>
                                        </m:sub>
                                      </m:sSub>
                                      <m:r>
                                        <a:rPr lang="en-US" sz="2400" i="1">
                                          <a:solidFill>
                                            <a:srgbClr val="C00000"/>
                                          </a:solidFill>
                                          <a:latin typeface="Cambria Math"/>
                                        </a:rPr>
                                        <m:t>−</m:t>
                                      </m:r>
                                      <m:r>
                                        <a:rPr lang="en-US" sz="2400" i="1">
                                          <a:solidFill>
                                            <a:srgbClr val="C00000"/>
                                          </a:solidFill>
                                          <a:latin typeface="Cambria Math"/>
                                        </a:rPr>
                                        <m:t>𝑦</m:t>
                                      </m:r>
                                    </m:e>
                                  </m:d>
                                </m:e>
                                <m:sup>
                                  <m:r>
                                    <a:rPr lang="en-US" sz="2400" i="1">
                                      <a:solidFill>
                                        <a:srgbClr val="C00000"/>
                                      </a:solidFill>
                                      <a:latin typeface="Cambria Math"/>
                                    </a:rPr>
                                    <m:t>2</m:t>
                                  </m:r>
                                </m:sup>
                              </m:sSup>
                            </m:num>
                            <m:den>
                              <m:r>
                                <a:rPr lang="en-US" sz="2400" i="1">
                                  <a:solidFill>
                                    <a:srgbClr val="C00000"/>
                                  </a:solidFill>
                                  <a:latin typeface="Cambria Math"/>
                                </a:rPr>
                                <m:t>4</m:t>
                              </m:r>
                              <m:r>
                                <a:rPr lang="en-US" sz="2400" i="1">
                                  <a:solidFill>
                                    <a:srgbClr val="C00000"/>
                                  </a:solidFill>
                                  <a:latin typeface="Cambria Math"/>
                                  <a:ea typeface="Cambria Math"/>
                                </a:rPr>
                                <m:t>𝜔𝜏</m:t>
                              </m:r>
                            </m:den>
                          </m:f>
                        </m:e>
                      </m:d>
                    </m:oMath>
                  </m:oMathPara>
                </a14:m>
                <a:endParaRPr lang="ru-RU" dirty="0"/>
              </a:p>
            </p:txBody>
          </p:sp>
        </mc:Choice>
        <mc:Fallback xmlns="">
          <p:sp>
            <p:nvSpPr>
              <p:cNvPr id="8" name="TextBox 7"/>
              <p:cNvSpPr txBox="1">
                <a:spLocks noRot="1" noChangeAspect="1" noMove="1" noResize="1" noEditPoints="1" noAdjustHandles="1" noChangeArrowheads="1" noChangeShapeType="1" noTextEdit="1"/>
              </p:cNvSpPr>
              <p:nvPr/>
            </p:nvSpPr>
            <p:spPr>
              <a:xfrm>
                <a:off x="1295398" y="4430880"/>
                <a:ext cx="6553204" cy="925703"/>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007324" y="5821486"/>
                <a:ext cx="4910062" cy="9308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solidFill>
                                <a:srgbClr val="C00000"/>
                              </a:solidFill>
                              <a:latin typeface="Cambria Math"/>
                            </a:rPr>
                          </m:ctrlPr>
                        </m:sSubPr>
                        <m:e>
                          <m:r>
                            <a:rPr lang="ru-RU" sz="2400" i="1" smtClean="0">
                              <a:solidFill>
                                <a:srgbClr val="C00000"/>
                              </a:solidFill>
                              <a:latin typeface="Cambria Math"/>
                              <a:ea typeface="Cambria Math"/>
                            </a:rPr>
                            <m:t>𝜃</m:t>
                          </m:r>
                        </m:e>
                        <m:sub>
                          <m:r>
                            <a:rPr lang="ru-RU" sz="2400" b="0" i="1" smtClean="0">
                              <a:solidFill>
                                <a:srgbClr val="C00000"/>
                              </a:solidFill>
                              <a:latin typeface="Cambria Math"/>
                            </a:rPr>
                            <m:t>П</m:t>
                          </m:r>
                        </m:sub>
                      </m:sSub>
                      <m:d>
                        <m:dPr>
                          <m:ctrlPr>
                            <a:rPr lang="ru-RU" sz="2400" i="1" smtClean="0">
                              <a:solidFill>
                                <a:srgbClr val="C00000"/>
                              </a:solidFill>
                              <a:latin typeface="Cambria Math"/>
                            </a:rPr>
                          </m:ctrlPr>
                        </m:dPr>
                        <m:e>
                          <m:r>
                            <a:rPr lang="en-US" sz="2400" b="0" i="1" smtClean="0">
                              <a:solidFill>
                                <a:srgbClr val="C00000"/>
                              </a:solidFill>
                              <a:latin typeface="Cambria Math"/>
                            </a:rPr>
                            <m:t>𝑦</m:t>
                          </m:r>
                          <m:r>
                            <a:rPr lang="en-US" sz="2400" b="0" i="1" smtClean="0">
                              <a:solidFill>
                                <a:srgbClr val="C00000"/>
                              </a:solidFill>
                              <a:latin typeface="Cambria Math"/>
                            </a:rPr>
                            <m:t>,</m:t>
                          </m:r>
                          <m:r>
                            <m:rPr>
                              <m:sty m:val="p"/>
                            </m:rPr>
                            <a:rPr lang="el-GR" sz="2400" b="0" i="1" smtClean="0">
                              <a:solidFill>
                                <a:srgbClr val="C00000"/>
                              </a:solidFill>
                              <a:latin typeface="Cambria Math"/>
                            </a:rPr>
                            <m:t>τ</m:t>
                          </m:r>
                        </m:e>
                      </m:d>
                      <m:r>
                        <a:rPr lang="en-US" sz="2400" b="0" i="1" smtClean="0">
                          <a:solidFill>
                            <a:srgbClr val="C00000"/>
                          </a:solidFill>
                          <a:latin typeface="Cambria Math"/>
                        </a:rPr>
                        <m:t>=</m:t>
                      </m:r>
                      <m:f>
                        <m:fPr>
                          <m:ctrlPr>
                            <a:rPr lang="en-US" sz="2400" b="0" i="1" smtClean="0">
                              <a:solidFill>
                                <a:srgbClr val="C00000"/>
                              </a:solidFill>
                              <a:latin typeface="Cambria Math"/>
                            </a:rPr>
                          </m:ctrlPr>
                        </m:fPr>
                        <m:num>
                          <m:sSub>
                            <m:sSubPr>
                              <m:ctrlPr>
                                <a:rPr lang="en-US" sz="2400" b="0" i="1" smtClean="0">
                                  <a:solidFill>
                                    <a:srgbClr val="C00000"/>
                                  </a:solidFill>
                                  <a:latin typeface="Cambria Math"/>
                                </a:rPr>
                              </m:ctrlPr>
                            </m:sSubPr>
                            <m:e>
                              <m:r>
                                <a:rPr lang="en-US" sz="2400" b="0" i="1" smtClean="0">
                                  <a:solidFill>
                                    <a:srgbClr val="C00000"/>
                                  </a:solidFill>
                                  <a:latin typeface="Cambria Math"/>
                                </a:rPr>
                                <m:t>𝑞</m:t>
                              </m:r>
                            </m:e>
                            <m:sub>
                              <m:r>
                                <a:rPr lang="ru-RU" sz="2400" b="0" i="1" smtClean="0">
                                  <a:solidFill>
                                    <a:srgbClr val="C00000"/>
                                  </a:solidFill>
                                  <a:latin typeface="Cambria Math"/>
                                </a:rPr>
                                <m:t>П</m:t>
                              </m:r>
                            </m:sub>
                          </m:sSub>
                          <m:rad>
                            <m:radPr>
                              <m:degHide m:val="on"/>
                              <m:ctrlPr>
                                <a:rPr lang="en-US" sz="2400" b="0" i="1" smtClean="0">
                                  <a:solidFill>
                                    <a:srgbClr val="C00000"/>
                                  </a:solidFill>
                                  <a:latin typeface="Cambria Math"/>
                                </a:rPr>
                              </m:ctrlPr>
                            </m:radPr>
                            <m:deg/>
                            <m:e>
                              <m:r>
                                <a:rPr lang="en-US" sz="2400" b="0" i="1" smtClean="0">
                                  <a:solidFill>
                                    <a:srgbClr val="C00000"/>
                                  </a:solidFill>
                                  <a:latin typeface="Cambria Math"/>
                                  <a:ea typeface="Cambria Math"/>
                                </a:rPr>
                                <m:t>𝜔</m:t>
                              </m:r>
                            </m:e>
                          </m:rad>
                        </m:num>
                        <m:den>
                          <m:r>
                            <m:rPr>
                              <m:sty m:val="p"/>
                            </m:rPr>
                            <a:rPr lang="el-GR" sz="2400" i="1">
                              <a:solidFill>
                                <a:srgbClr val="C00000"/>
                              </a:solidFill>
                              <a:latin typeface="Cambria Math"/>
                              <a:ea typeface="Cambria Math"/>
                            </a:rPr>
                            <m:t>λ</m:t>
                          </m:r>
                          <m:rad>
                            <m:radPr>
                              <m:degHide m:val="on"/>
                              <m:ctrlPr>
                                <a:rPr lang="el-GR" sz="2400" i="1" smtClean="0">
                                  <a:solidFill>
                                    <a:srgbClr val="C00000"/>
                                  </a:solidFill>
                                  <a:latin typeface="Cambria Math"/>
                                  <a:ea typeface="Cambria Math"/>
                                </a:rPr>
                              </m:ctrlPr>
                            </m:radPr>
                            <m:deg/>
                            <m:e>
                              <m:r>
                                <a:rPr lang="ru-RU" sz="2400" i="1">
                                  <a:solidFill>
                                    <a:srgbClr val="C00000"/>
                                  </a:solidFill>
                                  <a:latin typeface="Cambria Math"/>
                                </a:rPr>
                                <m:t>4</m:t>
                              </m:r>
                              <m:r>
                                <a:rPr lang="ru-RU" sz="2400" i="1">
                                  <a:solidFill>
                                    <a:srgbClr val="C00000"/>
                                  </a:solidFill>
                                  <a:latin typeface="Cambria Math"/>
                                  <a:ea typeface="Cambria Math"/>
                                </a:rPr>
                                <m:t>𝜋</m:t>
                              </m:r>
                              <m:r>
                                <a:rPr lang="el-GR" sz="2400" i="1">
                                  <a:solidFill>
                                    <a:srgbClr val="C00000"/>
                                  </a:solidFill>
                                  <a:latin typeface="Cambria Math"/>
                                  <a:ea typeface="Cambria Math"/>
                                </a:rPr>
                                <m:t>𝜏</m:t>
                              </m:r>
                            </m:e>
                          </m:rad>
                        </m:den>
                      </m:f>
                      <m:r>
                        <a:rPr lang="en-US" sz="2400" b="0" i="1" smtClean="0">
                          <a:solidFill>
                            <a:srgbClr val="C00000"/>
                          </a:solidFill>
                          <a:latin typeface="Cambria Math"/>
                        </a:rPr>
                        <m:t>𝑒𝑥𝑝</m:t>
                      </m:r>
                      <m:d>
                        <m:dPr>
                          <m:begChr m:val="["/>
                          <m:endChr m:val="]"/>
                          <m:ctrlPr>
                            <a:rPr lang="en-US" sz="2400" b="0" i="1" smtClean="0">
                              <a:solidFill>
                                <a:srgbClr val="C00000"/>
                              </a:solidFill>
                              <a:latin typeface="Cambria Math"/>
                            </a:rPr>
                          </m:ctrlPr>
                        </m:dPr>
                        <m:e>
                          <m:f>
                            <m:fPr>
                              <m:ctrlPr>
                                <a:rPr lang="en-US" sz="2400" i="1">
                                  <a:solidFill>
                                    <a:srgbClr val="C00000"/>
                                  </a:solidFill>
                                  <a:latin typeface="Cambria Math"/>
                                </a:rPr>
                              </m:ctrlPr>
                            </m:fPr>
                            <m:num>
                              <m:r>
                                <a:rPr lang="ru-RU" sz="2400" b="0" i="1" smtClean="0">
                                  <a:solidFill>
                                    <a:srgbClr val="C00000"/>
                                  </a:solidFill>
                                  <a:latin typeface="Cambria Math"/>
                                </a:rPr>
                                <m:t>−</m:t>
                              </m:r>
                              <m:sSup>
                                <m:sSupPr>
                                  <m:ctrlPr>
                                    <a:rPr lang="en-US" sz="2400" i="1">
                                      <a:solidFill>
                                        <a:srgbClr val="C00000"/>
                                      </a:solidFill>
                                      <a:latin typeface="Cambria Math"/>
                                    </a:rPr>
                                  </m:ctrlPr>
                                </m:sSupPr>
                                <m:e>
                                  <m:d>
                                    <m:dPr>
                                      <m:ctrlPr>
                                        <a:rPr lang="en-US" sz="2400" i="1">
                                          <a:solidFill>
                                            <a:srgbClr val="C00000"/>
                                          </a:solidFill>
                                          <a:latin typeface="Cambria Math"/>
                                        </a:rPr>
                                      </m:ctrlPr>
                                    </m:dPr>
                                    <m:e>
                                      <m:sSub>
                                        <m:sSubPr>
                                          <m:ctrlPr>
                                            <a:rPr lang="en-US" sz="2400" i="1">
                                              <a:solidFill>
                                                <a:srgbClr val="C00000"/>
                                              </a:solidFill>
                                              <a:latin typeface="Cambria Math"/>
                                            </a:rPr>
                                          </m:ctrlPr>
                                        </m:sSubPr>
                                        <m:e>
                                          <m:r>
                                            <a:rPr lang="en-US" sz="2400" i="1">
                                              <a:solidFill>
                                                <a:srgbClr val="C00000"/>
                                              </a:solidFill>
                                              <a:latin typeface="Cambria Math"/>
                                            </a:rPr>
                                            <m:t>𝑦</m:t>
                                          </m:r>
                                        </m:e>
                                        <m:sub>
                                          <m:r>
                                            <a:rPr lang="en-US" sz="2400" i="1">
                                              <a:solidFill>
                                                <a:srgbClr val="C00000"/>
                                              </a:solidFill>
                                              <a:latin typeface="Cambria Math"/>
                                            </a:rPr>
                                            <m:t>𝑢</m:t>
                                          </m:r>
                                        </m:sub>
                                      </m:sSub>
                                      <m:r>
                                        <a:rPr lang="en-US" sz="2400" i="1">
                                          <a:solidFill>
                                            <a:srgbClr val="C00000"/>
                                          </a:solidFill>
                                          <a:latin typeface="Cambria Math"/>
                                        </a:rPr>
                                        <m:t>−</m:t>
                                      </m:r>
                                      <m:r>
                                        <a:rPr lang="en-US" sz="2400" i="1">
                                          <a:solidFill>
                                            <a:srgbClr val="C00000"/>
                                          </a:solidFill>
                                          <a:latin typeface="Cambria Math"/>
                                        </a:rPr>
                                        <m:t>𝑦</m:t>
                                      </m:r>
                                    </m:e>
                                  </m:d>
                                </m:e>
                                <m:sup>
                                  <m:r>
                                    <a:rPr lang="en-US" sz="2400" i="1">
                                      <a:solidFill>
                                        <a:srgbClr val="C00000"/>
                                      </a:solidFill>
                                      <a:latin typeface="Cambria Math"/>
                                    </a:rPr>
                                    <m:t>2</m:t>
                                  </m:r>
                                </m:sup>
                              </m:sSup>
                            </m:num>
                            <m:den>
                              <m:r>
                                <a:rPr lang="en-US" sz="2400" i="1">
                                  <a:solidFill>
                                    <a:srgbClr val="C00000"/>
                                  </a:solidFill>
                                  <a:latin typeface="Cambria Math"/>
                                </a:rPr>
                                <m:t>4</m:t>
                              </m:r>
                              <m:r>
                                <a:rPr lang="en-US" sz="2400" i="1">
                                  <a:solidFill>
                                    <a:srgbClr val="C00000"/>
                                  </a:solidFill>
                                  <a:latin typeface="Cambria Math"/>
                                  <a:ea typeface="Cambria Math"/>
                                </a:rPr>
                                <m:t>𝜔𝜏</m:t>
                              </m:r>
                            </m:den>
                          </m:f>
                        </m:e>
                      </m:d>
                    </m:oMath>
                  </m:oMathPara>
                </a14:m>
                <a:endParaRPr lang="ru-RU" dirty="0"/>
              </a:p>
            </p:txBody>
          </p:sp>
        </mc:Choice>
        <mc:Fallback xmlns="">
          <p:sp>
            <p:nvSpPr>
              <p:cNvPr id="10" name="TextBox 9"/>
              <p:cNvSpPr txBox="1">
                <a:spLocks noRot="1" noChangeAspect="1" noMove="1" noResize="1" noEditPoints="1" noAdjustHandles="1" noChangeArrowheads="1" noChangeShapeType="1" noTextEdit="1"/>
              </p:cNvSpPr>
              <p:nvPr/>
            </p:nvSpPr>
            <p:spPr>
              <a:xfrm>
                <a:off x="2007324" y="5821486"/>
                <a:ext cx="4910062" cy="930896"/>
              </a:xfrm>
              <a:prstGeom prst="rect">
                <a:avLst/>
              </a:prstGeom>
              <a:blipFill rotWithShape="1">
                <a:blip r:embed="rId6"/>
                <a:stretch>
                  <a:fillRect/>
                </a:stretch>
              </a:blipFill>
            </p:spPr>
            <p:txBody>
              <a:bodyPr/>
              <a:lstStyle/>
              <a:p>
                <a:r>
                  <a:rPr lang="ru-RU">
                    <a:noFill/>
                  </a:rPr>
                  <a:t> </a:t>
                </a:r>
              </a:p>
            </p:txBody>
          </p:sp>
        </mc:Fallback>
      </mc:AlternateContent>
      <p:sp>
        <p:nvSpPr>
          <p:cNvPr id="11" name="Содержимое 2"/>
          <p:cNvSpPr txBox="1">
            <a:spLocks/>
          </p:cNvSpPr>
          <p:nvPr/>
        </p:nvSpPr>
        <p:spPr>
          <a:xfrm>
            <a:off x="0" y="4017754"/>
            <a:ext cx="9144000" cy="514424"/>
          </a:xfrm>
          <a:prstGeom prst="rect">
            <a:avLst/>
          </a:prstGeom>
        </p:spPr>
        <p:txBody>
          <a:bodyPr vert="horz" lIns="91440" tIns="45720" rIns="91440" bIns="45720" rtlCol="0">
            <a:noAutofit/>
          </a:bodyPr>
          <a:lstStyle/>
          <a:p>
            <a:pPr marL="266700" indent="800100" algn="just">
              <a:lnSpc>
                <a:spcPct val="80000"/>
              </a:lnSpc>
              <a:buBlip>
                <a:blip r:embed="rId3"/>
              </a:buBlip>
              <a:defRPr/>
            </a:pPr>
            <a:r>
              <a:rPr lang="ru-RU" sz="2400" dirty="0">
                <a:solidFill>
                  <a:schemeClr val="tx2">
                    <a:lumMod val="75000"/>
                  </a:schemeClr>
                </a:solidFill>
                <a:latin typeface="GOST Type BU" pitchFamily="2" charset="2"/>
              </a:rPr>
              <a:t>от линейного источника тепла:</a:t>
            </a:r>
          </a:p>
        </p:txBody>
      </p:sp>
      <p:sp>
        <p:nvSpPr>
          <p:cNvPr id="12" name="Содержимое 2"/>
          <p:cNvSpPr txBox="1">
            <a:spLocks/>
          </p:cNvSpPr>
          <p:nvPr/>
        </p:nvSpPr>
        <p:spPr>
          <a:xfrm>
            <a:off x="0" y="5411937"/>
            <a:ext cx="9144000" cy="514424"/>
          </a:xfrm>
          <a:prstGeom prst="rect">
            <a:avLst/>
          </a:prstGeom>
        </p:spPr>
        <p:txBody>
          <a:bodyPr vert="horz" lIns="91440" tIns="45720" rIns="91440" bIns="45720" rtlCol="0">
            <a:noAutofit/>
          </a:bodyPr>
          <a:lstStyle/>
          <a:p>
            <a:pPr marL="266700" indent="800100" algn="just">
              <a:lnSpc>
                <a:spcPct val="80000"/>
              </a:lnSpc>
              <a:buBlip>
                <a:blip r:embed="rId3"/>
              </a:buBlip>
              <a:defRPr/>
            </a:pPr>
            <a:r>
              <a:rPr lang="ru-RU" sz="2400" dirty="0">
                <a:solidFill>
                  <a:schemeClr val="tx2">
                    <a:lumMod val="75000"/>
                  </a:schemeClr>
                </a:solidFill>
                <a:latin typeface="GOST Type BU" pitchFamily="2" charset="2"/>
              </a:rPr>
              <a:t>от </a:t>
            </a:r>
            <a:r>
              <a:rPr lang="ru-RU" sz="2400" dirty="0" smtClean="0">
                <a:solidFill>
                  <a:schemeClr val="tx2">
                    <a:lumMod val="75000"/>
                  </a:schemeClr>
                </a:solidFill>
                <a:latin typeface="GOST Type BU" pitchFamily="2" charset="2"/>
              </a:rPr>
              <a:t>плоского </a:t>
            </a:r>
            <a:r>
              <a:rPr lang="ru-RU" sz="2400" dirty="0">
                <a:solidFill>
                  <a:schemeClr val="tx2">
                    <a:lumMod val="75000"/>
                  </a:schemeClr>
                </a:solidFill>
                <a:latin typeface="GOST Type BU" pitchFamily="2" charset="2"/>
              </a:rPr>
              <a:t>источника тепла:</a:t>
            </a:r>
          </a:p>
        </p:txBody>
      </p:sp>
      <p:sp>
        <p:nvSpPr>
          <p:cNvPr id="13" name="Содержимое 2"/>
          <p:cNvSpPr txBox="1">
            <a:spLocks/>
          </p:cNvSpPr>
          <p:nvPr/>
        </p:nvSpPr>
        <p:spPr>
          <a:xfrm>
            <a:off x="7726648" y="468530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4" name="Содержимое 2"/>
          <p:cNvSpPr txBox="1">
            <a:spLocks/>
          </p:cNvSpPr>
          <p:nvPr/>
        </p:nvSpPr>
        <p:spPr>
          <a:xfrm>
            <a:off x="8943806" y="1447874"/>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5" name="Группа 14"/>
          <p:cNvGrpSpPr/>
          <p:nvPr/>
        </p:nvGrpSpPr>
        <p:grpSpPr>
          <a:xfrm>
            <a:off x="8415855" y="6450136"/>
            <a:ext cx="487634" cy="369332"/>
            <a:chOff x="8415855" y="6450136"/>
            <a:chExt cx="487634" cy="369332"/>
          </a:xfrm>
        </p:grpSpPr>
        <p:sp>
          <p:nvSpPr>
            <p:cNvPr id="16" name="Овал 1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7" name="TextBox 16"/>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03096318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3109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 УСТРОЙСТВА ДЛЯ МОДЕЛИРОВАНИЯ ТЕПЛОВЫХ ЯВЛЕНИЙ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НА ЭЛЕКТРОПРОВОДНОЙ БУМАГЕ</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4988859"/>
            <a:ext cx="9144000" cy="1869141"/>
          </a:xfrm>
          <a:prstGeom prst="rect">
            <a:avLst/>
          </a:prstGeom>
        </p:spPr>
        <p:txBody>
          <a:bodyPr vert="horz" lIns="91440" tIns="45720" rIns="91440" bIns="45720" rtlCol="0">
            <a:noAutofit/>
          </a:bodyPr>
          <a:lstStyle/>
          <a:p>
            <a:pPr marL="95250" algn="ctr">
              <a:lnSpc>
                <a:spcPct val="80000"/>
              </a:lnSpc>
              <a:defRPr/>
            </a:pPr>
            <a:r>
              <a:rPr lang="ru-RU" dirty="0">
                <a:solidFill>
                  <a:schemeClr val="tx2">
                    <a:lumMod val="75000"/>
                  </a:schemeClr>
                </a:solidFill>
                <a:latin typeface="GOST Type BU" pitchFamily="2" charset="2"/>
              </a:rPr>
              <a:t>Интегратор включает блок питания </a:t>
            </a:r>
            <a:r>
              <a:rPr lang="ru-RU" dirty="0">
                <a:solidFill>
                  <a:srgbClr val="C00000"/>
                </a:solidFill>
                <a:latin typeface="GOST Type BU" pitchFamily="2" charset="2"/>
              </a:rPr>
              <a:t>1</a:t>
            </a:r>
            <a:r>
              <a:rPr lang="ru-RU" dirty="0">
                <a:solidFill>
                  <a:schemeClr val="tx2">
                    <a:lumMod val="75000"/>
                  </a:schemeClr>
                </a:solidFill>
                <a:latin typeface="GOST Type BU" pitchFamily="2" charset="2"/>
              </a:rPr>
              <a:t>, через контакты </a:t>
            </a:r>
            <a:r>
              <a:rPr lang="ru-RU" dirty="0">
                <a:solidFill>
                  <a:srgbClr val="C00000"/>
                </a:solidFill>
                <a:latin typeface="GOST Type BU" pitchFamily="2" charset="2"/>
              </a:rPr>
              <a:t>а</a:t>
            </a:r>
            <a:r>
              <a:rPr lang="ru-RU" dirty="0">
                <a:solidFill>
                  <a:schemeClr val="tx2">
                    <a:lumMod val="75000"/>
                  </a:schemeClr>
                </a:solidFill>
                <a:latin typeface="GOST Type BU" pitchFamily="2" charset="2"/>
              </a:rPr>
              <a:t> и </a:t>
            </a:r>
            <a:r>
              <a:rPr lang="ru-RU" dirty="0">
                <a:solidFill>
                  <a:srgbClr val="C00000"/>
                </a:solidFill>
                <a:latin typeface="GOST Type BU" pitchFamily="2" charset="2"/>
              </a:rPr>
              <a:t>b</a:t>
            </a:r>
            <a:r>
              <a:rPr lang="ru-RU" dirty="0">
                <a:solidFill>
                  <a:schemeClr val="tx2">
                    <a:lumMod val="75000"/>
                  </a:schemeClr>
                </a:solidFill>
                <a:latin typeface="GOST Type BU" pitchFamily="2" charset="2"/>
              </a:rPr>
              <a:t> которого подается напряжение на резисторы </a:t>
            </a:r>
            <a:r>
              <a:rPr lang="ru-RU" dirty="0">
                <a:solidFill>
                  <a:srgbClr val="C00000"/>
                </a:solidFill>
                <a:latin typeface="GOST Type BU" pitchFamily="2" charset="2"/>
              </a:rPr>
              <a:t>11</a:t>
            </a:r>
            <a:r>
              <a:rPr lang="ru-RU" dirty="0">
                <a:solidFill>
                  <a:schemeClr val="tx2">
                    <a:lumMod val="75000"/>
                  </a:schemeClr>
                </a:solidFill>
                <a:latin typeface="GOST Type BU" pitchFamily="2" charset="2"/>
              </a:rPr>
              <a:t>, контакты </a:t>
            </a:r>
            <a:r>
              <a:rPr lang="ru-RU" dirty="0">
                <a:solidFill>
                  <a:srgbClr val="C00000"/>
                </a:solidFill>
                <a:latin typeface="GOST Type BU" pitchFamily="2" charset="2"/>
              </a:rPr>
              <a:t>12</a:t>
            </a:r>
            <a:r>
              <a:rPr lang="ru-RU" dirty="0">
                <a:solidFill>
                  <a:schemeClr val="tx2">
                    <a:lumMod val="75000"/>
                  </a:schemeClr>
                </a:solidFill>
                <a:latin typeface="GOST Type BU" pitchFamily="2" charset="2"/>
              </a:rPr>
              <a:t>, модель </a:t>
            </a:r>
            <a:r>
              <a:rPr lang="ru-RU" dirty="0">
                <a:solidFill>
                  <a:srgbClr val="C00000"/>
                </a:solidFill>
                <a:latin typeface="GOST Type BU" pitchFamily="2" charset="2"/>
              </a:rPr>
              <a:t>13</a:t>
            </a:r>
            <a:r>
              <a:rPr lang="ru-RU" dirty="0">
                <a:solidFill>
                  <a:schemeClr val="tx2">
                    <a:lumMod val="75000"/>
                  </a:schemeClr>
                </a:solidFill>
                <a:latin typeface="GOST Type BU" pitchFamily="2" charset="2"/>
              </a:rPr>
              <a:t> и шину </a:t>
            </a:r>
            <a:r>
              <a:rPr lang="ru-RU" dirty="0">
                <a:solidFill>
                  <a:srgbClr val="C00000"/>
                </a:solidFill>
                <a:latin typeface="GOST Type BU" pitchFamily="2" charset="2"/>
              </a:rPr>
              <a:t>15</a:t>
            </a:r>
            <a:r>
              <a:rPr lang="ru-RU" dirty="0">
                <a:solidFill>
                  <a:schemeClr val="tx2">
                    <a:lumMod val="75000"/>
                  </a:schemeClr>
                </a:solidFill>
                <a:latin typeface="GOST Type BU" pitchFamily="2" charset="2"/>
              </a:rPr>
              <a:t>. Резисторы </a:t>
            </a:r>
            <a:r>
              <a:rPr lang="ru-RU" dirty="0">
                <a:solidFill>
                  <a:srgbClr val="C00000"/>
                </a:solidFill>
                <a:latin typeface="GOST Type BU" pitchFamily="2" charset="2"/>
              </a:rPr>
              <a:t>11</a:t>
            </a:r>
            <a:r>
              <a:rPr lang="ru-RU" dirty="0">
                <a:solidFill>
                  <a:schemeClr val="tx2">
                    <a:lumMod val="75000"/>
                  </a:schemeClr>
                </a:solidFill>
                <a:latin typeface="GOST Type BU" pitchFamily="2" charset="2"/>
              </a:rPr>
              <a:t> служат для подвода к поверхности модели тока заданной плотности, имитирующего тепловой поток, например, со стороны стружки в резец. Блок и установка включаются контактами </a:t>
            </a:r>
            <a:r>
              <a:rPr lang="ru-RU" dirty="0">
                <a:solidFill>
                  <a:srgbClr val="C00000"/>
                </a:solidFill>
                <a:latin typeface="GOST Type BU" pitchFamily="2" charset="2"/>
              </a:rPr>
              <a:t>2</a:t>
            </a:r>
            <a:r>
              <a:rPr lang="ru-RU" dirty="0">
                <a:solidFill>
                  <a:schemeClr val="tx2">
                    <a:lumMod val="75000"/>
                  </a:schemeClr>
                </a:solidFill>
                <a:latin typeface="GOST Type BU" pitchFamily="2" charset="2"/>
              </a:rPr>
              <a:t> и </a:t>
            </a:r>
            <a:r>
              <a:rPr lang="ru-RU" dirty="0">
                <a:solidFill>
                  <a:srgbClr val="C00000"/>
                </a:solidFill>
                <a:latin typeface="GOST Type BU" pitchFamily="2" charset="2"/>
              </a:rPr>
              <a:t>6</a:t>
            </a:r>
            <a:r>
              <a:rPr lang="ru-RU" dirty="0">
                <a:solidFill>
                  <a:schemeClr val="tx2">
                    <a:lumMod val="75000"/>
                  </a:schemeClr>
                </a:solidFill>
                <a:latin typeface="GOST Type BU" pitchFamily="2" charset="2"/>
              </a:rPr>
              <a:t>. Измерительное устройство </a:t>
            </a:r>
            <a:r>
              <a:rPr lang="ru-RU" dirty="0">
                <a:solidFill>
                  <a:srgbClr val="C00000"/>
                </a:solidFill>
                <a:latin typeface="GOST Type BU" pitchFamily="2" charset="2"/>
              </a:rPr>
              <a:t>9</a:t>
            </a:r>
            <a:r>
              <a:rPr lang="ru-RU" dirty="0">
                <a:solidFill>
                  <a:schemeClr val="tx2">
                    <a:lumMod val="75000"/>
                  </a:schemeClr>
                </a:solidFill>
                <a:latin typeface="GOST Type BU" pitchFamily="2" charset="2"/>
              </a:rPr>
              <a:t> настраивается с помощью кнопки </a:t>
            </a:r>
            <a:r>
              <a:rPr lang="ru-RU" dirty="0">
                <a:solidFill>
                  <a:srgbClr val="C00000"/>
                </a:solidFill>
                <a:latin typeface="GOST Type BU" pitchFamily="2" charset="2"/>
              </a:rPr>
              <a:t>4</a:t>
            </a:r>
            <a:r>
              <a:rPr lang="ru-RU" dirty="0">
                <a:solidFill>
                  <a:schemeClr val="tx2">
                    <a:lumMod val="75000"/>
                  </a:schemeClr>
                </a:solidFill>
                <a:latin typeface="GOST Type BU" pitchFamily="2" charset="2"/>
              </a:rPr>
              <a:t>, переключателя декад </a:t>
            </a:r>
            <a:r>
              <a:rPr lang="ru-RU" dirty="0">
                <a:solidFill>
                  <a:srgbClr val="C00000"/>
                </a:solidFill>
                <a:latin typeface="GOST Type BU" pitchFamily="2" charset="2"/>
              </a:rPr>
              <a:t>3</a:t>
            </a:r>
            <a:r>
              <a:rPr lang="ru-RU" dirty="0">
                <a:solidFill>
                  <a:schemeClr val="tx2">
                    <a:lumMod val="75000"/>
                  </a:schemeClr>
                </a:solidFill>
                <a:latin typeface="GOST Type BU" pitchFamily="2" charset="2"/>
              </a:rPr>
              <a:t> и реохорды </a:t>
            </a:r>
            <a:r>
              <a:rPr lang="ru-RU" dirty="0">
                <a:solidFill>
                  <a:srgbClr val="C00000"/>
                </a:solidFill>
                <a:latin typeface="GOST Type BU" pitchFamily="2" charset="2"/>
              </a:rPr>
              <a:t>7</a:t>
            </a:r>
            <a:r>
              <a:rPr lang="ru-RU" dirty="0">
                <a:solidFill>
                  <a:schemeClr val="tx2">
                    <a:lumMod val="75000"/>
                  </a:schemeClr>
                </a:solidFill>
                <a:latin typeface="GOST Type BU" pitchFamily="2" charset="2"/>
              </a:rPr>
              <a:t>. Сопротивление резисторов </a:t>
            </a:r>
            <a:r>
              <a:rPr lang="ru-RU" dirty="0">
                <a:solidFill>
                  <a:srgbClr val="C00000"/>
                </a:solidFill>
                <a:latin typeface="GOST Type BU" pitchFamily="2" charset="2"/>
              </a:rPr>
              <a:t>11</a:t>
            </a:r>
            <a:r>
              <a:rPr lang="ru-RU" dirty="0">
                <a:solidFill>
                  <a:schemeClr val="tx2">
                    <a:lumMod val="75000"/>
                  </a:schemeClr>
                </a:solidFill>
                <a:latin typeface="GOST Type BU" pitchFamily="2" charset="2"/>
              </a:rPr>
              <a:t> регулируется настройкой ручек </a:t>
            </a:r>
            <a:r>
              <a:rPr lang="ru-RU" dirty="0">
                <a:solidFill>
                  <a:srgbClr val="C00000"/>
                </a:solidFill>
                <a:latin typeface="GOST Type BU" pitchFamily="2" charset="2"/>
              </a:rPr>
              <a:t>8</a:t>
            </a:r>
            <a:r>
              <a:rPr lang="ru-RU" dirty="0">
                <a:solidFill>
                  <a:schemeClr val="tx2">
                    <a:lumMod val="75000"/>
                  </a:schemeClr>
                </a:solidFill>
                <a:latin typeface="GOST Type BU" pitchFamily="2" charset="2"/>
              </a:rPr>
              <a:t> и </a:t>
            </a:r>
            <a:r>
              <a:rPr lang="ru-RU" dirty="0">
                <a:solidFill>
                  <a:srgbClr val="C00000"/>
                </a:solidFill>
                <a:latin typeface="GOST Type BU" pitchFamily="2" charset="2"/>
              </a:rPr>
              <a:t>10</a:t>
            </a:r>
            <a:r>
              <a:rPr lang="ru-RU" dirty="0">
                <a:solidFill>
                  <a:schemeClr val="tx2">
                    <a:lumMod val="75000"/>
                  </a:schemeClr>
                </a:solidFill>
                <a:latin typeface="GOST Type BU" pitchFamily="2" charset="2"/>
              </a:rPr>
              <a:t>. Иглу </a:t>
            </a:r>
            <a:r>
              <a:rPr lang="ru-RU" dirty="0">
                <a:solidFill>
                  <a:srgbClr val="C00000"/>
                </a:solidFill>
                <a:latin typeface="GOST Type BU" pitchFamily="2" charset="2"/>
              </a:rPr>
              <a:t>14</a:t>
            </a:r>
            <a:r>
              <a:rPr lang="ru-RU" dirty="0">
                <a:solidFill>
                  <a:schemeClr val="tx2">
                    <a:lumMod val="75000"/>
                  </a:schemeClr>
                </a:solidFill>
                <a:latin typeface="GOST Type BU" pitchFamily="2" charset="2"/>
              </a:rPr>
              <a:t> устанавливают в точке модели, в которой определяется безразмерный потенциал, переводимый затем в температуру</a:t>
            </a:r>
            <a:endParaRPr lang="ru-RU" dirty="0" smtClean="0">
              <a:solidFill>
                <a:schemeClr val="tx2">
                  <a:lumMod val="75000"/>
                </a:schemeClr>
              </a:solidFill>
              <a:latin typeface="GOST Type BU" pitchFamily="2" charset="2"/>
            </a:endParaRPr>
          </a:p>
        </p:txBody>
      </p:sp>
      <p:pic>
        <p:nvPicPr>
          <p:cNvPr id="4" name="Picture 6"/>
          <p:cNvPicPr>
            <a:picLocks noChangeAspect="1" noChangeArrowheads="1"/>
          </p:cNvPicPr>
          <p:nvPr/>
        </p:nvPicPr>
        <p:blipFill>
          <a:blip r:embed="rId3">
            <a:clrChange>
              <a:clrFrom>
                <a:srgbClr val="FFFFFF"/>
              </a:clrFrom>
              <a:clrTo>
                <a:srgbClr val="FFFFFF">
                  <a:alpha val="0"/>
                </a:srgbClr>
              </a:clrTo>
            </a:clrChange>
            <a:lum bright="-42000"/>
            <a:extLst>
              <a:ext uri="{28A0092B-C50C-407E-A947-70E740481C1C}">
                <a14:useLocalDpi xmlns:a14="http://schemas.microsoft.com/office/drawing/2010/main" val="0"/>
              </a:ext>
            </a:extLst>
          </a:blip>
          <a:srcRect/>
          <a:stretch>
            <a:fillRect/>
          </a:stretch>
        </p:blipFill>
        <p:spPr bwMode="auto">
          <a:xfrm>
            <a:off x="1359837" y="1505691"/>
            <a:ext cx="6424326" cy="344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Группа 4"/>
          <p:cNvGrpSpPr/>
          <p:nvPr/>
        </p:nvGrpSpPr>
        <p:grpSpPr>
          <a:xfrm>
            <a:off x="8421465" y="6450136"/>
            <a:ext cx="476412" cy="369332"/>
            <a:chOff x="8421465"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21465" y="6450136"/>
              <a:ext cx="47641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54587155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3109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СХЕМА УСТРОЙСТВА ДЛЯ МОДЕЛИРОВАНИЯ ТЕПЛОВЫХ ЯВЛЕНИЙ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НА ЭЛЕКТРИЧЕСКОЙ СЕТКЕ</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8391" y="1447800"/>
            <a:ext cx="5667219" cy="5257800"/>
          </a:xfrm>
          <a:prstGeom prst="rect">
            <a:avLst/>
          </a:prstGeom>
        </p:spPr>
      </p:pic>
      <p:grpSp>
        <p:nvGrpSpPr>
          <p:cNvPr id="4" name="Группа 3"/>
          <p:cNvGrpSpPr/>
          <p:nvPr/>
        </p:nvGrpSpPr>
        <p:grpSpPr>
          <a:xfrm>
            <a:off x="8415855" y="6450136"/>
            <a:ext cx="487634" cy="369332"/>
            <a:chOff x="8415855"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8467690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ТЕПЛОТА ПРИ РЕЗАНИИ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6286828"/>
            <a:ext cx="9144000" cy="323522"/>
          </a:xfrm>
          <a:prstGeom prst="rect">
            <a:avLst/>
          </a:prstGeom>
        </p:spPr>
        <p:txBody>
          <a:bodyPr vert="horz" lIns="91440" tIns="45720" rIns="91440" bIns="45720" rtlCol="0">
            <a:noAutofit/>
          </a:bodyPr>
          <a:lstStyle/>
          <a:p>
            <a:pPr marL="95250" algn="ctr">
              <a:lnSpc>
                <a:spcPct val="80000"/>
              </a:lnSpc>
              <a:defRPr/>
            </a:pPr>
            <a:r>
              <a:rPr lang="ru-RU" sz="2400" dirty="0">
                <a:solidFill>
                  <a:schemeClr val="tx2">
                    <a:lumMod val="75000"/>
                  </a:schemeClr>
                </a:solidFill>
                <a:latin typeface="GOST Type BU" pitchFamily="2" charset="2"/>
              </a:rPr>
              <a:t>Схема очагов образования теплоты при резании</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414" y="518234"/>
            <a:ext cx="7173172" cy="5768594"/>
          </a:xfrm>
          <a:prstGeom prst="rect">
            <a:avLst/>
          </a:prstGeom>
        </p:spPr>
      </p:pic>
      <p:grpSp>
        <p:nvGrpSpPr>
          <p:cNvPr id="6" name="Группа 5"/>
          <p:cNvGrpSpPr/>
          <p:nvPr/>
        </p:nvGrpSpPr>
        <p:grpSpPr>
          <a:xfrm>
            <a:off x="8421465" y="6450136"/>
            <a:ext cx="476412" cy="369332"/>
            <a:chOff x="8421465" y="6450136"/>
            <a:chExt cx="476412"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21465" y="6450136"/>
              <a:ext cx="47641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01530300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ТЕПЛОТА И ТЕПЛОВОЙ БАЛАНС ПРИ РЕЗАНИИ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1028700"/>
            <a:ext cx="9144000" cy="438150"/>
          </a:xfrm>
          <a:prstGeom prst="rect">
            <a:avLst/>
          </a:prstGeom>
        </p:spPr>
        <p:txBody>
          <a:bodyPr vert="horz" lIns="91440" tIns="45720" rIns="91440" bIns="45720" rtlCol="0">
            <a:noAutofit/>
          </a:bodyPr>
          <a:lstStyle/>
          <a:p>
            <a:pPr marL="95250" indent="704850" algn="just">
              <a:lnSpc>
                <a:spcPct val="80000"/>
              </a:lnSpc>
              <a:buBlip>
                <a:blip r:embed="rId3"/>
              </a:buBlip>
              <a:defRPr/>
            </a:pPr>
            <a:r>
              <a:rPr lang="ru-RU" sz="2800" dirty="0">
                <a:solidFill>
                  <a:schemeClr val="tx2">
                    <a:lumMod val="75000"/>
                  </a:schemeClr>
                </a:solidFill>
                <a:latin typeface="GOST Type BU" pitchFamily="2" charset="2"/>
              </a:rPr>
              <a:t>Количество теплоты при резании:</a:t>
            </a:r>
          </a:p>
        </p:txBody>
      </p:sp>
      <mc:AlternateContent xmlns:mc="http://schemas.openxmlformats.org/markup-compatibility/2006" xmlns:a14="http://schemas.microsoft.com/office/drawing/2010/main">
        <mc:Choice Requires="a14">
          <p:sp>
            <p:nvSpPr>
              <p:cNvPr id="3" name="TextBox 2"/>
              <p:cNvSpPr txBox="1"/>
              <p:nvPr/>
            </p:nvSpPr>
            <p:spPr>
              <a:xfrm>
                <a:off x="3697658" y="1343025"/>
                <a:ext cx="174868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𝑄</m:t>
                      </m:r>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𝑧</m:t>
                          </m:r>
                        </m:sub>
                      </m:sSub>
                      <m:r>
                        <a:rPr lang="en-US" sz="2800" b="0" i="1" smtClean="0">
                          <a:solidFill>
                            <a:srgbClr val="C00000"/>
                          </a:solidFill>
                          <a:latin typeface="Cambria Math"/>
                          <a:ea typeface="Cambria Math"/>
                        </a:rPr>
                        <m:t>∙</m:t>
                      </m:r>
                      <m:r>
                        <m:rPr>
                          <m:sty m:val="p"/>
                        </m:rPr>
                        <a:rPr lang="el-GR" sz="2800" b="0" i="1" smtClean="0">
                          <a:solidFill>
                            <a:srgbClr val="C00000"/>
                          </a:solidFill>
                          <a:latin typeface="Cambria Math"/>
                          <a:ea typeface="Cambria Math"/>
                        </a:rPr>
                        <m:t>υ</m:t>
                      </m:r>
                    </m:oMath>
                  </m:oMathPara>
                </a14:m>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3697658" y="1343025"/>
                <a:ext cx="1748684" cy="523220"/>
              </a:xfrm>
              <a:prstGeom prst="rect">
                <a:avLst/>
              </a:prstGeom>
              <a:blipFill rotWithShape="1">
                <a:blip r:embed="rId4"/>
                <a:stretch>
                  <a:fillRect/>
                </a:stretch>
              </a:blipFill>
            </p:spPr>
            <p:txBody>
              <a:bodyPr/>
              <a:lstStyle/>
              <a:p>
                <a:r>
                  <a:rPr lang="ru-RU">
                    <a:noFill/>
                  </a:rPr>
                  <a:t> </a:t>
                </a:r>
              </a:p>
            </p:txBody>
          </p:sp>
        </mc:Fallback>
      </mc:AlternateContent>
      <p:sp>
        <p:nvSpPr>
          <p:cNvPr id="5" name="Содержимое 2"/>
          <p:cNvSpPr txBox="1">
            <a:spLocks/>
          </p:cNvSpPr>
          <p:nvPr/>
        </p:nvSpPr>
        <p:spPr>
          <a:xfrm>
            <a:off x="0" y="1885295"/>
            <a:ext cx="9144000" cy="3048000"/>
          </a:xfrm>
          <a:prstGeom prst="rect">
            <a:avLst/>
          </a:prstGeom>
        </p:spPr>
        <p:txBody>
          <a:bodyPr vert="horz" lIns="91440" tIns="45720" rIns="91440" bIns="45720" rtlCol="0">
            <a:noAutofit/>
          </a:bodyPr>
          <a:lstStyle/>
          <a:p>
            <a:pPr marL="95250" algn="just">
              <a:lnSpc>
                <a:spcPct val="80000"/>
              </a:lnSpc>
              <a:defRPr/>
            </a:pPr>
            <a:r>
              <a:rPr lang="ru-RU" sz="2400" dirty="0">
                <a:solidFill>
                  <a:schemeClr val="tx2">
                    <a:lumMod val="75000"/>
                  </a:schemeClr>
                </a:solidFill>
                <a:latin typeface="GOST Type BU" pitchFamily="2" charset="2"/>
              </a:rPr>
              <a:t>где	</a:t>
            </a:r>
            <a:r>
              <a:rPr lang="ru-RU" sz="2400" dirty="0" err="1">
                <a:solidFill>
                  <a:srgbClr val="C00000"/>
                </a:solidFill>
                <a:latin typeface="GOST Type BU" pitchFamily="2" charset="2"/>
              </a:rPr>
              <a:t>P</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 тангенциальная составляющая силы резания;</a:t>
            </a:r>
          </a:p>
          <a:p>
            <a:pPr marL="95250" indent="800100" algn="just">
              <a:lnSpc>
                <a:spcPct val="80000"/>
              </a:lnSpc>
              <a:defRPr/>
            </a:pPr>
            <a:r>
              <a:rPr lang="el-GR" sz="2400" dirty="0" smtClean="0">
                <a:solidFill>
                  <a:srgbClr val="C00000"/>
                </a:solidFill>
                <a:latin typeface="Times New Roman" pitchFamily="18" charset="0"/>
                <a:cs typeface="Times New Roman"/>
              </a:rPr>
              <a:t>υ</a:t>
            </a:r>
            <a:r>
              <a:rPr lang="en-US" sz="2400" dirty="0" smtClean="0">
                <a:solidFill>
                  <a:schemeClr val="tx2">
                    <a:lumMod val="75000"/>
                  </a:schemeClr>
                </a:solidFill>
                <a:latin typeface="GOST Type BU" pitchFamily="2" charset="2"/>
                <a:cs typeface="Times New Roman"/>
              </a:rPr>
              <a:t> </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скорость резания.</a:t>
            </a:r>
          </a:p>
          <a:p>
            <a:pPr marL="990600" indent="-457200" algn="just">
              <a:lnSpc>
                <a:spcPct val="80000"/>
              </a:lnSpc>
              <a:buBlip>
                <a:blip r:embed="rId3"/>
              </a:buBlip>
              <a:defRPr/>
            </a:pPr>
            <a:r>
              <a:rPr lang="ru-RU" sz="2400" dirty="0">
                <a:solidFill>
                  <a:schemeClr val="tx2">
                    <a:lumMod val="75000"/>
                  </a:schemeClr>
                </a:solidFill>
                <a:latin typeface="GOST Type BU" pitchFamily="2" charset="2"/>
              </a:rPr>
              <a:t>т</a:t>
            </a:r>
            <a:r>
              <a:rPr lang="ru-RU" sz="2400" dirty="0" smtClean="0">
                <a:solidFill>
                  <a:schemeClr val="tx2">
                    <a:lumMod val="75000"/>
                  </a:schemeClr>
                </a:solidFill>
                <a:latin typeface="GOST Type BU" pitchFamily="2" charset="2"/>
              </a:rPr>
              <a:t>еплота образуется в: </a:t>
            </a:r>
          </a:p>
          <a:p>
            <a:pPr marL="990600" indent="-457200" algn="just">
              <a:lnSpc>
                <a:spcPct val="80000"/>
              </a:lnSpc>
              <a:buAutoNum type="arabicParenR"/>
              <a:defRPr/>
            </a:pPr>
            <a:r>
              <a:rPr lang="ru-RU" sz="2400" dirty="0" smtClean="0">
                <a:solidFill>
                  <a:schemeClr val="tx2">
                    <a:lumMod val="75000"/>
                  </a:schemeClr>
                </a:solidFill>
                <a:latin typeface="GOST Type BU" pitchFamily="2" charset="2"/>
              </a:rPr>
              <a:t>плоскости </a:t>
            </a:r>
            <a:r>
              <a:rPr lang="ru-RU" sz="2400" dirty="0">
                <a:solidFill>
                  <a:schemeClr val="tx2">
                    <a:lumMod val="75000"/>
                  </a:schemeClr>
                </a:solidFill>
                <a:latin typeface="GOST Type BU" pitchFamily="2" charset="2"/>
              </a:rPr>
              <a:t>деформации </a:t>
            </a:r>
            <a:r>
              <a:rPr lang="ru-RU" sz="2400" dirty="0" err="1">
                <a:solidFill>
                  <a:srgbClr val="C00000"/>
                </a:solidFill>
                <a:latin typeface="GOST Type BU" pitchFamily="2" charset="2"/>
              </a:rPr>
              <a:t>Q</a:t>
            </a:r>
            <a:r>
              <a:rPr lang="ru-RU" sz="2400" baseline="-25000" dirty="0" err="1">
                <a:solidFill>
                  <a:srgbClr val="C00000"/>
                </a:solidFill>
                <a:latin typeface="GOST Type BU" pitchFamily="2" charset="2"/>
              </a:rPr>
              <a:t>д</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        </a:t>
            </a:r>
          </a:p>
          <a:p>
            <a:pPr marL="533400" algn="just">
              <a:lnSpc>
                <a:spcPct val="80000"/>
              </a:lnSpc>
              <a:defRPr/>
            </a:pPr>
            <a:r>
              <a:rPr lang="ru-RU" sz="2400" dirty="0" smtClean="0">
                <a:solidFill>
                  <a:schemeClr val="tx2">
                    <a:lumMod val="75000"/>
                  </a:schemeClr>
                </a:solidFill>
                <a:latin typeface="GOST Type BU" pitchFamily="2" charset="2"/>
              </a:rPr>
              <a:t>2</a:t>
            </a:r>
            <a:r>
              <a:rPr lang="ru-RU" sz="2400" dirty="0">
                <a:solidFill>
                  <a:schemeClr val="tx2">
                    <a:lumMod val="75000"/>
                  </a:schemeClr>
                </a:solidFill>
                <a:latin typeface="GOST Type BU" pitchFamily="2" charset="2"/>
              </a:rPr>
              <a:t>) </a:t>
            </a:r>
            <a:r>
              <a:rPr lang="ru-RU" sz="2400" dirty="0" err="1">
                <a:solidFill>
                  <a:schemeClr val="tx2">
                    <a:lumMod val="75000"/>
                  </a:schemeClr>
                </a:solidFill>
                <a:latin typeface="GOST Type BU" pitchFamily="2" charset="2"/>
              </a:rPr>
              <a:t>приконтактных</a:t>
            </a:r>
            <a:r>
              <a:rPr lang="ru-RU" sz="2400" dirty="0">
                <a:solidFill>
                  <a:schemeClr val="tx2">
                    <a:lumMod val="75000"/>
                  </a:schemeClr>
                </a:solidFill>
                <a:latin typeface="GOST Type BU" pitchFamily="2" charset="2"/>
              </a:rPr>
              <a:t> областях инструмента со стружкой </a:t>
            </a:r>
            <a:r>
              <a:rPr lang="ru-RU" sz="2400" dirty="0">
                <a:solidFill>
                  <a:srgbClr val="C00000"/>
                </a:solidFill>
                <a:latin typeface="GOST Type BU" pitchFamily="2" charset="2"/>
              </a:rPr>
              <a:t>Q</a:t>
            </a:r>
            <a:r>
              <a:rPr lang="ru-RU" sz="2400" baseline="-25000" dirty="0">
                <a:solidFill>
                  <a:srgbClr val="C00000"/>
                </a:solidFill>
                <a:latin typeface="GOST Type BU" pitchFamily="2" charset="2"/>
              </a:rPr>
              <a:t>ТП</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  3</a:t>
            </a:r>
            <a:r>
              <a:rPr lang="ru-RU" sz="2400" dirty="0">
                <a:solidFill>
                  <a:schemeClr val="tx2">
                    <a:lumMod val="75000"/>
                  </a:schemeClr>
                </a:solidFill>
                <a:latin typeface="GOST Type BU" pitchFamily="2" charset="2"/>
              </a:rPr>
              <a:t>) </a:t>
            </a:r>
            <a:r>
              <a:rPr lang="ru-RU" sz="2400" dirty="0" err="1">
                <a:solidFill>
                  <a:schemeClr val="tx2">
                    <a:lumMod val="75000"/>
                  </a:schemeClr>
                </a:solidFill>
                <a:latin typeface="GOST Type BU" pitchFamily="2" charset="2"/>
              </a:rPr>
              <a:t>приконтактных</a:t>
            </a:r>
            <a:r>
              <a:rPr lang="ru-RU" sz="2400" dirty="0">
                <a:solidFill>
                  <a:schemeClr val="tx2">
                    <a:lumMod val="75000"/>
                  </a:schemeClr>
                </a:solidFill>
                <a:latin typeface="GOST Type BU" pitchFamily="2" charset="2"/>
              </a:rPr>
              <a:t> областях инструмента с заготовкой </a:t>
            </a:r>
            <a:r>
              <a:rPr lang="ru-RU" sz="2400" dirty="0">
                <a:solidFill>
                  <a:srgbClr val="C00000"/>
                </a:solidFill>
                <a:latin typeface="GOST Type BU" pitchFamily="2" charset="2"/>
              </a:rPr>
              <a:t>Q</a:t>
            </a:r>
            <a:r>
              <a:rPr lang="ru-RU" sz="2400" baseline="-25000" dirty="0">
                <a:solidFill>
                  <a:srgbClr val="C00000"/>
                </a:solidFill>
                <a:latin typeface="GOST Type BU" pitchFamily="2" charset="2"/>
              </a:rPr>
              <a:t>ТЗ</a:t>
            </a:r>
            <a:r>
              <a:rPr lang="ru-RU" sz="2400" dirty="0" smtClean="0">
                <a:solidFill>
                  <a:schemeClr val="tx2">
                    <a:lumMod val="75000"/>
                  </a:schemeClr>
                </a:solidFill>
                <a:latin typeface="GOST Type BU" pitchFamily="2" charset="2"/>
              </a:rPr>
              <a:t>.</a:t>
            </a:r>
          </a:p>
          <a:p>
            <a:pPr marL="533400" algn="just">
              <a:lnSpc>
                <a:spcPct val="80000"/>
              </a:lnSpc>
              <a:defRPr/>
            </a:pPr>
            <a:endParaRPr lang="ru-RU" sz="2400" dirty="0" smtClean="0">
              <a:solidFill>
                <a:schemeClr val="tx2">
                  <a:lumMod val="75000"/>
                </a:schemeClr>
              </a:solidFill>
              <a:latin typeface="GOST Type BU" pitchFamily="2" charset="2"/>
            </a:endParaRPr>
          </a:p>
          <a:p>
            <a:pPr marL="990600" indent="-457200" algn="just">
              <a:lnSpc>
                <a:spcPct val="80000"/>
              </a:lnSpc>
              <a:buBlip>
                <a:blip r:embed="rId3"/>
              </a:buBlip>
              <a:defRPr/>
            </a:pPr>
            <a:r>
              <a:rPr lang="ru-RU" sz="2400" dirty="0" smtClean="0">
                <a:solidFill>
                  <a:schemeClr val="tx2">
                    <a:lumMod val="75000"/>
                  </a:schemeClr>
                </a:solidFill>
                <a:latin typeface="GOST Type BU" pitchFamily="2" charset="2"/>
              </a:rPr>
              <a:t>теплота </a:t>
            </a:r>
            <a:r>
              <a:rPr lang="ru-RU" sz="2400" dirty="0">
                <a:solidFill>
                  <a:schemeClr val="tx2">
                    <a:lumMod val="75000"/>
                  </a:schemeClr>
                </a:solidFill>
                <a:latin typeface="GOST Type BU" pitchFamily="2" charset="2"/>
              </a:rPr>
              <a:t>расходуется на нагрев: стружки </a:t>
            </a:r>
            <a:r>
              <a:rPr lang="ru-RU" sz="2400" dirty="0" err="1">
                <a:solidFill>
                  <a:srgbClr val="C00000"/>
                </a:solidFill>
                <a:latin typeface="GOST Type BU" pitchFamily="2" charset="2"/>
              </a:rPr>
              <a:t>Q</a:t>
            </a:r>
            <a:r>
              <a:rPr lang="ru-RU" sz="2400" baseline="-25000" dirty="0" err="1">
                <a:solidFill>
                  <a:srgbClr val="C00000"/>
                </a:solidFill>
                <a:latin typeface="GOST Type BU" pitchFamily="2" charset="2"/>
              </a:rPr>
              <a:t>c</a:t>
            </a:r>
            <a:r>
              <a:rPr lang="ru-RU" sz="2400" dirty="0">
                <a:solidFill>
                  <a:schemeClr val="tx2">
                    <a:lumMod val="75000"/>
                  </a:schemeClr>
                </a:solidFill>
                <a:latin typeface="GOST Type BU" pitchFamily="2" charset="2"/>
              </a:rPr>
              <a:t>, заготовки </a:t>
            </a:r>
            <a:r>
              <a:rPr lang="ru-RU" sz="2400" dirty="0" err="1">
                <a:solidFill>
                  <a:srgbClr val="C00000"/>
                </a:solidFill>
                <a:latin typeface="GOST Type BU" pitchFamily="2" charset="2"/>
              </a:rPr>
              <a:t>Q</a:t>
            </a:r>
            <a:r>
              <a:rPr lang="ru-RU" sz="2400" baseline="-25000" dirty="0" err="1">
                <a:solidFill>
                  <a:srgbClr val="C00000"/>
                </a:solidFill>
                <a:latin typeface="GOST Type BU" pitchFamily="2" charset="2"/>
              </a:rPr>
              <a:t>з</a:t>
            </a:r>
            <a:r>
              <a:rPr lang="ru-RU" sz="2400" dirty="0">
                <a:solidFill>
                  <a:schemeClr val="tx2">
                    <a:lumMod val="75000"/>
                  </a:schemeClr>
                </a:solidFill>
                <a:latin typeface="GOST Type BU" pitchFamily="2" charset="2"/>
              </a:rPr>
              <a:t>, инструмента </a:t>
            </a:r>
            <a:r>
              <a:rPr lang="ru-RU" sz="2400" dirty="0" err="1">
                <a:solidFill>
                  <a:srgbClr val="C00000"/>
                </a:solidFill>
                <a:latin typeface="GOST Type BU" pitchFamily="2" charset="2"/>
              </a:rPr>
              <a:t>Q</a:t>
            </a:r>
            <a:r>
              <a:rPr lang="ru-RU" sz="2400" baseline="-25000" dirty="0" err="1">
                <a:solidFill>
                  <a:srgbClr val="C00000"/>
                </a:solidFill>
                <a:latin typeface="GOST Type BU" pitchFamily="2" charset="2"/>
              </a:rPr>
              <a:t>и</a:t>
            </a:r>
            <a:r>
              <a:rPr lang="ru-RU" sz="2400" dirty="0">
                <a:solidFill>
                  <a:schemeClr val="tx2">
                    <a:lumMod val="75000"/>
                  </a:schemeClr>
                </a:solidFill>
                <a:latin typeface="GOST Type BU" pitchFamily="2" charset="2"/>
              </a:rPr>
              <a:t>, окружающей среды </a:t>
            </a:r>
            <a:r>
              <a:rPr lang="ru-RU" sz="2400" dirty="0" err="1">
                <a:solidFill>
                  <a:srgbClr val="C00000"/>
                </a:solidFill>
                <a:latin typeface="GOST Type BU" pitchFamily="2" charset="2"/>
              </a:rPr>
              <a:t>Q</a:t>
            </a:r>
            <a:r>
              <a:rPr lang="ru-RU" sz="2400" baseline="-25000" dirty="0" err="1">
                <a:solidFill>
                  <a:srgbClr val="C00000"/>
                </a:solidFill>
                <a:latin typeface="GOST Type BU" pitchFamily="2" charset="2"/>
              </a:rPr>
              <a:t>о</a:t>
            </a:r>
            <a:r>
              <a:rPr lang="ru-RU" sz="2400" dirty="0">
                <a:solidFill>
                  <a:schemeClr val="tx2">
                    <a:lumMod val="75000"/>
                  </a:schemeClr>
                </a:solidFill>
                <a:latin typeface="GOST Type BU" pitchFamily="2" charset="2"/>
              </a:rPr>
              <a:t>. </a:t>
            </a:r>
            <a:endParaRPr lang="ru-RU" sz="2400" dirty="0" smtClean="0">
              <a:solidFill>
                <a:schemeClr val="tx2">
                  <a:lumMod val="75000"/>
                </a:schemeClr>
              </a:solidFill>
              <a:latin typeface="GOST Type BU" pitchFamily="2" charset="2"/>
            </a:endParaRPr>
          </a:p>
          <a:p>
            <a:pPr marL="990600" indent="-457200" algn="just">
              <a:lnSpc>
                <a:spcPct val="80000"/>
              </a:lnSpc>
              <a:buBlip>
                <a:blip r:embed="rId3"/>
              </a:buBlip>
              <a:defRPr/>
            </a:pPr>
            <a:endParaRPr lang="ru-RU" sz="2400" dirty="0" smtClean="0">
              <a:solidFill>
                <a:schemeClr val="tx2">
                  <a:lumMod val="75000"/>
                </a:schemeClr>
              </a:solidFill>
              <a:latin typeface="GOST Type BU" pitchFamily="2" charset="2"/>
            </a:endParaRPr>
          </a:p>
          <a:p>
            <a:pPr marL="990600" indent="-457200" algn="just">
              <a:lnSpc>
                <a:spcPct val="80000"/>
              </a:lnSpc>
              <a:buBlip>
                <a:blip r:embed="rId3"/>
              </a:buBlip>
              <a:defRPr/>
            </a:pPr>
            <a:r>
              <a:rPr lang="ru-RU" sz="2400" dirty="0" smtClean="0">
                <a:solidFill>
                  <a:schemeClr val="tx2">
                    <a:lumMod val="75000"/>
                  </a:schemeClr>
                </a:solidFill>
                <a:latin typeface="GOST Type BU" pitchFamily="2" charset="2"/>
              </a:rPr>
              <a:t>уравнение </a:t>
            </a:r>
            <a:r>
              <a:rPr lang="ru-RU" sz="2400" dirty="0">
                <a:solidFill>
                  <a:schemeClr val="tx2">
                    <a:lumMod val="75000"/>
                  </a:schemeClr>
                </a:solidFill>
                <a:latin typeface="GOST Type BU" pitchFamily="2" charset="2"/>
              </a:rPr>
              <a:t>теплового баланса: </a:t>
            </a:r>
          </a:p>
          <a:p>
            <a:pPr marL="990600" indent="-457200" algn="just">
              <a:lnSpc>
                <a:spcPct val="80000"/>
              </a:lnSpc>
              <a:buBlip>
                <a:blip r:embed="rId3"/>
              </a:buBlip>
              <a:defRPr/>
            </a:pPr>
            <a:endParaRPr lang="ru-RU" sz="2400" dirty="0">
              <a:solidFill>
                <a:schemeClr val="tx2">
                  <a:lumMod val="75000"/>
                </a:schemeClr>
              </a:solidFill>
              <a:latin typeface="GOST Type BU" pitchFamily="2" charset="2"/>
            </a:endParaRPr>
          </a:p>
          <a:p>
            <a:pPr marL="990600" indent="-457200" algn="just">
              <a:lnSpc>
                <a:spcPct val="80000"/>
              </a:lnSpc>
              <a:buBlip>
                <a:blip r:embed="rId3"/>
              </a:buBlip>
              <a:defRPr/>
            </a:pPr>
            <a:endParaRPr lang="ru-RU" sz="2400" dirty="0" smtClean="0">
              <a:solidFill>
                <a:schemeClr val="tx2">
                  <a:lumMod val="75000"/>
                </a:schemeClr>
              </a:solidFill>
              <a:latin typeface="GOST Type BU" pitchFamily="2" charset="2"/>
            </a:endParaRPr>
          </a:p>
          <a:p>
            <a:pPr marL="95250" algn="just">
              <a:lnSpc>
                <a:spcPct val="80000"/>
              </a:lnSpc>
              <a:defRPr/>
            </a:pPr>
            <a:endParaRPr lang="ru-RU" sz="2400" dirty="0">
              <a:solidFill>
                <a:schemeClr val="tx2">
                  <a:lumMod val="75000"/>
                </a:schemeClr>
              </a:solidFill>
              <a:latin typeface="GOST Type BU" pitchFamily="2" charset="2"/>
            </a:endParaRPr>
          </a:p>
        </p:txBody>
      </p:sp>
      <mc:AlternateContent xmlns:mc="http://schemas.openxmlformats.org/markup-compatibility/2006" xmlns:a14="http://schemas.microsoft.com/office/drawing/2010/main">
        <mc:Choice Requires="a14">
          <p:sp>
            <p:nvSpPr>
              <p:cNvPr id="6" name="TextBox 5"/>
              <p:cNvSpPr txBox="1"/>
              <p:nvPr/>
            </p:nvSpPr>
            <p:spPr>
              <a:xfrm>
                <a:off x="1176391" y="5023550"/>
                <a:ext cx="679121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𝑄</m:t>
                      </m:r>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rPr>
                            <m:t>𝑄</m:t>
                          </m:r>
                        </m:e>
                        <m:sub>
                          <m:r>
                            <a:rPr lang="en-US" sz="2800" b="0" i="1" smtClean="0">
                              <a:solidFill>
                                <a:srgbClr val="C00000"/>
                              </a:solidFill>
                              <a:latin typeface="Cambria Math"/>
                              <a:ea typeface="Cambria Math"/>
                            </a:rPr>
                            <m:t>𝜕</m:t>
                          </m:r>
                        </m:sub>
                      </m:sSub>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rPr>
                            <m:t>𝑄</m:t>
                          </m:r>
                        </m:e>
                        <m:sub>
                          <m:r>
                            <a:rPr lang="ru-RU" sz="2800" b="0" i="1" smtClean="0">
                              <a:solidFill>
                                <a:srgbClr val="C00000"/>
                              </a:solidFill>
                              <a:latin typeface="Cambria Math"/>
                            </a:rPr>
                            <m:t>ТП</m:t>
                          </m:r>
                        </m:sub>
                      </m:sSub>
                      <m:r>
                        <a:rPr lang="ru-RU" sz="2800" b="0" i="1" smtClean="0">
                          <a:solidFill>
                            <a:srgbClr val="C00000"/>
                          </a:solidFill>
                          <a:latin typeface="Cambria Math"/>
                        </a:rPr>
                        <m:t>+</m:t>
                      </m:r>
                      <m:sSub>
                        <m:sSubPr>
                          <m:ctrlPr>
                            <a:rPr lang="ru-RU" sz="2800" b="0" i="1" smtClean="0">
                              <a:solidFill>
                                <a:srgbClr val="C00000"/>
                              </a:solidFill>
                              <a:latin typeface="Cambria Math"/>
                            </a:rPr>
                          </m:ctrlPr>
                        </m:sSubPr>
                        <m:e>
                          <m:r>
                            <a:rPr lang="en-US" sz="2800" b="0" i="1" smtClean="0">
                              <a:solidFill>
                                <a:srgbClr val="C00000"/>
                              </a:solidFill>
                              <a:latin typeface="Cambria Math"/>
                            </a:rPr>
                            <m:t>𝑄</m:t>
                          </m:r>
                        </m:e>
                        <m:sub>
                          <m:r>
                            <a:rPr lang="ru-RU" sz="2800" b="0" i="1" smtClean="0">
                              <a:solidFill>
                                <a:srgbClr val="C00000"/>
                              </a:solidFill>
                              <a:latin typeface="Cambria Math"/>
                            </a:rPr>
                            <m:t>ТЗ</m:t>
                          </m:r>
                        </m:sub>
                      </m:sSub>
                      <m:r>
                        <a:rPr lang="ru-RU" sz="2800" b="0" i="1" smtClean="0">
                          <a:solidFill>
                            <a:srgbClr val="C00000"/>
                          </a:solidFill>
                          <a:latin typeface="Cambria Math"/>
                        </a:rPr>
                        <m:t>=</m:t>
                      </m:r>
                      <m:sSub>
                        <m:sSubPr>
                          <m:ctrlPr>
                            <a:rPr lang="ru-RU" sz="2800" b="0" i="1" smtClean="0">
                              <a:solidFill>
                                <a:srgbClr val="C00000"/>
                              </a:solidFill>
                              <a:latin typeface="Cambria Math"/>
                            </a:rPr>
                          </m:ctrlPr>
                        </m:sSubPr>
                        <m:e>
                          <m:r>
                            <a:rPr lang="en-US" sz="2800" b="0" i="1" smtClean="0">
                              <a:solidFill>
                                <a:srgbClr val="C00000"/>
                              </a:solidFill>
                              <a:latin typeface="Cambria Math"/>
                            </a:rPr>
                            <m:t>𝑄</m:t>
                          </m:r>
                        </m:e>
                        <m:sub>
                          <m:r>
                            <a:rPr lang="en-US" sz="2800" b="0" i="1" smtClean="0">
                              <a:solidFill>
                                <a:srgbClr val="C00000"/>
                              </a:solidFill>
                              <a:latin typeface="Cambria Math"/>
                            </a:rPr>
                            <m:t>𝐶</m:t>
                          </m:r>
                        </m:sub>
                      </m:sSub>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rPr>
                            <m:t>𝑄</m:t>
                          </m:r>
                        </m:e>
                        <m:sub>
                          <m:r>
                            <a:rPr lang="ru-RU" sz="2800" b="0" i="1" smtClean="0">
                              <a:solidFill>
                                <a:srgbClr val="C00000"/>
                              </a:solidFill>
                              <a:latin typeface="Cambria Math"/>
                            </a:rPr>
                            <m:t>З</m:t>
                          </m:r>
                        </m:sub>
                      </m:sSub>
                      <m:r>
                        <a:rPr lang="ru-RU" sz="2800" b="0" i="1" smtClean="0">
                          <a:solidFill>
                            <a:srgbClr val="C00000"/>
                          </a:solidFill>
                          <a:latin typeface="Cambria Math"/>
                        </a:rPr>
                        <m:t>+</m:t>
                      </m:r>
                      <m:sSub>
                        <m:sSubPr>
                          <m:ctrlPr>
                            <a:rPr lang="ru-RU" sz="2800" b="0" i="1" smtClean="0">
                              <a:solidFill>
                                <a:srgbClr val="C00000"/>
                              </a:solidFill>
                              <a:latin typeface="Cambria Math"/>
                            </a:rPr>
                          </m:ctrlPr>
                        </m:sSubPr>
                        <m:e>
                          <m:r>
                            <a:rPr lang="en-US" sz="2800" b="0" i="1" smtClean="0">
                              <a:solidFill>
                                <a:srgbClr val="C00000"/>
                              </a:solidFill>
                              <a:latin typeface="Cambria Math"/>
                            </a:rPr>
                            <m:t>𝑄</m:t>
                          </m:r>
                        </m:e>
                        <m:sub>
                          <m:r>
                            <a:rPr lang="en-US" sz="2800" b="0" i="1" smtClean="0">
                              <a:solidFill>
                                <a:srgbClr val="C00000"/>
                              </a:solidFill>
                              <a:latin typeface="Cambria Math"/>
                            </a:rPr>
                            <m:t>𝑢</m:t>
                          </m:r>
                        </m:sub>
                      </m:sSub>
                      <m:r>
                        <a:rPr lang="ru-RU" sz="2800" b="0" i="1" smtClean="0">
                          <a:solidFill>
                            <a:srgbClr val="C00000"/>
                          </a:solidFill>
                          <a:latin typeface="Cambria Math"/>
                        </a:rPr>
                        <m:t>+</m:t>
                      </m:r>
                      <m:sSub>
                        <m:sSubPr>
                          <m:ctrlPr>
                            <a:rPr lang="ru-RU" sz="2800" b="0" i="1" smtClean="0">
                              <a:solidFill>
                                <a:srgbClr val="C00000"/>
                              </a:solidFill>
                              <a:latin typeface="Cambria Math"/>
                            </a:rPr>
                          </m:ctrlPr>
                        </m:sSubPr>
                        <m:e>
                          <m:r>
                            <a:rPr lang="en-US" sz="2800" b="0" i="1" smtClean="0">
                              <a:solidFill>
                                <a:srgbClr val="C00000"/>
                              </a:solidFill>
                              <a:latin typeface="Cambria Math"/>
                            </a:rPr>
                            <m:t>𝑄</m:t>
                          </m:r>
                        </m:e>
                        <m:sub>
                          <m:r>
                            <a:rPr lang="en-US" sz="2800" b="0" i="1" smtClean="0">
                              <a:solidFill>
                                <a:srgbClr val="C00000"/>
                              </a:solidFill>
                              <a:latin typeface="Cambria Math"/>
                            </a:rPr>
                            <m:t>𝑂</m:t>
                          </m:r>
                        </m:sub>
                      </m:sSub>
                    </m:oMath>
                  </m:oMathPara>
                </a14:m>
                <a:endParaRPr lang="ru-RU" sz="28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76391" y="5023550"/>
                <a:ext cx="6791218" cy="523220"/>
              </a:xfrm>
              <a:prstGeom prst="rect">
                <a:avLst/>
              </a:prstGeom>
              <a:blipFill rotWithShape="0">
                <a:blip r:embed="rId5"/>
                <a:stretch>
                  <a:fillRect/>
                </a:stretch>
              </a:blipFill>
            </p:spPr>
            <p:txBody>
              <a:bodyPr/>
              <a:lstStyle/>
              <a:p>
                <a:r>
                  <a:rPr lang="ru-RU">
                    <a:noFill/>
                  </a:rPr>
                  <a:t> </a:t>
                </a:r>
              </a:p>
            </p:txBody>
          </p:sp>
        </mc:Fallback>
      </mc:AlternateContent>
      <p:sp>
        <p:nvSpPr>
          <p:cNvPr id="9" name="Содержимое 2"/>
          <p:cNvSpPr txBox="1">
            <a:spLocks/>
          </p:cNvSpPr>
          <p:nvPr/>
        </p:nvSpPr>
        <p:spPr>
          <a:xfrm>
            <a:off x="321732" y="5637025"/>
            <a:ext cx="8398935" cy="1087626"/>
          </a:xfrm>
          <a:prstGeom prst="rect">
            <a:avLst/>
          </a:prstGeom>
        </p:spPr>
        <p:txBody>
          <a:bodyPr vert="horz" lIns="91440" tIns="45720" rIns="91440" bIns="45720" rtlCol="0">
            <a:noAutofit/>
          </a:bodyPr>
          <a:lstStyle/>
          <a:p>
            <a:pPr marL="95250" algn="just">
              <a:lnSpc>
                <a:spcPct val="80000"/>
              </a:lnSpc>
              <a:defRPr/>
            </a:pPr>
            <a:r>
              <a:rPr lang="en-US" sz="2400" dirty="0">
                <a:solidFill>
                  <a:schemeClr val="tx2">
                    <a:lumMod val="75000"/>
                  </a:schemeClr>
                </a:solidFill>
                <a:latin typeface="GOST Type BU" pitchFamily="2" charset="2"/>
              </a:rPr>
              <a:t>Q</a:t>
            </a:r>
            <a:r>
              <a:rPr lang="ru-RU" sz="2400" baseline="-25000" dirty="0">
                <a:solidFill>
                  <a:schemeClr val="tx2">
                    <a:lumMod val="75000"/>
                  </a:schemeClr>
                </a:solidFill>
                <a:latin typeface="GOST Type BU" pitchFamily="2" charset="2"/>
              </a:rPr>
              <a:t>д</a:t>
            </a:r>
            <a:r>
              <a:rPr lang="ru-RU" sz="2400" dirty="0">
                <a:solidFill>
                  <a:schemeClr val="tx2">
                    <a:lumMod val="75000"/>
                  </a:schemeClr>
                </a:solidFill>
                <a:latin typeface="GOST Type BU" pitchFamily="2" charset="2"/>
              </a:rPr>
              <a:t> = (60 … 90 %)</a:t>
            </a:r>
            <a:r>
              <a:rPr lang="en-US" sz="2400" dirty="0">
                <a:solidFill>
                  <a:schemeClr val="tx2">
                    <a:lumMod val="75000"/>
                  </a:schemeClr>
                </a:solidFill>
                <a:latin typeface="GOST Type BU" pitchFamily="2" charset="2"/>
              </a:rPr>
              <a:t>Q; Q</a:t>
            </a:r>
            <a:r>
              <a:rPr lang="ru-RU" sz="2400" baseline="-25000" dirty="0">
                <a:solidFill>
                  <a:schemeClr val="tx2">
                    <a:lumMod val="75000"/>
                  </a:schemeClr>
                </a:solidFill>
                <a:latin typeface="GOST Type BU" pitchFamily="2" charset="2"/>
              </a:rPr>
              <a:t>ТП</a:t>
            </a:r>
            <a:r>
              <a:rPr lang="ru-RU" sz="2400" dirty="0">
                <a:solidFill>
                  <a:schemeClr val="tx2">
                    <a:lumMod val="75000"/>
                  </a:schemeClr>
                </a:solidFill>
                <a:latin typeface="GOST Type BU" pitchFamily="2" charset="2"/>
              </a:rPr>
              <a:t> = (20 … 30 %)</a:t>
            </a:r>
            <a:r>
              <a:rPr lang="en-US" sz="2400" dirty="0">
                <a:solidFill>
                  <a:schemeClr val="tx2">
                    <a:lumMod val="75000"/>
                  </a:schemeClr>
                </a:solidFill>
                <a:latin typeface="GOST Type BU" pitchFamily="2" charset="2"/>
              </a:rPr>
              <a:t>Q; Q</a:t>
            </a:r>
            <a:r>
              <a:rPr lang="ru-RU" sz="2400" baseline="-25000" dirty="0">
                <a:solidFill>
                  <a:schemeClr val="tx2">
                    <a:lumMod val="75000"/>
                  </a:schemeClr>
                </a:solidFill>
                <a:latin typeface="GOST Type BU" pitchFamily="2" charset="2"/>
              </a:rPr>
              <a:t>ТЗ</a:t>
            </a:r>
            <a:r>
              <a:rPr lang="ru-RU" sz="2400" dirty="0">
                <a:solidFill>
                  <a:schemeClr val="tx2">
                    <a:lumMod val="75000"/>
                  </a:schemeClr>
                </a:solidFill>
                <a:latin typeface="GOST Type BU" pitchFamily="2" charset="2"/>
              </a:rPr>
              <a:t> = (5 … 10 %)</a:t>
            </a:r>
            <a:r>
              <a:rPr lang="en-US" sz="2400" dirty="0">
                <a:solidFill>
                  <a:schemeClr val="tx2">
                    <a:lumMod val="75000"/>
                  </a:schemeClr>
                </a:solidFill>
                <a:latin typeface="GOST Type BU" pitchFamily="2" charset="2"/>
              </a:rPr>
              <a:t>Q</a:t>
            </a:r>
            <a:r>
              <a:rPr lang="en-US" sz="2400" dirty="0" smtClean="0">
                <a:solidFill>
                  <a:schemeClr val="tx2">
                    <a:lumMod val="75000"/>
                  </a:schemeClr>
                </a:solidFill>
                <a:latin typeface="GOST Type BU" pitchFamily="2" charset="2"/>
              </a:rPr>
              <a:t>;</a:t>
            </a:r>
            <a:endParaRPr lang="ru-RU" sz="2400" dirty="0" smtClean="0">
              <a:solidFill>
                <a:schemeClr val="tx2">
                  <a:lumMod val="75000"/>
                </a:schemeClr>
              </a:solidFill>
              <a:latin typeface="GOST Type BU" pitchFamily="2" charset="2"/>
            </a:endParaRPr>
          </a:p>
          <a:p>
            <a:pPr marL="95250" algn="just">
              <a:lnSpc>
                <a:spcPct val="80000"/>
              </a:lnSpc>
              <a:defRPr/>
            </a:pPr>
            <a:r>
              <a:rPr lang="en-US" sz="2400" dirty="0" smtClean="0">
                <a:solidFill>
                  <a:schemeClr val="tx2">
                    <a:lumMod val="75000"/>
                  </a:schemeClr>
                </a:solidFill>
                <a:latin typeface="GOST Type BU" pitchFamily="2" charset="2"/>
              </a:rPr>
              <a:t> </a:t>
            </a:r>
            <a:r>
              <a:rPr lang="en-US" sz="2400" dirty="0">
                <a:solidFill>
                  <a:schemeClr val="tx2">
                    <a:lumMod val="75000"/>
                  </a:schemeClr>
                </a:solidFill>
                <a:latin typeface="GOST Type BU" pitchFamily="2" charset="2"/>
              </a:rPr>
              <a:t>Q</a:t>
            </a:r>
            <a:r>
              <a:rPr lang="en-US" sz="2400" baseline="-25000" dirty="0">
                <a:solidFill>
                  <a:schemeClr val="tx2">
                    <a:lumMod val="75000"/>
                  </a:schemeClr>
                </a:solidFill>
                <a:latin typeface="GOST Type BU" pitchFamily="2" charset="2"/>
              </a:rPr>
              <a:t>c</a:t>
            </a:r>
            <a:r>
              <a:rPr lang="en-US" sz="2400" dirty="0">
                <a:solidFill>
                  <a:schemeClr val="tx2">
                    <a:lumMod val="75000"/>
                  </a:schemeClr>
                </a:solidFill>
                <a:latin typeface="GOST Type BU" pitchFamily="2" charset="2"/>
              </a:rPr>
              <a:t> = (60 … 90 %)Q; Q</a:t>
            </a:r>
            <a:r>
              <a:rPr lang="ru-RU" sz="2400" baseline="-25000" dirty="0">
                <a:solidFill>
                  <a:schemeClr val="tx2">
                    <a:lumMod val="75000"/>
                  </a:schemeClr>
                </a:solidFill>
                <a:latin typeface="GOST Type BU" pitchFamily="2" charset="2"/>
              </a:rPr>
              <a:t>З</a:t>
            </a:r>
            <a:r>
              <a:rPr lang="ru-RU" sz="2400" dirty="0">
                <a:solidFill>
                  <a:schemeClr val="tx2">
                    <a:lumMod val="75000"/>
                  </a:schemeClr>
                </a:solidFill>
                <a:latin typeface="GOST Type BU" pitchFamily="2" charset="2"/>
              </a:rPr>
              <a:t> = (30 … 60 %)</a:t>
            </a:r>
            <a:r>
              <a:rPr lang="en-US" sz="2400" dirty="0">
                <a:solidFill>
                  <a:schemeClr val="tx2">
                    <a:lumMod val="75000"/>
                  </a:schemeClr>
                </a:solidFill>
                <a:latin typeface="GOST Type BU" pitchFamily="2" charset="2"/>
              </a:rPr>
              <a:t>Q; Q</a:t>
            </a:r>
            <a:r>
              <a:rPr lang="ru-RU" sz="2400" baseline="-25000" dirty="0">
                <a:solidFill>
                  <a:schemeClr val="tx2">
                    <a:lumMod val="75000"/>
                  </a:schemeClr>
                </a:solidFill>
                <a:latin typeface="GOST Type BU" pitchFamily="2" charset="2"/>
              </a:rPr>
              <a:t>и</a:t>
            </a:r>
            <a:r>
              <a:rPr lang="ru-RU" sz="2400" dirty="0">
                <a:solidFill>
                  <a:schemeClr val="tx2">
                    <a:lumMod val="75000"/>
                  </a:schemeClr>
                </a:solidFill>
                <a:latin typeface="GOST Type BU" pitchFamily="2" charset="2"/>
              </a:rPr>
              <a:t> = (5 … 15 %)</a:t>
            </a:r>
            <a:r>
              <a:rPr lang="en-US" sz="2400" dirty="0">
                <a:solidFill>
                  <a:schemeClr val="tx2">
                    <a:lumMod val="75000"/>
                  </a:schemeClr>
                </a:solidFill>
                <a:latin typeface="GOST Type BU" pitchFamily="2" charset="2"/>
              </a:rPr>
              <a:t>Q; </a:t>
            </a:r>
            <a:endParaRPr lang="ru-RU" sz="2400" dirty="0" smtClean="0">
              <a:solidFill>
                <a:schemeClr val="tx2">
                  <a:lumMod val="75000"/>
                </a:schemeClr>
              </a:solidFill>
              <a:latin typeface="GOST Type BU" pitchFamily="2" charset="2"/>
            </a:endParaRPr>
          </a:p>
          <a:p>
            <a:pPr marL="95250" algn="just">
              <a:lnSpc>
                <a:spcPct val="80000"/>
              </a:lnSpc>
              <a:defRPr/>
            </a:pPr>
            <a:r>
              <a:rPr lang="ru-RU" sz="2400" dirty="0" smtClean="0">
                <a:solidFill>
                  <a:schemeClr val="tx2">
                    <a:lumMod val="75000"/>
                  </a:schemeClr>
                </a:solidFill>
                <a:latin typeface="GOST Type BU" pitchFamily="2" charset="2"/>
              </a:rPr>
              <a:t> </a:t>
            </a:r>
            <a:r>
              <a:rPr lang="en-US" sz="2400" dirty="0" smtClean="0">
                <a:solidFill>
                  <a:schemeClr val="tx2">
                    <a:lumMod val="75000"/>
                  </a:schemeClr>
                </a:solidFill>
                <a:latin typeface="GOST Type BU" pitchFamily="2" charset="2"/>
              </a:rPr>
              <a:t>Q</a:t>
            </a:r>
            <a:r>
              <a:rPr lang="en-US" sz="2400" baseline="-25000" dirty="0" smtClean="0">
                <a:solidFill>
                  <a:schemeClr val="tx2">
                    <a:lumMod val="75000"/>
                  </a:schemeClr>
                </a:solidFill>
                <a:latin typeface="GOST Type BU" pitchFamily="2" charset="2"/>
              </a:rPr>
              <a:t>0</a:t>
            </a:r>
            <a:r>
              <a:rPr lang="en-US" sz="2400" dirty="0" smtClean="0">
                <a:solidFill>
                  <a:schemeClr val="tx2">
                    <a:lumMod val="75000"/>
                  </a:schemeClr>
                </a:solidFill>
                <a:latin typeface="GOST Type BU" pitchFamily="2" charset="2"/>
              </a:rPr>
              <a:t> </a:t>
            </a:r>
            <a:r>
              <a:rPr lang="en-US" sz="2400" dirty="0">
                <a:solidFill>
                  <a:schemeClr val="tx2">
                    <a:lumMod val="75000"/>
                  </a:schemeClr>
                </a:solidFill>
                <a:latin typeface="GOST Type BU" pitchFamily="2" charset="2"/>
              </a:rPr>
              <a:t>= (2 … 3 %)Q</a:t>
            </a:r>
            <a:r>
              <a:rPr lang="ru-RU" sz="2400" dirty="0">
                <a:solidFill>
                  <a:schemeClr val="tx2">
                    <a:lumMod val="75000"/>
                  </a:schemeClr>
                </a:solidFill>
                <a:latin typeface="GOST Type BU" pitchFamily="2" charset="2"/>
              </a:rPr>
              <a:t>	</a:t>
            </a:r>
          </a:p>
        </p:txBody>
      </p:sp>
      <p:sp>
        <p:nvSpPr>
          <p:cNvPr id="8" name="Содержимое 2"/>
          <p:cNvSpPr txBox="1">
            <a:spLocks/>
          </p:cNvSpPr>
          <p:nvPr/>
        </p:nvSpPr>
        <p:spPr>
          <a:xfrm>
            <a:off x="5203365" y="139858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0" name="Содержимое 2"/>
          <p:cNvSpPr txBox="1">
            <a:spLocks/>
          </p:cNvSpPr>
          <p:nvPr/>
        </p:nvSpPr>
        <p:spPr>
          <a:xfrm>
            <a:off x="7738079" y="499558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1" name="Группа 10"/>
          <p:cNvGrpSpPr/>
          <p:nvPr/>
        </p:nvGrpSpPr>
        <p:grpSpPr>
          <a:xfrm>
            <a:off x="8415855" y="6450136"/>
            <a:ext cx="487634" cy="369332"/>
            <a:chOff x="8415855" y="6450136"/>
            <a:chExt cx="487634"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9228123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ТЕПЛОВЫЕ ПОТОКИ В ЗОНЕ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353050"/>
            <a:ext cx="9144000" cy="742950"/>
          </a:xfrm>
          <a:prstGeom prst="rect">
            <a:avLst/>
          </a:prstGeom>
        </p:spPr>
        <p:txBody>
          <a:bodyPr vert="horz" lIns="91440" tIns="45720" rIns="91440" bIns="45720" rtlCol="0">
            <a:noAutofit/>
          </a:bodyPr>
          <a:lstStyle/>
          <a:p>
            <a:pPr marL="95250" algn="ctr">
              <a:lnSpc>
                <a:spcPct val="80000"/>
              </a:lnSpc>
              <a:defRPr/>
            </a:pPr>
            <a:r>
              <a:rPr lang="ru-RU" sz="2400" dirty="0">
                <a:solidFill>
                  <a:schemeClr val="tx2">
                    <a:lumMod val="75000"/>
                  </a:schemeClr>
                </a:solidFill>
                <a:latin typeface="GOST Type BU" pitchFamily="2" charset="2"/>
              </a:rPr>
              <a:t>Схема тепловых потоков в зоне резания (</a:t>
            </a: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и их изменение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a:t>
            </a:r>
          </a:p>
          <a:p>
            <a:pPr marL="95250" algn="ctr">
              <a:lnSpc>
                <a:spcPct val="80000"/>
              </a:lnSpc>
              <a:defRPr/>
            </a:pPr>
            <a:r>
              <a:rPr lang="ru-RU" sz="2400" dirty="0">
                <a:solidFill>
                  <a:schemeClr val="tx2">
                    <a:lumMod val="75000"/>
                  </a:schemeClr>
                </a:solidFill>
                <a:latin typeface="GOST Type BU" pitchFamily="2" charset="2"/>
              </a:rPr>
              <a:t>в течение времени обработки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5" y="1366143"/>
            <a:ext cx="8858250" cy="3318358"/>
          </a:xfrm>
          <a:prstGeom prst="rect">
            <a:avLst/>
          </a:prstGeom>
        </p:spPr>
      </p:pic>
      <p:grpSp>
        <p:nvGrpSpPr>
          <p:cNvPr id="6" name="Группа 5"/>
          <p:cNvGrpSpPr/>
          <p:nvPr/>
        </p:nvGrpSpPr>
        <p:grpSpPr>
          <a:xfrm>
            <a:off x="8415855" y="6450136"/>
            <a:ext cx="487634" cy="369332"/>
            <a:chOff x="8415855"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12388544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УПРАВЛЕНИЕ ТЕПЛОВЫМИ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ПРОЦЕССАМИ ПРИ РЕЗАНИИ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958854"/>
            <a:ext cx="9144000" cy="381000"/>
          </a:xfrm>
          <a:prstGeom prst="rect">
            <a:avLst/>
          </a:prstGeom>
        </p:spPr>
        <p:txBody>
          <a:bodyPr vert="horz" lIns="91440" tIns="45720" rIns="91440" bIns="45720" rtlCol="0">
            <a:noAutofit/>
          </a:bodyPr>
          <a:lstStyle/>
          <a:p>
            <a:pPr marL="171450" indent="704850" algn="just">
              <a:lnSpc>
                <a:spcPct val="80000"/>
              </a:lnSpc>
              <a:buBlip>
                <a:blip r:embed="rId3"/>
              </a:buBlip>
              <a:defRPr/>
            </a:pPr>
            <a:r>
              <a:rPr lang="ru-RU" sz="2200" dirty="0">
                <a:solidFill>
                  <a:schemeClr val="tx2">
                    <a:lumMod val="75000"/>
                  </a:schemeClr>
                </a:solidFill>
                <a:latin typeface="GOST Type BU" pitchFamily="2" charset="2"/>
              </a:rPr>
              <a:t>регулирование мощности </a:t>
            </a:r>
            <a:r>
              <a:rPr lang="ru-RU" sz="2200" dirty="0" smtClean="0">
                <a:solidFill>
                  <a:schemeClr val="tx2">
                    <a:lumMod val="75000"/>
                  </a:schemeClr>
                </a:solidFill>
                <a:latin typeface="GOST Type BU" pitchFamily="2" charset="2"/>
              </a:rPr>
              <a:t>тепловыделения:</a:t>
            </a:r>
            <a:endParaRPr lang="ru-RU" sz="2200" dirty="0">
              <a:solidFill>
                <a:schemeClr val="tx2">
                  <a:lumMod val="75000"/>
                </a:schemeClr>
              </a:solidFill>
              <a:latin typeface="GOST Type BU" pitchFamily="2" charset="2"/>
            </a:endParaRPr>
          </a:p>
        </p:txBody>
      </p:sp>
      <p:sp>
        <p:nvSpPr>
          <p:cNvPr id="4" name="Содержимое 2"/>
          <p:cNvSpPr txBox="1">
            <a:spLocks/>
          </p:cNvSpPr>
          <p:nvPr/>
        </p:nvSpPr>
        <p:spPr>
          <a:xfrm>
            <a:off x="0" y="2247900"/>
            <a:ext cx="9144000" cy="1600200"/>
          </a:xfrm>
          <a:prstGeom prst="rect">
            <a:avLst/>
          </a:prstGeom>
        </p:spPr>
        <p:txBody>
          <a:bodyPr vert="horz" lIns="91440" tIns="45720" rIns="91440" bIns="45720" rtlCol="0">
            <a:noAutofit/>
          </a:bodyPr>
          <a:lstStyle/>
          <a:p>
            <a:pPr marL="95250" algn="just">
              <a:lnSpc>
                <a:spcPct val="80000"/>
              </a:lnSpc>
              <a:defRPr/>
            </a:pPr>
            <a:r>
              <a:rPr lang="ru-RU" sz="2400" dirty="0">
                <a:solidFill>
                  <a:schemeClr val="tx2">
                    <a:lumMod val="75000"/>
                  </a:schemeClr>
                </a:solidFill>
                <a:latin typeface="GOST Type BU" pitchFamily="2" charset="2"/>
              </a:rPr>
              <a:t>где </a:t>
            </a:r>
            <a:r>
              <a:rPr lang="ru-RU" sz="2400" dirty="0" smtClean="0">
                <a:solidFill>
                  <a:srgbClr val="C00000"/>
                </a:solidFill>
                <a:latin typeface="GOST Type BU" pitchFamily="2" charset="2"/>
              </a:rPr>
              <a:t>b</a:t>
            </a:r>
            <a:r>
              <a:rPr lang="en-US" sz="2400" dirty="0">
                <a:solidFill>
                  <a:srgbClr val="C00000"/>
                </a:solidFill>
                <a:latin typeface="GOST Type BU" pitchFamily="2" charset="2"/>
              </a:rPr>
              <a:t> </a:t>
            </a:r>
            <a:r>
              <a:rPr lang="ru-RU" sz="2400" dirty="0">
                <a:solidFill>
                  <a:schemeClr val="accent1">
                    <a:lumMod val="50000"/>
                  </a:schemeClr>
                </a:solidFill>
                <a:latin typeface="GOST Type BU" pitchFamily="2" charset="2"/>
              </a:rPr>
              <a:t>и</a:t>
            </a:r>
            <a:r>
              <a:rPr lang="en-US" sz="2400" dirty="0" smtClean="0">
                <a:solidFill>
                  <a:srgbClr val="C00000"/>
                </a:solidFill>
                <a:latin typeface="GOST Type BU" pitchFamily="2" charset="2"/>
              </a:rPr>
              <a:t> a</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соответственно ширина и толщина среза;</a:t>
            </a:r>
          </a:p>
          <a:p>
            <a:pPr marL="628650" algn="just">
              <a:lnSpc>
                <a:spcPct val="80000"/>
              </a:lnSpc>
              <a:defRPr/>
            </a:pPr>
            <a:r>
              <a:rPr lang="ru-RU" sz="2400" dirty="0" err="1">
                <a:solidFill>
                  <a:srgbClr val="C00000"/>
                </a:solidFill>
                <a:latin typeface="GOST Type BU" pitchFamily="2" charset="2"/>
              </a:rPr>
              <a:t>C</a:t>
            </a:r>
            <a:r>
              <a:rPr lang="ru-RU" sz="2400" baseline="-25000" dirty="0" err="1">
                <a:solidFill>
                  <a:srgbClr val="C00000"/>
                </a:solidFill>
                <a:latin typeface="GOST Type BU" pitchFamily="2" charset="2"/>
              </a:rPr>
              <a:t>pz</a:t>
            </a:r>
            <a:r>
              <a:rPr lang="ru-RU" sz="2400" dirty="0">
                <a:solidFill>
                  <a:schemeClr val="tx2">
                    <a:lumMod val="75000"/>
                  </a:schemeClr>
                </a:solidFill>
                <a:latin typeface="GOST Type BU" pitchFamily="2" charset="2"/>
              </a:rPr>
              <a:t> – коэффициент, зависящий от свойств материала заготовки;</a:t>
            </a:r>
          </a:p>
          <a:p>
            <a:pPr marL="628650" algn="just">
              <a:lnSpc>
                <a:spcPct val="80000"/>
              </a:lnSpc>
              <a:defRPr/>
            </a:pPr>
            <a:r>
              <a:rPr lang="ru-RU" sz="2400" dirty="0" err="1">
                <a:solidFill>
                  <a:srgbClr val="C00000"/>
                </a:solidFill>
                <a:latin typeface="GOST Type BU" pitchFamily="2" charset="2"/>
              </a:rPr>
              <a:t>x</a:t>
            </a:r>
            <a:r>
              <a:rPr lang="ru-RU" sz="2400" baseline="-25000" dirty="0" err="1">
                <a:solidFill>
                  <a:srgbClr val="C00000"/>
                </a:solidFill>
                <a:latin typeface="GOST Type BU" pitchFamily="2" charset="2"/>
              </a:rPr>
              <a:t>pz</a:t>
            </a:r>
            <a:r>
              <a:rPr lang="ru-RU" sz="2400" dirty="0">
                <a:solidFill>
                  <a:schemeClr val="tx2">
                    <a:lumMod val="75000"/>
                  </a:schemeClr>
                </a:solidFill>
                <a:latin typeface="GOST Type BU" pitchFamily="2" charset="2"/>
              </a:rPr>
              <a:t> = 1, </a:t>
            </a:r>
            <a:r>
              <a:rPr lang="ru-RU" sz="2400" dirty="0" err="1">
                <a:solidFill>
                  <a:srgbClr val="C00000"/>
                </a:solidFill>
                <a:latin typeface="GOST Type BU" pitchFamily="2" charset="2"/>
              </a:rPr>
              <a:t>y</a:t>
            </a:r>
            <a:r>
              <a:rPr lang="ru-RU" sz="2400" baseline="-25000" dirty="0" err="1">
                <a:solidFill>
                  <a:srgbClr val="C00000"/>
                </a:solidFill>
                <a:latin typeface="GOST Type BU" pitchFamily="2" charset="2"/>
              </a:rPr>
              <a:t>pz</a:t>
            </a:r>
            <a:r>
              <a:rPr lang="ru-RU" sz="2400" dirty="0">
                <a:solidFill>
                  <a:schemeClr val="tx2">
                    <a:lumMod val="75000"/>
                  </a:schemeClr>
                </a:solidFill>
                <a:latin typeface="GOST Type BU" pitchFamily="2" charset="2"/>
              </a:rPr>
              <a:t> = 0,7 … 0,8, </a:t>
            </a:r>
            <a:r>
              <a:rPr lang="ru-RU" sz="2400" dirty="0" err="1">
                <a:solidFill>
                  <a:srgbClr val="C00000"/>
                </a:solidFill>
                <a:latin typeface="GOST Type BU" pitchFamily="2" charset="2"/>
              </a:rPr>
              <a:t>z</a:t>
            </a:r>
            <a:r>
              <a:rPr lang="ru-RU" sz="2400" baseline="-25000" dirty="0" err="1">
                <a:solidFill>
                  <a:srgbClr val="C00000"/>
                </a:solidFill>
                <a:latin typeface="GOST Type BU" pitchFamily="2" charset="2"/>
              </a:rPr>
              <a:t>pz</a:t>
            </a:r>
            <a:r>
              <a:rPr lang="ru-RU" sz="2400" dirty="0">
                <a:solidFill>
                  <a:schemeClr val="tx2">
                    <a:lumMod val="75000"/>
                  </a:schemeClr>
                </a:solidFill>
                <a:latin typeface="GOST Type BU" pitchFamily="2" charset="2"/>
              </a:rPr>
              <a:t>= – (0,1 … 0,2) – показатели степени при соответствующих аргументах (численные значения приведены для случая обработки конструкционных материалов)</a:t>
            </a:r>
            <a:endParaRPr lang="ru-RU" sz="2400" dirty="0" smtClean="0">
              <a:solidFill>
                <a:schemeClr val="tx2">
                  <a:lumMod val="75000"/>
                </a:schemeClr>
              </a:solidFill>
              <a:latin typeface="GOST Type BU" pitchFamily="2" charset="2"/>
            </a:endParaRPr>
          </a:p>
        </p:txBody>
      </p:sp>
      <p:sp>
        <p:nvSpPr>
          <p:cNvPr id="5" name="Содержимое 2"/>
          <p:cNvSpPr txBox="1">
            <a:spLocks/>
          </p:cNvSpPr>
          <p:nvPr/>
        </p:nvSpPr>
        <p:spPr>
          <a:xfrm>
            <a:off x="0" y="4477871"/>
            <a:ext cx="9144000" cy="2322978"/>
          </a:xfrm>
          <a:prstGeom prst="rect">
            <a:avLst/>
          </a:prstGeom>
        </p:spPr>
        <p:txBody>
          <a:bodyPr vert="horz" lIns="91440" tIns="45720" rIns="91440" bIns="45720" rtlCol="0">
            <a:noAutofit/>
          </a:bodyPr>
          <a:lstStyle/>
          <a:p>
            <a:pPr marL="95250" indent="533400" algn="just">
              <a:lnSpc>
                <a:spcPct val="80000"/>
              </a:lnSpc>
              <a:buBlip>
                <a:blip r:embed="rId3"/>
              </a:buBlip>
              <a:defRPr/>
            </a:pPr>
            <a:r>
              <a:rPr lang="ru-RU" sz="2400" dirty="0" smtClean="0">
                <a:solidFill>
                  <a:srgbClr val="C00000"/>
                </a:solidFill>
                <a:latin typeface="GOST Type BU" pitchFamily="2" charset="2"/>
              </a:rPr>
              <a:t>регулирование </a:t>
            </a:r>
            <a:r>
              <a:rPr lang="ru-RU" sz="2400" dirty="0">
                <a:solidFill>
                  <a:srgbClr val="C00000"/>
                </a:solidFill>
                <a:latin typeface="GOST Type BU" pitchFamily="2" charset="2"/>
              </a:rPr>
              <a:t>длительности контакта инструмента с заготовкой </a:t>
            </a:r>
            <a:r>
              <a:rPr lang="ru-RU" sz="2400" dirty="0">
                <a:solidFill>
                  <a:schemeClr val="tx2">
                    <a:lumMod val="75000"/>
                  </a:schemeClr>
                </a:solidFill>
                <a:latin typeface="GOST Type BU" pitchFamily="2" charset="2"/>
              </a:rPr>
              <a:t>как фактор изменения температуры резания основано на выводе о более низких температурах на поверхностях инструмента при неустановившемся теплообмене, чем при стационарном</a:t>
            </a:r>
          </a:p>
        </p:txBody>
      </p:sp>
      <mc:AlternateContent xmlns:mc="http://schemas.openxmlformats.org/markup-compatibility/2006" xmlns:a14="http://schemas.microsoft.com/office/drawing/2010/main">
        <mc:Choice Requires="a14">
          <p:sp>
            <p:nvSpPr>
              <p:cNvPr id="3" name="TextBox 2"/>
              <p:cNvSpPr txBox="1"/>
              <p:nvPr/>
            </p:nvSpPr>
            <p:spPr>
              <a:xfrm>
                <a:off x="2629097" y="1333500"/>
                <a:ext cx="5369675" cy="7116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C00000"/>
                          </a:solidFill>
                          <a:latin typeface="Cambria Math"/>
                        </a:rPr>
                        <m:t>𝑄</m:t>
                      </m:r>
                      <m:r>
                        <a:rPr lang="en-US" sz="3600" b="0" i="1" smtClean="0">
                          <a:solidFill>
                            <a:srgbClr val="C00000"/>
                          </a:solidFill>
                          <a:latin typeface="Cambria Math"/>
                        </a:rPr>
                        <m:t>=</m:t>
                      </m:r>
                      <m:sSub>
                        <m:sSubPr>
                          <m:ctrlPr>
                            <a:rPr lang="en-US" sz="3600" b="0" i="1" smtClean="0">
                              <a:solidFill>
                                <a:srgbClr val="C00000"/>
                              </a:solidFill>
                              <a:latin typeface="Cambria Math"/>
                            </a:rPr>
                          </m:ctrlPr>
                        </m:sSubPr>
                        <m:e>
                          <m:r>
                            <a:rPr lang="en-US" sz="3600" b="0" i="1" smtClean="0">
                              <a:solidFill>
                                <a:srgbClr val="C00000"/>
                              </a:solidFill>
                              <a:latin typeface="Cambria Math"/>
                            </a:rPr>
                            <m:t>𝐶</m:t>
                          </m:r>
                        </m:e>
                        <m:sub>
                          <m:r>
                            <a:rPr lang="en-US" sz="3600" b="0" i="1" smtClean="0">
                              <a:solidFill>
                                <a:srgbClr val="C00000"/>
                              </a:solidFill>
                              <a:latin typeface="Cambria Math"/>
                            </a:rPr>
                            <m:t>𝑝𝑧</m:t>
                          </m:r>
                        </m:sub>
                      </m:sSub>
                      <m:r>
                        <a:rPr lang="en-US" sz="3600" i="1">
                          <a:solidFill>
                            <a:srgbClr val="C00000"/>
                          </a:solidFill>
                          <a:latin typeface="Cambria Math"/>
                          <a:ea typeface="Cambria Math"/>
                        </a:rPr>
                        <m:t>∙</m:t>
                      </m:r>
                      <m:sSup>
                        <m:sSupPr>
                          <m:ctrlPr>
                            <a:rPr lang="en-US" sz="3600" b="0" i="1" smtClean="0">
                              <a:solidFill>
                                <a:srgbClr val="C00000"/>
                              </a:solidFill>
                              <a:latin typeface="Cambria Math"/>
                            </a:rPr>
                          </m:ctrlPr>
                        </m:sSupPr>
                        <m:e>
                          <m:r>
                            <a:rPr lang="en-US" sz="3600" b="0" i="1" smtClean="0">
                              <a:solidFill>
                                <a:srgbClr val="C00000"/>
                              </a:solidFill>
                              <a:latin typeface="Cambria Math"/>
                            </a:rPr>
                            <m:t>𝑏</m:t>
                          </m:r>
                        </m:e>
                        <m:sup>
                          <m:sSub>
                            <m:sSubPr>
                              <m:ctrlPr>
                                <a:rPr lang="en-US" sz="3600" b="0" i="1" smtClean="0">
                                  <a:solidFill>
                                    <a:srgbClr val="C00000"/>
                                  </a:solidFill>
                                  <a:latin typeface="Cambria Math"/>
                                </a:rPr>
                              </m:ctrlPr>
                            </m:sSubPr>
                            <m:e>
                              <m:r>
                                <a:rPr lang="en-US" sz="3600" b="0" i="1" smtClean="0">
                                  <a:solidFill>
                                    <a:srgbClr val="C00000"/>
                                  </a:solidFill>
                                  <a:latin typeface="Cambria Math"/>
                                </a:rPr>
                                <m:t>𝑥</m:t>
                              </m:r>
                            </m:e>
                            <m:sub>
                              <m:r>
                                <a:rPr lang="en-US" sz="3600" b="0" i="1" smtClean="0">
                                  <a:solidFill>
                                    <a:srgbClr val="C00000"/>
                                  </a:solidFill>
                                  <a:latin typeface="Cambria Math"/>
                                </a:rPr>
                                <m:t>𝑝𝑧</m:t>
                              </m:r>
                            </m:sub>
                          </m:sSub>
                        </m:sup>
                      </m:sSup>
                      <m:r>
                        <a:rPr lang="en-US" sz="3600" b="0" i="1" smtClean="0">
                          <a:solidFill>
                            <a:srgbClr val="C00000"/>
                          </a:solidFill>
                          <a:latin typeface="Cambria Math"/>
                          <a:ea typeface="Cambria Math"/>
                        </a:rPr>
                        <m:t>∙</m:t>
                      </m:r>
                      <m:sSup>
                        <m:sSupPr>
                          <m:ctrlPr>
                            <a:rPr lang="en-US" sz="3600" i="1">
                              <a:solidFill>
                                <a:srgbClr val="C00000"/>
                              </a:solidFill>
                              <a:latin typeface="Cambria Math"/>
                            </a:rPr>
                          </m:ctrlPr>
                        </m:sSupPr>
                        <m:e>
                          <m:r>
                            <a:rPr lang="en-US" sz="3600" b="0" i="1" smtClean="0">
                              <a:solidFill>
                                <a:srgbClr val="C00000"/>
                              </a:solidFill>
                              <a:latin typeface="Cambria Math"/>
                            </a:rPr>
                            <m:t>𝑎</m:t>
                          </m:r>
                        </m:e>
                        <m:sup>
                          <m:sSub>
                            <m:sSubPr>
                              <m:ctrlPr>
                                <a:rPr lang="en-US" sz="3600" i="1">
                                  <a:solidFill>
                                    <a:srgbClr val="C00000"/>
                                  </a:solidFill>
                                  <a:latin typeface="Cambria Math"/>
                                </a:rPr>
                              </m:ctrlPr>
                            </m:sSubPr>
                            <m:e>
                              <m:r>
                                <a:rPr lang="en-US" sz="3600" b="0" i="1" smtClean="0">
                                  <a:solidFill>
                                    <a:srgbClr val="C00000"/>
                                  </a:solidFill>
                                  <a:latin typeface="Cambria Math"/>
                                </a:rPr>
                                <m:t>𝑦</m:t>
                              </m:r>
                            </m:e>
                            <m:sub>
                              <m:r>
                                <a:rPr lang="en-US" sz="3600" i="1">
                                  <a:solidFill>
                                    <a:srgbClr val="C00000"/>
                                  </a:solidFill>
                                  <a:latin typeface="Cambria Math"/>
                                </a:rPr>
                                <m:t>𝑝𝑧</m:t>
                              </m:r>
                            </m:sub>
                          </m:sSub>
                        </m:sup>
                      </m:sSup>
                      <m:r>
                        <a:rPr lang="en-US" sz="3600" i="1">
                          <a:solidFill>
                            <a:srgbClr val="C00000"/>
                          </a:solidFill>
                          <a:latin typeface="Cambria Math"/>
                          <a:ea typeface="Cambria Math"/>
                        </a:rPr>
                        <m:t>∙</m:t>
                      </m:r>
                      <m:sSup>
                        <m:sSupPr>
                          <m:ctrlPr>
                            <a:rPr lang="en-US" sz="3600" b="0" i="1" smtClean="0">
                              <a:solidFill>
                                <a:srgbClr val="C00000"/>
                              </a:solidFill>
                              <a:latin typeface="Cambria Math"/>
                              <a:ea typeface="Cambria Math"/>
                            </a:rPr>
                          </m:ctrlPr>
                        </m:sSupPr>
                        <m:e>
                          <m:r>
                            <m:rPr>
                              <m:sty m:val="p"/>
                            </m:rPr>
                            <a:rPr lang="el-GR" sz="3600" b="0" i="1" smtClean="0">
                              <a:solidFill>
                                <a:srgbClr val="C00000"/>
                              </a:solidFill>
                              <a:latin typeface="Cambria Math"/>
                              <a:ea typeface="Cambria Math"/>
                            </a:rPr>
                            <m:t>υ</m:t>
                          </m:r>
                        </m:e>
                        <m:sup>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𝑍</m:t>
                              </m:r>
                            </m:e>
                            <m:sub>
                              <m:r>
                                <a:rPr lang="en-US" sz="3600" b="0" i="1" smtClean="0">
                                  <a:solidFill>
                                    <a:srgbClr val="C00000"/>
                                  </a:solidFill>
                                  <a:latin typeface="Cambria Math"/>
                                  <a:ea typeface="Cambria Math"/>
                                </a:rPr>
                                <m:t>𝑝𝑧</m:t>
                              </m:r>
                            </m:sub>
                          </m:sSub>
                        </m:sup>
                      </m:sSup>
                    </m:oMath>
                  </m:oMathPara>
                </a14:m>
                <a:endParaRPr lang="ru-RU" sz="36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629097" y="1333500"/>
                <a:ext cx="5369675" cy="711670"/>
              </a:xfrm>
              <a:prstGeom prst="rect">
                <a:avLst/>
              </a:prstGeom>
              <a:blipFill rotWithShape="1">
                <a:blip r:embed="rId4"/>
                <a:stretch>
                  <a:fillRect/>
                </a:stretch>
              </a:blipFill>
            </p:spPr>
            <p:txBody>
              <a:bodyPr/>
              <a:lstStyle/>
              <a:p>
                <a:r>
                  <a:rPr lang="ru-RU">
                    <a:noFill/>
                  </a:rPr>
                  <a:t> </a:t>
                </a:r>
              </a:p>
            </p:txBody>
          </p:sp>
        </mc:Fallback>
      </mc:AlternateContent>
      <p:sp>
        <p:nvSpPr>
          <p:cNvPr id="8" name="Содержимое 2"/>
          <p:cNvSpPr txBox="1">
            <a:spLocks/>
          </p:cNvSpPr>
          <p:nvPr/>
        </p:nvSpPr>
        <p:spPr>
          <a:xfrm>
            <a:off x="7876818" y="148090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9" name="Группа 8"/>
          <p:cNvGrpSpPr/>
          <p:nvPr/>
        </p:nvGrpSpPr>
        <p:grpSpPr>
          <a:xfrm>
            <a:off x="8415855" y="6450136"/>
            <a:ext cx="487634" cy="369332"/>
            <a:chOff x="8415855" y="6450136"/>
            <a:chExt cx="48763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15855"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5473393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2919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РЕЖИМА РЕЗАНИЯ И ГЕОМЕТРИИ ИНСТРУМЕНТА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НА ТЕМПЕРАТУРУ РЕЗАНИЯ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981700"/>
            <a:ext cx="9144000" cy="819150"/>
          </a:xfrm>
          <a:prstGeom prst="rect">
            <a:avLst/>
          </a:prstGeom>
        </p:spPr>
        <p:txBody>
          <a:bodyPr vert="horz" lIns="91440" tIns="45720" rIns="91440" bIns="45720" rtlCol="0">
            <a:noAutofit/>
          </a:bodyPr>
          <a:lstStyle/>
          <a:p>
            <a:pPr marL="95250" algn="ctr">
              <a:lnSpc>
                <a:spcPct val="80000"/>
              </a:lnSpc>
              <a:defRPr/>
            </a:pPr>
            <a:r>
              <a:rPr lang="ru-RU" sz="2200" dirty="0">
                <a:solidFill>
                  <a:schemeClr val="tx2">
                    <a:lumMod val="75000"/>
                  </a:schemeClr>
                </a:solidFill>
                <a:latin typeface="GOST Type BU" pitchFamily="2" charset="2"/>
              </a:rPr>
              <a:t>Зависимости температуры резания от скорости резания (</a:t>
            </a:r>
            <a:r>
              <a:rPr lang="ru-RU" sz="2200" dirty="0">
                <a:solidFill>
                  <a:srgbClr val="C00000"/>
                </a:solidFill>
                <a:latin typeface="GOST Type BU" pitchFamily="2" charset="2"/>
              </a:rPr>
              <a:t>а</a:t>
            </a:r>
            <a:r>
              <a:rPr lang="ru-RU" sz="2200" dirty="0">
                <a:solidFill>
                  <a:schemeClr val="tx2">
                    <a:lumMod val="75000"/>
                  </a:schemeClr>
                </a:solidFill>
                <a:latin typeface="GOST Type BU" pitchFamily="2" charset="2"/>
              </a:rPr>
              <a:t>), </a:t>
            </a:r>
          </a:p>
          <a:p>
            <a:pPr marL="95250" algn="ctr">
              <a:lnSpc>
                <a:spcPct val="80000"/>
              </a:lnSpc>
              <a:defRPr/>
            </a:pPr>
            <a:r>
              <a:rPr lang="ru-RU" sz="2200" dirty="0">
                <a:solidFill>
                  <a:schemeClr val="tx2">
                    <a:lumMod val="75000"/>
                  </a:schemeClr>
                </a:solidFill>
                <a:latin typeface="GOST Type BU" pitchFamily="2" charset="2"/>
              </a:rPr>
              <a:t>переднего угла (</a:t>
            </a:r>
            <a:r>
              <a:rPr lang="ru-RU" sz="2200" dirty="0">
                <a:solidFill>
                  <a:srgbClr val="C00000"/>
                </a:solidFill>
                <a:latin typeface="GOST Type BU" pitchFamily="2" charset="2"/>
              </a:rPr>
              <a:t>б</a:t>
            </a:r>
            <a:r>
              <a:rPr lang="ru-RU" sz="2200" dirty="0">
                <a:solidFill>
                  <a:schemeClr val="tx2">
                    <a:lumMod val="75000"/>
                  </a:schemeClr>
                </a:solidFill>
                <a:latin typeface="GOST Type BU" pitchFamily="2" charset="2"/>
              </a:rPr>
              <a:t>) и угла в плане (</a:t>
            </a:r>
            <a:r>
              <a:rPr lang="ru-RU" sz="2200" dirty="0">
                <a:solidFill>
                  <a:srgbClr val="C00000"/>
                </a:solidFill>
                <a:latin typeface="GOST Type BU" pitchFamily="2" charset="2"/>
              </a:rPr>
              <a:t>в</a:t>
            </a:r>
            <a:r>
              <a:rPr lang="ru-RU" sz="2200" dirty="0">
                <a:solidFill>
                  <a:schemeClr val="tx2">
                    <a:lumMod val="75000"/>
                  </a:schemeClr>
                </a:solidFill>
                <a:latin typeface="GOST Type BU" pitchFamily="2" charset="2"/>
              </a:rPr>
              <a:t>) лезвия </a:t>
            </a:r>
            <a:r>
              <a:rPr lang="ru-RU" sz="2200" dirty="0" smtClean="0">
                <a:solidFill>
                  <a:schemeClr val="tx2">
                    <a:lumMod val="75000"/>
                  </a:schemeClr>
                </a:solidFill>
                <a:latin typeface="GOST Type BU" pitchFamily="2" charset="2"/>
              </a:rPr>
              <a:t>инструмента</a:t>
            </a:r>
            <a:endParaRPr lang="ru-RU" sz="22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792" y="1493563"/>
            <a:ext cx="6840416" cy="4556650"/>
          </a:xfrm>
          <a:prstGeom prst="rect">
            <a:avLst/>
          </a:prstGeom>
        </p:spPr>
      </p:pic>
      <p:grpSp>
        <p:nvGrpSpPr>
          <p:cNvPr id="6" name="Группа 5"/>
          <p:cNvGrpSpPr/>
          <p:nvPr/>
        </p:nvGrpSpPr>
        <p:grpSpPr>
          <a:xfrm>
            <a:off x="8415854" y="6450136"/>
            <a:ext cx="487634" cy="369332"/>
            <a:chOff x="8415854"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4" y="6450136"/>
              <a:ext cx="48763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20</a:t>
              </a:r>
              <a:r>
                <a:rPr lang="ru-RU" dirty="0" smtClean="0">
                  <a:solidFill>
                    <a:srgbClr val="C00000"/>
                  </a:solidFill>
                  <a:latin typeface="GOST type A" panose="020B0500000000000000" pitchFamily="34" charset="0"/>
                </a:rPr>
                <a:t>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29983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5933"/>
          </a:xfrm>
        </p:spPr>
        <p:txBody>
          <a:bodyPr>
            <a:noAutofit/>
          </a:bodyPr>
          <a:lstStyle/>
          <a:p>
            <a:r>
              <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КРАТКИЙ ИСТОРИЧЕСКИЙ ОБЗОР РАЗВИТИЯ ТЕОРИИ И ПРАКТИКИ РЕЗАНИЯ</a:t>
            </a:r>
          </a:p>
        </p:txBody>
      </p:sp>
      <p:sp>
        <p:nvSpPr>
          <p:cNvPr id="7" name="Содержимое 2"/>
          <p:cNvSpPr txBox="1">
            <a:spLocks/>
          </p:cNvSpPr>
          <p:nvPr/>
        </p:nvSpPr>
        <p:spPr>
          <a:xfrm>
            <a:off x="189186" y="949218"/>
            <a:ext cx="8765628" cy="5654782"/>
          </a:xfrm>
          <a:prstGeom prst="rect">
            <a:avLst/>
          </a:prstGeom>
        </p:spPr>
        <p:txBody>
          <a:bodyPr vert="horz" lIns="91440" tIns="45720" rIns="91440" bIns="45720" rtlCol="0">
            <a:noAutofit/>
          </a:bodyPr>
          <a:lstStyle/>
          <a:p>
            <a:pPr marL="187325" indent="269875" algn="just">
              <a:lnSpc>
                <a:spcPct val="80000"/>
              </a:lnSpc>
              <a:defRPr/>
            </a:pPr>
            <a:r>
              <a:rPr lang="ru-RU" dirty="0">
                <a:solidFill>
                  <a:schemeClr val="tx2">
                    <a:lumMod val="75000"/>
                  </a:schemeClr>
                </a:solidFill>
                <a:latin typeface="GOST Type BU" pitchFamily="2" charset="2"/>
              </a:rPr>
              <a:t> В период </a:t>
            </a:r>
            <a:r>
              <a:rPr lang="ru-RU" dirty="0">
                <a:solidFill>
                  <a:srgbClr val="C00000"/>
                </a:solidFill>
                <a:latin typeface="GOST Type BU" pitchFamily="2" charset="2"/>
              </a:rPr>
              <a:t>1889 – 1900гг</a:t>
            </a:r>
            <a:r>
              <a:rPr lang="ru-RU" dirty="0">
                <a:solidFill>
                  <a:schemeClr val="tx2">
                    <a:lumMod val="75000"/>
                  </a:schemeClr>
                </a:solidFill>
                <a:latin typeface="GOST Type BU" pitchFamily="2" charset="2"/>
              </a:rPr>
              <a:t>.</a:t>
            </a:r>
          </a:p>
          <a:p>
            <a:pPr marL="187325" indent="269875" algn="just">
              <a:lnSpc>
                <a:spcPct val="80000"/>
              </a:lnSpc>
              <a:defRPr/>
            </a:pPr>
            <a:r>
              <a:rPr lang="ru-RU" dirty="0">
                <a:solidFill>
                  <a:schemeClr val="tx2">
                    <a:lumMod val="75000"/>
                  </a:schemeClr>
                </a:solidFill>
                <a:latin typeface="GOST Type BU" pitchFamily="2" charset="2"/>
              </a:rPr>
              <a:t> Профессор Санкт-Петербургского технологического института </a:t>
            </a:r>
            <a:r>
              <a:rPr lang="ru-RU" dirty="0">
                <a:solidFill>
                  <a:srgbClr val="C00000"/>
                </a:solidFill>
                <a:latin typeface="GOST Type BU" pitchFamily="2" charset="2"/>
              </a:rPr>
              <a:t>П. А. </a:t>
            </a:r>
            <a:r>
              <a:rPr lang="ru-RU" dirty="0" smtClean="0">
                <a:solidFill>
                  <a:srgbClr val="C00000"/>
                </a:solidFill>
                <a:latin typeface="GOST Type BU" pitchFamily="2" charset="2"/>
              </a:rPr>
              <a:t>Афанасьев</a:t>
            </a:r>
            <a:r>
              <a:rPr lang="ru-RU"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впервые предложил схему сил резания с учетом сил трения, действующих на грани инструмента, и привел теоретическое доказательство положения о том, что коэффициент трения при резании всегда значительно больше коэффициента трения поверхностей, не сопровождающихся их разрушением. </a:t>
            </a:r>
          </a:p>
          <a:p>
            <a:pPr marL="187325" indent="269875" algn="just">
              <a:lnSpc>
                <a:spcPct val="80000"/>
              </a:lnSpc>
              <a:defRPr/>
            </a:pPr>
            <a:r>
              <a:rPr lang="ru-RU" dirty="0">
                <a:solidFill>
                  <a:schemeClr val="tx2">
                    <a:lumMod val="75000"/>
                  </a:schemeClr>
                </a:solidFill>
                <a:latin typeface="GOST Type BU" pitchFamily="2" charset="2"/>
              </a:rPr>
              <a:t>Академик-генерал </a:t>
            </a:r>
            <a:r>
              <a:rPr lang="ru-RU" dirty="0">
                <a:solidFill>
                  <a:srgbClr val="C00000"/>
                </a:solidFill>
                <a:latin typeface="GOST Type BU" pitchFamily="2" charset="2"/>
              </a:rPr>
              <a:t>А. В. </a:t>
            </a:r>
            <a:r>
              <a:rPr lang="ru-RU" dirty="0" err="1">
                <a:solidFill>
                  <a:srgbClr val="C00000"/>
                </a:solidFill>
                <a:latin typeface="GOST Type BU" pitchFamily="2" charset="2"/>
              </a:rPr>
              <a:t>Гадолин</a:t>
            </a:r>
            <a:r>
              <a:rPr lang="ru-RU" dirty="0">
                <a:solidFill>
                  <a:srgbClr val="C00000"/>
                </a:solidFill>
                <a:latin typeface="GOST Type BU" pitchFamily="2" charset="2"/>
              </a:rPr>
              <a:t> </a:t>
            </a:r>
            <a:r>
              <a:rPr lang="ru-RU" dirty="0">
                <a:solidFill>
                  <a:schemeClr val="tx2">
                    <a:lumMod val="75000"/>
                  </a:schemeClr>
                </a:solidFill>
                <a:latin typeface="GOST Type BU" pitchFamily="2" charset="2"/>
              </a:rPr>
              <a:t>уточняет формулу И. А. Тиме для расчета силы резания, введя в нее коэффициент трения между резцом и изделием. </a:t>
            </a:r>
          </a:p>
          <a:p>
            <a:pPr marL="187325" indent="269875" algn="just">
              <a:lnSpc>
                <a:spcPct val="80000"/>
              </a:lnSpc>
              <a:defRPr/>
            </a:pPr>
            <a:r>
              <a:rPr lang="ru-RU" dirty="0">
                <a:solidFill>
                  <a:schemeClr val="tx2">
                    <a:lumMod val="75000"/>
                  </a:schemeClr>
                </a:solidFill>
                <a:latin typeface="GOST Type BU" pitchFamily="2" charset="2"/>
              </a:rPr>
              <a:t>Профессор Харьковского технологического института </a:t>
            </a:r>
            <a:r>
              <a:rPr lang="ru-RU" dirty="0">
                <a:solidFill>
                  <a:srgbClr val="C00000"/>
                </a:solidFill>
                <a:latin typeface="GOST Type BU" pitchFamily="2" charset="2"/>
              </a:rPr>
              <a:t>К. А. Зворыкин </a:t>
            </a:r>
            <a:r>
              <a:rPr lang="ru-RU" dirty="0">
                <a:solidFill>
                  <a:schemeClr val="tx2">
                    <a:lumMod val="75000"/>
                  </a:schemeClr>
                </a:solidFill>
                <a:latin typeface="GOST Type BU" pitchFamily="2" charset="2"/>
              </a:rPr>
              <a:t>в своем труде «Работа и усилие, необходимые для отделения металлических стружек» предложил следующее:</a:t>
            </a:r>
          </a:p>
          <a:p>
            <a:pPr marL="473075" indent="-285750" algn="just">
              <a:lnSpc>
                <a:spcPct val="80000"/>
              </a:lnSpc>
              <a:buBlip>
                <a:blip r:embed="rId3"/>
              </a:buBlip>
              <a:defRPr/>
            </a:pPr>
            <a:r>
              <a:rPr lang="ru-RU" dirty="0" smtClean="0">
                <a:solidFill>
                  <a:schemeClr val="tx2">
                    <a:lumMod val="75000"/>
                  </a:schemeClr>
                </a:solidFill>
                <a:latin typeface="GOST Type BU" pitchFamily="2" charset="2"/>
              </a:rPr>
              <a:t>систему </a:t>
            </a:r>
            <a:r>
              <a:rPr lang="ru-RU" dirty="0">
                <a:solidFill>
                  <a:schemeClr val="tx2">
                    <a:lumMod val="75000"/>
                  </a:schemeClr>
                </a:solidFill>
                <a:latin typeface="GOST Type BU" pitchFamily="2" charset="2"/>
              </a:rPr>
              <a:t>сил и формулу для расчета силы резания;</a:t>
            </a:r>
          </a:p>
          <a:p>
            <a:pPr marL="473075" indent="-285750" algn="just">
              <a:lnSpc>
                <a:spcPct val="80000"/>
              </a:lnSpc>
              <a:buBlip>
                <a:blip r:embed="rId3"/>
              </a:buBlip>
              <a:defRPr/>
            </a:pPr>
            <a:r>
              <a:rPr lang="ru-RU" dirty="0" smtClean="0">
                <a:solidFill>
                  <a:schemeClr val="tx2">
                    <a:lumMod val="75000"/>
                  </a:schemeClr>
                </a:solidFill>
                <a:latin typeface="GOST Type BU" pitchFamily="2" charset="2"/>
              </a:rPr>
              <a:t>аналитическое </a:t>
            </a:r>
            <a:r>
              <a:rPr lang="ru-RU" dirty="0">
                <a:solidFill>
                  <a:schemeClr val="tx2">
                    <a:lumMod val="75000"/>
                  </a:schemeClr>
                </a:solidFill>
                <a:latin typeface="GOST Type BU" pitchFamily="2" charset="2"/>
              </a:rPr>
              <a:t>выражение для определения угла скалывания;</a:t>
            </a:r>
          </a:p>
          <a:p>
            <a:pPr marL="473075" indent="-285750" algn="just">
              <a:lnSpc>
                <a:spcPct val="80000"/>
              </a:lnSpc>
              <a:buBlip>
                <a:blip r:embed="rId3"/>
              </a:buBlip>
              <a:defRPr/>
            </a:pPr>
            <a:r>
              <a:rPr lang="ru-RU" dirty="0" smtClean="0">
                <a:solidFill>
                  <a:schemeClr val="tx2">
                    <a:lumMod val="75000"/>
                  </a:schemeClr>
                </a:solidFill>
                <a:latin typeface="GOST Type BU" pitchFamily="2" charset="2"/>
              </a:rPr>
              <a:t>оригинальный </a:t>
            </a:r>
            <a:r>
              <a:rPr lang="ru-RU" dirty="0">
                <a:solidFill>
                  <a:schemeClr val="tx2">
                    <a:lumMod val="75000"/>
                  </a:schemeClr>
                </a:solidFill>
                <a:latin typeface="GOST Type BU" pitchFamily="2" charset="2"/>
              </a:rPr>
              <a:t>гидравлический динамометр для измерения силы резания</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473075" indent="-285750" algn="just">
              <a:lnSpc>
                <a:spcPct val="80000"/>
              </a:lnSpc>
              <a:buBlip>
                <a:blip r:embed="rId3"/>
              </a:buBlip>
              <a:defRPr/>
            </a:pPr>
            <a:endParaRPr lang="ru-RU" dirty="0">
              <a:solidFill>
                <a:schemeClr val="tx2">
                  <a:lumMod val="75000"/>
                </a:schemeClr>
              </a:solidFill>
              <a:latin typeface="GOST Type BU" pitchFamily="2" charset="2"/>
            </a:endParaRPr>
          </a:p>
          <a:p>
            <a:pPr marL="187325" indent="269875" algn="just">
              <a:lnSpc>
                <a:spcPct val="80000"/>
              </a:lnSpc>
              <a:defRPr/>
            </a:pPr>
            <a:r>
              <a:rPr lang="ru-RU" dirty="0">
                <a:solidFill>
                  <a:schemeClr val="tx2">
                    <a:lumMod val="75000"/>
                  </a:schemeClr>
                </a:solidFill>
                <a:latin typeface="GOST Type BU" pitchFamily="2" charset="2"/>
              </a:rPr>
              <a:t>Профессор Михайловской артиллерийской академии </a:t>
            </a:r>
            <a:r>
              <a:rPr lang="ru-RU" dirty="0">
                <a:solidFill>
                  <a:srgbClr val="C00000"/>
                </a:solidFill>
                <a:latin typeface="GOST Type BU" pitchFamily="2" charset="2"/>
              </a:rPr>
              <a:t>А. А. </a:t>
            </a:r>
            <a:r>
              <a:rPr lang="ru-RU" dirty="0" err="1">
                <a:solidFill>
                  <a:srgbClr val="C00000"/>
                </a:solidFill>
                <a:latin typeface="GOST Type BU" pitchFamily="2" charset="2"/>
              </a:rPr>
              <a:t>Брикс</a:t>
            </a:r>
            <a:r>
              <a:rPr lang="ru-RU" dirty="0">
                <a:solidFill>
                  <a:srgbClr val="C00000"/>
                </a:solidFill>
                <a:latin typeface="GOST Type BU" pitchFamily="2" charset="2"/>
              </a:rPr>
              <a:t> </a:t>
            </a:r>
            <a:r>
              <a:rPr lang="ru-RU" dirty="0">
                <a:solidFill>
                  <a:schemeClr val="tx2">
                    <a:lumMod val="75000"/>
                  </a:schemeClr>
                </a:solidFill>
                <a:latin typeface="GOST Type BU" pitchFamily="2" charset="2"/>
              </a:rPr>
              <a:t>в своем труде «Резание металлов (строгание)» уточнил схему стружкообразования и показал, что пластические сдвиги в срезаемом слое в каждый  данный момент происходят не в какой-либо одной плоскости, а охватывают семейство плоскостей. Им получено математическое выражение для величины относительного сдвига.</a:t>
            </a:r>
          </a:p>
          <a:p>
            <a:pPr marL="187325" indent="269875" algn="just">
              <a:lnSpc>
                <a:spcPct val="80000"/>
              </a:lnSpc>
              <a:defRPr/>
            </a:pPr>
            <a:r>
              <a:rPr lang="ru-RU" dirty="0">
                <a:solidFill>
                  <a:srgbClr val="C00000"/>
                </a:solidFill>
                <a:latin typeface="GOST Type BU" pitchFamily="2" charset="2"/>
              </a:rPr>
              <a:t>Фредерик </a:t>
            </a:r>
            <a:r>
              <a:rPr lang="ru-RU" dirty="0" err="1">
                <a:solidFill>
                  <a:srgbClr val="C00000"/>
                </a:solidFill>
                <a:latin typeface="GOST Type BU" pitchFamily="2" charset="2"/>
              </a:rPr>
              <a:t>Уинслоу</a:t>
            </a:r>
            <a:r>
              <a:rPr lang="ru-RU" dirty="0">
                <a:solidFill>
                  <a:srgbClr val="C00000"/>
                </a:solidFill>
                <a:latin typeface="GOST Type BU" pitchFamily="2" charset="2"/>
              </a:rPr>
              <a:t> Тейлор </a:t>
            </a:r>
            <a:r>
              <a:rPr lang="ru-RU" dirty="0">
                <a:solidFill>
                  <a:schemeClr val="tx2">
                    <a:lumMod val="75000"/>
                  </a:schemeClr>
                </a:solidFill>
                <a:latin typeface="GOST Type BU" pitchFamily="2" charset="2"/>
              </a:rPr>
              <a:t>(США) в своей работе «Искусство обработки металлов» (1900г.) </a:t>
            </a:r>
            <a:r>
              <a:rPr lang="ru-RU" dirty="0" smtClean="0">
                <a:solidFill>
                  <a:schemeClr val="tx2">
                    <a:lumMod val="75000"/>
                  </a:schemeClr>
                </a:solidFill>
                <a:latin typeface="GOST Type BU" pitchFamily="2" charset="2"/>
              </a:rPr>
              <a:t>ввел термин обрабатываемости </a:t>
            </a:r>
            <a:r>
              <a:rPr lang="ru-RU" dirty="0">
                <a:solidFill>
                  <a:schemeClr val="tx2">
                    <a:lumMod val="75000"/>
                  </a:schemeClr>
                </a:solidFill>
                <a:latin typeface="GOST Type BU" pitchFamily="2" charset="2"/>
              </a:rPr>
              <a:t>материалов и определил </a:t>
            </a:r>
            <a:r>
              <a:rPr lang="ru-RU" dirty="0" err="1">
                <a:solidFill>
                  <a:schemeClr val="tx2">
                    <a:lumMod val="75000"/>
                  </a:schemeClr>
                </a:solidFill>
                <a:latin typeface="GOST Type BU" pitchFamily="2" charset="2"/>
              </a:rPr>
              <a:t>стойкостные</a:t>
            </a:r>
            <a:r>
              <a:rPr lang="ru-RU" dirty="0">
                <a:solidFill>
                  <a:schemeClr val="tx2">
                    <a:lumMod val="75000"/>
                  </a:schemeClr>
                </a:solidFill>
                <a:latin typeface="GOST Type BU" pitchFamily="2" charset="2"/>
              </a:rPr>
              <a:t> свойства режущих материалов.  </a:t>
            </a:r>
          </a:p>
          <a:p>
            <a:pPr marL="187325" indent="269875" algn="just">
              <a:lnSpc>
                <a:spcPct val="80000"/>
              </a:lnSpc>
              <a:defRPr/>
            </a:pPr>
            <a:r>
              <a:rPr lang="ru-RU" dirty="0">
                <a:solidFill>
                  <a:schemeClr val="tx2">
                    <a:lumMod val="75000"/>
                  </a:schemeClr>
                </a:solidFill>
                <a:latin typeface="GOST Type BU" pitchFamily="2" charset="2"/>
              </a:rPr>
              <a:t>Эти исследования завершают  первый этап в развитии теории резания – этап механики деформирования срезаемого слоя и стружкообразования</a:t>
            </a:r>
            <a:endParaRPr kumimoji="0" lang="ru-RU" u="none" strike="noStrike" kern="1200" cap="none" spc="0" normalizeH="0" baseline="0" noProof="0" dirty="0">
              <a:ln>
                <a:noFill/>
              </a:ln>
              <a:solidFill>
                <a:schemeClr val="tx2">
                  <a:lumMod val="75000"/>
                </a:schemeClr>
              </a:solidFill>
              <a:effectLst/>
              <a:uLnTx/>
              <a:uFillTx/>
              <a:latin typeface="GOST Type BU" pitchFamily="2" charset="2"/>
            </a:endParaRPr>
          </a:p>
        </p:txBody>
      </p:sp>
      <p:grpSp>
        <p:nvGrpSpPr>
          <p:cNvPr id="4" name="Группа 3"/>
          <p:cNvGrpSpPr/>
          <p:nvPr/>
        </p:nvGrpSpPr>
        <p:grpSpPr>
          <a:xfrm>
            <a:off x="8483180" y="6450136"/>
            <a:ext cx="352982" cy="369332"/>
            <a:chOff x="8483180" y="6450136"/>
            <a:chExt cx="35298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83180"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9366094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0633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УПРАВЛЕНИЕ ТЕПЛОВЫМИ ПРОЦЕССАМИ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 РЕЗАНИИ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294225"/>
            <a:ext cx="9144000" cy="409575"/>
          </a:xfrm>
          <a:prstGeom prst="rect">
            <a:avLst/>
          </a:prstGeom>
        </p:spPr>
        <p:txBody>
          <a:bodyPr vert="horz" lIns="91440" tIns="45720" rIns="91440" bIns="45720" rtlCol="0">
            <a:noAutofit/>
          </a:bodyPr>
          <a:lstStyle/>
          <a:p>
            <a:pPr marL="95250" algn="ctr">
              <a:lnSpc>
                <a:spcPct val="80000"/>
              </a:lnSpc>
              <a:defRPr/>
            </a:pPr>
            <a:r>
              <a:rPr lang="ru-RU" sz="2200" dirty="0">
                <a:solidFill>
                  <a:schemeClr val="tx2">
                    <a:lumMod val="75000"/>
                  </a:schemeClr>
                </a:solidFill>
                <a:latin typeface="GOST Type BU" pitchFamily="2" charset="2"/>
              </a:rPr>
              <a:t>Схемы </a:t>
            </a:r>
            <a:r>
              <a:rPr lang="ru-RU" sz="2200" dirty="0" err="1">
                <a:solidFill>
                  <a:schemeClr val="tx2">
                    <a:lumMod val="75000"/>
                  </a:schemeClr>
                </a:solidFill>
                <a:latin typeface="GOST Type BU" pitchFamily="2" charset="2"/>
              </a:rPr>
              <a:t>фрезетокарной</a:t>
            </a:r>
            <a:r>
              <a:rPr lang="ru-RU" sz="2200" dirty="0">
                <a:solidFill>
                  <a:schemeClr val="tx2">
                    <a:lumMod val="75000"/>
                  </a:schemeClr>
                </a:solidFill>
                <a:latin typeface="GOST Type BU" pitchFamily="2" charset="2"/>
              </a:rPr>
              <a:t> (</a:t>
            </a:r>
            <a:r>
              <a:rPr lang="ru-RU" sz="2200" dirty="0">
                <a:solidFill>
                  <a:srgbClr val="C00000"/>
                </a:solidFill>
                <a:latin typeface="GOST Type BU" pitchFamily="2" charset="2"/>
              </a:rPr>
              <a:t>а</a:t>
            </a:r>
            <a:r>
              <a:rPr lang="ru-RU" sz="2200" dirty="0">
                <a:solidFill>
                  <a:schemeClr val="tx2">
                    <a:lumMod val="75000"/>
                  </a:schemeClr>
                </a:solidFill>
                <a:latin typeface="GOST Type BU" pitchFamily="2" charset="2"/>
              </a:rPr>
              <a:t>) и ротационной (</a:t>
            </a:r>
            <a:r>
              <a:rPr lang="ru-RU" sz="2200" dirty="0">
                <a:solidFill>
                  <a:srgbClr val="C00000"/>
                </a:solidFill>
                <a:latin typeface="GOST Type BU" pitchFamily="2" charset="2"/>
              </a:rPr>
              <a:t>б</a:t>
            </a:r>
            <a:r>
              <a:rPr lang="ru-RU" sz="2200" dirty="0">
                <a:solidFill>
                  <a:schemeClr val="tx2">
                    <a:lumMod val="75000"/>
                  </a:schemeClr>
                </a:solidFill>
                <a:latin typeface="GOST Type BU" pitchFamily="2" charset="2"/>
              </a:rPr>
              <a:t>) обработки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975" y="1418703"/>
            <a:ext cx="8782050" cy="3875522"/>
          </a:xfrm>
          <a:prstGeom prst="rect">
            <a:avLst/>
          </a:prstGeom>
        </p:spPr>
      </p:pic>
      <p:grpSp>
        <p:nvGrpSpPr>
          <p:cNvPr id="6" name="Группа 5"/>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6353386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06333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МЕТОДЫ ЭКСПЕРИМЕНТАЛЬНОГО ОПРЕДЕЛЕНИЯ ТЕПЛОТЫ И ТЕМПЕРАТУРЫ В ЭЛЕМЕНТАХ ТЕХНОЛОГИЧЕСКОЙ СИСТЕМЫ</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6413412"/>
            <a:ext cx="9144000" cy="409575"/>
          </a:xfrm>
          <a:prstGeom prst="rect">
            <a:avLst/>
          </a:prstGeom>
        </p:spPr>
        <p:txBody>
          <a:bodyPr vert="horz" lIns="91440" tIns="45720" rIns="91440" bIns="45720" rtlCol="0">
            <a:noAutofit/>
          </a:bodyPr>
          <a:lstStyle/>
          <a:p>
            <a:pPr marL="95250" algn="ctr">
              <a:lnSpc>
                <a:spcPct val="80000"/>
              </a:lnSpc>
              <a:defRPr/>
            </a:pPr>
            <a:r>
              <a:rPr lang="ru-RU" sz="2200" dirty="0">
                <a:solidFill>
                  <a:schemeClr val="tx2">
                    <a:lumMod val="75000"/>
                  </a:schemeClr>
                </a:solidFill>
                <a:latin typeface="GOST Type BU" pitchFamily="2" charset="2"/>
              </a:rPr>
              <a:t>Принципиальная схема термопары </a:t>
            </a:r>
          </a:p>
        </p:txBody>
      </p:sp>
      <p:pic>
        <p:nvPicPr>
          <p:cNvPr id="4" name="Рисунок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0151" y="4069996"/>
            <a:ext cx="1843698" cy="2343416"/>
          </a:xfrm>
          <a:prstGeom prst="rect">
            <a:avLst/>
          </a:prstGeom>
        </p:spPr>
      </p:pic>
      <p:grpSp>
        <p:nvGrpSpPr>
          <p:cNvPr id="39" name="Группа 38"/>
          <p:cNvGrpSpPr/>
          <p:nvPr/>
        </p:nvGrpSpPr>
        <p:grpSpPr>
          <a:xfrm>
            <a:off x="490818" y="1643199"/>
            <a:ext cx="8162364" cy="2640312"/>
            <a:chOff x="430307" y="1643199"/>
            <a:chExt cx="8162364" cy="2640312"/>
          </a:xfrm>
        </p:grpSpPr>
        <p:sp>
          <p:nvSpPr>
            <p:cNvPr id="7" name="Rectangle 6"/>
            <p:cNvSpPr>
              <a:spLocks noChangeArrowheads="1"/>
            </p:cNvSpPr>
            <p:nvPr/>
          </p:nvSpPr>
          <p:spPr bwMode="auto">
            <a:xfrm>
              <a:off x="430307" y="1643199"/>
              <a:ext cx="2030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buBlip>
                  <a:blip r:embed="rId4"/>
                </a:buBlip>
              </a:pPr>
              <a:r>
                <a:rPr lang="ru-RU" sz="2400" dirty="0">
                  <a:latin typeface="GOST Type AU" pitchFamily="2" charset="0"/>
                </a:rPr>
                <a:t>косвенные</a:t>
              </a:r>
            </a:p>
          </p:txBody>
        </p:sp>
        <p:sp>
          <p:nvSpPr>
            <p:cNvPr id="8" name="Rectangle 6"/>
            <p:cNvSpPr>
              <a:spLocks noChangeArrowheads="1"/>
            </p:cNvSpPr>
            <p:nvPr/>
          </p:nvSpPr>
          <p:spPr bwMode="auto">
            <a:xfrm>
              <a:off x="430307" y="2871845"/>
              <a:ext cx="1560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buBlip>
                  <a:blip r:embed="rId4"/>
                </a:buBlip>
              </a:pPr>
              <a:r>
                <a:rPr lang="ru-RU" sz="2400" dirty="0" smtClean="0">
                  <a:latin typeface="GOST Type AU" pitchFamily="2" charset="0"/>
                </a:rPr>
                <a:t>прямые</a:t>
              </a:r>
              <a:endParaRPr lang="ru-RU" sz="2400" dirty="0">
                <a:latin typeface="GOST Type AU" pitchFamily="2" charset="0"/>
              </a:endParaRPr>
            </a:p>
          </p:txBody>
        </p:sp>
        <p:cxnSp>
          <p:nvCxnSpPr>
            <p:cNvPr id="10" name="Прямая со стрелкой 9"/>
            <p:cNvCxnSpPr/>
            <p:nvPr/>
          </p:nvCxnSpPr>
          <p:spPr bwMode="auto">
            <a:xfrm>
              <a:off x="2111188" y="1868490"/>
              <a:ext cx="84884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Прямая со стрелкой 10"/>
            <p:cNvCxnSpPr/>
            <p:nvPr/>
          </p:nvCxnSpPr>
          <p:spPr bwMode="auto">
            <a:xfrm>
              <a:off x="1775012" y="3114675"/>
              <a:ext cx="930088"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Прямая со стрелкой 11"/>
            <p:cNvCxnSpPr/>
            <p:nvPr/>
          </p:nvCxnSpPr>
          <p:spPr bwMode="auto">
            <a:xfrm flipV="1">
              <a:off x="4857750" y="3682999"/>
              <a:ext cx="714375" cy="6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Rectangle 6"/>
            <p:cNvSpPr>
              <a:spLocks noChangeArrowheads="1"/>
            </p:cNvSpPr>
            <p:nvPr/>
          </p:nvSpPr>
          <p:spPr bwMode="auto">
            <a:xfrm>
              <a:off x="3000375" y="2273488"/>
              <a:ext cx="157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sz="2400" dirty="0">
                  <a:latin typeface="GOST Type AU" pitchFamily="2" charset="0"/>
                </a:rPr>
                <a:t>контактные</a:t>
              </a:r>
            </a:p>
          </p:txBody>
        </p:sp>
        <p:sp>
          <p:nvSpPr>
            <p:cNvPr id="14" name="Rectangle 6"/>
            <p:cNvSpPr>
              <a:spLocks noChangeArrowheads="1"/>
            </p:cNvSpPr>
            <p:nvPr/>
          </p:nvSpPr>
          <p:spPr bwMode="auto">
            <a:xfrm>
              <a:off x="3000375" y="3428741"/>
              <a:ext cx="2071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sz="2400" dirty="0">
                  <a:latin typeface="GOST Type AU" pitchFamily="2" charset="0"/>
                </a:rPr>
                <a:t>бесконтактные</a:t>
              </a:r>
            </a:p>
          </p:txBody>
        </p:sp>
        <p:sp>
          <p:nvSpPr>
            <p:cNvPr id="15" name="Rectangle 6"/>
            <p:cNvSpPr>
              <a:spLocks noChangeArrowheads="1"/>
            </p:cNvSpPr>
            <p:nvPr/>
          </p:nvSpPr>
          <p:spPr bwMode="auto">
            <a:xfrm>
              <a:off x="5357814" y="191407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sz="2400" dirty="0">
                  <a:latin typeface="GOST Type AU" pitchFamily="2" charset="0"/>
                </a:rPr>
                <a:t>термометры</a:t>
              </a:r>
            </a:p>
            <a:p>
              <a:r>
                <a:rPr lang="ru-RU" sz="2400" dirty="0" err="1">
                  <a:latin typeface="GOST Type AU" pitchFamily="2" charset="0"/>
                </a:rPr>
                <a:t>термоиндикаторы</a:t>
              </a:r>
              <a:endParaRPr lang="ru-RU" sz="2400" dirty="0">
                <a:latin typeface="GOST Type AU" pitchFamily="2" charset="0"/>
              </a:endParaRPr>
            </a:p>
            <a:p>
              <a:r>
                <a:rPr lang="ru-RU" sz="2400" dirty="0">
                  <a:latin typeface="GOST Type AU" pitchFamily="2" charset="0"/>
                </a:rPr>
                <a:t>термопары</a:t>
              </a:r>
            </a:p>
          </p:txBody>
        </p:sp>
        <p:cxnSp>
          <p:nvCxnSpPr>
            <p:cNvPr id="16" name="Прямая со стрелкой 15"/>
            <p:cNvCxnSpPr/>
            <p:nvPr/>
          </p:nvCxnSpPr>
          <p:spPr bwMode="auto">
            <a:xfrm flipV="1">
              <a:off x="4452938" y="2547938"/>
              <a:ext cx="714375" cy="47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7" name="Группа 37"/>
            <p:cNvGrpSpPr>
              <a:grpSpLocks/>
            </p:cNvGrpSpPr>
            <p:nvPr/>
          </p:nvGrpSpPr>
          <p:grpSpPr bwMode="auto">
            <a:xfrm>
              <a:off x="5200652" y="2214527"/>
              <a:ext cx="228598" cy="642896"/>
              <a:chOff x="4486276" y="2214554"/>
              <a:chExt cx="228600" cy="642942"/>
            </a:xfrm>
          </p:grpSpPr>
          <p:cxnSp>
            <p:nvCxnSpPr>
              <p:cNvPr id="29" name="Прямая соединительная линия 28"/>
              <p:cNvCxnSpPr/>
              <p:nvPr/>
            </p:nvCxnSpPr>
            <p:spPr>
              <a:xfrm rot="5400000">
                <a:off x="4175895" y="2536083"/>
                <a:ext cx="642984" cy="0"/>
              </a:xfrm>
              <a:prstGeom prst="line">
                <a:avLst/>
              </a:prstGeom>
            </p:spPr>
            <p:style>
              <a:lnRef idx="2">
                <a:schemeClr val="dk1"/>
              </a:lnRef>
              <a:fillRef idx="0">
                <a:schemeClr val="dk1"/>
              </a:fillRef>
              <a:effectRef idx="1">
                <a:schemeClr val="dk1"/>
              </a:effectRef>
              <a:fontRef idx="minor">
                <a:schemeClr val="tx1"/>
              </a:fontRef>
            </p:style>
          </p:cxnSp>
          <p:cxnSp>
            <p:nvCxnSpPr>
              <p:cNvPr id="30" name="Прямая соединительная линия 29"/>
              <p:cNvCxnSpPr/>
              <p:nvPr/>
            </p:nvCxnSpPr>
            <p:spPr>
              <a:xfrm>
                <a:off x="4486274" y="2214590"/>
                <a:ext cx="228602" cy="0"/>
              </a:xfrm>
              <a:prstGeom prst="line">
                <a:avLst/>
              </a:prstGeom>
            </p:spPr>
            <p:style>
              <a:lnRef idx="2">
                <a:schemeClr val="dk1"/>
              </a:lnRef>
              <a:fillRef idx="0">
                <a:schemeClr val="dk1"/>
              </a:fillRef>
              <a:effectRef idx="1">
                <a:schemeClr val="dk1"/>
              </a:effectRef>
              <a:fontRef idx="minor">
                <a:schemeClr val="tx1"/>
              </a:fontRef>
            </p:style>
          </p:cxnSp>
          <p:cxnSp>
            <p:nvCxnSpPr>
              <p:cNvPr id="31" name="Прямая соединительная линия 30"/>
              <p:cNvCxnSpPr/>
              <p:nvPr/>
            </p:nvCxnSpPr>
            <p:spPr>
              <a:xfrm>
                <a:off x="4486274" y="2857574"/>
                <a:ext cx="228602" cy="0"/>
              </a:xfrm>
              <a:prstGeom prst="line">
                <a:avLst/>
              </a:prstGeom>
            </p:spPr>
            <p:style>
              <a:lnRef idx="2">
                <a:schemeClr val="dk1"/>
              </a:lnRef>
              <a:fillRef idx="0">
                <a:schemeClr val="dk1"/>
              </a:fillRef>
              <a:effectRef idx="1">
                <a:schemeClr val="dk1"/>
              </a:effectRef>
              <a:fontRef idx="minor">
                <a:schemeClr val="tx1"/>
              </a:fontRef>
            </p:style>
          </p:cxnSp>
          <p:cxnSp>
            <p:nvCxnSpPr>
              <p:cNvPr id="32" name="Прямая соединительная линия 31"/>
              <p:cNvCxnSpPr/>
              <p:nvPr/>
            </p:nvCxnSpPr>
            <p:spPr>
              <a:xfrm>
                <a:off x="4500562" y="2546401"/>
                <a:ext cx="214314" cy="0"/>
              </a:xfrm>
              <a:prstGeom prst="line">
                <a:avLst/>
              </a:prstGeom>
            </p:spPr>
            <p:style>
              <a:lnRef idx="2">
                <a:schemeClr val="dk1"/>
              </a:lnRef>
              <a:fillRef idx="0">
                <a:schemeClr val="dk1"/>
              </a:fillRef>
              <a:effectRef idx="1">
                <a:schemeClr val="dk1"/>
              </a:effectRef>
              <a:fontRef idx="minor">
                <a:schemeClr val="tx1"/>
              </a:fontRef>
            </p:style>
          </p:cxnSp>
        </p:grpSp>
        <p:sp>
          <p:nvSpPr>
            <p:cNvPr id="18" name="Rectangle 6"/>
            <p:cNvSpPr>
              <a:spLocks noChangeArrowheads="1"/>
            </p:cNvSpPr>
            <p:nvPr/>
          </p:nvSpPr>
          <p:spPr bwMode="auto">
            <a:xfrm>
              <a:off x="5714999" y="3113961"/>
              <a:ext cx="2877672" cy="11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nSpc>
                  <a:spcPts val="2100"/>
                </a:lnSpc>
              </a:pPr>
              <a:r>
                <a:rPr lang="ru-RU" sz="2400" dirty="0">
                  <a:latin typeface="GOST Type AU" pitchFamily="2" charset="0"/>
                </a:rPr>
                <a:t>радиационные</a:t>
              </a:r>
            </a:p>
            <a:p>
              <a:pPr>
                <a:lnSpc>
                  <a:spcPts val="2100"/>
                </a:lnSpc>
              </a:pPr>
              <a:r>
                <a:rPr lang="ru-RU" sz="2400" dirty="0">
                  <a:latin typeface="GOST Type AU" pitchFamily="2" charset="0"/>
                </a:rPr>
                <a:t>оптические акустические</a:t>
              </a:r>
            </a:p>
            <a:p>
              <a:pPr>
                <a:lnSpc>
                  <a:spcPts val="2100"/>
                </a:lnSpc>
              </a:pPr>
              <a:r>
                <a:rPr lang="ru-RU" sz="2400" dirty="0">
                  <a:latin typeface="GOST Type AU" pitchFamily="2" charset="0"/>
                </a:rPr>
                <a:t>пневматические</a:t>
              </a:r>
            </a:p>
          </p:txBody>
        </p:sp>
        <p:grpSp>
          <p:nvGrpSpPr>
            <p:cNvPr id="19" name="Группа 46"/>
            <p:cNvGrpSpPr>
              <a:grpSpLocks/>
            </p:cNvGrpSpPr>
            <p:nvPr/>
          </p:nvGrpSpPr>
          <p:grpSpPr bwMode="auto">
            <a:xfrm>
              <a:off x="5572125" y="3260621"/>
              <a:ext cx="228598" cy="857194"/>
              <a:chOff x="4929190" y="3357562"/>
              <a:chExt cx="228600" cy="857256"/>
            </a:xfrm>
          </p:grpSpPr>
          <p:cxnSp>
            <p:nvCxnSpPr>
              <p:cNvPr id="24" name="Прямая соединительная линия 23"/>
              <p:cNvCxnSpPr/>
              <p:nvPr/>
            </p:nvCxnSpPr>
            <p:spPr>
              <a:xfrm rot="5400000">
                <a:off x="4511647" y="3786322"/>
                <a:ext cx="857312" cy="0"/>
              </a:xfrm>
              <a:prstGeom prst="line">
                <a:avLst/>
              </a:prstGeom>
            </p:spPr>
            <p:style>
              <a:lnRef idx="2">
                <a:schemeClr val="dk1"/>
              </a:lnRef>
              <a:fillRef idx="0">
                <a:schemeClr val="dk1"/>
              </a:fillRef>
              <a:effectRef idx="1">
                <a:schemeClr val="dk1"/>
              </a:effectRef>
              <a:fontRef idx="minor">
                <a:schemeClr val="tx1"/>
              </a:fontRef>
            </p:style>
          </p:cxnSp>
          <p:cxnSp>
            <p:nvCxnSpPr>
              <p:cNvPr id="25" name="Прямая соединительная линия 24"/>
              <p:cNvCxnSpPr/>
              <p:nvPr/>
            </p:nvCxnSpPr>
            <p:spPr>
              <a:xfrm>
                <a:off x="4929190" y="3357666"/>
                <a:ext cx="228602" cy="0"/>
              </a:xfrm>
              <a:prstGeom prst="line">
                <a:avLst/>
              </a:prstGeom>
            </p:spPr>
            <p:style>
              <a:lnRef idx="2">
                <a:schemeClr val="dk1"/>
              </a:lnRef>
              <a:fillRef idx="0">
                <a:schemeClr val="dk1"/>
              </a:fillRef>
              <a:effectRef idx="1">
                <a:schemeClr val="dk1"/>
              </a:effectRef>
              <a:fontRef idx="minor">
                <a:schemeClr val="tx1"/>
              </a:fontRef>
            </p:style>
          </p:cxnSp>
          <p:cxnSp>
            <p:nvCxnSpPr>
              <p:cNvPr id="26" name="Прямая соединительная линия 25"/>
              <p:cNvCxnSpPr/>
              <p:nvPr/>
            </p:nvCxnSpPr>
            <p:spPr>
              <a:xfrm>
                <a:off x="4929190" y="4214978"/>
                <a:ext cx="228602" cy="0"/>
              </a:xfrm>
              <a:prstGeom prst="line">
                <a:avLst/>
              </a:prstGeom>
            </p:spPr>
            <p:style>
              <a:lnRef idx="2">
                <a:schemeClr val="dk1"/>
              </a:lnRef>
              <a:fillRef idx="0">
                <a:schemeClr val="dk1"/>
              </a:fillRef>
              <a:effectRef idx="1">
                <a:schemeClr val="dk1"/>
              </a:effectRef>
              <a:fontRef idx="minor">
                <a:schemeClr val="tx1"/>
              </a:fontRef>
            </p:style>
          </p:cxnSp>
          <p:cxnSp>
            <p:nvCxnSpPr>
              <p:cNvPr id="27" name="Прямая соединительная линия 26"/>
              <p:cNvCxnSpPr/>
              <p:nvPr/>
            </p:nvCxnSpPr>
            <p:spPr>
              <a:xfrm>
                <a:off x="4943478" y="3929207"/>
                <a:ext cx="214314" cy="0"/>
              </a:xfrm>
              <a:prstGeom prst="line">
                <a:avLst/>
              </a:prstGeom>
            </p:spPr>
            <p:style>
              <a:lnRef idx="2">
                <a:schemeClr val="dk1"/>
              </a:lnRef>
              <a:fillRef idx="0">
                <a:schemeClr val="dk1"/>
              </a:fillRef>
              <a:effectRef idx="1">
                <a:schemeClr val="dk1"/>
              </a:effectRef>
              <a:fontRef idx="minor">
                <a:schemeClr val="tx1"/>
              </a:fontRef>
            </p:style>
          </p:cxnSp>
          <p:cxnSp>
            <p:nvCxnSpPr>
              <p:cNvPr id="28" name="Прямая соединительная линия 27"/>
              <p:cNvCxnSpPr/>
              <p:nvPr/>
            </p:nvCxnSpPr>
            <p:spPr>
              <a:xfrm>
                <a:off x="4933953" y="3657726"/>
                <a:ext cx="214314" cy="0"/>
              </a:xfrm>
              <a:prstGeom prst="line">
                <a:avLst/>
              </a:prstGeom>
            </p:spPr>
            <p:style>
              <a:lnRef idx="2">
                <a:schemeClr val="dk1"/>
              </a:lnRef>
              <a:fillRef idx="0">
                <a:schemeClr val="dk1"/>
              </a:fillRef>
              <a:effectRef idx="1">
                <a:schemeClr val="dk1"/>
              </a:effectRef>
              <a:fontRef idx="minor">
                <a:schemeClr val="tx1"/>
              </a:fontRef>
            </p:style>
          </p:cxnSp>
        </p:grpSp>
        <p:grpSp>
          <p:nvGrpSpPr>
            <p:cNvPr id="20" name="Группа 54"/>
            <p:cNvGrpSpPr>
              <a:grpSpLocks/>
            </p:cNvGrpSpPr>
            <p:nvPr/>
          </p:nvGrpSpPr>
          <p:grpSpPr bwMode="auto">
            <a:xfrm>
              <a:off x="2805112" y="2539943"/>
              <a:ext cx="228598" cy="1142925"/>
              <a:chOff x="2233596" y="2539994"/>
              <a:chExt cx="228600" cy="1143008"/>
            </a:xfrm>
          </p:grpSpPr>
          <p:cxnSp>
            <p:nvCxnSpPr>
              <p:cNvPr id="21" name="Прямая соединительная линия 20"/>
              <p:cNvCxnSpPr/>
              <p:nvPr/>
            </p:nvCxnSpPr>
            <p:spPr>
              <a:xfrm rot="5400000">
                <a:off x="1673168" y="3111593"/>
                <a:ext cx="1143083" cy="0"/>
              </a:xfrm>
              <a:prstGeom prst="line">
                <a:avLst/>
              </a:prstGeom>
            </p:spPr>
            <p:style>
              <a:lnRef idx="2">
                <a:schemeClr val="dk1"/>
              </a:lnRef>
              <a:fillRef idx="0">
                <a:schemeClr val="dk1"/>
              </a:fillRef>
              <a:effectRef idx="1">
                <a:schemeClr val="dk1"/>
              </a:effectRef>
              <a:fontRef idx="minor">
                <a:schemeClr val="tx1"/>
              </a:fontRef>
            </p:style>
          </p:cxnSp>
          <p:cxnSp>
            <p:nvCxnSpPr>
              <p:cNvPr id="22" name="Прямая соединительная линия 21"/>
              <p:cNvCxnSpPr/>
              <p:nvPr/>
            </p:nvCxnSpPr>
            <p:spPr>
              <a:xfrm>
                <a:off x="2233597" y="2540051"/>
                <a:ext cx="228602" cy="0"/>
              </a:xfrm>
              <a:prstGeom prst="line">
                <a:avLst/>
              </a:prstGeom>
            </p:spPr>
            <p:style>
              <a:lnRef idx="2">
                <a:schemeClr val="dk1"/>
              </a:lnRef>
              <a:fillRef idx="0">
                <a:schemeClr val="dk1"/>
              </a:fillRef>
              <a:effectRef idx="1">
                <a:schemeClr val="dk1"/>
              </a:effectRef>
              <a:fontRef idx="minor">
                <a:schemeClr val="tx1"/>
              </a:fontRef>
            </p:style>
          </p:cxnSp>
          <p:cxnSp>
            <p:nvCxnSpPr>
              <p:cNvPr id="23" name="Прямая соединительная линия 22"/>
              <p:cNvCxnSpPr/>
              <p:nvPr/>
            </p:nvCxnSpPr>
            <p:spPr>
              <a:xfrm>
                <a:off x="2233597" y="3683134"/>
                <a:ext cx="228602" cy="0"/>
              </a:xfrm>
              <a:prstGeom prst="line">
                <a:avLst/>
              </a:prstGeom>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33" name="TextBox 32"/>
                <p:cNvSpPr txBox="1"/>
                <p:nvPr/>
              </p:nvSpPr>
              <p:spPr>
                <a:xfrm>
                  <a:off x="3000375" y="1673977"/>
                  <a:ext cx="13431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a:rPr>
                          <m:t>𝑄</m:t>
                        </m:r>
                        <m:r>
                          <a:rPr lang="en-US" sz="2000" b="0" i="1" smtClean="0">
                            <a:solidFill>
                              <a:srgbClr val="C00000"/>
                            </a:solidFill>
                            <a:latin typeface="Cambria Math"/>
                          </a:rPr>
                          <m:t>=</m:t>
                        </m:r>
                        <m:sSub>
                          <m:sSubPr>
                            <m:ctrlPr>
                              <a:rPr lang="en-US" sz="2000" b="0" i="1" smtClean="0">
                                <a:solidFill>
                                  <a:srgbClr val="C00000"/>
                                </a:solidFill>
                                <a:latin typeface="Cambria Math"/>
                              </a:rPr>
                            </m:ctrlPr>
                          </m:sSubPr>
                          <m:e>
                            <m:r>
                              <a:rPr lang="en-US" sz="2000" b="0" i="1" smtClean="0">
                                <a:solidFill>
                                  <a:srgbClr val="C00000"/>
                                </a:solidFill>
                                <a:latin typeface="Cambria Math"/>
                              </a:rPr>
                              <m:t>𝑃</m:t>
                            </m:r>
                          </m:e>
                          <m:sub>
                            <m:r>
                              <a:rPr lang="en-US" sz="2000" b="0" i="1" smtClean="0">
                                <a:solidFill>
                                  <a:srgbClr val="C00000"/>
                                </a:solidFill>
                                <a:latin typeface="Cambria Math"/>
                              </a:rPr>
                              <m:t>𝑍</m:t>
                            </m:r>
                          </m:sub>
                        </m:sSub>
                        <m:r>
                          <a:rPr lang="en-US" sz="2000" b="0" i="1" smtClean="0">
                            <a:solidFill>
                              <a:srgbClr val="C00000"/>
                            </a:solidFill>
                            <a:latin typeface="Cambria Math"/>
                            <a:ea typeface="Cambria Math"/>
                          </a:rPr>
                          <m:t>∙</m:t>
                        </m:r>
                        <m:r>
                          <m:rPr>
                            <m:sty m:val="p"/>
                          </m:rPr>
                          <a:rPr lang="el-GR" sz="2000" b="0" i="1" smtClean="0">
                            <a:solidFill>
                              <a:srgbClr val="C00000"/>
                            </a:solidFill>
                            <a:latin typeface="Cambria Math"/>
                            <a:ea typeface="Cambria Math"/>
                          </a:rPr>
                          <m:t>υ</m:t>
                        </m:r>
                      </m:oMath>
                    </m:oMathPara>
                  </a14:m>
                  <a:endParaRPr lang="ru-RU" sz="2000" dirty="0">
                    <a:solidFill>
                      <a:srgbClr val="C0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000375" y="1673977"/>
                  <a:ext cx="1343125" cy="400110"/>
                </a:xfrm>
                <a:prstGeom prst="rect">
                  <a:avLst/>
                </a:prstGeom>
                <a:blipFill rotWithShape="1">
                  <a:blip r:embed="rId5"/>
                  <a:stretch>
                    <a:fillRect b="-10769"/>
                  </a:stretch>
                </a:blipFill>
              </p:spPr>
              <p:txBody>
                <a:bodyPr/>
                <a:lstStyle/>
                <a:p>
                  <a:r>
                    <a:rPr lang="ru-RU">
                      <a:noFill/>
                    </a:rPr>
                    <a:t> </a:t>
                  </a:r>
                </a:p>
              </p:txBody>
            </p:sp>
          </mc:Fallback>
        </mc:AlternateContent>
      </p:grpSp>
      <p:grpSp>
        <p:nvGrpSpPr>
          <p:cNvPr id="34" name="Группа 33"/>
          <p:cNvGrpSpPr/>
          <p:nvPr/>
        </p:nvGrpSpPr>
        <p:grpSpPr>
          <a:xfrm>
            <a:off x="8449517" y="6450136"/>
            <a:ext cx="420308" cy="369332"/>
            <a:chOff x="8449517" y="6450136"/>
            <a:chExt cx="420308" cy="369332"/>
          </a:xfrm>
        </p:grpSpPr>
        <p:sp>
          <p:nvSpPr>
            <p:cNvPr id="35" name="Овал 3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36" name="TextBox 35"/>
            <p:cNvSpPr txBox="1"/>
            <p:nvPr/>
          </p:nvSpPr>
          <p:spPr>
            <a:xfrm>
              <a:off x="8449517" y="6450136"/>
              <a:ext cx="420308"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a:t>
              </a:r>
              <a:r>
                <a:rPr lang="ru-RU" dirty="0" smtClean="0">
                  <a:solidFill>
                    <a:srgbClr val="C00000"/>
                  </a:solidFill>
                  <a:latin typeface="GOST type A" panose="020B0500000000000000" pitchFamily="34" charset="0"/>
                </a:rPr>
                <a:t>11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98447929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52052"/>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КОНТАКТНЫЕ МЕТОДЫ</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174673"/>
            <a:ext cx="9144000" cy="630005"/>
          </a:xfrm>
          <a:prstGeom prst="rect">
            <a:avLst/>
          </a:prstGeom>
        </p:spPr>
        <p:txBody>
          <a:bodyPr vert="horz" lIns="91440" tIns="45720" rIns="91440" bIns="45720" rtlCol="0">
            <a:noAutofit/>
          </a:bodyPr>
          <a:lstStyle/>
          <a:p>
            <a:pPr marL="95250" algn="ctr">
              <a:lnSpc>
                <a:spcPct val="80000"/>
              </a:lnSpc>
              <a:defRPr/>
            </a:pPr>
            <a:r>
              <a:rPr lang="ru-RU" sz="2400" dirty="0">
                <a:solidFill>
                  <a:schemeClr val="tx2">
                    <a:lumMod val="75000"/>
                  </a:schemeClr>
                </a:solidFill>
                <a:latin typeface="GOST Type BU" pitchFamily="2" charset="2"/>
              </a:rPr>
              <a:t>Схемы искусственной (</a:t>
            </a: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a:t>
            </a:r>
            <a:r>
              <a:rPr lang="ru-RU" sz="2400" dirty="0" err="1">
                <a:solidFill>
                  <a:schemeClr val="tx2">
                    <a:lumMod val="75000"/>
                  </a:schemeClr>
                </a:solidFill>
                <a:latin typeface="GOST Type BU" pitchFamily="2" charset="2"/>
              </a:rPr>
              <a:t>полуискусственной</a:t>
            </a:r>
            <a:r>
              <a:rPr lang="ru-RU" sz="2400" dirty="0">
                <a:solidFill>
                  <a:schemeClr val="tx2">
                    <a:lumMod val="75000"/>
                  </a:schemeClr>
                </a:solidFill>
                <a:latin typeface="GOST Type BU" pitchFamily="2" charset="2"/>
              </a:rPr>
              <a:t>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a:t>
            </a:r>
          </a:p>
          <a:p>
            <a:pPr marL="95250" algn="ctr">
              <a:lnSpc>
                <a:spcPct val="80000"/>
              </a:lnSpc>
              <a:defRPr/>
            </a:pPr>
            <a:r>
              <a:rPr lang="ru-RU" sz="2400" dirty="0">
                <a:solidFill>
                  <a:schemeClr val="tx2">
                    <a:lumMod val="75000"/>
                  </a:schemeClr>
                </a:solidFill>
                <a:latin typeface="GOST Type BU" pitchFamily="2" charset="2"/>
              </a:rPr>
              <a:t>и естественной (</a:t>
            </a:r>
            <a:r>
              <a:rPr lang="ru-RU" sz="2400" dirty="0">
                <a:solidFill>
                  <a:srgbClr val="C00000"/>
                </a:solidFill>
                <a:latin typeface="GOST Type BU" pitchFamily="2" charset="2"/>
              </a:rPr>
              <a:t>в</a:t>
            </a:r>
            <a:r>
              <a:rPr lang="ru-RU" sz="2400" dirty="0">
                <a:solidFill>
                  <a:schemeClr val="tx2">
                    <a:lumMod val="75000"/>
                  </a:schemeClr>
                </a:solidFill>
                <a:latin typeface="GOST Type BU" pitchFamily="2" charset="2"/>
              </a:rPr>
              <a:t>) термопар</a:t>
            </a: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264382"/>
            <a:ext cx="9144000" cy="2329236"/>
          </a:xfrm>
          <a:prstGeom prst="rect">
            <a:avLst/>
          </a:prstGeom>
        </p:spPr>
      </p:pic>
      <p:grpSp>
        <p:nvGrpSpPr>
          <p:cNvPr id="6" name="Группа 5"/>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5971974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0633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 ИСПОЛЬЗОВАНИЯ ИСКУССТВЕННОЙ ТЕРМОПАРЫ</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474043"/>
            <a:ext cx="9144000" cy="838972"/>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Перерезаемая (бегущая) искусственная термопара и зависимость распределения температуры </a:t>
            </a:r>
            <a:r>
              <a:rPr lang="el-GR" sz="2150" dirty="0" smtClean="0">
                <a:solidFill>
                  <a:srgbClr val="C00000"/>
                </a:solidFill>
                <a:latin typeface="Times New Roman"/>
                <a:cs typeface="Times New Roman"/>
              </a:rPr>
              <a:t>θ</a:t>
            </a:r>
            <a:r>
              <a:rPr lang="ru-RU" sz="2150" dirty="0" smtClean="0">
                <a:solidFill>
                  <a:schemeClr val="tx2">
                    <a:lumMod val="75000"/>
                  </a:schemeClr>
                </a:solidFill>
                <a:latin typeface="GOST Type BU" pitchFamily="2" charset="2"/>
              </a:rPr>
              <a:t> </a:t>
            </a:r>
            <a:r>
              <a:rPr lang="ru-RU" sz="2150" dirty="0">
                <a:solidFill>
                  <a:schemeClr val="tx2">
                    <a:lumMod val="75000"/>
                  </a:schemeClr>
                </a:solidFill>
                <a:latin typeface="GOST Type BU" pitchFamily="2" charset="2"/>
              </a:rPr>
              <a:t>на </a:t>
            </a:r>
            <a:r>
              <a:rPr lang="ru-RU" sz="2150" dirty="0" err="1">
                <a:solidFill>
                  <a:schemeClr val="tx2">
                    <a:lumMod val="75000"/>
                  </a:schemeClr>
                </a:solidFill>
                <a:latin typeface="GOST Type BU" pitchFamily="2" charset="2"/>
              </a:rPr>
              <a:t>прирезцовой</a:t>
            </a:r>
            <a:r>
              <a:rPr lang="ru-RU" sz="2150" dirty="0">
                <a:solidFill>
                  <a:schemeClr val="tx2">
                    <a:lumMod val="75000"/>
                  </a:schemeClr>
                </a:solidFill>
                <a:latin typeface="GOST Type BU" pitchFamily="2" charset="2"/>
              </a:rPr>
              <a:t> поверхности стружки </a:t>
            </a:r>
            <a:r>
              <a:rPr lang="el-GR" sz="2150" dirty="0" smtClean="0">
                <a:solidFill>
                  <a:srgbClr val="C00000"/>
                </a:solidFill>
                <a:latin typeface="Times New Roman"/>
                <a:cs typeface="Times New Roman"/>
              </a:rPr>
              <a:t>λ</a:t>
            </a:r>
            <a:r>
              <a:rPr lang="ru-RU" sz="2150" dirty="0" smtClean="0">
                <a:solidFill>
                  <a:schemeClr val="tx2">
                    <a:lumMod val="75000"/>
                  </a:schemeClr>
                </a:solidFill>
                <a:latin typeface="GOST Type BU" pitchFamily="2" charset="2"/>
              </a:rPr>
              <a:t> </a:t>
            </a:r>
            <a:r>
              <a:rPr lang="ru-RU" sz="2150" dirty="0">
                <a:solidFill>
                  <a:schemeClr val="tx2">
                    <a:lumMod val="75000"/>
                  </a:schemeClr>
                </a:solidFill>
                <a:latin typeface="GOST Type BU" pitchFamily="2" charset="2"/>
              </a:rPr>
              <a:t>при точении заготовки из стали 45 (резец ВК8, сечение среза </a:t>
            </a:r>
            <a:r>
              <a:rPr lang="ru-RU" sz="2150" dirty="0" smtClean="0">
                <a:solidFill>
                  <a:schemeClr val="tx2">
                    <a:lumMod val="75000"/>
                  </a:schemeClr>
                </a:solidFill>
                <a:latin typeface="GOST Type BU" pitchFamily="2" charset="2"/>
              </a:rPr>
              <a:t>6</a:t>
            </a:r>
            <a:r>
              <a:rPr lang="en-US" sz="2150" dirty="0" smtClean="0">
                <a:solidFill>
                  <a:schemeClr val="tx2">
                    <a:lumMod val="75000"/>
                  </a:schemeClr>
                </a:solidFill>
                <a:latin typeface="GOST Type BU" pitchFamily="2" charset="2"/>
              </a:rPr>
              <a:t>x</a:t>
            </a:r>
            <a:r>
              <a:rPr lang="ru-RU" sz="2150" dirty="0" smtClean="0">
                <a:solidFill>
                  <a:schemeClr val="tx2">
                    <a:lumMod val="75000"/>
                  </a:schemeClr>
                </a:solidFill>
                <a:latin typeface="GOST Type BU" pitchFamily="2" charset="2"/>
              </a:rPr>
              <a:t>0,5 </a:t>
            </a:r>
            <a:r>
              <a:rPr lang="ru-RU" sz="2150" dirty="0">
                <a:solidFill>
                  <a:schemeClr val="tx2">
                    <a:lumMod val="75000"/>
                  </a:schemeClr>
                </a:solidFill>
                <a:latin typeface="GOST Type BU" pitchFamily="2" charset="2"/>
              </a:rPr>
              <a:t>мм2)</a:t>
            </a:r>
          </a:p>
        </p:txBody>
      </p:sp>
      <p:pic>
        <p:nvPicPr>
          <p:cNvPr id="6" name="Рисунок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1694" y="1104900"/>
            <a:ext cx="5164609" cy="4219345"/>
          </a:xfrm>
          <a:prstGeom prst="rect">
            <a:avLst/>
          </a:prstGeom>
        </p:spPr>
      </p:pic>
      <p:grpSp>
        <p:nvGrpSpPr>
          <p:cNvPr id="7" name="Группа 6"/>
          <p:cNvGrpSpPr/>
          <p:nvPr/>
        </p:nvGrpSpPr>
        <p:grpSpPr>
          <a:xfrm>
            <a:off x="8438296" y="6450136"/>
            <a:ext cx="442750" cy="369332"/>
            <a:chOff x="8438296" y="6450136"/>
            <a:chExt cx="44275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09062847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063334"/>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 ИСПОЛЬЗОВАНИЯ ЕСТЕСТВЕННОЙ ТЕРМОПАРЫ ПРИ ОБТАЧИВАНИИ</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981700"/>
            <a:ext cx="9144000" cy="419486"/>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Схема измерения температуры резания естественной термопарой </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552" y="990600"/>
            <a:ext cx="8844897" cy="5047488"/>
          </a:xfrm>
          <a:prstGeom prst="rect">
            <a:avLst/>
          </a:prstGeom>
        </p:spPr>
      </p:pic>
      <p:grpSp>
        <p:nvGrpSpPr>
          <p:cNvPr id="6" name="Группа 5"/>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69516506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063334"/>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ИСПОЛЬЗОВАНИЯ ЕСТЕСТВЕННОЙ ТЕРМОПАРЫ</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772150"/>
            <a:ext cx="9144000" cy="1047750"/>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Схемы измерения температуры резания с использованием пластинчатых термопар при обтачивании (</a:t>
            </a:r>
            <a:r>
              <a:rPr lang="ru-RU" sz="2150" dirty="0">
                <a:solidFill>
                  <a:srgbClr val="C00000"/>
                </a:solidFill>
                <a:latin typeface="GOST Type BU" pitchFamily="2" charset="2"/>
              </a:rPr>
              <a:t>а</a:t>
            </a:r>
            <a:r>
              <a:rPr lang="ru-RU" sz="2150" dirty="0">
                <a:solidFill>
                  <a:schemeClr val="tx2">
                    <a:lumMod val="75000"/>
                  </a:schemeClr>
                </a:solidFill>
                <a:latin typeface="GOST Type BU" pitchFamily="2" charset="2"/>
              </a:rPr>
              <a:t>), ротационном точении (</a:t>
            </a:r>
            <a:r>
              <a:rPr lang="ru-RU" sz="2150" dirty="0">
                <a:solidFill>
                  <a:srgbClr val="C00000"/>
                </a:solidFill>
                <a:latin typeface="GOST Type BU" pitchFamily="2" charset="2"/>
              </a:rPr>
              <a:t>б</a:t>
            </a:r>
            <a:r>
              <a:rPr lang="ru-RU" sz="2150" dirty="0">
                <a:solidFill>
                  <a:schemeClr val="tx2">
                    <a:lumMod val="75000"/>
                  </a:schemeClr>
                </a:solidFill>
                <a:latin typeface="GOST Type BU" pitchFamily="2" charset="2"/>
              </a:rPr>
              <a:t>), сверлении (</a:t>
            </a:r>
            <a:r>
              <a:rPr lang="ru-RU" sz="2150" dirty="0">
                <a:solidFill>
                  <a:srgbClr val="C00000"/>
                </a:solidFill>
                <a:latin typeface="GOST Type BU" pitchFamily="2" charset="2"/>
              </a:rPr>
              <a:t>в</a:t>
            </a:r>
            <a:r>
              <a:rPr lang="ru-RU" sz="2150" dirty="0">
                <a:solidFill>
                  <a:schemeClr val="tx2">
                    <a:lumMod val="75000"/>
                  </a:schemeClr>
                </a:solidFill>
                <a:latin typeface="GOST Type BU" pitchFamily="2" charset="2"/>
              </a:rPr>
              <a:t>) и фрезеровании (</a:t>
            </a:r>
            <a:r>
              <a:rPr lang="ru-RU" sz="2150" dirty="0">
                <a:solidFill>
                  <a:srgbClr val="C00000"/>
                </a:solidFill>
                <a:latin typeface="GOST Type BU" pitchFamily="2" charset="2"/>
              </a:rPr>
              <a:t>г</a:t>
            </a:r>
            <a:r>
              <a:rPr lang="ru-RU" sz="2150" dirty="0">
                <a:solidFill>
                  <a:schemeClr val="tx2">
                    <a:lumMod val="75000"/>
                  </a:schemeClr>
                </a:solidFill>
                <a:latin typeface="GOST Type BU" pitchFamily="2" charset="2"/>
              </a:rPr>
              <a:t>): </a:t>
            </a:r>
            <a:r>
              <a:rPr lang="ru-RU" sz="2150" dirty="0" smtClean="0">
                <a:solidFill>
                  <a:srgbClr val="C00000"/>
                </a:solidFill>
                <a:latin typeface="GOST Type BU" pitchFamily="2" charset="2"/>
              </a:rPr>
              <a:t>1</a:t>
            </a:r>
            <a:r>
              <a:rPr lang="ru-RU" sz="2150" dirty="0" smtClean="0">
                <a:solidFill>
                  <a:schemeClr val="tx2">
                    <a:lumMod val="75000"/>
                  </a:schemeClr>
                </a:solidFill>
                <a:latin typeface="GOST Type BU" pitchFamily="2" charset="2"/>
              </a:rPr>
              <a:t> </a:t>
            </a:r>
            <a:r>
              <a:rPr lang="ru-RU" sz="2150" dirty="0">
                <a:solidFill>
                  <a:schemeClr val="tx2">
                    <a:lumMod val="75000"/>
                  </a:schemeClr>
                </a:solidFill>
                <a:latin typeface="GOST Type BU" pitchFamily="2" charset="2"/>
              </a:rPr>
              <a:t>и </a:t>
            </a:r>
            <a:r>
              <a:rPr lang="ru-RU" sz="2150" dirty="0">
                <a:solidFill>
                  <a:srgbClr val="C00000"/>
                </a:solidFill>
                <a:latin typeface="GOST Type BU" pitchFamily="2" charset="2"/>
              </a:rPr>
              <a:t>2</a:t>
            </a:r>
            <a:r>
              <a:rPr lang="ru-RU" sz="2150" dirty="0">
                <a:solidFill>
                  <a:schemeClr val="tx2">
                    <a:lumMod val="75000"/>
                  </a:schemeClr>
                </a:solidFill>
                <a:latin typeface="GOST Type BU" pitchFamily="2" charset="2"/>
              </a:rPr>
              <a:t> – части заготовки; </a:t>
            </a:r>
            <a:r>
              <a:rPr lang="ru-RU" sz="2150" dirty="0">
                <a:solidFill>
                  <a:srgbClr val="C00000"/>
                </a:solidFill>
                <a:latin typeface="GOST Type BU" pitchFamily="2" charset="2"/>
              </a:rPr>
              <a:t>3</a:t>
            </a:r>
            <a:r>
              <a:rPr lang="ru-RU" sz="2150" dirty="0">
                <a:solidFill>
                  <a:schemeClr val="tx2">
                    <a:lumMod val="75000"/>
                  </a:schemeClr>
                </a:solidFill>
                <a:latin typeface="GOST Type BU" pitchFamily="2" charset="2"/>
              </a:rPr>
              <a:t> – гайка; </a:t>
            </a:r>
            <a:endParaRPr lang="en-US" sz="2150" dirty="0" smtClean="0">
              <a:solidFill>
                <a:schemeClr val="tx2">
                  <a:lumMod val="75000"/>
                </a:schemeClr>
              </a:solidFill>
              <a:latin typeface="GOST Type BU" pitchFamily="2" charset="2"/>
            </a:endParaRPr>
          </a:p>
          <a:p>
            <a:pPr marL="95250" algn="ctr">
              <a:lnSpc>
                <a:spcPct val="80000"/>
              </a:lnSpc>
              <a:defRPr/>
            </a:pPr>
            <a:r>
              <a:rPr lang="ru-RU" sz="2150" dirty="0" smtClean="0">
                <a:solidFill>
                  <a:srgbClr val="C00000"/>
                </a:solidFill>
                <a:latin typeface="GOST Type BU" pitchFamily="2" charset="2"/>
              </a:rPr>
              <a:t>4</a:t>
            </a:r>
            <a:r>
              <a:rPr lang="ru-RU" sz="2150" dirty="0" smtClean="0">
                <a:solidFill>
                  <a:schemeClr val="tx2">
                    <a:lumMod val="75000"/>
                  </a:schemeClr>
                </a:solidFill>
                <a:latin typeface="GOST Type BU" pitchFamily="2" charset="2"/>
              </a:rPr>
              <a:t> </a:t>
            </a:r>
            <a:r>
              <a:rPr lang="ru-RU" sz="2150" dirty="0">
                <a:solidFill>
                  <a:schemeClr val="tx2">
                    <a:lumMod val="75000"/>
                  </a:schemeClr>
                </a:solidFill>
                <a:latin typeface="GOST Type BU" pitchFamily="2" charset="2"/>
              </a:rPr>
              <a:t>– </a:t>
            </a:r>
            <a:r>
              <a:rPr lang="ru-RU" sz="2150" dirty="0" err="1">
                <a:solidFill>
                  <a:schemeClr val="tx2">
                    <a:lumMod val="75000"/>
                  </a:schemeClr>
                </a:solidFill>
                <a:latin typeface="GOST Type BU" pitchFamily="2" charset="2"/>
              </a:rPr>
              <a:t>термоэлектрод</a:t>
            </a:r>
            <a:r>
              <a:rPr lang="ru-RU" sz="2150" dirty="0">
                <a:solidFill>
                  <a:schemeClr val="tx2">
                    <a:lumMod val="75000"/>
                  </a:schemeClr>
                </a:solidFill>
                <a:latin typeface="GOST Type BU" pitchFamily="2" charset="2"/>
              </a:rPr>
              <a:t>; </a:t>
            </a:r>
            <a:r>
              <a:rPr lang="ru-RU" sz="2150" dirty="0">
                <a:solidFill>
                  <a:srgbClr val="C00000"/>
                </a:solidFill>
                <a:latin typeface="GOST Type BU" pitchFamily="2" charset="2"/>
              </a:rPr>
              <a:t>5</a:t>
            </a:r>
            <a:r>
              <a:rPr lang="ru-RU" sz="2150" dirty="0">
                <a:solidFill>
                  <a:schemeClr val="tx2">
                    <a:lumMod val="75000"/>
                  </a:schemeClr>
                </a:solidFill>
                <a:latin typeface="GOST Type BU" pitchFamily="2" charset="2"/>
              </a:rPr>
              <a:t> – изолятор; </a:t>
            </a:r>
            <a:r>
              <a:rPr lang="ru-RU" sz="2150" dirty="0" smtClean="0">
                <a:solidFill>
                  <a:srgbClr val="C00000"/>
                </a:solidFill>
                <a:latin typeface="GOST Type BU" pitchFamily="2" charset="2"/>
              </a:rPr>
              <a:t>6</a:t>
            </a:r>
            <a:r>
              <a:rPr lang="ru-RU" sz="2150" dirty="0" smtClean="0">
                <a:solidFill>
                  <a:schemeClr val="tx2">
                    <a:lumMod val="75000"/>
                  </a:schemeClr>
                </a:solidFill>
                <a:latin typeface="GOST Type BU" pitchFamily="2" charset="2"/>
              </a:rPr>
              <a:t> </a:t>
            </a:r>
            <a:r>
              <a:rPr lang="ru-RU" sz="2150" dirty="0">
                <a:solidFill>
                  <a:schemeClr val="tx2">
                    <a:lumMod val="75000"/>
                  </a:schemeClr>
                </a:solidFill>
                <a:latin typeface="GOST Type BU" pitchFamily="2" charset="2"/>
              </a:rPr>
              <a:t>– режущий инструмент</a:t>
            </a:r>
          </a:p>
        </p:txBody>
      </p:sp>
      <p:pic>
        <p:nvPicPr>
          <p:cNvPr id="4" name="Рисунок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520" y="1104899"/>
            <a:ext cx="5116960" cy="4667251"/>
          </a:xfrm>
          <a:prstGeom prst="rect">
            <a:avLst/>
          </a:prstGeom>
        </p:spPr>
      </p:pic>
      <p:grpSp>
        <p:nvGrpSpPr>
          <p:cNvPr id="6" name="Группа 5"/>
          <p:cNvGrpSpPr/>
          <p:nvPr/>
        </p:nvGrpSpPr>
        <p:grpSpPr>
          <a:xfrm>
            <a:off x="8438296" y="6450136"/>
            <a:ext cx="442750" cy="369332"/>
            <a:chOff x="8438296" y="6450136"/>
            <a:chExt cx="44275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8296" y="6450136"/>
              <a:ext cx="44275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34736986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20434"/>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БЕСКОНТАКТНЫЕ МЕТОДЫ</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867400"/>
            <a:ext cx="9144000" cy="723900"/>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Схемы измерения температуры резания калориметром (</a:t>
            </a:r>
            <a:r>
              <a:rPr lang="ru-RU" sz="2150" dirty="0">
                <a:solidFill>
                  <a:srgbClr val="C00000"/>
                </a:solidFill>
                <a:latin typeface="GOST Type BU" pitchFamily="2" charset="2"/>
              </a:rPr>
              <a:t>а</a:t>
            </a:r>
            <a:r>
              <a:rPr lang="ru-RU" sz="2150" dirty="0">
                <a:solidFill>
                  <a:schemeClr val="tx2">
                    <a:lumMod val="75000"/>
                  </a:schemeClr>
                </a:solidFill>
                <a:latin typeface="GOST Type BU" pitchFamily="2" charset="2"/>
              </a:rPr>
              <a:t>) </a:t>
            </a:r>
          </a:p>
          <a:p>
            <a:pPr marL="95250" algn="ctr">
              <a:lnSpc>
                <a:spcPct val="80000"/>
              </a:lnSpc>
              <a:defRPr/>
            </a:pPr>
            <a:r>
              <a:rPr lang="ru-RU" sz="2150" dirty="0">
                <a:solidFill>
                  <a:schemeClr val="tx2">
                    <a:lumMod val="75000"/>
                  </a:schemeClr>
                </a:solidFill>
                <a:latin typeface="GOST Type BU" pitchFamily="2" charset="2"/>
              </a:rPr>
              <a:t>и радиационным пирометром (</a:t>
            </a:r>
            <a:r>
              <a:rPr lang="ru-RU" sz="2150" dirty="0">
                <a:solidFill>
                  <a:srgbClr val="C00000"/>
                </a:solidFill>
                <a:latin typeface="GOST Type BU" pitchFamily="2" charset="2"/>
              </a:rPr>
              <a:t>б</a:t>
            </a:r>
            <a:r>
              <a:rPr lang="ru-RU" sz="2150" dirty="0">
                <a:solidFill>
                  <a:schemeClr val="tx2">
                    <a:lumMod val="75000"/>
                  </a:schemeClr>
                </a:solidFill>
                <a:latin typeface="GOST Type BU" pitchFamily="2" charset="2"/>
              </a:rPr>
              <a:t>)</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009" y="1371600"/>
            <a:ext cx="8775983" cy="4175601"/>
          </a:xfrm>
          <a:prstGeom prst="rect">
            <a:avLst/>
          </a:prstGeom>
        </p:spPr>
      </p:pic>
      <p:grpSp>
        <p:nvGrpSpPr>
          <p:cNvPr id="6" name="Группа 5"/>
          <p:cNvGrpSpPr/>
          <p:nvPr/>
        </p:nvGrpSpPr>
        <p:grpSpPr>
          <a:xfrm>
            <a:off x="8432688" y="6450136"/>
            <a:ext cx="453970" cy="369332"/>
            <a:chOff x="8432688"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8"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97157342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ТЕМПЕРАТУРНЫЕ ДЕФОРМАЦИИ ЭЛЕМЕНТОВ ТЕХНОЛОГИЧЕСКОЙ СИСТЕМЫ</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924816"/>
            <a:ext cx="9144000" cy="933183"/>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Схема температурной деформации стойки плоскошлифовального станка, вызванной тепловым потоком  плотностью </a:t>
            </a:r>
            <a:r>
              <a:rPr lang="ru-RU" sz="2150" dirty="0">
                <a:solidFill>
                  <a:srgbClr val="C00000"/>
                </a:solidFill>
                <a:latin typeface="GOST Type BU" pitchFamily="2" charset="2"/>
              </a:rPr>
              <a:t>q</a:t>
            </a:r>
            <a:r>
              <a:rPr lang="ru-RU" sz="2150" baseline="-25000" dirty="0">
                <a:solidFill>
                  <a:srgbClr val="C00000"/>
                </a:solidFill>
                <a:latin typeface="GOST Type BU" pitchFamily="2" charset="2"/>
              </a:rPr>
              <a:t>1</a:t>
            </a:r>
            <a:r>
              <a:rPr lang="ru-RU" sz="2150" dirty="0">
                <a:solidFill>
                  <a:schemeClr val="tx2">
                    <a:lumMod val="75000"/>
                  </a:schemeClr>
                </a:solidFill>
                <a:latin typeface="GOST Type BU" pitchFamily="2" charset="2"/>
              </a:rPr>
              <a:t> на шпиндельной бабке и потоком плотностью </a:t>
            </a:r>
            <a:r>
              <a:rPr lang="ru-RU" sz="2150" dirty="0">
                <a:solidFill>
                  <a:srgbClr val="C00000"/>
                </a:solidFill>
                <a:latin typeface="GOST Type BU" pitchFamily="2" charset="2"/>
              </a:rPr>
              <a:t>q</a:t>
            </a:r>
            <a:r>
              <a:rPr lang="ru-RU" sz="2150" baseline="-25000" dirty="0">
                <a:solidFill>
                  <a:srgbClr val="C00000"/>
                </a:solidFill>
                <a:latin typeface="GOST Type BU" pitchFamily="2" charset="2"/>
              </a:rPr>
              <a:t>2</a:t>
            </a:r>
            <a:r>
              <a:rPr lang="ru-RU" sz="2150" dirty="0">
                <a:solidFill>
                  <a:schemeClr val="tx2">
                    <a:lumMod val="75000"/>
                  </a:schemeClr>
                </a:solidFill>
                <a:latin typeface="GOST Type BU" pitchFamily="2" charset="2"/>
              </a:rPr>
              <a:t> на станине </a:t>
            </a:r>
          </a:p>
        </p:txBody>
      </p:sp>
      <p:pic>
        <p:nvPicPr>
          <p:cNvPr id="4" name="Рисунок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4575" y="912033"/>
            <a:ext cx="4514850" cy="5012784"/>
          </a:xfrm>
          <a:prstGeom prst="rect">
            <a:avLst/>
          </a:prstGeom>
        </p:spPr>
      </p:pic>
      <p:grpSp>
        <p:nvGrpSpPr>
          <p:cNvPr id="6" name="Группа 5"/>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3855087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ТЕМПЕРАТУРНЫЕ ДЕФОРМАЦИИ ЭЛЕМЕНТОВ ТЕХНОЛОГИЧЕСКОЙ СИСТЕМЫ</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5239283"/>
            <a:ext cx="9144000" cy="685534"/>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Температурные поля и деформации в шпиндельной бабке станка (</a:t>
            </a:r>
            <a:r>
              <a:rPr lang="ru-RU" sz="2150" dirty="0">
                <a:solidFill>
                  <a:srgbClr val="C00000"/>
                </a:solidFill>
                <a:latin typeface="GOST Type BU" pitchFamily="2" charset="2"/>
              </a:rPr>
              <a:t>а</a:t>
            </a:r>
            <a:r>
              <a:rPr lang="ru-RU" sz="2150" dirty="0">
                <a:solidFill>
                  <a:schemeClr val="tx2">
                    <a:lumMod val="75000"/>
                  </a:schemeClr>
                </a:solidFill>
                <a:latin typeface="GOST Type BU" pitchFamily="2" charset="2"/>
              </a:rPr>
              <a:t>), </a:t>
            </a:r>
          </a:p>
          <a:p>
            <a:pPr marL="95250" algn="ctr">
              <a:lnSpc>
                <a:spcPct val="80000"/>
              </a:lnSpc>
              <a:defRPr/>
            </a:pPr>
            <a:r>
              <a:rPr lang="ru-RU" sz="2150" dirty="0">
                <a:solidFill>
                  <a:schemeClr val="tx2">
                    <a:lumMod val="75000"/>
                  </a:schemeClr>
                </a:solidFill>
                <a:latin typeface="GOST Type BU" pitchFamily="2" charset="2"/>
              </a:rPr>
              <a:t>заготовке и инструменте (</a:t>
            </a:r>
            <a:r>
              <a:rPr lang="ru-RU" sz="2150" dirty="0">
                <a:solidFill>
                  <a:srgbClr val="C00000"/>
                </a:solidFill>
                <a:latin typeface="GOST Type BU" pitchFamily="2" charset="2"/>
              </a:rPr>
              <a:t>б</a:t>
            </a:r>
            <a:r>
              <a:rPr lang="ru-RU" sz="2150" dirty="0" smtClean="0">
                <a:solidFill>
                  <a:schemeClr val="tx2">
                    <a:lumMod val="75000"/>
                  </a:schemeClr>
                </a:solidFill>
                <a:latin typeface="GOST Type BU" pitchFamily="2" charset="2"/>
              </a:rPr>
              <a:t>)</a:t>
            </a:r>
            <a:endParaRPr lang="ru-RU" sz="2150" dirty="0">
              <a:solidFill>
                <a:schemeClr val="tx2">
                  <a:lumMod val="75000"/>
                </a:schemeClr>
              </a:solidFill>
              <a:latin typeface="GOST Type BU" pitchFamily="2" charset="2"/>
            </a:endParaRPr>
          </a:p>
        </p:txBody>
      </p:sp>
      <p:pic>
        <p:nvPicPr>
          <p:cNvPr id="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3" y="1566863"/>
            <a:ext cx="8677275"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Группа 6"/>
          <p:cNvGrpSpPr/>
          <p:nvPr/>
        </p:nvGrpSpPr>
        <p:grpSpPr>
          <a:xfrm>
            <a:off x="8432687" y="6450136"/>
            <a:ext cx="453970" cy="369332"/>
            <a:chOff x="8432687" y="6450136"/>
            <a:chExt cx="453970"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2687" y="6450136"/>
              <a:ext cx="45397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21</a:t>
              </a:r>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8389980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8728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ИЗНАШИВАНИЕ И ИЗНОС РЕЖУЩЕГО ИНСТРУМЕНТА</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6062964"/>
            <a:ext cx="9144000" cy="685534"/>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Зависимость себестоимости обработки от времени работы инструмента </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174" y="914401"/>
            <a:ext cx="8051652" cy="5377030"/>
          </a:xfrm>
          <a:prstGeom prst="rect">
            <a:avLst/>
          </a:prstGeom>
        </p:spPr>
      </p:pic>
      <p:grpSp>
        <p:nvGrpSpPr>
          <p:cNvPr id="6" name="Группа 5"/>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a:t>
              </a:r>
              <a:r>
                <a:rPr lang="en-US" dirty="0" smtClean="0">
                  <a:solidFill>
                    <a:srgbClr val="C00000"/>
                  </a:solidFill>
                  <a:latin typeface="GOST type A" panose="020B0500000000000000" pitchFamily="34" charset="0"/>
                </a:rPr>
                <a:t>19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686419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89000"/>
          </a:xfrm>
        </p:spPr>
        <p:txBody>
          <a:bodyPr>
            <a:noAutofit/>
          </a:bodyPr>
          <a:lstStyle/>
          <a:p>
            <a:r>
              <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КРАТКИЙ ИСТОРИЧЕСКИЙ ОБЗОР РАЗВИТИЯ ТЕОРИИ И ПРАКТИКИ РЕЗАНИЯ</a:t>
            </a:r>
          </a:p>
        </p:txBody>
      </p:sp>
      <p:sp>
        <p:nvSpPr>
          <p:cNvPr id="7" name="Содержимое 2"/>
          <p:cNvSpPr txBox="1">
            <a:spLocks/>
          </p:cNvSpPr>
          <p:nvPr/>
        </p:nvSpPr>
        <p:spPr>
          <a:xfrm>
            <a:off x="189186" y="915352"/>
            <a:ext cx="8765628" cy="5654782"/>
          </a:xfrm>
          <a:prstGeom prst="rect">
            <a:avLst/>
          </a:prstGeom>
        </p:spPr>
        <p:txBody>
          <a:bodyPr vert="horz" lIns="91440" tIns="45720" rIns="91440" bIns="45720" rtlCol="0">
            <a:noAutofit/>
          </a:bodyPr>
          <a:lstStyle/>
          <a:p>
            <a:pPr marL="187325" indent="269875" algn="just">
              <a:lnSpc>
                <a:spcPct val="80000"/>
              </a:lnSpc>
              <a:defRPr/>
            </a:pPr>
            <a:r>
              <a:rPr lang="ru-RU" dirty="0">
                <a:solidFill>
                  <a:schemeClr val="tx2">
                    <a:lumMod val="75000"/>
                  </a:schemeClr>
                </a:solidFill>
                <a:latin typeface="GOST Type BU" pitchFamily="2" charset="2"/>
              </a:rPr>
              <a:t>Применение для изготовления режущих инструментов быстрорежущих сталей позволило увеличить скорость резания, что существенно изменило условия обработки и вызвало необходимость изучения физики процесса резания металлов. </a:t>
            </a:r>
          </a:p>
          <a:p>
            <a:pPr marL="187325" indent="269875" algn="just">
              <a:lnSpc>
                <a:spcPct val="80000"/>
              </a:lnSpc>
              <a:defRPr/>
            </a:pPr>
            <a:r>
              <a:rPr lang="ru-RU" dirty="0">
                <a:solidFill>
                  <a:schemeClr val="tx2">
                    <a:lumMod val="75000"/>
                  </a:schemeClr>
                </a:solidFill>
                <a:latin typeface="GOST Type BU" pitchFamily="2" charset="2"/>
              </a:rPr>
              <a:t>Мастер-механик Петербургского политехнического института </a:t>
            </a:r>
            <a:r>
              <a:rPr lang="ru-RU" dirty="0">
                <a:solidFill>
                  <a:srgbClr val="C00000"/>
                </a:solidFill>
                <a:latin typeface="GOST Type BU" pitchFamily="2" charset="2"/>
              </a:rPr>
              <a:t>Я. Г. Усачев (1908 – 1917 гг.)</a:t>
            </a:r>
            <a:r>
              <a:rPr lang="ru-RU" dirty="0">
                <a:solidFill>
                  <a:schemeClr val="tx2">
                    <a:lumMod val="75000"/>
                  </a:schemeClr>
                </a:solidFill>
                <a:latin typeface="GOST Type BU" pitchFamily="2" charset="2"/>
              </a:rPr>
              <a:t> - «Явления, происходящие при резании металлов» впервые</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187325" indent="269875" algn="just">
              <a:lnSpc>
                <a:spcPct val="80000"/>
              </a:lnSpc>
              <a:defRPr/>
            </a:pPr>
            <a:endParaRPr lang="ru-RU" dirty="0">
              <a:solidFill>
                <a:schemeClr val="tx2">
                  <a:lumMod val="75000"/>
                </a:schemeClr>
              </a:solidFill>
              <a:latin typeface="GOST Type BU" pitchFamily="2" charset="2"/>
            </a:endParaRPr>
          </a:p>
          <a:p>
            <a:pPr marL="473075" indent="-15875" algn="just">
              <a:lnSpc>
                <a:spcPct val="80000"/>
              </a:lnSpc>
              <a:buBlip>
                <a:blip r:embed="rId3"/>
              </a:buBlip>
              <a:defRPr/>
            </a:pPr>
            <a:r>
              <a:rPr lang="ru-RU" dirty="0" smtClean="0">
                <a:solidFill>
                  <a:schemeClr val="tx2">
                    <a:lumMod val="75000"/>
                  </a:schemeClr>
                </a:solidFill>
                <a:latin typeface="GOST Type BU" pitchFamily="2" charset="2"/>
              </a:rPr>
              <a:t>исследовал </a:t>
            </a:r>
            <a:r>
              <a:rPr lang="ru-RU" dirty="0">
                <a:solidFill>
                  <a:schemeClr val="tx2">
                    <a:lumMod val="75000"/>
                  </a:schemeClr>
                </a:solidFill>
                <a:latin typeface="GOST Type BU" pitchFamily="2" charset="2"/>
              </a:rPr>
              <a:t>тепловые явления при резании и использовал для этих целей специальные термопары</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473075" indent="-15875" algn="just">
              <a:lnSpc>
                <a:spcPct val="80000"/>
              </a:lnSpc>
              <a:buBlip>
                <a:blip r:embed="rId3"/>
              </a:buBlip>
              <a:defRPr/>
            </a:pPr>
            <a:endParaRPr lang="ru-RU" dirty="0">
              <a:solidFill>
                <a:schemeClr val="tx2">
                  <a:lumMod val="75000"/>
                </a:schemeClr>
              </a:solidFill>
              <a:latin typeface="GOST Type BU" pitchFamily="2" charset="2"/>
            </a:endParaRPr>
          </a:p>
          <a:p>
            <a:pPr marL="473075" indent="-15875" algn="just">
              <a:lnSpc>
                <a:spcPct val="80000"/>
              </a:lnSpc>
              <a:buBlip>
                <a:blip r:embed="rId3"/>
              </a:buBlip>
              <a:defRPr/>
            </a:pPr>
            <a:r>
              <a:rPr lang="ru-RU" dirty="0" smtClean="0">
                <a:solidFill>
                  <a:schemeClr val="tx2">
                    <a:lumMod val="75000"/>
                  </a:schemeClr>
                </a:solidFill>
                <a:latin typeface="GOST Type BU" pitchFamily="2" charset="2"/>
              </a:rPr>
              <a:t>применил </a:t>
            </a:r>
            <a:r>
              <a:rPr lang="ru-RU" dirty="0">
                <a:solidFill>
                  <a:schemeClr val="tx2">
                    <a:lumMod val="75000"/>
                  </a:schemeClr>
                </a:solidFill>
                <a:latin typeface="GOST Type BU" pitchFamily="2" charset="2"/>
              </a:rPr>
              <a:t>металлографический анализ зоны резания</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473075" indent="-15875" algn="just">
              <a:lnSpc>
                <a:spcPct val="80000"/>
              </a:lnSpc>
              <a:buBlip>
                <a:blip r:embed="rId3"/>
              </a:buBlip>
              <a:defRPr/>
            </a:pPr>
            <a:endParaRPr lang="ru-RU" dirty="0">
              <a:solidFill>
                <a:schemeClr val="tx2">
                  <a:lumMod val="75000"/>
                </a:schemeClr>
              </a:solidFill>
              <a:latin typeface="GOST Type BU" pitchFamily="2" charset="2"/>
            </a:endParaRPr>
          </a:p>
          <a:p>
            <a:pPr marL="473075" indent="-15875" algn="just">
              <a:lnSpc>
                <a:spcPct val="80000"/>
              </a:lnSpc>
              <a:buBlip>
                <a:blip r:embed="rId3"/>
              </a:buBlip>
              <a:defRPr/>
            </a:pPr>
            <a:r>
              <a:rPr lang="ru-RU" dirty="0" smtClean="0">
                <a:solidFill>
                  <a:schemeClr val="tx2">
                    <a:lumMod val="75000"/>
                  </a:schemeClr>
                </a:solidFill>
                <a:latin typeface="GOST Type BU" pitchFamily="2" charset="2"/>
              </a:rPr>
              <a:t>установил </a:t>
            </a:r>
            <a:r>
              <a:rPr lang="ru-RU" dirty="0">
                <a:solidFill>
                  <a:schemeClr val="tx2">
                    <a:lumMod val="75000"/>
                  </a:schemeClr>
                </a:solidFill>
                <a:latin typeface="GOST Type BU" pitchFamily="2" charset="2"/>
              </a:rPr>
              <a:t>наличие плоскостей скольжения в деформированном металле</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473075" indent="-15875" algn="just">
              <a:lnSpc>
                <a:spcPct val="80000"/>
              </a:lnSpc>
              <a:buBlip>
                <a:blip r:embed="rId3"/>
              </a:buBlip>
              <a:defRPr/>
            </a:pPr>
            <a:endParaRPr lang="ru-RU" dirty="0">
              <a:solidFill>
                <a:schemeClr val="tx2">
                  <a:lumMod val="75000"/>
                </a:schemeClr>
              </a:solidFill>
              <a:latin typeface="GOST Type BU" pitchFamily="2" charset="2"/>
            </a:endParaRPr>
          </a:p>
          <a:p>
            <a:pPr marL="473075" indent="-15875" algn="just">
              <a:lnSpc>
                <a:spcPct val="80000"/>
              </a:lnSpc>
              <a:buBlip>
                <a:blip r:embed="rId3"/>
              </a:buBlip>
              <a:defRPr/>
            </a:pPr>
            <a:r>
              <a:rPr lang="ru-RU" dirty="0" smtClean="0">
                <a:solidFill>
                  <a:schemeClr val="tx2">
                    <a:lumMod val="75000"/>
                  </a:schemeClr>
                </a:solidFill>
                <a:latin typeface="GOST Type BU" pitchFamily="2" charset="2"/>
              </a:rPr>
              <a:t>объяснил </a:t>
            </a:r>
            <a:r>
              <a:rPr lang="ru-RU" dirty="0">
                <a:solidFill>
                  <a:schemeClr val="tx2">
                    <a:lumMod val="75000"/>
                  </a:schemeClr>
                </a:solidFill>
                <a:latin typeface="GOST Type BU" pitchFamily="2" charset="2"/>
              </a:rPr>
              <a:t>явление нароста: «Образование нароста на резце есть одно из условий приспособляемости природы к условиям, при которых процесс совершается с наименьшей затратой энергии</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marL="473075" indent="-285750" algn="just">
              <a:lnSpc>
                <a:spcPct val="80000"/>
              </a:lnSpc>
              <a:buBlip>
                <a:blip r:embed="rId3"/>
              </a:buBlip>
              <a:defRPr/>
            </a:pPr>
            <a:endParaRPr lang="ru-RU" dirty="0">
              <a:solidFill>
                <a:schemeClr val="tx2">
                  <a:lumMod val="75000"/>
                </a:schemeClr>
              </a:solidFill>
              <a:latin typeface="GOST Type BU" pitchFamily="2" charset="2"/>
            </a:endParaRPr>
          </a:p>
          <a:p>
            <a:pPr marL="187325" indent="269875" algn="just">
              <a:lnSpc>
                <a:spcPct val="80000"/>
              </a:lnSpc>
              <a:defRPr/>
            </a:pPr>
            <a:r>
              <a:rPr lang="ru-RU" dirty="0">
                <a:solidFill>
                  <a:schemeClr val="tx2">
                    <a:lumMod val="75000"/>
                  </a:schemeClr>
                </a:solidFill>
                <a:latin typeface="GOST Type BU" pitchFamily="2" charset="2"/>
              </a:rPr>
              <a:t>В период </a:t>
            </a:r>
            <a:r>
              <a:rPr lang="ru-RU" dirty="0">
                <a:solidFill>
                  <a:srgbClr val="C00000"/>
                </a:solidFill>
                <a:latin typeface="GOST Type BU" pitchFamily="2" charset="2"/>
              </a:rPr>
              <a:t>1917 – 1935 гг. </a:t>
            </a:r>
            <a:r>
              <a:rPr lang="ru-RU" dirty="0">
                <a:solidFill>
                  <a:schemeClr val="tx2">
                    <a:lumMod val="75000"/>
                  </a:schemeClr>
                </a:solidFill>
                <a:latin typeface="GOST Type BU" pitchFamily="2" charset="2"/>
              </a:rPr>
              <a:t>исследования в области обработки резанием носили более эмпирический характер. В это время большой вклад в развитие науки о резании металлов сделал профессор Петроградского военно-механического института </a:t>
            </a:r>
            <a:r>
              <a:rPr lang="ru-RU" dirty="0">
                <a:solidFill>
                  <a:srgbClr val="C00000"/>
                </a:solidFill>
                <a:latin typeface="GOST Type BU" pitchFamily="2" charset="2"/>
              </a:rPr>
              <a:t>А. Н. Челюсткин (1922-1925 гг.)</a:t>
            </a:r>
            <a:r>
              <a:rPr lang="ru-RU" dirty="0">
                <a:solidFill>
                  <a:schemeClr val="tx2">
                    <a:lumMod val="75000"/>
                  </a:schemeClr>
                </a:solidFill>
                <a:latin typeface="GOST Type BU" pitchFamily="2" charset="2"/>
              </a:rPr>
              <a:t>. В своем труде «Влияние размеров стружки на усилие резания металлов» он предложил формулу для расчета силы резания, выражающую зависимость силы резания от влияющих на нее факторов, в частности толщины и ширины срезаемого слоя. </a:t>
            </a:r>
          </a:p>
        </p:txBody>
      </p:sp>
      <p:grpSp>
        <p:nvGrpSpPr>
          <p:cNvPr id="4" name="Группа 3"/>
          <p:cNvGrpSpPr/>
          <p:nvPr/>
        </p:nvGrpSpPr>
        <p:grpSpPr>
          <a:xfrm>
            <a:off x="8466349" y="6450136"/>
            <a:ext cx="386645" cy="369332"/>
            <a:chOff x="8466349"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9"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56797784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3554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АБРАЗИВНО-МЕХАНИЧЕСКОЕ И АДГЕЗИОННО-ДИФФУЗИОННОЕ ИЗНАШИВАНИЕ</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4978658"/>
            <a:ext cx="9144000" cy="685534"/>
          </a:xfrm>
          <a:prstGeom prst="rect">
            <a:avLst/>
          </a:prstGeom>
        </p:spPr>
        <p:txBody>
          <a:bodyPr vert="horz" lIns="91440" tIns="45720" rIns="91440" bIns="45720" rtlCol="0">
            <a:noAutofit/>
          </a:bodyPr>
          <a:lstStyle/>
          <a:p>
            <a:pPr marL="95250" algn="ctr">
              <a:lnSpc>
                <a:spcPct val="80000"/>
              </a:lnSpc>
              <a:defRPr/>
            </a:pPr>
            <a:r>
              <a:rPr lang="ru-RU" sz="2150" dirty="0">
                <a:solidFill>
                  <a:schemeClr val="tx2">
                    <a:lumMod val="75000"/>
                  </a:schemeClr>
                </a:solidFill>
                <a:latin typeface="GOST Type BU" pitchFamily="2" charset="2"/>
              </a:rPr>
              <a:t>Схемы механизмов абразивного (</a:t>
            </a:r>
            <a:r>
              <a:rPr lang="ru-RU" sz="2150" dirty="0">
                <a:solidFill>
                  <a:srgbClr val="C00000"/>
                </a:solidFill>
                <a:latin typeface="GOST Type BU" pitchFamily="2" charset="2"/>
              </a:rPr>
              <a:t>а</a:t>
            </a:r>
            <a:r>
              <a:rPr lang="ru-RU" sz="2150" dirty="0">
                <a:solidFill>
                  <a:schemeClr val="tx2">
                    <a:lumMod val="75000"/>
                  </a:schemeClr>
                </a:solidFill>
                <a:latin typeface="GOST Type BU" pitchFamily="2" charset="2"/>
              </a:rPr>
              <a:t>) и адгезионно-диффузионного (</a:t>
            </a:r>
            <a:r>
              <a:rPr lang="ru-RU" sz="2150" dirty="0">
                <a:solidFill>
                  <a:srgbClr val="C00000"/>
                </a:solidFill>
                <a:latin typeface="GOST Type BU" pitchFamily="2" charset="2"/>
              </a:rPr>
              <a:t>б</a:t>
            </a:r>
            <a:r>
              <a:rPr lang="ru-RU" sz="2150" dirty="0">
                <a:solidFill>
                  <a:schemeClr val="tx2">
                    <a:lumMod val="75000"/>
                  </a:schemeClr>
                </a:solidFill>
                <a:latin typeface="GOST Type BU" pitchFamily="2" charset="2"/>
              </a:rPr>
              <a:t>) </a:t>
            </a:r>
          </a:p>
          <a:p>
            <a:pPr marL="95250" algn="ctr">
              <a:lnSpc>
                <a:spcPct val="80000"/>
              </a:lnSpc>
              <a:defRPr/>
            </a:pPr>
            <a:r>
              <a:rPr lang="ru-RU" sz="2150" dirty="0">
                <a:solidFill>
                  <a:schemeClr val="tx2">
                    <a:lumMod val="75000"/>
                  </a:schemeClr>
                </a:solidFill>
                <a:latin typeface="GOST Type BU" pitchFamily="2" charset="2"/>
              </a:rPr>
              <a:t>изнашивания лезвия инструмента при контакте со стружкой</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75" y="1803671"/>
            <a:ext cx="8934450" cy="3055623"/>
          </a:xfrm>
          <a:prstGeom prst="rect">
            <a:avLst/>
          </a:prstGeom>
        </p:spPr>
      </p:pic>
      <p:grpSp>
        <p:nvGrpSpPr>
          <p:cNvPr id="6" name="Группа 5"/>
          <p:cNvGrpSpPr/>
          <p:nvPr/>
        </p:nvGrpSpPr>
        <p:grpSpPr>
          <a:xfrm>
            <a:off x="8415856" y="6450136"/>
            <a:ext cx="487634" cy="369332"/>
            <a:chOff x="8415856"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a:t>
              </a:r>
              <a:r>
                <a:rPr lang="en-US" dirty="0" smtClean="0">
                  <a:solidFill>
                    <a:srgbClr val="C00000"/>
                  </a:solidFill>
                  <a:latin typeface="GOST type A" panose="020B0500000000000000" pitchFamily="34" charset="0"/>
                </a:rPr>
                <a:t>20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3205553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49034"/>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Зависимость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износа </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лезвия инструмента от времени обработки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271" y="1309510"/>
            <a:ext cx="8363459" cy="4675311"/>
          </a:xfrm>
          <a:prstGeom prst="rect">
            <a:avLst/>
          </a:prstGeom>
        </p:spPr>
      </p:pic>
      <p:sp>
        <p:nvSpPr>
          <p:cNvPr id="6" name="Содержимое 2"/>
          <p:cNvSpPr txBox="1">
            <a:spLocks/>
          </p:cNvSpPr>
          <p:nvPr/>
        </p:nvSpPr>
        <p:spPr>
          <a:xfrm>
            <a:off x="0" y="5984822"/>
            <a:ext cx="9144000" cy="873178"/>
          </a:xfrm>
          <a:prstGeom prst="rect">
            <a:avLst/>
          </a:prstGeom>
        </p:spPr>
        <p:txBody>
          <a:bodyPr vert="horz" lIns="91440" tIns="45720" rIns="91440" bIns="45720" rtlCol="0">
            <a:noAutofit/>
          </a:bodyPr>
          <a:lstStyle/>
          <a:p>
            <a:pPr marL="95250" indent="171450" algn="ctr">
              <a:lnSpc>
                <a:spcPct val="80000"/>
              </a:lnSpc>
              <a:defRPr/>
            </a:pPr>
            <a:r>
              <a:rPr lang="ru-RU" sz="2150" dirty="0" smtClean="0">
                <a:solidFill>
                  <a:schemeClr val="tx2">
                    <a:lumMod val="75000"/>
                  </a:schemeClr>
                </a:solidFill>
                <a:latin typeface="GOST Type BU" pitchFamily="2" charset="2"/>
              </a:rPr>
              <a:t> </a:t>
            </a:r>
            <a:r>
              <a:rPr lang="ru-RU" sz="2150" dirty="0" smtClean="0">
                <a:solidFill>
                  <a:srgbClr val="C00000"/>
                </a:solidFill>
                <a:latin typeface="GOST Type BU" pitchFamily="2" charset="2"/>
              </a:rPr>
              <a:t>1</a:t>
            </a:r>
            <a:r>
              <a:rPr lang="ru-RU" sz="2150" dirty="0" smtClean="0">
                <a:solidFill>
                  <a:schemeClr val="tx2">
                    <a:lumMod val="75000"/>
                  </a:schemeClr>
                </a:solidFill>
                <a:latin typeface="GOST Type BU" pitchFamily="2" charset="2"/>
              </a:rPr>
              <a:t> </a:t>
            </a:r>
            <a:r>
              <a:rPr lang="ru-RU" sz="2150" dirty="0">
                <a:solidFill>
                  <a:schemeClr val="tx2">
                    <a:lumMod val="75000"/>
                  </a:schemeClr>
                </a:solidFill>
                <a:latin typeface="GOST Type BU" pitchFamily="2" charset="2"/>
              </a:rPr>
              <a:t>– интенсивное изнашивание, </a:t>
            </a:r>
            <a:r>
              <a:rPr lang="ru-RU" sz="2150" dirty="0">
                <a:solidFill>
                  <a:srgbClr val="C00000"/>
                </a:solidFill>
                <a:latin typeface="GOST Type BU" pitchFamily="2" charset="2"/>
              </a:rPr>
              <a:t>2</a:t>
            </a:r>
            <a:r>
              <a:rPr lang="ru-RU" sz="2150" dirty="0">
                <a:solidFill>
                  <a:schemeClr val="tx2">
                    <a:lumMod val="75000"/>
                  </a:schemeClr>
                </a:solidFill>
                <a:latin typeface="GOST Type BU" pitchFamily="2" charset="2"/>
              </a:rPr>
              <a:t> – равномерное изнашивание, </a:t>
            </a:r>
          </a:p>
          <a:p>
            <a:pPr marL="95250" indent="171450" algn="ctr">
              <a:lnSpc>
                <a:spcPct val="80000"/>
              </a:lnSpc>
              <a:defRPr/>
            </a:pPr>
            <a:r>
              <a:rPr lang="ru-RU" sz="2150" dirty="0">
                <a:solidFill>
                  <a:srgbClr val="C00000"/>
                </a:solidFill>
                <a:latin typeface="GOST Type BU" pitchFamily="2" charset="2"/>
              </a:rPr>
              <a:t>3</a:t>
            </a:r>
            <a:r>
              <a:rPr lang="ru-RU" sz="2150" dirty="0">
                <a:solidFill>
                  <a:schemeClr val="tx2">
                    <a:lumMod val="75000"/>
                  </a:schemeClr>
                </a:solidFill>
                <a:latin typeface="GOST Type BU" pitchFamily="2" charset="2"/>
              </a:rPr>
              <a:t> – катастрофическое изнашивание</a:t>
            </a:r>
          </a:p>
        </p:txBody>
      </p:sp>
      <p:grpSp>
        <p:nvGrpSpPr>
          <p:cNvPr id="5" name="Группа 4"/>
          <p:cNvGrpSpPr/>
          <p:nvPr/>
        </p:nvGrpSpPr>
        <p:grpSpPr>
          <a:xfrm>
            <a:off x="8432687" y="6450136"/>
            <a:ext cx="453970" cy="369332"/>
            <a:chOff x="8432687"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32687"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a:t>
              </a:r>
              <a:r>
                <a:rPr lang="en-US" dirty="0" smtClean="0">
                  <a:solidFill>
                    <a:srgbClr val="C00000"/>
                  </a:solidFill>
                  <a:latin typeface="GOST type A" panose="020B0500000000000000" pitchFamily="34" charset="0"/>
                </a:rPr>
                <a:t>21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1812011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490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ХАРАКТЕР ИЗНОСА РАЗЛИЧНЫХ ИНСТРУМЕНТОВ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5810250"/>
            <a:ext cx="9144000" cy="1047750"/>
          </a:xfrm>
          <a:prstGeom prst="rect">
            <a:avLst/>
          </a:prstGeom>
        </p:spPr>
        <p:txBody>
          <a:bodyPr vert="horz" lIns="91440" tIns="45720" rIns="91440" bIns="45720" rtlCol="0">
            <a:noAutofit/>
          </a:bodyPr>
          <a:lstStyle/>
          <a:p>
            <a:pPr marL="95250" indent="171450" algn="ctr">
              <a:lnSpc>
                <a:spcPct val="80000"/>
              </a:lnSpc>
              <a:defRPr/>
            </a:pPr>
            <a:r>
              <a:rPr lang="ru-RU" sz="2150" dirty="0">
                <a:solidFill>
                  <a:schemeClr val="tx2">
                    <a:lumMod val="75000"/>
                  </a:schemeClr>
                </a:solidFill>
                <a:latin typeface="GOST Type BU" pitchFamily="2" charset="2"/>
              </a:rPr>
              <a:t>Схемы износа инструментов в виде закругления режущей кромки с радиусом </a:t>
            </a:r>
            <a:r>
              <a:rPr lang="ru-RU" sz="2150" dirty="0">
                <a:solidFill>
                  <a:srgbClr val="C00000"/>
                </a:solidFill>
                <a:latin typeface="GOST Type BU" pitchFamily="2" charset="2"/>
              </a:rPr>
              <a:t>r</a:t>
            </a:r>
            <a:r>
              <a:rPr lang="ru-RU" sz="2150" dirty="0">
                <a:solidFill>
                  <a:schemeClr val="tx2">
                    <a:lumMod val="75000"/>
                  </a:schemeClr>
                </a:solidFill>
                <a:latin typeface="GOST Type BU" pitchFamily="2" charset="2"/>
              </a:rPr>
              <a:t>, фаски </a:t>
            </a:r>
            <a:r>
              <a:rPr lang="ru-RU" sz="2150" dirty="0">
                <a:solidFill>
                  <a:srgbClr val="C00000"/>
                </a:solidFill>
                <a:latin typeface="GOST Type BU" pitchFamily="2" charset="2"/>
              </a:rPr>
              <a:t>h</a:t>
            </a:r>
            <a:r>
              <a:rPr lang="ru-RU" sz="2150" baseline="-25000" dirty="0">
                <a:solidFill>
                  <a:srgbClr val="C00000"/>
                </a:solidFill>
                <a:latin typeface="GOST Type BU" pitchFamily="2" charset="2"/>
              </a:rPr>
              <a:t>3</a:t>
            </a:r>
            <a:r>
              <a:rPr lang="ru-RU" sz="2150" dirty="0">
                <a:solidFill>
                  <a:schemeClr val="tx2">
                    <a:lumMod val="75000"/>
                  </a:schemeClr>
                </a:solidFill>
                <a:latin typeface="GOST Type BU" pitchFamily="2" charset="2"/>
              </a:rPr>
              <a:t>, лунки </a:t>
            </a:r>
            <a:r>
              <a:rPr lang="ru-RU" sz="2150" dirty="0" err="1">
                <a:solidFill>
                  <a:srgbClr val="C00000"/>
                </a:solidFill>
                <a:latin typeface="GOST Type BU" pitchFamily="2" charset="2"/>
              </a:rPr>
              <a:t>l</a:t>
            </a:r>
            <a:r>
              <a:rPr lang="ru-RU" sz="2150" baseline="-25000" dirty="0" err="1">
                <a:solidFill>
                  <a:srgbClr val="C00000"/>
                </a:solidFill>
                <a:latin typeface="GOST Type BU" pitchFamily="2" charset="2"/>
              </a:rPr>
              <a:t>л</a:t>
            </a:r>
            <a:r>
              <a:rPr lang="ru-RU" sz="2150" dirty="0">
                <a:solidFill>
                  <a:schemeClr val="tx2">
                    <a:lumMod val="75000"/>
                  </a:schemeClr>
                </a:solidFill>
                <a:latin typeface="GOST Type BU" pitchFamily="2" charset="2"/>
              </a:rPr>
              <a:t>: </a:t>
            </a:r>
            <a:r>
              <a:rPr lang="ru-RU" sz="2150" dirty="0">
                <a:solidFill>
                  <a:srgbClr val="C00000"/>
                </a:solidFill>
                <a:latin typeface="GOST Type BU" pitchFamily="2" charset="2"/>
              </a:rPr>
              <a:t>а</a:t>
            </a:r>
            <a:r>
              <a:rPr lang="ru-RU" sz="2150" dirty="0">
                <a:solidFill>
                  <a:schemeClr val="tx2">
                    <a:lumMod val="75000"/>
                  </a:schemeClr>
                </a:solidFill>
                <a:latin typeface="GOST Type BU" pitchFamily="2" charset="2"/>
              </a:rPr>
              <a:t> – работающих при низких скоростях резания; </a:t>
            </a:r>
            <a:r>
              <a:rPr lang="ru-RU" sz="2150" dirty="0">
                <a:solidFill>
                  <a:srgbClr val="C00000"/>
                </a:solidFill>
                <a:latin typeface="GOST Type BU" pitchFamily="2" charset="2"/>
              </a:rPr>
              <a:t>б</a:t>
            </a:r>
            <a:r>
              <a:rPr lang="ru-RU" sz="2150" dirty="0">
                <a:solidFill>
                  <a:schemeClr val="tx2">
                    <a:lumMod val="75000"/>
                  </a:schemeClr>
                </a:solidFill>
                <a:latin typeface="GOST Type BU" pitchFamily="2" charset="2"/>
              </a:rPr>
              <a:t> – сверл; </a:t>
            </a:r>
            <a:r>
              <a:rPr lang="ru-RU" sz="2150" dirty="0">
                <a:solidFill>
                  <a:srgbClr val="C00000"/>
                </a:solidFill>
                <a:latin typeface="GOST Type BU" pitchFamily="2" charset="2"/>
              </a:rPr>
              <a:t>в</a:t>
            </a:r>
            <a:r>
              <a:rPr lang="ru-RU" sz="2150" dirty="0">
                <a:solidFill>
                  <a:schemeClr val="tx2">
                    <a:lumMod val="75000"/>
                  </a:schemeClr>
                </a:solidFill>
                <a:latin typeface="GOST Type BU" pitchFamily="2" charset="2"/>
              </a:rPr>
              <a:t> – фрез; </a:t>
            </a:r>
            <a:r>
              <a:rPr lang="ru-RU" sz="2150" dirty="0">
                <a:solidFill>
                  <a:srgbClr val="C00000"/>
                </a:solidFill>
                <a:latin typeface="GOST Type BU" pitchFamily="2" charset="2"/>
              </a:rPr>
              <a:t>г</a:t>
            </a:r>
            <a:r>
              <a:rPr lang="ru-RU" sz="2150" dirty="0">
                <a:solidFill>
                  <a:schemeClr val="tx2">
                    <a:lumMod val="75000"/>
                  </a:schemeClr>
                </a:solidFill>
                <a:latin typeface="GOST Type BU" pitchFamily="2" charset="2"/>
              </a:rPr>
              <a:t>, </a:t>
            </a:r>
            <a:r>
              <a:rPr lang="ru-RU" sz="2150" dirty="0">
                <a:solidFill>
                  <a:srgbClr val="C00000"/>
                </a:solidFill>
                <a:latin typeface="GOST Type BU" pitchFamily="2" charset="2"/>
              </a:rPr>
              <a:t>д</a:t>
            </a:r>
            <a:r>
              <a:rPr lang="ru-RU" sz="2150" dirty="0">
                <a:solidFill>
                  <a:schemeClr val="tx2">
                    <a:lumMod val="75000"/>
                  </a:schemeClr>
                </a:solidFill>
                <a:latin typeface="GOST Type BU" pitchFamily="2" charset="2"/>
              </a:rPr>
              <a:t>, </a:t>
            </a:r>
            <a:r>
              <a:rPr lang="ru-RU" sz="2150" dirty="0">
                <a:solidFill>
                  <a:srgbClr val="C00000"/>
                </a:solidFill>
                <a:latin typeface="GOST Type BU" pitchFamily="2" charset="2"/>
              </a:rPr>
              <a:t>е</a:t>
            </a:r>
            <a:r>
              <a:rPr lang="ru-RU" sz="2150" dirty="0">
                <a:solidFill>
                  <a:schemeClr val="tx2">
                    <a:lumMod val="75000"/>
                  </a:schemeClr>
                </a:solidFill>
                <a:latin typeface="GOST Type BU" pitchFamily="2" charset="2"/>
              </a:rPr>
              <a:t> – токарных резцов</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108827"/>
            <a:ext cx="9144000" cy="4640346"/>
          </a:xfrm>
          <a:prstGeom prst="rect">
            <a:avLst/>
          </a:prstGeom>
        </p:spPr>
      </p:pic>
      <p:grpSp>
        <p:nvGrpSpPr>
          <p:cNvPr id="5" name="Группа 4"/>
          <p:cNvGrpSpPr/>
          <p:nvPr/>
        </p:nvGrpSpPr>
        <p:grpSpPr>
          <a:xfrm>
            <a:off x="8415854" y="6450136"/>
            <a:ext cx="487634" cy="369332"/>
            <a:chOff x="8415854"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4"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22</a:t>
              </a:r>
              <a:r>
                <a:rPr lang="en-US" dirty="0" smtClean="0">
                  <a:solidFill>
                    <a:srgbClr val="C00000"/>
                  </a:solidFill>
                  <a:latin typeface="GOST type A" panose="020B0500000000000000" pitchFamily="34" charset="0"/>
                </a:rPr>
                <a:t>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68109893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21467" y="6450136"/>
            <a:ext cx="476413" cy="369332"/>
            <a:chOff x="8421467" y="6450136"/>
            <a:chExt cx="476413"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21467"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22</a:t>
              </a:r>
              <a:r>
                <a:rPr lang="en-US"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27" y="3335542"/>
            <a:ext cx="3341548" cy="2227698"/>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478" y="3334588"/>
            <a:ext cx="3235944" cy="2184603"/>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17" y="744210"/>
            <a:ext cx="3371257" cy="2186210"/>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8924" y="744210"/>
            <a:ext cx="3218498" cy="2186405"/>
          </a:xfrm>
          <a:prstGeom prst="rect">
            <a:avLst/>
          </a:prstGeom>
        </p:spPr>
      </p:pic>
      <p:sp>
        <p:nvSpPr>
          <p:cNvPr id="2" name="Прямоугольник 1"/>
          <p:cNvSpPr/>
          <p:nvPr/>
        </p:nvSpPr>
        <p:spPr>
          <a:xfrm>
            <a:off x="907245" y="159435"/>
            <a:ext cx="7752427" cy="584775"/>
          </a:xfrm>
          <a:prstGeom prst="rect">
            <a:avLst/>
          </a:prstGeom>
        </p:spPr>
        <p:txBody>
          <a:bodyPr wrap="square">
            <a:sp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ХАРАКТЕРНЫЕ ЧЕРТЫ  ИЗНОСА</a:t>
            </a:r>
            <a:endParaRPr lang="ru-RU" sz="3200" dirty="0"/>
          </a:p>
        </p:txBody>
      </p:sp>
      <p:sp>
        <p:nvSpPr>
          <p:cNvPr id="3" name="Прямоугольник 2"/>
          <p:cNvSpPr/>
          <p:nvPr/>
        </p:nvSpPr>
        <p:spPr>
          <a:xfrm>
            <a:off x="1938355" y="2837482"/>
            <a:ext cx="515869" cy="523220"/>
          </a:xfrm>
          <a:prstGeom prst="rect">
            <a:avLst/>
          </a:prstGeom>
        </p:spPr>
        <p:txBody>
          <a:bodyPr wrap="square">
            <a:spAutoFit/>
          </a:bodyPr>
          <a:lstStyle/>
          <a:p>
            <a:r>
              <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а</a:t>
            </a:r>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t>
            </a:r>
            <a:endParaRPr lang="ru-RU" sz="2800" dirty="0"/>
          </a:p>
        </p:txBody>
      </p:sp>
      <p:sp>
        <p:nvSpPr>
          <p:cNvPr id="19" name="Прямоугольник 18"/>
          <p:cNvSpPr/>
          <p:nvPr/>
        </p:nvSpPr>
        <p:spPr>
          <a:xfrm>
            <a:off x="6442621" y="2854694"/>
            <a:ext cx="515869" cy="523220"/>
          </a:xfrm>
          <a:prstGeom prst="rect">
            <a:avLst/>
          </a:prstGeom>
        </p:spPr>
        <p:txBody>
          <a:bodyPr wrap="square">
            <a:sp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б)</a:t>
            </a:r>
            <a:endParaRPr lang="ru-RU" sz="2800" dirty="0"/>
          </a:p>
        </p:txBody>
      </p:sp>
      <p:sp>
        <p:nvSpPr>
          <p:cNvPr id="20" name="Прямоугольник 19"/>
          <p:cNvSpPr/>
          <p:nvPr/>
        </p:nvSpPr>
        <p:spPr>
          <a:xfrm>
            <a:off x="1903908" y="5642246"/>
            <a:ext cx="515869" cy="523220"/>
          </a:xfrm>
          <a:prstGeom prst="rect">
            <a:avLst/>
          </a:prstGeom>
        </p:spPr>
        <p:txBody>
          <a:bodyPr wrap="square">
            <a:spAutoFit/>
          </a:bodyPr>
          <a:lstStyle/>
          <a:p>
            <a:r>
              <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a:t>
            </a:r>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t>
            </a:r>
            <a:endParaRPr lang="ru-RU" sz="2800" dirty="0"/>
          </a:p>
        </p:txBody>
      </p:sp>
      <p:sp>
        <p:nvSpPr>
          <p:cNvPr id="23" name="Прямоугольник 22"/>
          <p:cNvSpPr/>
          <p:nvPr/>
        </p:nvSpPr>
        <p:spPr>
          <a:xfrm>
            <a:off x="6408173" y="5590175"/>
            <a:ext cx="515869" cy="523220"/>
          </a:xfrm>
          <a:prstGeom prst="rect">
            <a:avLst/>
          </a:prstGeom>
        </p:spPr>
        <p:txBody>
          <a:bodyPr wrap="square">
            <a:sp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г)</a:t>
            </a:r>
            <a:endParaRPr lang="ru-RU" sz="2800" dirty="0"/>
          </a:p>
        </p:txBody>
      </p:sp>
      <p:sp>
        <p:nvSpPr>
          <p:cNvPr id="25" name="Прямоугольник 24"/>
          <p:cNvSpPr/>
          <p:nvPr/>
        </p:nvSpPr>
        <p:spPr>
          <a:xfrm>
            <a:off x="152388" y="6134624"/>
            <a:ext cx="8263467" cy="754053"/>
          </a:xfrm>
          <a:prstGeom prst="rect">
            <a:avLst/>
          </a:prstGeom>
        </p:spPr>
        <p:txBody>
          <a:bodyPr wrap="square">
            <a:spAutoFit/>
          </a:bodyPr>
          <a:lstStyle/>
          <a:p>
            <a:pPr algn="ctr"/>
            <a:r>
              <a:rPr lang="ru-RU" sz="2150" dirty="0">
                <a:solidFill>
                  <a:srgbClr val="FF0000"/>
                </a:solidFill>
                <a:latin typeface="GOST Type BU" pitchFamily="2" charset="2"/>
              </a:rPr>
              <a:t>а</a:t>
            </a:r>
            <a:r>
              <a:rPr lang="ru-RU" sz="2150" dirty="0">
                <a:solidFill>
                  <a:schemeClr val="tx2">
                    <a:lumMod val="75000"/>
                  </a:schemeClr>
                </a:solidFill>
                <a:latin typeface="GOST Type BU" pitchFamily="2" charset="2"/>
              </a:rPr>
              <a:t>, </a:t>
            </a:r>
            <a:r>
              <a:rPr lang="ru-RU" sz="2150" dirty="0">
                <a:solidFill>
                  <a:srgbClr val="FF0000"/>
                </a:solidFill>
                <a:latin typeface="GOST Type BU" pitchFamily="2" charset="2"/>
              </a:rPr>
              <a:t>б</a:t>
            </a:r>
            <a:r>
              <a:rPr lang="ru-RU" sz="2150" dirty="0">
                <a:solidFill>
                  <a:schemeClr val="tx2">
                    <a:lumMod val="75000"/>
                  </a:schemeClr>
                </a:solidFill>
                <a:latin typeface="GOST Type BU" pitchFamily="2" charset="2"/>
              </a:rPr>
              <a:t> – Т15К6 при обработке титанового сплава ВТ3-1; </a:t>
            </a:r>
            <a:r>
              <a:rPr lang="ru-RU" sz="2150" dirty="0">
                <a:solidFill>
                  <a:srgbClr val="FF0000"/>
                </a:solidFill>
                <a:latin typeface="GOST Type BU" pitchFamily="2" charset="2"/>
              </a:rPr>
              <a:t>в</a:t>
            </a:r>
            <a:r>
              <a:rPr lang="ru-RU" sz="2150" dirty="0">
                <a:solidFill>
                  <a:schemeClr val="tx2">
                    <a:lumMod val="75000"/>
                  </a:schemeClr>
                </a:solidFill>
                <a:latin typeface="GOST Type BU" pitchFamily="2" charset="2"/>
              </a:rPr>
              <a:t>, </a:t>
            </a:r>
            <a:r>
              <a:rPr lang="ru-RU" sz="2150" dirty="0">
                <a:solidFill>
                  <a:srgbClr val="FF0000"/>
                </a:solidFill>
                <a:latin typeface="GOST Type BU" pitchFamily="2" charset="2"/>
              </a:rPr>
              <a:t>г</a:t>
            </a:r>
            <a:r>
              <a:rPr lang="ru-RU" sz="2150" dirty="0">
                <a:solidFill>
                  <a:schemeClr val="tx2">
                    <a:lumMod val="75000"/>
                  </a:schemeClr>
                </a:solidFill>
                <a:latin typeface="GOST Type BU" pitchFamily="2" charset="2"/>
              </a:rPr>
              <a:t> – Р6М5 при обработке стали 50</a:t>
            </a:r>
          </a:p>
        </p:txBody>
      </p:sp>
    </p:spTree>
    <p:extLst>
      <p:ext uri="{BB962C8B-B14F-4D97-AF65-F5344CB8AC3E}">
        <p14:creationId xmlns:p14="http://schemas.microsoft.com/office/powerpoint/2010/main" val="339648959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КОМБИНИРОВАННАЯ ОБРАБОТКА РЕЗАНИЕМ</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085850"/>
            <a:ext cx="9144000" cy="5715000"/>
          </a:xfrm>
          <a:prstGeom prst="rect">
            <a:avLst/>
          </a:prstGeom>
        </p:spPr>
        <p:txBody>
          <a:bodyPr vert="horz" lIns="91440" tIns="45720" rIns="91440" bIns="45720" rtlCol="0">
            <a:noAutofit/>
          </a:bodyPr>
          <a:lstStyle/>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резание </a:t>
            </a:r>
            <a:r>
              <a:rPr lang="ru-RU" sz="2400" dirty="0">
                <a:solidFill>
                  <a:schemeClr val="tx2">
                    <a:lumMod val="75000"/>
                  </a:schemeClr>
                </a:solidFill>
                <a:latin typeface="GOST Type BU" pitchFamily="2" charset="2"/>
              </a:rPr>
              <a:t>с дополнительным механическим (М) воздействием, например, пластическим деформированием – М;</a:t>
            </a:r>
          </a:p>
          <a:p>
            <a:pPr marL="171450" indent="457200" algn="just">
              <a:lnSpc>
                <a:spcPct val="80000"/>
              </a:lnSpc>
              <a:buBlip>
                <a:blip r:embed="rId3"/>
              </a:buBlip>
              <a:defRPr/>
            </a:pPr>
            <a:r>
              <a:rPr lang="ru-RU" sz="2400" dirty="0">
                <a:solidFill>
                  <a:schemeClr val="tx2">
                    <a:lumMod val="75000"/>
                  </a:schemeClr>
                </a:solidFill>
                <a:latin typeface="GOST Type BU" pitchFamily="2" charset="2"/>
              </a:rPr>
              <a:t>вибрационное резание с наложением колебаний (К), а также c использованием химических (Х) сред – М + К, М + К + X;</a:t>
            </a:r>
          </a:p>
          <a:p>
            <a:pPr marL="171450" indent="457200" algn="just">
              <a:lnSpc>
                <a:spcPct val="80000"/>
              </a:lnSpc>
              <a:buBlip>
                <a:blip r:embed="rId3"/>
              </a:buBlip>
              <a:defRPr/>
            </a:pPr>
            <a:r>
              <a:rPr lang="ru-RU" sz="2400" dirty="0">
                <a:solidFill>
                  <a:schemeClr val="tx2">
                    <a:lumMod val="75000"/>
                  </a:schemeClr>
                </a:solidFill>
                <a:latin typeface="GOST Type BU" pitchFamily="2" charset="2"/>
              </a:rPr>
              <a:t>сверхскоростное резание, характеризуемое механическим воздействием с хрупким разрушением материала – М;</a:t>
            </a:r>
          </a:p>
          <a:p>
            <a:pPr marL="171450" indent="457200" algn="just">
              <a:lnSpc>
                <a:spcPct val="80000"/>
              </a:lnSpc>
              <a:buBlip>
                <a:blip r:embed="rId3"/>
              </a:buBlip>
              <a:defRPr/>
            </a:pPr>
            <a:r>
              <a:rPr lang="ru-RU" sz="2400" dirty="0">
                <a:solidFill>
                  <a:schemeClr val="tx2">
                    <a:lumMod val="75000"/>
                  </a:schemeClr>
                </a:solidFill>
                <a:latin typeface="GOST Type BU" pitchFamily="2" charset="2"/>
              </a:rPr>
              <a:t>резание в специальных средах, например, химических – М + X;</a:t>
            </a:r>
          </a:p>
          <a:p>
            <a:pPr marL="171450" indent="457200" algn="just">
              <a:lnSpc>
                <a:spcPct val="80000"/>
              </a:lnSpc>
              <a:buBlip>
                <a:blip r:embed="rId3"/>
              </a:buBlip>
              <a:defRPr/>
            </a:pPr>
            <a:r>
              <a:rPr lang="ru-RU" sz="2400" dirty="0">
                <a:solidFill>
                  <a:schemeClr val="tx2">
                    <a:lumMod val="75000"/>
                  </a:schemeClr>
                </a:solidFill>
                <a:latin typeface="GOST Type BU" pitchFamily="2" charset="2"/>
              </a:rPr>
              <a:t>резание с нагревом (Т) – М + Т;</a:t>
            </a:r>
          </a:p>
          <a:p>
            <a:pPr marL="171450" indent="457200" algn="just">
              <a:lnSpc>
                <a:spcPct val="80000"/>
              </a:lnSpc>
              <a:buBlip>
                <a:blip r:embed="rId3"/>
              </a:buBlip>
              <a:defRPr/>
            </a:pPr>
            <a:r>
              <a:rPr lang="ru-RU" sz="2400" dirty="0">
                <a:solidFill>
                  <a:schemeClr val="tx2">
                    <a:lumMod val="75000"/>
                  </a:schemeClr>
                </a:solidFill>
                <a:latin typeface="GOST Type BU" pitchFamily="2" charset="2"/>
              </a:rPr>
              <a:t>резание с электротоком (Э) – М + Э (тепловое);</a:t>
            </a:r>
          </a:p>
          <a:p>
            <a:pPr marL="171450" indent="457200" algn="just">
              <a:lnSpc>
                <a:spcPct val="80000"/>
              </a:lnSpc>
              <a:buBlip>
                <a:blip r:embed="rId3"/>
              </a:buBlip>
              <a:defRPr/>
            </a:pPr>
            <a:r>
              <a:rPr lang="ru-RU" sz="2400" dirty="0" err="1" smtClean="0">
                <a:solidFill>
                  <a:schemeClr val="tx2">
                    <a:lumMod val="75000"/>
                  </a:schemeClr>
                </a:solidFill>
                <a:latin typeface="GOST Type BU" pitchFamily="2" charset="2"/>
              </a:rPr>
              <a:t>электроконтактная</a:t>
            </a:r>
            <a:r>
              <a:rPr lang="ru-RU" sz="2400" dirty="0" smtClean="0">
                <a:solidFill>
                  <a:schemeClr val="tx2">
                    <a:lumMod val="75000"/>
                  </a:schemeClr>
                </a:solidFill>
                <a:latin typeface="GOST Type BU" pitchFamily="2" charset="2"/>
              </a:rPr>
              <a:t> обработка </a:t>
            </a:r>
            <a:r>
              <a:rPr lang="ru-RU" sz="2400" dirty="0">
                <a:solidFill>
                  <a:schemeClr val="tx2">
                    <a:lumMod val="75000"/>
                  </a:schemeClr>
                </a:solidFill>
                <a:latin typeface="GOST Type BU" pitchFamily="2" charset="2"/>
              </a:rPr>
              <a:t>– М + Э Т+Э (тепловое и эрозионное);</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анодно-механическая обработка </a:t>
            </a:r>
            <a:r>
              <a:rPr lang="ru-RU" sz="2400" dirty="0">
                <a:solidFill>
                  <a:schemeClr val="tx2">
                    <a:lumMod val="75000"/>
                  </a:schemeClr>
                </a:solidFill>
                <a:latin typeface="GOST Type BU" pitchFamily="2" charset="2"/>
              </a:rPr>
              <a:t>– М + Э (Т+X+Э);</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электрохимическая обработка </a:t>
            </a:r>
            <a:r>
              <a:rPr lang="ru-RU" sz="2400" dirty="0">
                <a:solidFill>
                  <a:schemeClr val="tx2">
                    <a:lumMod val="75000"/>
                  </a:schemeClr>
                </a:solidFill>
                <a:latin typeface="GOST Type BU" pitchFamily="2" charset="2"/>
              </a:rPr>
              <a:t>– </a:t>
            </a:r>
            <a:r>
              <a:rPr lang="ru-RU" sz="2400" dirty="0" err="1">
                <a:solidFill>
                  <a:schemeClr val="tx2">
                    <a:lumMod val="75000"/>
                  </a:schemeClr>
                </a:solidFill>
                <a:latin typeface="GOST Type BU" pitchFamily="2" charset="2"/>
              </a:rPr>
              <a:t>Эx</a:t>
            </a:r>
            <a:r>
              <a:rPr lang="ru-RU" sz="2400" dirty="0">
                <a:solidFill>
                  <a:schemeClr val="tx2">
                    <a:lumMod val="75000"/>
                  </a:schemeClr>
                </a:solidFill>
                <a:latin typeface="GOST Type BU" pitchFamily="2" charset="2"/>
              </a:rPr>
              <a:t>;</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электроэрозионная обработка </a:t>
            </a:r>
            <a:r>
              <a:rPr lang="ru-RU" sz="2400" dirty="0">
                <a:solidFill>
                  <a:schemeClr val="tx2">
                    <a:lumMod val="75000"/>
                  </a:schemeClr>
                </a:solidFill>
                <a:latin typeface="GOST Type BU" pitchFamily="2" charset="2"/>
              </a:rPr>
              <a:t>– ЭЭ;</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электронно-лучевая обработка </a:t>
            </a:r>
            <a:r>
              <a:rPr lang="ru-RU" sz="2400" dirty="0">
                <a:solidFill>
                  <a:schemeClr val="tx2">
                    <a:lumMod val="75000"/>
                  </a:schemeClr>
                </a:solidFill>
                <a:latin typeface="GOST Type BU" pitchFamily="2" charset="2"/>
              </a:rPr>
              <a:t>– ЭТ;</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лазерная обработка </a:t>
            </a:r>
            <a:r>
              <a:rPr lang="ru-RU" sz="2400" dirty="0">
                <a:solidFill>
                  <a:schemeClr val="tx2">
                    <a:lumMod val="75000"/>
                  </a:schemeClr>
                </a:solidFill>
                <a:latin typeface="GOST Type BU" pitchFamily="2" charset="2"/>
              </a:rPr>
              <a:t>– ЭТ;</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плазменная обработка </a:t>
            </a:r>
            <a:r>
              <a:rPr lang="ru-RU" sz="2400" dirty="0">
                <a:solidFill>
                  <a:schemeClr val="tx2">
                    <a:lumMod val="75000"/>
                  </a:schemeClr>
                </a:solidFill>
                <a:latin typeface="GOST Type BU" pitchFamily="2" charset="2"/>
              </a:rPr>
              <a:t>– П;</a:t>
            </a:r>
          </a:p>
          <a:p>
            <a:pPr marL="171450" indent="457200" algn="just">
              <a:lnSpc>
                <a:spcPct val="80000"/>
              </a:lnSpc>
              <a:buBlip>
                <a:blip r:embed="rId3"/>
              </a:buBlip>
              <a:defRPr/>
            </a:pPr>
            <a:r>
              <a:rPr lang="ru-RU" sz="2400" dirty="0" smtClean="0">
                <a:solidFill>
                  <a:schemeClr val="tx2">
                    <a:lumMod val="75000"/>
                  </a:schemeClr>
                </a:solidFill>
                <a:latin typeface="GOST Type BU" pitchFamily="2" charset="2"/>
              </a:rPr>
              <a:t>плазменно-механическая обработка </a:t>
            </a:r>
            <a:r>
              <a:rPr lang="ru-RU" sz="2400" dirty="0">
                <a:solidFill>
                  <a:schemeClr val="tx2">
                    <a:lumMod val="75000"/>
                  </a:schemeClr>
                </a:solidFill>
                <a:latin typeface="GOST Type BU" pitchFamily="2" charset="2"/>
              </a:rPr>
              <a:t>– П + М</a:t>
            </a:r>
          </a:p>
        </p:txBody>
      </p:sp>
      <p:grpSp>
        <p:nvGrpSpPr>
          <p:cNvPr id="4" name="Группа 3"/>
          <p:cNvGrpSpPr/>
          <p:nvPr/>
        </p:nvGrpSpPr>
        <p:grpSpPr>
          <a:xfrm>
            <a:off x="8415855" y="6450136"/>
            <a:ext cx="487634" cy="369332"/>
            <a:chOff x="8415855"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a:t>
              </a:r>
              <a:r>
                <a:rPr lang="en-US" dirty="0" smtClean="0">
                  <a:solidFill>
                    <a:srgbClr val="C00000"/>
                  </a:solidFill>
                  <a:latin typeface="GOST type A" panose="020B0500000000000000" pitchFamily="34" charset="0"/>
                </a:rPr>
                <a:t>2</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9157288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КОМБИНИРОВАННЫХ ВИДОВ МЕХАНИЧЕСКОЙ ОБРАБОТКИ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5734050"/>
            <a:ext cx="9144000" cy="1066800"/>
          </a:xfrm>
          <a:prstGeom prst="rect">
            <a:avLst/>
          </a:prstGeom>
        </p:spPr>
        <p:txBody>
          <a:bodyPr vert="horz" lIns="91440" tIns="45720" rIns="91440" bIns="45720" rtlCol="0">
            <a:noAutofit/>
          </a:bodyPr>
          <a:lstStyle/>
          <a:p>
            <a:pPr marL="171450" algn="ctr">
              <a:lnSpc>
                <a:spcPct val="80000"/>
              </a:lnSpc>
              <a:defRPr/>
            </a:pPr>
            <a:r>
              <a:rPr lang="ru-RU" dirty="0" smtClean="0">
                <a:solidFill>
                  <a:srgbClr val="C00000"/>
                </a:solidFill>
                <a:latin typeface="GOST Type BU" pitchFamily="2" charset="2"/>
              </a:rPr>
              <a:t>а</a:t>
            </a:r>
            <a:r>
              <a:rPr lang="ru-RU"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пластическим деформированием элементом, опережающим </a:t>
            </a:r>
            <a:r>
              <a:rPr lang="ru-RU" dirty="0">
                <a:solidFill>
                  <a:srgbClr val="C00000"/>
                </a:solidFill>
                <a:latin typeface="GOST Type BU" pitchFamily="2" charset="2"/>
              </a:rPr>
              <a:t>1</a:t>
            </a:r>
            <a:r>
              <a:rPr lang="ru-RU" dirty="0">
                <a:solidFill>
                  <a:schemeClr val="tx2">
                    <a:lumMod val="75000"/>
                  </a:schemeClr>
                </a:solidFill>
                <a:latin typeface="GOST Type BU" pitchFamily="2" charset="2"/>
              </a:rPr>
              <a:t>, параллельным </a:t>
            </a:r>
            <a:r>
              <a:rPr lang="ru-RU" dirty="0">
                <a:solidFill>
                  <a:srgbClr val="C00000"/>
                </a:solidFill>
                <a:latin typeface="GOST Type BU" pitchFamily="2" charset="2"/>
              </a:rPr>
              <a:t>2</a:t>
            </a:r>
            <a:r>
              <a:rPr lang="ru-RU" dirty="0">
                <a:solidFill>
                  <a:schemeClr val="tx2">
                    <a:lumMod val="75000"/>
                  </a:schemeClr>
                </a:solidFill>
                <a:latin typeface="GOST Type BU" pitchFamily="2" charset="2"/>
              </a:rPr>
              <a:t>, </a:t>
            </a:r>
          </a:p>
          <a:p>
            <a:pPr marL="171450" algn="ctr">
              <a:lnSpc>
                <a:spcPct val="80000"/>
              </a:lnSpc>
              <a:defRPr/>
            </a:pPr>
            <a:r>
              <a:rPr lang="ru-RU" dirty="0">
                <a:solidFill>
                  <a:schemeClr val="tx2">
                    <a:lumMod val="75000"/>
                  </a:schemeClr>
                </a:solidFill>
                <a:latin typeface="GOST Type BU" pitchFamily="2" charset="2"/>
              </a:rPr>
              <a:t>последовательным </a:t>
            </a:r>
            <a:r>
              <a:rPr lang="ru-RU" dirty="0">
                <a:solidFill>
                  <a:srgbClr val="C00000"/>
                </a:solidFill>
                <a:latin typeface="GOST Type BU" pitchFamily="2" charset="2"/>
              </a:rPr>
              <a:t>3</a:t>
            </a:r>
            <a:r>
              <a:rPr lang="ru-RU" dirty="0">
                <a:solidFill>
                  <a:schemeClr val="tx2">
                    <a:lumMod val="75000"/>
                  </a:schemeClr>
                </a:solidFill>
                <a:latin typeface="GOST Type BU" pitchFamily="2" charset="2"/>
              </a:rPr>
              <a:t>; </a:t>
            </a:r>
            <a:r>
              <a:rPr lang="ru-RU" dirty="0">
                <a:solidFill>
                  <a:srgbClr val="C00000"/>
                </a:solidFill>
                <a:latin typeface="GOST Type BU" pitchFamily="2" charset="2"/>
              </a:rPr>
              <a:t>б</a:t>
            </a:r>
            <a:r>
              <a:rPr lang="ru-RU" dirty="0">
                <a:solidFill>
                  <a:schemeClr val="tx2">
                    <a:lumMod val="75000"/>
                  </a:schemeClr>
                </a:solidFill>
                <a:latin typeface="GOST Type BU" pitchFamily="2" charset="2"/>
              </a:rPr>
              <a:t> – с колебаниями;</a:t>
            </a:r>
            <a:r>
              <a:rPr lang="ru-RU" dirty="0">
                <a:solidFill>
                  <a:srgbClr val="C00000"/>
                </a:solidFill>
                <a:latin typeface="GOST Type BU" pitchFamily="2" charset="2"/>
              </a:rPr>
              <a:t> в</a:t>
            </a:r>
            <a:r>
              <a:rPr lang="ru-RU" dirty="0">
                <a:solidFill>
                  <a:schemeClr val="tx2">
                    <a:lumMod val="75000"/>
                  </a:schemeClr>
                </a:solidFill>
                <a:latin typeface="GOST Type BU" pitchFamily="2" charset="2"/>
              </a:rPr>
              <a:t> – с плазменным подогревом; </a:t>
            </a:r>
          </a:p>
          <a:p>
            <a:pPr marL="171450" algn="ctr">
              <a:lnSpc>
                <a:spcPct val="80000"/>
              </a:lnSpc>
              <a:defRPr/>
            </a:pPr>
            <a:r>
              <a:rPr lang="ru-RU" dirty="0">
                <a:solidFill>
                  <a:srgbClr val="C00000"/>
                </a:solidFill>
                <a:latin typeface="GOST Type BU" pitchFamily="2" charset="2"/>
              </a:rPr>
              <a:t>г</a:t>
            </a:r>
            <a:r>
              <a:rPr lang="ru-RU" dirty="0">
                <a:solidFill>
                  <a:schemeClr val="tx2">
                    <a:lumMod val="75000"/>
                  </a:schemeClr>
                </a:solidFill>
                <a:latin typeface="GOST Type BU" pitchFamily="2" charset="2"/>
              </a:rPr>
              <a:t> – с </a:t>
            </a:r>
            <a:r>
              <a:rPr lang="ru-RU" dirty="0" err="1">
                <a:solidFill>
                  <a:schemeClr val="tx2">
                    <a:lumMod val="75000"/>
                  </a:schemeClr>
                </a:solidFill>
                <a:latin typeface="GOST Type BU" pitchFamily="2" charset="2"/>
              </a:rPr>
              <a:t>электроподогревом</a:t>
            </a:r>
            <a:endParaRPr lang="ru-RU"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0500" y="1066800"/>
            <a:ext cx="5863000" cy="4790253"/>
          </a:xfrm>
          <a:prstGeom prst="rect">
            <a:avLst/>
          </a:prstGeom>
        </p:spPr>
      </p:pic>
      <p:grpSp>
        <p:nvGrpSpPr>
          <p:cNvPr id="5" name="Группа 4"/>
          <p:cNvGrpSpPr/>
          <p:nvPr/>
        </p:nvGrpSpPr>
        <p:grpSpPr>
          <a:xfrm>
            <a:off x="8421466" y="6450136"/>
            <a:ext cx="476413" cy="369332"/>
            <a:chOff x="8421466" y="6450136"/>
            <a:chExt cx="476413"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21466"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a:t>
              </a:r>
              <a:r>
                <a:rPr lang="en-US" dirty="0" smtClean="0">
                  <a:solidFill>
                    <a:srgbClr val="C00000"/>
                  </a:solidFill>
                  <a:latin typeface="GOST type A" panose="020B0500000000000000" pitchFamily="34" charset="0"/>
                </a:rPr>
                <a:t>2</a:t>
              </a:r>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9116739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10633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АБРАЗИВНОЙ ОБРАБОТКИ</a:t>
            </a:r>
            <a:endParaRPr lang="ru-RU" sz="4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371600"/>
            <a:ext cx="9144000" cy="5276850"/>
          </a:xfrm>
          <a:prstGeom prst="rect">
            <a:avLst/>
          </a:prstGeom>
        </p:spPr>
        <p:txBody>
          <a:bodyPr vert="horz" lIns="91440" tIns="45720" rIns="91440" bIns="45720" rtlCol="0">
            <a:noAutofit/>
          </a:bodyPr>
          <a:lstStyle/>
          <a:p>
            <a:pPr marL="95250" indent="438150" algn="just">
              <a:lnSpc>
                <a:spcPct val="80000"/>
              </a:lnSpc>
              <a:defRPr/>
            </a:pPr>
            <a:r>
              <a:rPr lang="ru-RU" sz="2000" dirty="0">
                <a:solidFill>
                  <a:srgbClr val="C00000"/>
                </a:solidFill>
                <a:latin typeface="GOST Type BU" pitchFamily="2" charset="2"/>
              </a:rPr>
              <a:t>Шлифование</a:t>
            </a:r>
            <a:r>
              <a:rPr lang="ru-RU" sz="2000" dirty="0">
                <a:solidFill>
                  <a:schemeClr val="tx2">
                    <a:lumMod val="75000"/>
                  </a:schemeClr>
                </a:solidFill>
                <a:latin typeface="GOST Type BU" pitchFamily="2" charset="2"/>
              </a:rPr>
              <a:t> – это процесс обработки поверхностей детали, осуществляемый зернами абразивного, алмазного или </a:t>
            </a:r>
            <a:r>
              <a:rPr lang="ru-RU" sz="2000" dirty="0" err="1">
                <a:solidFill>
                  <a:schemeClr val="tx2">
                    <a:lumMod val="75000"/>
                  </a:schemeClr>
                </a:solidFill>
                <a:latin typeface="GOST Type BU" pitchFamily="2" charset="2"/>
              </a:rPr>
              <a:t>эльборового</a:t>
            </a:r>
            <a:r>
              <a:rPr lang="ru-RU" sz="2000" dirty="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материала</a:t>
            </a:r>
            <a:r>
              <a:rPr lang="ru-RU" sz="2000" dirty="0">
                <a:solidFill>
                  <a:schemeClr val="tx2">
                    <a:lumMod val="75000"/>
                  </a:schemeClr>
                </a:solidFill>
                <a:latin typeface="GOST Type BU" pitchFamily="2" charset="2"/>
              </a:rPr>
              <a:t>.</a:t>
            </a:r>
            <a:endParaRPr lang="ru-RU" sz="2000" dirty="0" smtClean="0">
              <a:solidFill>
                <a:schemeClr val="tx2">
                  <a:lumMod val="75000"/>
                </a:schemeClr>
              </a:solidFill>
              <a:latin typeface="GOST Type BU" pitchFamily="2" charset="2"/>
            </a:endParaRPr>
          </a:p>
          <a:p>
            <a:pPr marL="95250" indent="438150" algn="just">
              <a:lnSpc>
                <a:spcPct val="80000"/>
              </a:lnSpc>
              <a:defRPr/>
            </a:pPr>
            <a:endParaRPr lang="en-US" sz="2000" dirty="0" smtClean="0">
              <a:solidFill>
                <a:srgbClr val="C00000"/>
              </a:solidFill>
              <a:latin typeface="GOST Type BU" pitchFamily="2" charset="2"/>
            </a:endParaRPr>
          </a:p>
          <a:p>
            <a:pPr marL="95250" indent="438150" algn="just">
              <a:lnSpc>
                <a:spcPct val="80000"/>
              </a:lnSpc>
              <a:defRPr/>
            </a:pPr>
            <a:endParaRPr lang="ru-RU" sz="2000" dirty="0">
              <a:solidFill>
                <a:srgbClr val="C00000"/>
              </a:solidFill>
              <a:latin typeface="GOST Type BU" pitchFamily="2" charset="2"/>
            </a:endParaRPr>
          </a:p>
          <a:p>
            <a:pPr marL="266700" indent="533400" algn="just">
              <a:lnSpc>
                <a:spcPct val="80000"/>
              </a:lnSpc>
              <a:buBlip>
                <a:blip r:embed="rId3"/>
              </a:buBlip>
              <a:defRPr/>
            </a:pPr>
            <a:r>
              <a:rPr lang="ru-RU" sz="2000" dirty="0" err="1" smtClean="0">
                <a:solidFill>
                  <a:schemeClr val="tx2">
                    <a:lumMod val="75000"/>
                  </a:schemeClr>
                </a:solidFill>
                <a:latin typeface="GOST Type BU" pitchFamily="2" charset="2"/>
              </a:rPr>
              <a:t>многопроходность</a:t>
            </a:r>
            <a:r>
              <a:rPr lang="ru-RU" sz="2000" dirty="0" smtClean="0">
                <a:solidFill>
                  <a:schemeClr val="tx2">
                    <a:lumMod val="75000"/>
                  </a:schemeClr>
                </a:solidFill>
                <a:latin typeface="GOST Type BU" pitchFamily="2" charset="2"/>
              </a:rPr>
              <a:t>;</a:t>
            </a:r>
          </a:p>
          <a:p>
            <a:pPr marL="26670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266700" indent="533400" algn="just">
              <a:lnSpc>
                <a:spcPct val="80000"/>
              </a:lnSpc>
              <a:buBlip>
                <a:blip r:embed="rId3"/>
              </a:buBlip>
              <a:defRPr/>
            </a:pPr>
            <a:r>
              <a:rPr lang="ru-RU" sz="2000" dirty="0" smtClean="0">
                <a:solidFill>
                  <a:schemeClr val="tx2">
                    <a:lumMod val="75000"/>
                  </a:schemeClr>
                </a:solidFill>
                <a:latin typeface="GOST Type BU" pitchFamily="2" charset="2"/>
              </a:rPr>
              <a:t>обработка режущими и деформирующими (85-90%) абразивными зернами</a:t>
            </a:r>
            <a:endParaRPr lang="en-US" sz="2000" dirty="0" smtClean="0">
              <a:solidFill>
                <a:schemeClr val="tx2">
                  <a:lumMod val="75000"/>
                </a:schemeClr>
              </a:solidFill>
              <a:latin typeface="GOST Type BU" pitchFamily="2" charset="2"/>
            </a:endParaRPr>
          </a:p>
          <a:p>
            <a:pPr marL="266700" indent="533400" algn="just">
              <a:lnSpc>
                <a:spcPct val="80000"/>
              </a:lnSpc>
              <a:buBlip>
                <a:blip r:embed="rId3"/>
              </a:buBlip>
              <a:defRPr/>
            </a:pPr>
            <a:endParaRPr lang="en-US" sz="2000" dirty="0" smtClean="0">
              <a:solidFill>
                <a:schemeClr val="tx2">
                  <a:lumMod val="75000"/>
                </a:schemeClr>
              </a:solidFill>
              <a:latin typeface="GOST Type BU" pitchFamily="2" charset="2"/>
            </a:endParaRPr>
          </a:p>
          <a:p>
            <a:pPr marL="266700" indent="533400" algn="just">
              <a:lnSpc>
                <a:spcPct val="80000"/>
              </a:lnSpc>
              <a:buBlip>
                <a:blip r:embed="rId3"/>
              </a:buBlip>
              <a:defRPr/>
            </a:pPr>
            <a:r>
              <a:rPr lang="ru-RU" sz="2000" dirty="0">
                <a:solidFill>
                  <a:schemeClr val="tx2">
                    <a:lumMod val="75000"/>
                  </a:schemeClr>
                </a:solidFill>
                <a:latin typeface="GOST Type BU" pitchFamily="2" charset="2"/>
              </a:rPr>
              <a:t>высокие скорости резания (30 … 70 м/с);</a:t>
            </a:r>
          </a:p>
          <a:p>
            <a:pPr marL="26670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266700" indent="533400" algn="just">
              <a:lnSpc>
                <a:spcPct val="80000"/>
              </a:lnSpc>
              <a:buBlip>
                <a:blip r:embed="rId3"/>
              </a:buBlip>
              <a:defRPr/>
            </a:pPr>
            <a:r>
              <a:rPr lang="ru-RU" sz="2000" dirty="0">
                <a:solidFill>
                  <a:schemeClr val="tx2">
                    <a:lumMod val="75000"/>
                  </a:schemeClr>
                </a:solidFill>
                <a:latin typeface="GOST Type BU" pitchFamily="2" charset="2"/>
              </a:rPr>
              <a:t>высокие температуры;</a:t>
            </a:r>
          </a:p>
          <a:p>
            <a:pPr marL="26670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266700" indent="533400" algn="just">
              <a:lnSpc>
                <a:spcPct val="80000"/>
              </a:lnSpc>
              <a:buBlip>
                <a:blip r:embed="rId3"/>
              </a:buBlip>
              <a:defRPr/>
            </a:pPr>
            <a:r>
              <a:rPr lang="ru-RU" sz="2000" dirty="0">
                <a:solidFill>
                  <a:schemeClr val="tx2">
                    <a:lumMod val="75000"/>
                  </a:schemeClr>
                </a:solidFill>
                <a:latin typeface="GOST Type BU" pitchFamily="2" charset="2"/>
              </a:rPr>
              <a:t>управление процессом шлифования за счет изменения режимов резания. Как исключение, алмазные круги с помощью специальной технологии изготовления могут иметь требуемую ориентировку зерен в теле круга;</a:t>
            </a:r>
          </a:p>
          <a:p>
            <a:pPr marL="26670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266700" indent="533400" algn="just">
              <a:lnSpc>
                <a:spcPct val="80000"/>
              </a:lnSpc>
              <a:buBlip>
                <a:blip r:embed="rId3"/>
              </a:buBlip>
              <a:defRPr/>
            </a:pPr>
            <a:r>
              <a:rPr lang="ru-RU" sz="2000" dirty="0">
                <a:solidFill>
                  <a:schemeClr val="tx2">
                    <a:lumMod val="75000"/>
                  </a:schemeClr>
                </a:solidFill>
                <a:latin typeface="GOST Type BU" pitchFamily="2" charset="2"/>
              </a:rPr>
              <a:t>самозатачивание абразивного инструмента;</a:t>
            </a:r>
          </a:p>
          <a:p>
            <a:pPr marL="26670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266700" indent="533400" algn="just">
              <a:lnSpc>
                <a:spcPct val="80000"/>
              </a:lnSpc>
              <a:buBlip>
                <a:blip r:embed="rId3"/>
              </a:buBlip>
              <a:defRPr/>
            </a:pPr>
            <a:r>
              <a:rPr lang="ru-RU" sz="2000" dirty="0">
                <a:solidFill>
                  <a:schemeClr val="tx2">
                    <a:lumMod val="75000"/>
                  </a:schemeClr>
                </a:solidFill>
                <a:latin typeface="GOST Type BU" pitchFamily="2" charset="2"/>
              </a:rPr>
              <a:t>формирование поверхности за счет геометрических факторов и пластических деформаций</a:t>
            </a:r>
          </a:p>
        </p:txBody>
      </p:sp>
      <p:grpSp>
        <p:nvGrpSpPr>
          <p:cNvPr id="5" name="Группа 4"/>
          <p:cNvGrpSpPr/>
          <p:nvPr/>
        </p:nvGrpSpPr>
        <p:grpSpPr>
          <a:xfrm>
            <a:off x="8415855" y="6450136"/>
            <a:ext cx="487634" cy="369332"/>
            <a:chOff x="8415855" y="6450136"/>
            <a:chExt cx="48763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226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84999256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9109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ГЕОМЕТРИЧЕСКИЕ ПАРАМЕТРЫ СРЕЗАЕМОГО СЛОЯ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358152"/>
            <a:ext cx="9144000" cy="5290297"/>
          </a:xfrm>
          <a:prstGeom prst="rect">
            <a:avLst/>
          </a:prstGeom>
        </p:spPr>
        <p:txBody>
          <a:bodyPr vert="horz" lIns="91440" tIns="45720" rIns="91440" bIns="45720" rtlCol="0">
            <a:noAutofit/>
          </a:bodyPr>
          <a:lstStyle/>
          <a:p>
            <a:pPr marL="174625" indent="631825" algn="just">
              <a:lnSpc>
                <a:spcPct val="80000"/>
              </a:lnSpc>
              <a:buBlip>
                <a:blip r:embed="rId3"/>
              </a:buBlip>
              <a:defRPr/>
            </a:pPr>
            <a:r>
              <a:rPr lang="ru-RU" sz="2800" dirty="0" smtClean="0">
                <a:solidFill>
                  <a:schemeClr val="tx2">
                    <a:lumMod val="75000"/>
                  </a:schemeClr>
                </a:solidFill>
                <a:latin typeface="GOST Type BU" pitchFamily="2" charset="2"/>
              </a:rPr>
              <a:t>Площадь сечения срезаемого слоя: </a:t>
            </a:r>
          </a:p>
          <a:p>
            <a:pPr marL="174625" indent="631825" algn="just">
              <a:lnSpc>
                <a:spcPct val="80000"/>
              </a:lnSpc>
              <a:buBlip>
                <a:blip r:embed="rId3"/>
              </a:buBlip>
              <a:defRPr/>
            </a:pPr>
            <a:endParaRPr lang="ru-RU" sz="2400" dirty="0" smtClean="0">
              <a:solidFill>
                <a:schemeClr val="tx2">
                  <a:lumMod val="75000"/>
                </a:schemeClr>
              </a:solidFill>
              <a:latin typeface="GOST Type BU" pitchFamily="2" charset="2"/>
            </a:endParaRPr>
          </a:p>
          <a:p>
            <a:pPr algn="ctr">
              <a:lnSpc>
                <a:spcPct val="80000"/>
              </a:lnSpc>
              <a:defRPr/>
            </a:pPr>
            <a:r>
              <a:rPr lang="en-US" sz="3600" i="1" dirty="0" smtClean="0">
                <a:solidFill>
                  <a:srgbClr val="C00000"/>
                </a:solidFill>
              </a:rPr>
              <a:t>F=</a:t>
            </a:r>
            <a:r>
              <a:rPr lang="en-US" sz="3600" i="1" dirty="0" err="1" smtClean="0">
                <a:solidFill>
                  <a:srgbClr val="C00000"/>
                </a:solidFill>
              </a:rPr>
              <a:t>t</a:t>
            </a:r>
            <a:r>
              <a:rPr lang="en-US" sz="3600" i="1" dirty="0" err="1" smtClean="0">
                <a:solidFill>
                  <a:srgbClr val="C00000"/>
                </a:solidFill>
                <a:cs typeface="Times New Roman"/>
              </a:rPr>
              <a:t>∙S</a:t>
            </a:r>
            <a:r>
              <a:rPr lang="ru-RU" sz="2800" i="1" dirty="0" err="1" smtClean="0">
                <a:solidFill>
                  <a:srgbClr val="C00000"/>
                </a:solidFill>
                <a:cs typeface="Times New Roman"/>
              </a:rPr>
              <a:t>пр</a:t>
            </a:r>
            <a:r>
              <a:rPr lang="ru-RU" sz="2800" i="1" dirty="0" smtClean="0">
                <a:solidFill>
                  <a:srgbClr val="C00000"/>
                </a:solidFill>
                <a:cs typeface="Times New Roman"/>
              </a:rPr>
              <a:t> </a:t>
            </a:r>
          </a:p>
          <a:p>
            <a:pPr marL="174625" indent="631825" algn="just">
              <a:lnSpc>
                <a:spcPct val="80000"/>
              </a:lnSpc>
              <a:buBlip>
                <a:blip r:embed="rId3"/>
              </a:buBlip>
              <a:defRPr/>
            </a:pPr>
            <a:endParaRPr lang="ru-RU" sz="2800" dirty="0" smtClean="0">
              <a:solidFill>
                <a:schemeClr val="tx2">
                  <a:lumMod val="75000"/>
                </a:schemeClr>
              </a:solidFill>
              <a:latin typeface="GOST Type BU" pitchFamily="2" charset="2"/>
            </a:endParaRPr>
          </a:p>
          <a:p>
            <a:pPr marL="174625" indent="631825" algn="just">
              <a:lnSpc>
                <a:spcPct val="80000"/>
              </a:lnSpc>
              <a:buBlip>
                <a:blip r:embed="rId3"/>
              </a:buBlip>
              <a:defRPr/>
            </a:pPr>
            <a:r>
              <a:rPr lang="ru-RU" sz="2800" dirty="0" smtClean="0">
                <a:solidFill>
                  <a:schemeClr val="tx2">
                    <a:lumMod val="75000"/>
                  </a:schemeClr>
                </a:solidFill>
                <a:latin typeface="GOST Type BU" pitchFamily="2" charset="2"/>
              </a:rPr>
              <a:t>Площадь мгновенного сечения срезаемого слоя:</a:t>
            </a:r>
            <a:endParaRPr lang="ru-RU" sz="2800" dirty="0">
              <a:solidFill>
                <a:schemeClr val="tx2">
                  <a:lumMod val="75000"/>
                </a:schemeClr>
              </a:solidFill>
              <a:latin typeface="GOST Type BU" pitchFamily="2" charset="2"/>
            </a:endParaRPr>
          </a:p>
          <a:p>
            <a:pPr marL="95250" indent="438150" algn="just">
              <a:lnSpc>
                <a:spcPct val="80000"/>
              </a:lnSpc>
              <a:defRPr/>
            </a:pPr>
            <a:endParaRPr lang="en-US" sz="2800" dirty="0" smtClean="0">
              <a:solidFill>
                <a:schemeClr val="tx2">
                  <a:lumMod val="75000"/>
                </a:schemeClr>
              </a:solidFill>
              <a:latin typeface="GOST Type BU" pitchFamily="2" charset="2"/>
            </a:endParaRPr>
          </a:p>
          <a:p>
            <a:pPr marL="95250" indent="438150" algn="just">
              <a:lnSpc>
                <a:spcPct val="80000"/>
              </a:lnSpc>
              <a:defRPr/>
            </a:pPr>
            <a:endParaRPr lang="ru-RU" sz="2800" dirty="0" smtClean="0">
              <a:solidFill>
                <a:schemeClr val="tx2">
                  <a:lumMod val="75000"/>
                </a:schemeClr>
              </a:solidFill>
              <a:latin typeface="GOST Type BU" pitchFamily="2" charset="2"/>
            </a:endParaRPr>
          </a:p>
          <a:p>
            <a:pPr marL="95250" indent="438150" algn="just">
              <a:lnSpc>
                <a:spcPct val="80000"/>
              </a:lnSpc>
              <a:defRPr/>
            </a:pPr>
            <a:endParaRPr lang="ru-RU" sz="2800" dirty="0" smtClean="0">
              <a:solidFill>
                <a:schemeClr val="tx2">
                  <a:lumMod val="75000"/>
                </a:schemeClr>
              </a:solidFill>
              <a:latin typeface="GOST Type BU" pitchFamily="2" charset="2"/>
            </a:endParaRPr>
          </a:p>
          <a:p>
            <a:pPr marL="95250" indent="438150" algn="just">
              <a:lnSpc>
                <a:spcPct val="80000"/>
              </a:lnSpc>
              <a:defRPr/>
            </a:pPr>
            <a:endParaRPr lang="ru-RU" sz="2800" dirty="0" smtClean="0">
              <a:solidFill>
                <a:schemeClr val="tx2">
                  <a:lumMod val="75000"/>
                </a:schemeClr>
              </a:solidFill>
              <a:latin typeface="GOST Type BU" pitchFamily="2" charset="2"/>
            </a:endParaRPr>
          </a:p>
          <a:p>
            <a:pPr marL="95250" indent="438150" algn="just">
              <a:lnSpc>
                <a:spcPct val="80000"/>
              </a:lnSpc>
              <a:defRPr/>
            </a:pPr>
            <a:endParaRPr lang="ru-RU" sz="2800" dirty="0">
              <a:solidFill>
                <a:schemeClr val="tx2">
                  <a:lumMod val="75000"/>
                </a:schemeClr>
              </a:solidFill>
              <a:latin typeface="GOST Type BU" pitchFamily="2" charset="2"/>
            </a:endParaRPr>
          </a:p>
          <a:p>
            <a:pPr marL="95250" indent="438150" algn="just">
              <a:lnSpc>
                <a:spcPct val="80000"/>
              </a:lnSpc>
              <a:defRPr/>
            </a:pPr>
            <a:r>
              <a:rPr lang="ru-RU" sz="2800" dirty="0" smtClean="0">
                <a:solidFill>
                  <a:schemeClr val="tx2">
                    <a:lumMod val="75000"/>
                  </a:schemeClr>
                </a:solidFill>
                <a:latin typeface="GOST Type BU" pitchFamily="2" charset="2"/>
              </a:rPr>
              <a:t>где  </a:t>
            </a:r>
            <a:r>
              <a:rPr lang="el-GR" sz="4000" dirty="0" smtClean="0">
                <a:solidFill>
                  <a:srgbClr val="C00000"/>
                </a:solidFill>
                <a:latin typeface="Times New Roman"/>
                <a:cs typeface="Times New Roman"/>
              </a:rPr>
              <a:t>υ</a:t>
            </a:r>
            <a:r>
              <a:rPr lang="ru-RU" sz="2800" baseline="-25000" dirty="0" smtClean="0">
                <a:solidFill>
                  <a:srgbClr val="C00000"/>
                </a:solidFill>
                <a:latin typeface="GOST Type BU" pitchFamily="2" charset="2"/>
                <a:cs typeface="Times New Roman"/>
              </a:rPr>
              <a:t>д</a:t>
            </a:r>
            <a:r>
              <a:rPr lang="ru-RU" sz="2800" dirty="0" smtClean="0">
                <a:solidFill>
                  <a:schemeClr val="tx2">
                    <a:lumMod val="75000"/>
                  </a:schemeClr>
                </a:solidFill>
                <a:latin typeface="Times New Roman"/>
                <a:cs typeface="Times New Roman"/>
              </a:rPr>
              <a:t> и </a:t>
            </a:r>
            <a:r>
              <a:rPr lang="el-GR" sz="4000" dirty="0" smtClean="0">
                <a:solidFill>
                  <a:srgbClr val="C00000"/>
                </a:solidFill>
                <a:latin typeface="Times New Roman"/>
                <a:cs typeface="Times New Roman"/>
              </a:rPr>
              <a:t>υ</a:t>
            </a:r>
            <a:r>
              <a:rPr lang="ru-RU" sz="2800" baseline="-25000" dirty="0" smtClean="0">
                <a:solidFill>
                  <a:srgbClr val="C00000"/>
                </a:solidFill>
                <a:latin typeface="GOST Type BU" pitchFamily="2" charset="2"/>
                <a:cs typeface="Times New Roman"/>
              </a:rPr>
              <a:t>к</a:t>
            </a:r>
            <a:r>
              <a:rPr lang="ru-RU" sz="2800" dirty="0" smtClean="0">
                <a:solidFill>
                  <a:schemeClr val="tx2">
                    <a:lumMod val="75000"/>
                  </a:schemeClr>
                </a:solidFill>
                <a:latin typeface="Times New Roman"/>
                <a:cs typeface="Times New Roman"/>
              </a:rPr>
              <a:t> </a:t>
            </a:r>
            <a:r>
              <a:rPr lang="ru-RU" sz="2800" dirty="0" smtClean="0">
                <a:solidFill>
                  <a:schemeClr val="tx2">
                    <a:lumMod val="75000"/>
                  </a:schemeClr>
                </a:solidFill>
                <a:latin typeface="GOST Type BU" pitchFamily="2" charset="2"/>
                <a:cs typeface="Times New Roman"/>
              </a:rPr>
              <a:t>– скорости вращения соответственно детали и круга; </a:t>
            </a:r>
            <a:r>
              <a:rPr lang="en-US" sz="2800" dirty="0" smtClean="0">
                <a:solidFill>
                  <a:srgbClr val="C00000"/>
                </a:solidFill>
                <a:latin typeface="GOST Type BU" pitchFamily="2" charset="2"/>
                <a:cs typeface="Times New Roman"/>
              </a:rPr>
              <a:t>t</a:t>
            </a:r>
            <a:r>
              <a:rPr lang="ru-RU" sz="2800" dirty="0" smtClean="0">
                <a:solidFill>
                  <a:schemeClr val="tx2">
                    <a:lumMod val="75000"/>
                  </a:schemeClr>
                </a:solidFill>
                <a:latin typeface="GOST Type BU" pitchFamily="2" charset="2"/>
                <a:cs typeface="Times New Roman"/>
              </a:rPr>
              <a:t> – глубина резания; </a:t>
            </a:r>
            <a:r>
              <a:rPr lang="en-US" sz="2800" dirty="0" smtClean="0">
                <a:solidFill>
                  <a:srgbClr val="C00000"/>
                </a:solidFill>
                <a:latin typeface="GOST Type BU" pitchFamily="2" charset="2"/>
                <a:cs typeface="Times New Roman"/>
              </a:rPr>
              <a:t>S</a:t>
            </a:r>
            <a:r>
              <a:rPr lang="ru-RU" sz="2800" baseline="-25000" dirty="0" err="1" smtClean="0">
                <a:solidFill>
                  <a:srgbClr val="C00000"/>
                </a:solidFill>
                <a:latin typeface="GOST Type BU" pitchFamily="2" charset="2"/>
                <a:cs typeface="Times New Roman"/>
              </a:rPr>
              <a:t>пр</a:t>
            </a:r>
            <a:r>
              <a:rPr lang="ru-RU" sz="2800" dirty="0" smtClean="0">
                <a:solidFill>
                  <a:srgbClr val="C00000"/>
                </a:solidFill>
                <a:latin typeface="GOST Type BU" pitchFamily="2" charset="2"/>
                <a:cs typeface="Times New Roman"/>
              </a:rPr>
              <a:t> </a:t>
            </a:r>
            <a:r>
              <a:rPr lang="ru-RU" sz="2800" dirty="0" smtClean="0">
                <a:solidFill>
                  <a:schemeClr val="tx2">
                    <a:lumMod val="75000"/>
                  </a:schemeClr>
                </a:solidFill>
                <a:latin typeface="GOST Type BU" pitchFamily="2" charset="2"/>
                <a:cs typeface="Times New Roman"/>
              </a:rPr>
              <a:t>– продольная подача</a:t>
            </a:r>
            <a:endParaRPr lang="ru-RU" sz="2800" dirty="0">
              <a:solidFill>
                <a:schemeClr val="tx2">
                  <a:lumMod val="75000"/>
                </a:schemeClr>
              </a:solidFill>
              <a:latin typeface="GOST Type BU" pitchFamily="2" charset="2"/>
            </a:endParaRPr>
          </a:p>
        </p:txBody>
      </p:sp>
      <mc:AlternateContent xmlns:mc="http://schemas.openxmlformats.org/markup-compatibility/2006" xmlns:a14="http://schemas.microsoft.com/office/drawing/2010/main">
        <mc:Choice Requires="a14">
          <p:sp>
            <p:nvSpPr>
              <p:cNvPr id="3" name="TextBox 2"/>
              <p:cNvSpPr txBox="1"/>
              <p:nvPr/>
            </p:nvSpPr>
            <p:spPr>
              <a:xfrm>
                <a:off x="2555807" y="3454271"/>
                <a:ext cx="4032386" cy="10980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a:rPr>
                        <m:t>𝑓</m:t>
                      </m:r>
                      <m:r>
                        <a:rPr lang="en-US" sz="3200" b="0" i="1" smtClean="0">
                          <a:solidFill>
                            <a:srgbClr val="C00000"/>
                          </a:solidFill>
                          <a:latin typeface="Cambria Math"/>
                        </a:rPr>
                        <m:t>=</m:t>
                      </m:r>
                      <m:f>
                        <m:fPr>
                          <m:ctrlPr>
                            <a:rPr lang="en-US" sz="3200" b="0" i="1" smtClean="0">
                              <a:solidFill>
                                <a:srgbClr val="C00000"/>
                              </a:solidFill>
                              <a:latin typeface="Cambria Math"/>
                            </a:rPr>
                          </m:ctrlPr>
                        </m:fPr>
                        <m:num>
                          <m:r>
                            <a:rPr lang="en-US" sz="3200" b="0" i="1" smtClean="0">
                              <a:solidFill>
                                <a:srgbClr val="C00000"/>
                              </a:solidFill>
                              <a:latin typeface="Cambria Math"/>
                            </a:rPr>
                            <m:t>𝑄</m:t>
                          </m:r>
                        </m:num>
                        <m:den>
                          <m:r>
                            <a:rPr lang="en-US" sz="3200" b="0" i="1" smtClean="0">
                              <a:solidFill>
                                <a:srgbClr val="C00000"/>
                              </a:solidFill>
                              <a:latin typeface="Cambria Math"/>
                            </a:rPr>
                            <m:t>𝑙</m:t>
                          </m:r>
                        </m:den>
                      </m:f>
                      <m:r>
                        <a:rPr lang="en-US" sz="3200" b="0" i="1" smtClean="0">
                          <a:solidFill>
                            <a:srgbClr val="C00000"/>
                          </a:solidFill>
                          <a:latin typeface="Cambria Math"/>
                        </a:rPr>
                        <m:t>=</m:t>
                      </m:r>
                      <m:f>
                        <m:fPr>
                          <m:ctrlPr>
                            <a:rPr lang="en-US" sz="3200" b="0" i="1" smtClean="0">
                              <a:solidFill>
                                <a:srgbClr val="C00000"/>
                              </a:solidFill>
                              <a:latin typeface="Cambria Math"/>
                              <a:ea typeface="Cambria Math"/>
                            </a:rPr>
                          </m:ctrlPr>
                        </m:fPr>
                        <m:num>
                          <m:sSub>
                            <m:sSubPr>
                              <m:ctrlPr>
                                <a:rPr lang="en-US" sz="3200" b="0" i="1" smtClean="0">
                                  <a:solidFill>
                                    <a:srgbClr val="C00000"/>
                                  </a:solidFill>
                                  <a:latin typeface="Cambria Math"/>
                                  <a:ea typeface="Cambria Math"/>
                                </a:rPr>
                              </m:ctrlPr>
                            </m:sSubPr>
                            <m:e>
                              <m:r>
                                <m:rPr>
                                  <m:sty m:val="p"/>
                                </m:rPr>
                                <a:rPr lang="el-GR" sz="3200" b="0" i="1" smtClean="0">
                                  <a:solidFill>
                                    <a:srgbClr val="C00000"/>
                                  </a:solidFill>
                                  <a:latin typeface="Cambria Math"/>
                                  <a:ea typeface="Cambria Math"/>
                                </a:rPr>
                                <m:t>υ</m:t>
                              </m:r>
                            </m:e>
                            <m:sub>
                              <m:r>
                                <a:rPr lang="ru-RU" sz="3200" b="0" i="1" smtClean="0">
                                  <a:solidFill>
                                    <a:srgbClr val="C00000"/>
                                  </a:solidFill>
                                  <a:latin typeface="Cambria Math"/>
                                  <a:ea typeface="Cambria Math"/>
                                </a:rPr>
                                <m:t>д</m:t>
                              </m:r>
                            </m:sub>
                          </m:sSub>
                        </m:num>
                        <m:den>
                          <m:r>
                            <a:rPr lang="ru-RU" sz="3200" b="0" i="1" smtClean="0">
                              <a:solidFill>
                                <a:srgbClr val="C00000"/>
                              </a:solidFill>
                              <a:latin typeface="Cambria Math"/>
                              <a:ea typeface="Cambria Math"/>
                            </a:rPr>
                            <m:t>60</m:t>
                          </m:r>
                          <m:sSub>
                            <m:sSubPr>
                              <m:ctrlPr>
                                <a:rPr lang="ru-RU" sz="3200" b="0" i="1" smtClean="0">
                                  <a:solidFill>
                                    <a:srgbClr val="C00000"/>
                                  </a:solidFill>
                                  <a:latin typeface="Cambria Math"/>
                                  <a:ea typeface="Cambria Math"/>
                                </a:rPr>
                              </m:ctrlPr>
                            </m:sSubPr>
                            <m:e>
                              <m:r>
                                <m:rPr>
                                  <m:sty m:val="p"/>
                                </m:rPr>
                                <a:rPr lang="el-GR" sz="3200" b="0" i="1" smtClean="0">
                                  <a:solidFill>
                                    <a:srgbClr val="C00000"/>
                                  </a:solidFill>
                                  <a:latin typeface="Cambria Math"/>
                                  <a:ea typeface="Cambria Math"/>
                                </a:rPr>
                                <m:t>υ</m:t>
                              </m:r>
                            </m:e>
                            <m:sub>
                              <m:r>
                                <a:rPr lang="ru-RU" sz="3200" b="0" i="1" smtClean="0">
                                  <a:solidFill>
                                    <a:srgbClr val="C00000"/>
                                  </a:solidFill>
                                  <a:latin typeface="Cambria Math"/>
                                  <a:ea typeface="Cambria Math"/>
                                </a:rPr>
                                <m:t>к</m:t>
                              </m:r>
                            </m:sub>
                          </m:sSub>
                        </m:den>
                      </m:f>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𝑡</m:t>
                      </m:r>
                      <m:r>
                        <a:rPr lang="en-US" sz="3200" b="0" i="1" smtClean="0">
                          <a:solidFill>
                            <a:srgbClr val="C00000"/>
                          </a:solidFill>
                          <a:latin typeface="Cambria Math"/>
                          <a:ea typeface="Cambria Math"/>
                        </a:rPr>
                        <m:t>∙</m:t>
                      </m:r>
                      <m:sSub>
                        <m:sSubPr>
                          <m:ctrlPr>
                            <a:rPr lang="en-US" sz="3200" b="0" i="1" smtClean="0">
                              <a:solidFill>
                                <a:srgbClr val="C00000"/>
                              </a:solidFill>
                              <a:latin typeface="Cambria Math"/>
                              <a:ea typeface="Cambria Math"/>
                            </a:rPr>
                          </m:ctrlPr>
                        </m:sSubPr>
                        <m:e>
                          <m:r>
                            <a:rPr lang="en-US" sz="3200" b="0" i="1" smtClean="0">
                              <a:solidFill>
                                <a:srgbClr val="C00000"/>
                              </a:solidFill>
                              <a:latin typeface="Cambria Math"/>
                              <a:ea typeface="Cambria Math"/>
                            </a:rPr>
                            <m:t>𝑆</m:t>
                          </m:r>
                        </m:e>
                        <m:sub>
                          <m:r>
                            <a:rPr lang="ru-RU" sz="3200" b="0" i="1" smtClean="0">
                              <a:solidFill>
                                <a:srgbClr val="C00000"/>
                              </a:solidFill>
                              <a:latin typeface="Cambria Math"/>
                              <a:ea typeface="Cambria Math"/>
                            </a:rPr>
                            <m:t>пр</m:t>
                          </m:r>
                        </m:sub>
                      </m:sSub>
                    </m:oMath>
                  </m:oMathPara>
                </a14:m>
                <a:endParaRPr lang="ru-RU" sz="32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555807" y="3454271"/>
                <a:ext cx="4032386" cy="1098058"/>
              </a:xfrm>
              <a:prstGeom prst="rect">
                <a:avLst/>
              </a:prstGeom>
              <a:blipFill rotWithShape="0">
                <a:blip r:embed="rId4"/>
                <a:stretch>
                  <a:fillRect/>
                </a:stretch>
              </a:blipFill>
            </p:spPr>
            <p:txBody>
              <a:bodyPr/>
              <a:lstStyle/>
              <a:p>
                <a:r>
                  <a:rPr lang="ru-RU">
                    <a:noFill/>
                  </a:rPr>
                  <a:t> </a:t>
                </a:r>
              </a:p>
            </p:txBody>
          </p:sp>
        </mc:Fallback>
      </mc:AlternateContent>
      <p:sp>
        <p:nvSpPr>
          <p:cNvPr id="5" name="Содержимое 2"/>
          <p:cNvSpPr txBox="1">
            <a:spLocks/>
          </p:cNvSpPr>
          <p:nvPr/>
        </p:nvSpPr>
        <p:spPr>
          <a:xfrm>
            <a:off x="5246795" y="199987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6" name="Содержимое 2"/>
          <p:cNvSpPr txBox="1">
            <a:spLocks/>
          </p:cNvSpPr>
          <p:nvPr/>
        </p:nvSpPr>
        <p:spPr>
          <a:xfrm>
            <a:off x="6466239" y="379487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7" name="Группа 6"/>
          <p:cNvGrpSpPr/>
          <p:nvPr/>
        </p:nvGrpSpPr>
        <p:grpSpPr>
          <a:xfrm>
            <a:off x="8415856" y="6450136"/>
            <a:ext cx="487634" cy="369332"/>
            <a:chOff x="8415856" y="6450136"/>
            <a:chExt cx="487634"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227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2964421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9109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ИЗНАШИВАНИЕ И СТОЙКОСТЬ ШЛИФОВАЛЬНЫХ КРУГОВ</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066800"/>
            <a:ext cx="9144000" cy="5791200"/>
          </a:xfrm>
          <a:prstGeom prst="rect">
            <a:avLst/>
          </a:prstGeom>
        </p:spPr>
        <p:txBody>
          <a:bodyPr vert="horz" lIns="91440" tIns="45720" rIns="91440" bIns="45720" rtlCol="0">
            <a:noAutofit/>
          </a:bodyPr>
          <a:lstStyle/>
          <a:p>
            <a:pPr marL="180975" indent="531813" algn="just">
              <a:lnSpc>
                <a:spcPct val="80000"/>
              </a:lnSpc>
              <a:buBlip>
                <a:blip r:embed="rId3"/>
              </a:buBlip>
              <a:defRPr/>
            </a:pPr>
            <a:r>
              <a:rPr lang="ru-RU" sz="2100" dirty="0" smtClean="0">
                <a:solidFill>
                  <a:srgbClr val="C00000"/>
                </a:solidFill>
                <a:latin typeface="GOST Type BU" pitchFamily="2" charset="2"/>
              </a:rPr>
              <a:t>общий износ </a:t>
            </a:r>
            <a:r>
              <a:rPr lang="ru-RU" sz="2100" dirty="0" smtClean="0">
                <a:solidFill>
                  <a:schemeClr val="tx2">
                    <a:lumMod val="75000"/>
                  </a:schemeClr>
                </a:solidFill>
                <a:latin typeface="GOST Type BU" pitchFamily="2" charset="2"/>
              </a:rPr>
              <a:t>шлифовального </a:t>
            </a:r>
            <a:r>
              <a:rPr lang="ru-RU" sz="2100" dirty="0">
                <a:solidFill>
                  <a:schemeClr val="tx2">
                    <a:lumMod val="75000"/>
                  </a:schemeClr>
                </a:solidFill>
                <a:latin typeface="GOST Type BU" pitchFamily="2" charset="2"/>
              </a:rPr>
              <a:t>круга состоит из износа в процессе шлифования и слоя удаленного при правке </a:t>
            </a:r>
            <a:r>
              <a:rPr lang="ru-RU" sz="2100" dirty="0" smtClean="0">
                <a:solidFill>
                  <a:schemeClr val="tx2">
                    <a:lumMod val="75000"/>
                  </a:schemeClr>
                </a:solidFill>
                <a:latin typeface="GOST Type BU" pitchFamily="2" charset="2"/>
              </a:rPr>
              <a:t>круга;</a:t>
            </a:r>
          </a:p>
          <a:p>
            <a:pPr marL="180975" indent="531813" algn="just">
              <a:lnSpc>
                <a:spcPct val="80000"/>
              </a:lnSpc>
              <a:buBlip>
                <a:blip r:embed="rId3"/>
              </a:buBlip>
              <a:defRPr/>
            </a:pPr>
            <a:endParaRPr lang="ru-RU" sz="2100" dirty="0" smtClean="0">
              <a:solidFill>
                <a:schemeClr val="tx2">
                  <a:lumMod val="75000"/>
                </a:schemeClr>
              </a:solidFill>
              <a:latin typeface="GOST Type BU" pitchFamily="2" charset="2"/>
            </a:endParaRPr>
          </a:p>
          <a:p>
            <a:pPr marL="180975" indent="531813" algn="just">
              <a:lnSpc>
                <a:spcPct val="80000"/>
              </a:lnSpc>
              <a:buBlip>
                <a:blip r:embed="rId3"/>
              </a:buBlip>
              <a:defRPr/>
            </a:pPr>
            <a:r>
              <a:rPr lang="ru-RU" sz="2100" dirty="0" smtClean="0">
                <a:solidFill>
                  <a:schemeClr val="tx2">
                    <a:lumMod val="75000"/>
                  </a:schemeClr>
                </a:solidFill>
                <a:latin typeface="GOST Type BU" pitchFamily="2" charset="2"/>
              </a:rPr>
              <a:t>износ характеризуется </a:t>
            </a:r>
            <a:r>
              <a:rPr lang="ru-RU" sz="2100" dirty="0">
                <a:solidFill>
                  <a:schemeClr val="tx2">
                    <a:lumMod val="75000"/>
                  </a:schemeClr>
                </a:solidFill>
                <a:latin typeface="GOST Type BU" pitchFamily="2" charset="2"/>
              </a:rPr>
              <a:t>округлением (притуплением) и расщеплением абразивных </a:t>
            </a:r>
            <a:r>
              <a:rPr lang="ru-RU" sz="2100" dirty="0" smtClean="0">
                <a:solidFill>
                  <a:schemeClr val="tx2">
                    <a:lumMod val="75000"/>
                  </a:schemeClr>
                </a:solidFill>
                <a:latin typeface="GOST Type BU" pitchFamily="2" charset="2"/>
              </a:rPr>
              <a:t>зерен;</a:t>
            </a:r>
          </a:p>
          <a:p>
            <a:pPr marL="180975" indent="531813" algn="just">
              <a:lnSpc>
                <a:spcPct val="80000"/>
              </a:lnSpc>
              <a:buBlip>
                <a:blip r:embed="rId3"/>
              </a:buBlip>
              <a:defRPr/>
            </a:pPr>
            <a:endParaRPr lang="ru-RU" sz="2100" dirty="0">
              <a:solidFill>
                <a:schemeClr val="tx2">
                  <a:lumMod val="75000"/>
                </a:schemeClr>
              </a:solidFill>
              <a:latin typeface="GOST Type BU" pitchFamily="2" charset="2"/>
            </a:endParaRPr>
          </a:p>
          <a:p>
            <a:pPr marL="180975" indent="531813" algn="just">
              <a:lnSpc>
                <a:spcPct val="80000"/>
              </a:lnSpc>
              <a:buBlip>
                <a:blip r:embed="rId3"/>
              </a:buBlip>
              <a:defRPr/>
            </a:pPr>
            <a:r>
              <a:rPr lang="ru-RU" sz="2100" dirty="0" smtClean="0">
                <a:solidFill>
                  <a:schemeClr val="tx2">
                    <a:lumMod val="75000"/>
                  </a:schemeClr>
                </a:solidFill>
                <a:latin typeface="GOST Type BU" pitchFamily="2" charset="2"/>
              </a:rPr>
              <a:t>период </a:t>
            </a:r>
            <a:r>
              <a:rPr lang="ru-RU" sz="2100" dirty="0">
                <a:solidFill>
                  <a:schemeClr val="tx2">
                    <a:lumMod val="75000"/>
                  </a:schemeClr>
                </a:solidFill>
                <a:latin typeface="GOST Type BU" pitchFamily="2" charset="2"/>
              </a:rPr>
              <a:t>стойкости круга</a:t>
            </a:r>
            <a:r>
              <a:rPr lang="ru-RU" sz="2100" dirty="0" smtClean="0">
                <a:solidFill>
                  <a:schemeClr val="tx2">
                    <a:lumMod val="75000"/>
                  </a:schemeClr>
                </a:solidFill>
                <a:latin typeface="GOST Type BU" pitchFamily="2" charset="2"/>
              </a:rPr>
              <a:t>:</a:t>
            </a:r>
            <a:endParaRPr lang="en-US" sz="210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en-US" sz="2100" dirty="0">
              <a:solidFill>
                <a:schemeClr val="tx2">
                  <a:lumMod val="75000"/>
                </a:schemeClr>
              </a:solidFill>
              <a:latin typeface="GOST Type BU" pitchFamily="2" charset="2"/>
            </a:endParaRPr>
          </a:p>
          <a:p>
            <a:pPr marL="180975" indent="531813" algn="just">
              <a:lnSpc>
                <a:spcPct val="80000"/>
              </a:lnSpc>
              <a:buBlip>
                <a:blip r:embed="rId3"/>
              </a:buBlip>
              <a:defRPr/>
            </a:pPr>
            <a:endParaRPr lang="en-US" sz="210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en-US" sz="2100" dirty="0">
              <a:solidFill>
                <a:schemeClr val="tx2">
                  <a:lumMod val="75000"/>
                </a:schemeClr>
              </a:solidFill>
              <a:latin typeface="GOST Type BU" pitchFamily="2" charset="2"/>
            </a:endParaRPr>
          </a:p>
          <a:p>
            <a:pPr marL="180975" indent="531813" algn="just">
              <a:lnSpc>
                <a:spcPct val="80000"/>
              </a:lnSpc>
              <a:buBlip>
                <a:blip r:embed="rId3"/>
              </a:buBlip>
              <a:defRPr/>
            </a:pPr>
            <a:endParaRPr lang="en-US" sz="210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ru-RU" sz="2100" dirty="0" smtClean="0">
              <a:solidFill>
                <a:schemeClr val="tx2">
                  <a:lumMod val="75000"/>
                </a:schemeClr>
              </a:solidFill>
              <a:latin typeface="GOST Type BU" pitchFamily="2" charset="2"/>
            </a:endParaRPr>
          </a:p>
          <a:p>
            <a:pPr marL="180975" indent="531813" algn="just">
              <a:lnSpc>
                <a:spcPct val="80000"/>
              </a:lnSpc>
              <a:defRPr/>
            </a:pPr>
            <a:endParaRPr lang="en-US" sz="2100" dirty="0">
              <a:solidFill>
                <a:schemeClr val="tx2">
                  <a:lumMod val="75000"/>
                </a:schemeClr>
              </a:solidFill>
              <a:latin typeface="GOST Type BU" pitchFamily="2" charset="2"/>
            </a:endParaRPr>
          </a:p>
          <a:p>
            <a:pPr marL="180975" indent="531813" algn="just">
              <a:lnSpc>
                <a:spcPct val="80000"/>
              </a:lnSpc>
              <a:buBlip>
                <a:blip r:embed="rId3"/>
              </a:buBlip>
              <a:defRPr/>
            </a:pPr>
            <a:r>
              <a:rPr lang="ru-RU" sz="2100" dirty="0" smtClean="0">
                <a:solidFill>
                  <a:schemeClr val="tx2">
                    <a:lumMod val="75000"/>
                  </a:schemeClr>
                </a:solidFill>
                <a:latin typeface="GOST Type BU" pitchFamily="2" charset="2"/>
              </a:rPr>
              <a:t>скорость детали:</a:t>
            </a:r>
            <a:endParaRPr lang="en-US" sz="2100" dirty="0" smtClean="0">
              <a:solidFill>
                <a:schemeClr val="tx2">
                  <a:lumMod val="75000"/>
                </a:schemeClr>
              </a:solidFill>
              <a:latin typeface="GOST Type BU" pitchFamily="2" charset="2"/>
            </a:endParaRPr>
          </a:p>
          <a:p>
            <a:pPr marL="180975" indent="531813" algn="just">
              <a:lnSpc>
                <a:spcPct val="80000"/>
              </a:lnSpc>
              <a:defRPr/>
            </a:pPr>
            <a:endParaRPr lang="en-US" sz="2100" dirty="0">
              <a:solidFill>
                <a:schemeClr val="tx2">
                  <a:lumMod val="75000"/>
                </a:schemeClr>
              </a:solidFill>
              <a:latin typeface="GOST Type BU" pitchFamily="2" charset="2"/>
            </a:endParaRPr>
          </a:p>
          <a:p>
            <a:pPr marL="180975" indent="531813" algn="just">
              <a:lnSpc>
                <a:spcPct val="80000"/>
              </a:lnSpc>
              <a:defRPr/>
            </a:pPr>
            <a:endParaRPr lang="en-US" sz="2100" dirty="0">
              <a:solidFill>
                <a:schemeClr val="tx2">
                  <a:lumMod val="75000"/>
                </a:schemeClr>
              </a:solidFill>
              <a:latin typeface="GOST Type BU" pitchFamily="2" charset="2"/>
            </a:endParaRPr>
          </a:p>
          <a:p>
            <a:pPr marL="180975" indent="531813" algn="just">
              <a:lnSpc>
                <a:spcPct val="80000"/>
              </a:lnSpc>
              <a:defRPr/>
            </a:pPr>
            <a:endParaRPr lang="en-US" sz="2100" dirty="0" smtClean="0">
              <a:solidFill>
                <a:schemeClr val="tx2">
                  <a:lumMod val="75000"/>
                </a:schemeClr>
              </a:solidFill>
              <a:latin typeface="GOST Type BU" pitchFamily="2" charset="2"/>
            </a:endParaRPr>
          </a:p>
          <a:p>
            <a:pPr marL="180975" indent="531813" algn="just">
              <a:lnSpc>
                <a:spcPct val="80000"/>
              </a:lnSpc>
              <a:defRPr/>
            </a:pPr>
            <a:endParaRPr lang="ru-RU" sz="2100" dirty="0">
              <a:solidFill>
                <a:schemeClr val="tx2">
                  <a:lumMod val="75000"/>
                </a:schemeClr>
              </a:solidFill>
              <a:latin typeface="GOST Type BU" pitchFamily="2" charset="2"/>
            </a:endParaRPr>
          </a:p>
          <a:p>
            <a:pPr marL="180975" indent="531813" algn="just">
              <a:lnSpc>
                <a:spcPct val="80000"/>
              </a:lnSpc>
              <a:defRPr/>
            </a:pPr>
            <a:r>
              <a:rPr lang="ru-RU" sz="2100" dirty="0" smtClean="0">
                <a:solidFill>
                  <a:schemeClr val="tx2">
                    <a:lumMod val="75000"/>
                  </a:schemeClr>
                </a:solidFill>
                <a:latin typeface="GOST Type BU" pitchFamily="2" charset="2"/>
              </a:rPr>
              <a:t>где </a:t>
            </a:r>
            <a:r>
              <a:rPr lang="en-US" sz="2100" dirty="0" smtClean="0">
                <a:solidFill>
                  <a:srgbClr val="C00000"/>
                </a:solidFill>
                <a:latin typeface="GOST Type BU" pitchFamily="2" charset="2"/>
              </a:rPr>
              <a:t>C</a:t>
            </a:r>
            <a:r>
              <a:rPr lang="ru-RU" sz="2100" baseline="-25000" dirty="0" smtClean="0">
                <a:solidFill>
                  <a:srgbClr val="C00000"/>
                </a:solidFill>
                <a:latin typeface="GOST Type BU" pitchFamily="2" charset="2"/>
              </a:rPr>
              <a:t>Т</a:t>
            </a:r>
            <a:r>
              <a:rPr lang="ru-RU" sz="2100" dirty="0" smtClean="0">
                <a:solidFill>
                  <a:schemeClr val="tx2">
                    <a:lumMod val="75000"/>
                  </a:schemeClr>
                </a:solidFill>
                <a:latin typeface="GOST Type BU" pitchFamily="2" charset="2"/>
              </a:rPr>
              <a:t>, </a:t>
            </a:r>
            <a:r>
              <a:rPr lang="ru-RU" sz="2100" dirty="0" smtClean="0">
                <a:solidFill>
                  <a:srgbClr val="C00000"/>
                </a:solidFill>
                <a:latin typeface="GOST Type BU" pitchFamily="2" charset="2"/>
              </a:rPr>
              <a:t>С</a:t>
            </a:r>
            <a:r>
              <a:rPr lang="el-GR" sz="3200" baseline="-25000" dirty="0" smtClean="0">
                <a:solidFill>
                  <a:srgbClr val="C00000"/>
                </a:solidFill>
                <a:latin typeface="Times New Roman"/>
                <a:cs typeface="Times New Roman"/>
              </a:rPr>
              <a:t>υ</a:t>
            </a:r>
            <a:r>
              <a:rPr lang="ru-RU" sz="2100" dirty="0" smtClean="0">
                <a:solidFill>
                  <a:schemeClr val="tx2">
                    <a:lumMod val="75000"/>
                  </a:schemeClr>
                </a:solidFill>
                <a:latin typeface="GOST Type BU" pitchFamily="2" charset="2"/>
              </a:rPr>
              <a:t> – коэффициенты, учитывающие свойства абразивного материала; </a:t>
            </a:r>
            <a:r>
              <a:rPr lang="en-US" sz="2100" dirty="0" smtClean="0">
                <a:solidFill>
                  <a:srgbClr val="C00000"/>
                </a:solidFill>
                <a:latin typeface="GOST Type BU" pitchFamily="2" charset="2"/>
              </a:rPr>
              <a:t>d</a:t>
            </a:r>
            <a:r>
              <a:rPr lang="en-US" sz="2100" dirty="0" smtClean="0">
                <a:solidFill>
                  <a:schemeClr val="tx2">
                    <a:lumMod val="75000"/>
                  </a:schemeClr>
                </a:solidFill>
                <a:latin typeface="GOST Type BU" pitchFamily="2" charset="2"/>
              </a:rPr>
              <a:t> </a:t>
            </a:r>
            <a:r>
              <a:rPr lang="ru-RU" sz="2100" dirty="0" smtClean="0">
                <a:solidFill>
                  <a:schemeClr val="tx2">
                    <a:lumMod val="75000"/>
                  </a:schemeClr>
                </a:solidFill>
                <a:latin typeface="GOST Type BU" pitchFamily="2" charset="2"/>
              </a:rPr>
              <a:t>- диаметр детали; </a:t>
            </a:r>
            <a:r>
              <a:rPr lang="en-US" sz="2100" dirty="0" smtClean="0">
                <a:solidFill>
                  <a:srgbClr val="C00000"/>
                </a:solidFill>
                <a:latin typeface="GOST Type BU" pitchFamily="2" charset="2"/>
              </a:rPr>
              <a:t>S</a:t>
            </a:r>
            <a:r>
              <a:rPr lang="en-US" sz="2100" dirty="0" smtClean="0">
                <a:solidFill>
                  <a:schemeClr val="tx2">
                    <a:lumMod val="75000"/>
                  </a:schemeClr>
                </a:solidFill>
                <a:latin typeface="GOST Type BU" pitchFamily="2" charset="2"/>
              </a:rPr>
              <a:t> - </a:t>
            </a:r>
            <a:r>
              <a:rPr lang="ru-RU" sz="2100" dirty="0" smtClean="0">
                <a:solidFill>
                  <a:schemeClr val="tx2">
                    <a:lumMod val="75000"/>
                  </a:schemeClr>
                </a:solidFill>
                <a:latin typeface="GOST Type BU" pitchFamily="2" charset="2"/>
              </a:rPr>
              <a:t> подача; </a:t>
            </a:r>
            <a:r>
              <a:rPr lang="en-US" sz="2100" dirty="0" smtClean="0">
                <a:solidFill>
                  <a:srgbClr val="C00000"/>
                </a:solidFill>
                <a:latin typeface="GOST Type BU" pitchFamily="2" charset="2"/>
              </a:rPr>
              <a:t>t</a:t>
            </a:r>
            <a:r>
              <a:rPr lang="en-US" sz="2100" dirty="0" smtClean="0">
                <a:solidFill>
                  <a:schemeClr val="tx2">
                    <a:lumMod val="75000"/>
                  </a:schemeClr>
                </a:solidFill>
                <a:latin typeface="GOST Type BU" pitchFamily="2" charset="2"/>
              </a:rPr>
              <a:t> – </a:t>
            </a:r>
            <a:r>
              <a:rPr lang="ru-RU" sz="2100" dirty="0" smtClean="0">
                <a:solidFill>
                  <a:schemeClr val="tx2">
                    <a:lumMod val="75000"/>
                  </a:schemeClr>
                </a:solidFill>
                <a:latin typeface="GOST Type BU" pitchFamily="2" charset="2"/>
              </a:rPr>
              <a:t>глубина резания;        </a:t>
            </a:r>
            <a:r>
              <a:rPr lang="ru-RU" sz="2100" dirty="0" smtClean="0">
                <a:solidFill>
                  <a:srgbClr val="C00000"/>
                </a:solidFill>
                <a:latin typeface="GOST Type BU" pitchFamily="2" charset="2"/>
              </a:rPr>
              <a:t>т</a:t>
            </a:r>
            <a:r>
              <a:rPr lang="ru-RU" sz="2100" dirty="0" smtClean="0">
                <a:solidFill>
                  <a:schemeClr val="tx2">
                    <a:lumMod val="75000"/>
                  </a:schemeClr>
                </a:solidFill>
                <a:latin typeface="GOST Type BU" pitchFamily="2" charset="2"/>
              </a:rPr>
              <a:t> – показатель относительной стойкости; </a:t>
            </a:r>
            <a:r>
              <a:rPr lang="en-US" sz="2100" dirty="0" smtClean="0">
                <a:solidFill>
                  <a:srgbClr val="C00000"/>
                </a:solidFill>
                <a:latin typeface="GOST Type BU" pitchFamily="2" charset="2"/>
              </a:rPr>
              <a:t>x</a:t>
            </a:r>
            <a:r>
              <a:rPr lang="en-US" sz="2100" dirty="0" smtClean="0">
                <a:solidFill>
                  <a:schemeClr val="tx2">
                    <a:lumMod val="75000"/>
                  </a:schemeClr>
                </a:solidFill>
                <a:latin typeface="GOST Type BU" pitchFamily="2" charset="2"/>
              </a:rPr>
              <a:t>, </a:t>
            </a:r>
            <a:r>
              <a:rPr lang="en-US" sz="2100" dirty="0" smtClean="0">
                <a:solidFill>
                  <a:srgbClr val="C00000"/>
                </a:solidFill>
                <a:latin typeface="GOST Type BU" pitchFamily="2" charset="2"/>
              </a:rPr>
              <a:t>y</a:t>
            </a:r>
            <a:r>
              <a:rPr lang="en-US" sz="2100" dirty="0" smtClean="0">
                <a:solidFill>
                  <a:schemeClr val="tx2">
                    <a:lumMod val="75000"/>
                  </a:schemeClr>
                </a:solidFill>
                <a:latin typeface="GOST Type BU" pitchFamily="2" charset="2"/>
              </a:rPr>
              <a:t>, </a:t>
            </a:r>
            <a:r>
              <a:rPr lang="en-US" sz="2100" dirty="0" smtClean="0">
                <a:solidFill>
                  <a:srgbClr val="C00000"/>
                </a:solidFill>
                <a:latin typeface="GOST Type BU" pitchFamily="2" charset="2"/>
              </a:rPr>
              <a:t>j</a:t>
            </a:r>
            <a:r>
              <a:rPr lang="en-US" sz="2100" dirty="0" smtClean="0">
                <a:solidFill>
                  <a:schemeClr val="tx2">
                    <a:lumMod val="75000"/>
                  </a:schemeClr>
                </a:solidFill>
                <a:latin typeface="GOST Type BU" pitchFamily="2" charset="2"/>
              </a:rPr>
              <a:t> – </a:t>
            </a:r>
            <a:r>
              <a:rPr lang="ru-RU" sz="2100" dirty="0" smtClean="0">
                <a:solidFill>
                  <a:schemeClr val="tx2">
                    <a:lumMod val="75000"/>
                  </a:schemeClr>
                </a:solidFill>
                <a:latin typeface="GOST Type BU" pitchFamily="2" charset="2"/>
              </a:rPr>
              <a:t>показатели степени</a:t>
            </a:r>
            <a:endParaRPr lang="ru-RU" sz="2100" dirty="0">
              <a:solidFill>
                <a:schemeClr val="tx2">
                  <a:lumMod val="75000"/>
                </a:schemeClr>
              </a:solidFill>
              <a:latin typeface="GOST Type BU" pitchFamily="2" charset="2"/>
            </a:endParaRPr>
          </a:p>
        </p:txBody>
      </p:sp>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765865" y="3087220"/>
                <a:ext cx="3612271" cy="10733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𝑇</m:t>
                      </m:r>
                      <m:r>
                        <a:rPr lang="en-US" sz="2800" b="0" i="1" smtClean="0">
                          <a:solidFill>
                            <a:srgbClr val="C00000"/>
                          </a:solidFill>
                          <a:latin typeface="Cambria Math"/>
                        </a:rPr>
                        <m:t>=</m:t>
                      </m:r>
                      <m:f>
                        <m:fPr>
                          <m:ctrlPr>
                            <a:rPr lang="en-US" sz="2800" b="0" i="1" smtClean="0">
                              <a:solidFill>
                                <a:srgbClr val="C00000"/>
                              </a:solidFill>
                              <a:latin typeface="Cambria Math"/>
                            </a:rPr>
                          </m:ctrlPr>
                        </m:fPr>
                        <m:num>
                          <m:sSub>
                            <m:sSubPr>
                              <m:ctrlPr>
                                <a:rPr lang="en-US" sz="2800" b="0" i="1" smtClean="0">
                                  <a:solidFill>
                                    <a:srgbClr val="C00000"/>
                                  </a:solidFill>
                                  <a:latin typeface="Cambria Math"/>
                                </a:rPr>
                              </m:ctrlPr>
                            </m:sSubPr>
                            <m:e>
                              <m:r>
                                <a:rPr lang="en-US" sz="2800" b="0" i="1" smtClean="0">
                                  <a:solidFill>
                                    <a:srgbClr val="C00000"/>
                                  </a:solidFill>
                                  <a:latin typeface="Cambria Math"/>
                                </a:rPr>
                                <m:t>𝐶</m:t>
                              </m:r>
                            </m:e>
                            <m:sub>
                              <m:r>
                                <a:rPr lang="en-US" sz="2800" b="0" i="1" smtClean="0">
                                  <a:solidFill>
                                    <a:srgbClr val="C00000"/>
                                  </a:solidFill>
                                  <a:latin typeface="Cambria Math"/>
                                </a:rPr>
                                <m:t>𝑇</m:t>
                              </m:r>
                            </m:sub>
                          </m:sSub>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𝑑</m:t>
                              </m:r>
                            </m:e>
                            <m:sup>
                              <m:r>
                                <a:rPr lang="en-US" sz="2800" b="0" i="1" smtClean="0">
                                  <a:solidFill>
                                    <a:srgbClr val="C00000"/>
                                  </a:solidFill>
                                  <a:latin typeface="Cambria Math"/>
                                  <a:ea typeface="Cambria Math"/>
                                </a:rPr>
                                <m:t>0,6</m:t>
                              </m:r>
                            </m:sup>
                          </m:sSup>
                        </m:num>
                        <m:den>
                          <m:sSup>
                            <m:sSupPr>
                              <m:ctrlPr>
                                <a:rPr lang="en-US" sz="2800" b="0" i="1" smtClean="0">
                                  <a:solidFill>
                                    <a:srgbClr val="C00000"/>
                                  </a:solidFill>
                                  <a:latin typeface="Cambria Math"/>
                                </a:rPr>
                              </m:ctrlPr>
                            </m:sSupPr>
                            <m:e>
                              <m:sSub>
                                <m:sSubPr>
                                  <m:ctrlPr>
                                    <a:rPr lang="en-US" sz="2800" b="0" i="1" smtClean="0">
                                      <a:solidFill>
                                        <a:srgbClr val="C00000"/>
                                      </a:solidFill>
                                      <a:latin typeface="Cambria Math"/>
                                    </a:rPr>
                                  </m:ctrlPr>
                                </m:sSubPr>
                                <m:e>
                                  <m:r>
                                    <m:rPr>
                                      <m:sty m:val="p"/>
                                    </m:rPr>
                                    <a:rPr lang="el-GR" sz="2800" b="0" i="1" smtClean="0">
                                      <a:solidFill>
                                        <a:srgbClr val="C00000"/>
                                      </a:solidFill>
                                      <a:latin typeface="Cambria Math"/>
                                    </a:rPr>
                                    <m:t>υ</m:t>
                                  </m:r>
                                </m:e>
                                <m:sub>
                                  <m:r>
                                    <a:rPr lang="ru-RU" sz="2800" b="0" i="1" smtClean="0">
                                      <a:solidFill>
                                        <a:srgbClr val="C00000"/>
                                      </a:solidFill>
                                      <a:latin typeface="Cambria Math"/>
                                    </a:rPr>
                                    <m:t>Д</m:t>
                                  </m:r>
                                </m:sub>
                              </m:sSub>
                            </m:e>
                            <m:sup>
                              <m:r>
                                <a:rPr lang="ru-RU" sz="2800" b="0" i="1" smtClean="0">
                                  <a:solidFill>
                                    <a:srgbClr val="C00000"/>
                                  </a:solidFill>
                                  <a:latin typeface="Cambria Math"/>
                                </a:rPr>
                                <m:t>1,82</m:t>
                              </m:r>
                            </m:sup>
                          </m:sSup>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𝑆</m:t>
                              </m:r>
                            </m:e>
                            <m:sup>
                              <m:r>
                                <a:rPr lang="en-US" sz="2800" b="0" i="1" smtClean="0">
                                  <a:solidFill>
                                    <a:srgbClr val="C00000"/>
                                  </a:solidFill>
                                  <a:latin typeface="Cambria Math"/>
                                  <a:ea typeface="Cambria Math"/>
                                </a:rPr>
                                <m:t>1,82</m:t>
                              </m:r>
                            </m:sup>
                          </m:sSup>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𝑡</m:t>
                              </m:r>
                            </m:e>
                            <m:sup>
                              <m:r>
                                <a:rPr lang="en-US" sz="2800" b="0" i="1" smtClean="0">
                                  <a:solidFill>
                                    <a:srgbClr val="C00000"/>
                                  </a:solidFill>
                                  <a:latin typeface="Cambria Math"/>
                                  <a:ea typeface="Cambria Math"/>
                                </a:rPr>
                                <m:t>1,1</m:t>
                              </m:r>
                            </m:sup>
                          </m:sSup>
                        </m:den>
                      </m:f>
                    </m:oMath>
                  </m:oMathPara>
                </a14:m>
                <a:endParaRPr lang="ru-RU"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2765865" y="3087220"/>
                <a:ext cx="3612271" cy="1073307"/>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159626" y="4681639"/>
                <a:ext cx="2824748" cy="972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m:rPr>
                              <m:sty m:val="p"/>
                            </m:rPr>
                            <a:rPr lang="el-GR" sz="2800" i="1" smtClean="0">
                              <a:solidFill>
                                <a:srgbClr val="C00000"/>
                              </a:solidFill>
                              <a:latin typeface="Cambria Math"/>
                            </a:rPr>
                            <m:t>υ</m:t>
                          </m:r>
                        </m:e>
                        <m:sub>
                          <m:r>
                            <a:rPr lang="ru-RU" sz="2800" b="0" i="1" smtClean="0">
                              <a:solidFill>
                                <a:srgbClr val="C00000"/>
                              </a:solidFill>
                              <a:latin typeface="Cambria Math"/>
                            </a:rPr>
                            <m:t>д</m:t>
                          </m:r>
                        </m:sub>
                      </m:sSub>
                      <m:r>
                        <a:rPr lang="ru-RU" sz="2800" b="0" i="1" smtClean="0">
                          <a:solidFill>
                            <a:srgbClr val="C00000"/>
                          </a:solidFill>
                          <a:latin typeface="Cambria Math"/>
                        </a:rPr>
                        <m:t>=</m:t>
                      </m:r>
                      <m:f>
                        <m:fPr>
                          <m:ctrlPr>
                            <a:rPr lang="ru-RU" sz="2800" b="0" i="1" smtClean="0">
                              <a:solidFill>
                                <a:srgbClr val="C00000"/>
                              </a:solidFill>
                              <a:latin typeface="Cambria Math"/>
                            </a:rPr>
                          </m:ctrlPr>
                        </m:fPr>
                        <m:num>
                          <m:sSub>
                            <m:sSubPr>
                              <m:ctrlPr>
                                <a:rPr lang="ru-RU" sz="2800" b="0" i="1" smtClean="0">
                                  <a:solidFill>
                                    <a:srgbClr val="C00000"/>
                                  </a:solidFill>
                                  <a:latin typeface="Cambria Math"/>
                                </a:rPr>
                              </m:ctrlPr>
                            </m:sSubPr>
                            <m:e>
                              <m:r>
                                <a:rPr lang="ru-RU" sz="2800" b="0" i="1" smtClean="0">
                                  <a:solidFill>
                                    <a:srgbClr val="C00000"/>
                                  </a:solidFill>
                                  <a:latin typeface="Cambria Math"/>
                                </a:rPr>
                                <m:t>С</m:t>
                              </m:r>
                            </m:e>
                            <m:sub>
                              <m:r>
                                <m:rPr>
                                  <m:sty m:val="p"/>
                                </m:rPr>
                                <a:rPr lang="en-US" sz="2800" b="0" i="1" smtClean="0">
                                  <a:solidFill>
                                    <a:srgbClr val="C00000"/>
                                  </a:solidFill>
                                  <a:latin typeface="Cambria Math"/>
                                </a:rPr>
                                <m:t>υ</m:t>
                              </m:r>
                            </m:sub>
                          </m:sSub>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𝑑</m:t>
                              </m:r>
                            </m:e>
                            <m:sup>
                              <m:r>
                                <a:rPr lang="en-US" sz="2800" b="0" i="1" smtClean="0">
                                  <a:solidFill>
                                    <a:srgbClr val="C00000"/>
                                  </a:solidFill>
                                  <a:latin typeface="Cambria Math"/>
                                  <a:ea typeface="Cambria Math"/>
                                </a:rPr>
                                <m:t>𝑗</m:t>
                              </m:r>
                            </m:sup>
                          </m:sSup>
                        </m:num>
                        <m:den>
                          <m:sSup>
                            <m:sSupPr>
                              <m:ctrlPr>
                                <a:rPr lang="ru-RU" sz="2800" b="0" i="1" smtClean="0">
                                  <a:solidFill>
                                    <a:srgbClr val="C00000"/>
                                  </a:solidFill>
                                  <a:latin typeface="Cambria Math"/>
                                </a:rPr>
                              </m:ctrlPr>
                            </m:sSupPr>
                            <m:e>
                              <m:r>
                                <a:rPr lang="en-US" sz="2800" b="0" i="1" smtClean="0">
                                  <a:solidFill>
                                    <a:srgbClr val="C00000"/>
                                  </a:solidFill>
                                  <a:latin typeface="Cambria Math"/>
                                </a:rPr>
                                <m:t>𝑇</m:t>
                              </m:r>
                            </m:e>
                            <m:sup>
                              <m:r>
                                <a:rPr lang="en-US" sz="2800" b="0" i="1" smtClean="0">
                                  <a:solidFill>
                                    <a:srgbClr val="C00000"/>
                                  </a:solidFill>
                                  <a:latin typeface="Cambria Math"/>
                                </a:rPr>
                                <m:t>𝑚</m:t>
                              </m:r>
                            </m:sup>
                          </m:sSup>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𝑡</m:t>
                              </m:r>
                            </m:e>
                            <m:sup>
                              <m:r>
                                <a:rPr lang="en-US" sz="2800" b="0" i="1" smtClean="0">
                                  <a:solidFill>
                                    <a:srgbClr val="C00000"/>
                                  </a:solidFill>
                                  <a:latin typeface="Cambria Math"/>
                                  <a:ea typeface="Cambria Math"/>
                                </a:rPr>
                                <m:t>𝑥</m:t>
                              </m:r>
                            </m:sup>
                          </m:sSup>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𝑆</m:t>
                              </m:r>
                            </m:e>
                            <m:sup>
                              <m:r>
                                <a:rPr lang="en-US" sz="2800" b="0" i="1" smtClean="0">
                                  <a:solidFill>
                                    <a:srgbClr val="C00000"/>
                                  </a:solidFill>
                                  <a:latin typeface="Cambria Math"/>
                                  <a:ea typeface="Cambria Math"/>
                                </a:rPr>
                                <m:t>𝑦</m:t>
                              </m:r>
                            </m:sup>
                          </m:sSup>
                        </m:den>
                      </m:f>
                    </m:oMath>
                  </m:oMathPara>
                </a14:m>
                <a:endParaRPr lang="ru-RU"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159626" y="4681639"/>
                <a:ext cx="2824748" cy="972317"/>
              </a:xfrm>
              <a:prstGeom prst="rect">
                <a:avLst/>
              </a:prstGeom>
              <a:blipFill rotWithShape="0">
                <a:blip r:embed="rId5"/>
                <a:stretch>
                  <a:fillRect/>
                </a:stretch>
              </a:blipFill>
            </p:spPr>
            <p:txBody>
              <a:bodyPr/>
              <a:lstStyle/>
              <a:p>
                <a:r>
                  <a:rPr lang="ru-RU">
                    <a:noFill/>
                  </a:rPr>
                  <a:t> </a:t>
                </a:r>
              </a:p>
            </p:txBody>
          </p:sp>
        </mc:Fallback>
      </mc:AlternateContent>
      <p:sp>
        <p:nvSpPr>
          <p:cNvPr id="11" name="Содержимое 2"/>
          <p:cNvSpPr txBox="1">
            <a:spLocks/>
          </p:cNvSpPr>
          <p:nvPr/>
        </p:nvSpPr>
        <p:spPr>
          <a:xfrm>
            <a:off x="6256182" y="341544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2" name="Содержимое 2"/>
          <p:cNvSpPr txBox="1">
            <a:spLocks/>
          </p:cNvSpPr>
          <p:nvPr/>
        </p:nvSpPr>
        <p:spPr>
          <a:xfrm>
            <a:off x="5974299" y="495936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3" name="Группа 12"/>
          <p:cNvGrpSpPr/>
          <p:nvPr/>
        </p:nvGrpSpPr>
        <p:grpSpPr>
          <a:xfrm>
            <a:off x="8415855" y="6450136"/>
            <a:ext cx="487634" cy="369332"/>
            <a:chOff x="8415855" y="6450136"/>
            <a:chExt cx="487634"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228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1593452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9109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СИЛЫ И МОЩНОСТЬ ПР</a:t>
            </a:r>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a:t>
            </a: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ШЛИФОВАНИИ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mc:AlternateContent xmlns:mc="http://schemas.openxmlformats.org/markup-compatibility/2006" xmlns:a14="http://schemas.microsoft.com/office/drawing/2010/main">
        <mc:Choice Requires="a14">
          <p:sp>
            <p:nvSpPr>
              <p:cNvPr id="4" name="Содержимое 2"/>
              <p:cNvSpPr txBox="1">
                <a:spLocks/>
              </p:cNvSpPr>
              <p:nvPr/>
            </p:nvSpPr>
            <p:spPr>
              <a:xfrm>
                <a:off x="0" y="1066800"/>
                <a:ext cx="9144000" cy="5791200"/>
              </a:xfrm>
              <a:prstGeom prst="rect">
                <a:avLst/>
              </a:prstGeom>
            </p:spPr>
            <p:txBody>
              <a:bodyPr vert="horz" lIns="91440" tIns="45720" rIns="91440" bIns="45720" rtlCol="0">
                <a:noAutofit/>
              </a:bodyPr>
              <a:lstStyle/>
              <a:p>
                <a:pPr marL="180975" indent="531813" algn="just">
                  <a:lnSpc>
                    <a:spcPct val="80000"/>
                  </a:lnSpc>
                  <a:buBlip>
                    <a:blip r:embed="rId3"/>
                  </a:buBlip>
                  <a:defRPr/>
                </a:pPr>
                <a:r>
                  <a:rPr lang="ru-RU" sz="2050" dirty="0" smtClean="0">
                    <a:solidFill>
                      <a:schemeClr val="tx2">
                        <a:lumMod val="75000"/>
                      </a:schemeClr>
                    </a:solidFill>
                    <a:latin typeface="GOST Type BU" pitchFamily="2" charset="2"/>
                  </a:rPr>
                  <a:t>тангенциальная составляющая силы резания:</a:t>
                </a: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algn="just">
                  <a:lnSpc>
                    <a:spcPct val="80000"/>
                  </a:lnSpc>
                  <a:defRPr/>
                </a:pPr>
                <a:endParaRPr lang="ru-RU" sz="2050" dirty="0">
                  <a:solidFill>
                    <a:schemeClr val="tx2">
                      <a:lumMod val="75000"/>
                    </a:schemeClr>
                  </a:solidFill>
                  <a:latin typeface="GOST Type BU" pitchFamily="2" charset="2"/>
                </a:endParaRPr>
              </a:p>
              <a:p>
                <a:pPr marL="180975" algn="just">
                  <a:lnSpc>
                    <a:spcPct val="80000"/>
                  </a:lnSpc>
                  <a:defRPr/>
                </a:pPr>
                <a:r>
                  <a:rPr lang="ru-RU" sz="2050" dirty="0" smtClean="0">
                    <a:solidFill>
                      <a:schemeClr val="tx2">
                        <a:lumMod val="75000"/>
                      </a:schemeClr>
                    </a:solidFill>
                    <a:latin typeface="GOST Type BU" pitchFamily="2" charset="2"/>
                  </a:rPr>
                  <a:t>где </a:t>
                </a:r>
                <a:r>
                  <a:rPr lang="ru-RU" sz="2050" dirty="0" smtClean="0">
                    <a:solidFill>
                      <a:srgbClr val="C00000"/>
                    </a:solidFill>
                    <a:latin typeface="GOST Type BU" pitchFamily="2" charset="2"/>
                  </a:rPr>
                  <a:t>С</a:t>
                </a:r>
                <a:r>
                  <a:rPr lang="en-US" sz="2050" baseline="-25000" dirty="0" err="1" smtClean="0">
                    <a:solidFill>
                      <a:srgbClr val="C00000"/>
                    </a:solidFill>
                    <a:latin typeface="GOST Type BU" pitchFamily="2" charset="2"/>
                  </a:rPr>
                  <a:t>pz</a:t>
                </a:r>
                <a:r>
                  <a:rPr lang="en-US" sz="2050" dirty="0" smtClean="0">
                    <a:solidFill>
                      <a:schemeClr val="tx2">
                        <a:lumMod val="75000"/>
                      </a:schemeClr>
                    </a:solidFill>
                    <a:latin typeface="GOST Type BU" pitchFamily="2" charset="2"/>
                  </a:rPr>
                  <a:t> – </a:t>
                </a:r>
                <a:r>
                  <a:rPr lang="ru-RU" sz="2050" dirty="0" smtClean="0">
                    <a:solidFill>
                      <a:schemeClr val="tx2">
                        <a:lumMod val="75000"/>
                      </a:schemeClr>
                    </a:solidFill>
                    <a:latin typeface="GOST Type BU" pitchFamily="2" charset="2"/>
                  </a:rPr>
                  <a:t>коэффициент, характеризующий материал детали; </a:t>
                </a:r>
                <a:r>
                  <a:rPr lang="el-GR" sz="2400" dirty="0" smtClean="0">
                    <a:solidFill>
                      <a:srgbClr val="C00000"/>
                    </a:solidFill>
                    <a:latin typeface="Times New Roman"/>
                    <a:cs typeface="Times New Roman"/>
                  </a:rPr>
                  <a:t>υ</a:t>
                </a:r>
                <a:r>
                  <a:rPr lang="ru-RU" sz="2050" baseline="-25000" dirty="0" smtClean="0">
                    <a:solidFill>
                      <a:srgbClr val="C00000"/>
                    </a:solidFill>
                    <a:latin typeface="GOST Type BU" pitchFamily="2" charset="2"/>
                  </a:rPr>
                  <a:t>д</a:t>
                </a:r>
                <a:r>
                  <a:rPr lang="ru-RU" sz="2050" dirty="0" smtClean="0">
                    <a:solidFill>
                      <a:schemeClr val="tx2">
                        <a:lumMod val="75000"/>
                      </a:schemeClr>
                    </a:solidFill>
                    <a:latin typeface="GOST Type BU" pitchFamily="2" charset="2"/>
                  </a:rPr>
                  <a:t> –скорость вращения детали; </a:t>
                </a:r>
                <a:r>
                  <a:rPr lang="en-US" sz="2050" dirty="0" smtClean="0">
                    <a:solidFill>
                      <a:srgbClr val="C00000"/>
                    </a:solidFill>
                    <a:latin typeface="GOST Type BU" pitchFamily="2" charset="2"/>
                  </a:rPr>
                  <a:t>S</a:t>
                </a:r>
                <a:r>
                  <a:rPr lang="ru-RU" sz="2050" baseline="-25000" dirty="0" err="1" smtClean="0">
                    <a:solidFill>
                      <a:srgbClr val="C00000"/>
                    </a:solidFill>
                    <a:latin typeface="GOST Type BU" pitchFamily="2" charset="2"/>
                  </a:rPr>
                  <a:t>пр</a:t>
                </a:r>
                <a:r>
                  <a:rPr lang="ru-RU" sz="2050" dirty="0" smtClean="0">
                    <a:solidFill>
                      <a:srgbClr val="C00000"/>
                    </a:solidFill>
                    <a:latin typeface="GOST Type BU" pitchFamily="2" charset="2"/>
                  </a:rPr>
                  <a:t> </a:t>
                </a:r>
                <a:r>
                  <a:rPr lang="ru-RU" sz="2050" dirty="0" smtClean="0">
                    <a:solidFill>
                      <a:schemeClr val="tx2">
                        <a:lumMod val="75000"/>
                      </a:schemeClr>
                    </a:solidFill>
                    <a:latin typeface="GOST Type BU" pitchFamily="2" charset="2"/>
                  </a:rPr>
                  <a:t>– продольная подача; </a:t>
                </a:r>
                <a:r>
                  <a:rPr lang="en-US" sz="2050" dirty="0" smtClean="0">
                    <a:solidFill>
                      <a:srgbClr val="C00000"/>
                    </a:solidFill>
                    <a:latin typeface="GOST Type BU" pitchFamily="2" charset="2"/>
                  </a:rPr>
                  <a:t>t</a:t>
                </a:r>
                <a:r>
                  <a:rPr lang="en-US" sz="2050" dirty="0" smtClean="0">
                    <a:solidFill>
                      <a:schemeClr val="tx2">
                        <a:lumMod val="75000"/>
                      </a:schemeClr>
                    </a:solidFill>
                    <a:latin typeface="GOST Type BU" pitchFamily="2" charset="2"/>
                  </a:rPr>
                  <a:t> – </a:t>
                </a:r>
                <a:r>
                  <a:rPr lang="ru-RU" sz="2050" dirty="0" smtClean="0">
                    <a:solidFill>
                      <a:schemeClr val="tx2">
                        <a:lumMod val="75000"/>
                      </a:schemeClr>
                    </a:solidFill>
                    <a:latin typeface="GOST Type BU" pitchFamily="2" charset="2"/>
                  </a:rPr>
                  <a:t>глубина резания;  </a:t>
                </a: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indent="531813" algn="just">
                  <a:lnSpc>
                    <a:spcPct val="80000"/>
                  </a:lnSpc>
                  <a:buBlip>
                    <a:blip r:embed="rId3"/>
                  </a:buBlip>
                  <a:defRPr/>
                </a:pPr>
                <a:r>
                  <a:rPr lang="ru-RU" sz="2050" dirty="0" smtClean="0">
                    <a:solidFill>
                      <a:schemeClr val="tx2">
                        <a:lumMod val="75000"/>
                      </a:schemeClr>
                    </a:solidFill>
                    <a:latin typeface="GOST Type BU" pitchFamily="2" charset="2"/>
                  </a:rPr>
                  <a:t>соотношение составляющих сил резания:</a:t>
                </a: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ru-RU" sz="2050" dirty="0">
                  <a:solidFill>
                    <a:schemeClr val="tx2">
                      <a:lumMod val="75000"/>
                    </a:schemeClr>
                  </a:solidFill>
                  <a:latin typeface="GOST Type BU" pitchFamily="2" charset="2"/>
                </a:endParaRPr>
              </a:p>
              <a:p>
                <a:pPr marL="180975" indent="531813" algn="just">
                  <a:lnSpc>
                    <a:spcPct val="80000"/>
                  </a:lnSpc>
                  <a:buBlip>
                    <a:blip r:embed="rId3"/>
                  </a:buBlip>
                  <a:defRPr/>
                </a:pPr>
                <a:r>
                  <a:rPr lang="ru-RU" sz="2050" dirty="0" smtClean="0">
                    <a:solidFill>
                      <a:schemeClr val="tx2">
                        <a:lumMod val="75000"/>
                      </a:schemeClr>
                    </a:solidFill>
                    <a:latin typeface="GOST Type BU" pitchFamily="2" charset="2"/>
                  </a:rPr>
                  <a:t>мощность необходимая для вращения круга:</a:t>
                </a: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ru-RU" sz="2050" dirty="0">
                  <a:solidFill>
                    <a:schemeClr val="tx2">
                      <a:lumMod val="75000"/>
                    </a:schemeClr>
                  </a:solidFill>
                  <a:latin typeface="GOST Type BU" pitchFamily="2" charset="2"/>
                </a:endParaRPr>
              </a:p>
              <a:p>
                <a:pPr marL="180975" indent="531813" algn="just">
                  <a:lnSpc>
                    <a:spcPct val="80000"/>
                  </a:lnSpc>
                  <a:buBlip>
                    <a:blip r:embed="rId3"/>
                  </a:buBlip>
                  <a:defRPr/>
                </a:pPr>
                <a:r>
                  <a:rPr lang="ru-RU" sz="2050" dirty="0" smtClean="0">
                    <a:solidFill>
                      <a:schemeClr val="tx2">
                        <a:lumMod val="75000"/>
                      </a:schemeClr>
                    </a:solidFill>
                    <a:latin typeface="GOST Type BU" pitchFamily="2" charset="2"/>
                  </a:rPr>
                  <a:t>мощность, затрачиваемая на изготовление детали:</a:t>
                </a: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ru-RU" sz="205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ru-RU" sz="2050" dirty="0">
                  <a:solidFill>
                    <a:schemeClr val="tx2">
                      <a:lumMod val="75000"/>
                    </a:schemeClr>
                  </a:solidFill>
                  <a:latin typeface="GOST Type BU" pitchFamily="2" charset="2"/>
                </a:endParaRPr>
              </a:p>
              <a:p>
                <a:pPr marL="180975" algn="just">
                  <a:lnSpc>
                    <a:spcPct val="80000"/>
                  </a:lnSpc>
                  <a:defRPr/>
                </a:pPr>
                <a:r>
                  <a:rPr lang="ru-RU" sz="2050" dirty="0" smtClean="0">
                    <a:solidFill>
                      <a:schemeClr val="tx2">
                        <a:lumMod val="75000"/>
                      </a:schemeClr>
                    </a:solidFill>
                    <a:latin typeface="GOST Type BU" pitchFamily="2" charset="2"/>
                  </a:rPr>
                  <a:t>где </a:t>
                </a:r>
                <a14:m>
                  <m:oMath xmlns:m="http://schemas.openxmlformats.org/officeDocument/2006/math">
                    <m:sSub>
                      <m:sSubPr>
                        <m:ctrlPr>
                          <a:rPr lang="el-GR" sz="2050" i="1" smtClean="0">
                            <a:solidFill>
                              <a:srgbClr val="C00000"/>
                            </a:solidFill>
                            <a:latin typeface="Cambria Math"/>
                          </a:rPr>
                        </m:ctrlPr>
                      </m:sSubPr>
                      <m:e>
                        <m:r>
                          <m:rPr>
                            <m:sty m:val="p"/>
                          </m:rPr>
                          <a:rPr lang="el-GR" sz="2050" i="1" smtClean="0">
                            <a:solidFill>
                              <a:srgbClr val="C00000"/>
                            </a:solidFill>
                            <a:latin typeface="Cambria Math"/>
                          </a:rPr>
                          <m:t>η</m:t>
                        </m:r>
                      </m:e>
                      <m:sub>
                        <m:r>
                          <a:rPr lang="ru-RU" sz="2050" b="0" i="1" smtClean="0">
                            <a:solidFill>
                              <a:srgbClr val="C00000"/>
                            </a:solidFill>
                            <a:latin typeface="Cambria Math"/>
                          </a:rPr>
                          <m:t>1</m:t>
                        </m:r>
                      </m:sub>
                    </m:sSub>
                    <m:r>
                      <a:rPr lang="ru-RU" sz="2050" b="0" i="1" smtClean="0">
                        <a:solidFill>
                          <a:schemeClr val="tx2">
                            <a:lumMod val="75000"/>
                          </a:schemeClr>
                        </a:solidFill>
                        <a:latin typeface="Cambria Math"/>
                      </a:rPr>
                      <m:t> </m:t>
                    </m:r>
                  </m:oMath>
                </a14:m>
                <a:r>
                  <a:rPr lang="ru-RU" sz="2050" dirty="0" smtClean="0">
                    <a:solidFill>
                      <a:schemeClr val="tx2">
                        <a:lumMod val="75000"/>
                      </a:schemeClr>
                    </a:solidFill>
                    <a:latin typeface="GOST Type BU" pitchFamily="2" charset="2"/>
                  </a:rPr>
                  <a:t>и </a:t>
                </a:r>
                <a14:m>
                  <m:oMath xmlns:m="http://schemas.openxmlformats.org/officeDocument/2006/math">
                    <m:sSub>
                      <m:sSubPr>
                        <m:ctrlPr>
                          <a:rPr lang="el-GR" sz="2050" i="1" smtClean="0">
                            <a:solidFill>
                              <a:srgbClr val="C00000"/>
                            </a:solidFill>
                            <a:latin typeface="Cambria Math"/>
                          </a:rPr>
                        </m:ctrlPr>
                      </m:sSubPr>
                      <m:e>
                        <m:r>
                          <m:rPr>
                            <m:sty m:val="p"/>
                          </m:rPr>
                          <a:rPr lang="el-GR" sz="2050" i="1">
                            <a:solidFill>
                              <a:srgbClr val="C00000"/>
                            </a:solidFill>
                            <a:latin typeface="Cambria Math"/>
                          </a:rPr>
                          <m:t>η</m:t>
                        </m:r>
                      </m:e>
                      <m:sub>
                        <m:r>
                          <a:rPr lang="ru-RU" sz="2050" b="0" i="1" smtClean="0">
                            <a:solidFill>
                              <a:srgbClr val="C00000"/>
                            </a:solidFill>
                            <a:latin typeface="Cambria Math"/>
                          </a:rPr>
                          <m:t>2</m:t>
                        </m:r>
                      </m:sub>
                    </m:sSub>
                  </m:oMath>
                </a14:m>
                <a:r>
                  <a:rPr lang="ru-RU" sz="2050" dirty="0" smtClean="0">
                    <a:solidFill>
                      <a:schemeClr val="tx2">
                        <a:lumMod val="75000"/>
                      </a:schemeClr>
                    </a:solidFill>
                    <a:latin typeface="GOST Type BU" pitchFamily="2" charset="2"/>
                  </a:rPr>
                  <a:t> - КПД механизмов вращения круга и детали;</a:t>
                </a:r>
                <a:endParaRPr lang="en-US" sz="2050" dirty="0" smtClean="0">
                  <a:solidFill>
                    <a:schemeClr val="tx2">
                      <a:lumMod val="75000"/>
                    </a:schemeClr>
                  </a:solidFill>
                  <a:latin typeface="GOST Type BU" pitchFamily="2" charset="2"/>
                </a:endParaRPr>
              </a:p>
              <a:p>
                <a:pPr marL="180975" indent="531813" algn="just">
                  <a:lnSpc>
                    <a:spcPct val="80000"/>
                  </a:lnSpc>
                  <a:buBlip>
                    <a:blip r:embed="rId3"/>
                  </a:buBlip>
                  <a:defRPr/>
                </a:pPr>
                <a:endParaRPr lang="en-US" sz="2050" dirty="0">
                  <a:solidFill>
                    <a:schemeClr val="tx2">
                      <a:lumMod val="75000"/>
                    </a:schemeClr>
                  </a:solidFill>
                  <a:latin typeface="GOST Type BU" pitchFamily="2" charset="2"/>
                </a:endParaRPr>
              </a:p>
              <a:p>
                <a:pPr marL="180975" indent="531813" algn="just">
                  <a:lnSpc>
                    <a:spcPct val="80000"/>
                  </a:lnSpc>
                  <a:buBlip>
                    <a:blip r:embed="rId3"/>
                  </a:buBlip>
                  <a:defRPr/>
                </a:pPr>
                <a:r>
                  <a:rPr lang="ru-RU" sz="2050" dirty="0" smtClean="0">
                    <a:solidFill>
                      <a:schemeClr val="tx2">
                        <a:lumMod val="75000"/>
                      </a:schemeClr>
                    </a:solidFill>
                    <a:latin typeface="GOST Type BU" pitchFamily="2" charset="2"/>
                  </a:rPr>
                  <a:t>мощность шлифования:</a:t>
                </a:r>
                <a:endParaRPr lang="en-US" sz="2050" dirty="0" smtClean="0">
                  <a:solidFill>
                    <a:schemeClr val="tx2">
                      <a:lumMod val="75000"/>
                    </a:schemeClr>
                  </a:solidFill>
                  <a:latin typeface="GOST Type BU" pitchFamily="2" charset="2"/>
                </a:endParaRPr>
              </a:p>
              <a:p>
                <a:pPr marL="180975" indent="531813" algn="just">
                  <a:lnSpc>
                    <a:spcPct val="80000"/>
                  </a:lnSpc>
                  <a:defRPr/>
                </a:pPr>
                <a:endParaRPr lang="en-US" sz="2100" dirty="0">
                  <a:solidFill>
                    <a:schemeClr val="tx2">
                      <a:lumMod val="75000"/>
                    </a:schemeClr>
                  </a:solidFill>
                  <a:latin typeface="GOST Type BU" pitchFamily="2" charset="2"/>
                </a:endParaRPr>
              </a:p>
              <a:p>
                <a:pPr marL="180975" indent="531813" algn="just">
                  <a:lnSpc>
                    <a:spcPct val="80000"/>
                  </a:lnSpc>
                  <a:defRPr/>
                </a:pPr>
                <a:endParaRPr lang="en-US" sz="2100" dirty="0">
                  <a:solidFill>
                    <a:schemeClr val="tx2">
                      <a:lumMod val="75000"/>
                    </a:schemeClr>
                  </a:solidFill>
                  <a:latin typeface="GOST Type BU" pitchFamily="2" charset="2"/>
                </a:endParaRPr>
              </a:p>
              <a:p>
                <a:pPr marL="180975" indent="531813" algn="just">
                  <a:lnSpc>
                    <a:spcPct val="80000"/>
                  </a:lnSpc>
                  <a:defRPr/>
                </a:pPr>
                <a:endParaRPr lang="en-US" sz="2100" dirty="0" smtClean="0">
                  <a:solidFill>
                    <a:schemeClr val="tx2">
                      <a:lumMod val="75000"/>
                    </a:schemeClr>
                  </a:solidFill>
                  <a:latin typeface="GOST Type BU" pitchFamily="2" charset="2"/>
                </a:endParaRPr>
              </a:p>
              <a:p>
                <a:pPr marL="180975" indent="531813" algn="just">
                  <a:lnSpc>
                    <a:spcPct val="80000"/>
                  </a:lnSpc>
                  <a:defRPr/>
                </a:pPr>
                <a:endParaRPr lang="ru-RU" sz="2100" dirty="0">
                  <a:solidFill>
                    <a:schemeClr val="tx2">
                      <a:lumMod val="75000"/>
                    </a:schemeClr>
                  </a:solidFill>
                  <a:latin typeface="GOST Type BU" pitchFamily="2" charset="2"/>
                </a:endParaRPr>
              </a:p>
            </p:txBody>
          </p:sp>
        </mc:Choice>
        <mc:Fallback xmlns="">
          <p:sp>
            <p:nvSpPr>
              <p:cNvPr id="4" name="Содержимое 2"/>
              <p:cNvSpPr txBox="1">
                <a:spLocks noRot="1" noChangeAspect="1" noMove="1" noResize="1" noEditPoints="1" noAdjustHandles="1" noChangeArrowheads="1" noChangeShapeType="1" noTextEdit="1"/>
              </p:cNvSpPr>
              <p:nvPr/>
            </p:nvSpPr>
            <p:spPr>
              <a:xfrm>
                <a:off x="0" y="1066800"/>
                <a:ext cx="9144000" cy="5791200"/>
              </a:xfrm>
              <a:prstGeom prst="rect">
                <a:avLst/>
              </a:prstGeom>
              <a:blipFill rotWithShape="0">
                <a:blip r:embed="rId4"/>
                <a:stretch>
                  <a:fillRect t="-1684" r="-733"/>
                </a:stretch>
              </a:blipFill>
            </p:spPr>
            <p:txBody>
              <a:bodyPr/>
              <a:lstStyle/>
              <a:p>
                <a:r>
                  <a:rPr lang="ru-RU">
                    <a:noFill/>
                  </a:rPr>
                  <a:t> </a:t>
                </a:r>
              </a:p>
            </p:txBody>
          </p:sp>
        </mc:Fallback>
      </mc:AlternateContent>
      <p:sp>
        <p:nvSpPr>
          <p:cNvPr id="7" name="Rectangle 3"/>
          <p:cNvSpPr>
            <a:spLocks noChangeArrowheads="1"/>
          </p:cNvSpPr>
          <p:nvPr/>
        </p:nvSpPr>
        <p:spPr bwMode="auto">
          <a:xfrm>
            <a:off x="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9" name="TextBox 8"/>
              <p:cNvSpPr txBox="1"/>
              <p:nvPr/>
            </p:nvSpPr>
            <p:spPr>
              <a:xfrm>
                <a:off x="3302070" y="3538632"/>
                <a:ext cx="2539861" cy="9715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a:rPr>
                          </m:ctrlPr>
                        </m:sSubPr>
                        <m:e>
                          <m:r>
                            <a:rPr lang="en-US" sz="2800" i="1">
                              <a:solidFill>
                                <a:srgbClr val="C00000"/>
                              </a:solidFill>
                              <a:latin typeface="Cambria Math"/>
                            </a:rPr>
                            <m:t>𝑁</m:t>
                          </m:r>
                        </m:e>
                        <m:sub>
                          <m:r>
                            <a:rPr lang="ru-RU" sz="2800" b="0" i="1" smtClean="0">
                              <a:solidFill>
                                <a:srgbClr val="C00000"/>
                              </a:solidFill>
                              <a:latin typeface="Cambria Math"/>
                            </a:rPr>
                            <m:t>кр</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sSub>
                            <m:sSubPr>
                              <m:ctrlPr>
                                <a:rPr lang="en-US" sz="2800" b="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𝑧</m:t>
                              </m:r>
                            </m:sub>
                          </m:sSub>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m:rPr>
                                  <m:sty m:val="p"/>
                                </m:rPr>
                                <a:rPr lang="el-GR" sz="2800" b="0" i="1" smtClean="0">
                                  <a:solidFill>
                                    <a:srgbClr val="C00000"/>
                                  </a:solidFill>
                                  <a:latin typeface="Cambria Math"/>
                                  <a:ea typeface="Cambria Math"/>
                                </a:rPr>
                                <m:t>υ</m:t>
                              </m:r>
                            </m:e>
                            <m:sub>
                              <m:r>
                                <a:rPr lang="ru-RU" sz="2800" b="0" i="1" smtClean="0">
                                  <a:solidFill>
                                    <a:srgbClr val="C00000"/>
                                  </a:solidFill>
                                  <a:latin typeface="Cambria Math"/>
                                  <a:ea typeface="Cambria Math"/>
                                </a:rPr>
                                <m:t>к</m:t>
                              </m:r>
                            </m:sub>
                          </m:sSub>
                        </m:num>
                        <m:den>
                          <m:sSup>
                            <m:sSupPr>
                              <m:ctrlPr>
                                <a:rPr lang="en-US" sz="2800" b="0" i="1" smtClean="0">
                                  <a:solidFill>
                                    <a:srgbClr val="C00000"/>
                                  </a:solidFill>
                                  <a:latin typeface="Cambria Math"/>
                                </a:rPr>
                              </m:ctrlPr>
                            </m:sSupPr>
                            <m:e>
                              <m:r>
                                <a:rPr lang="ru-RU" sz="2800" b="0" i="1" smtClean="0">
                                  <a:solidFill>
                                    <a:srgbClr val="C00000"/>
                                  </a:solidFill>
                                  <a:latin typeface="Cambria Math"/>
                                </a:rPr>
                                <m:t>10</m:t>
                              </m:r>
                            </m:e>
                            <m:sup>
                              <m:r>
                                <a:rPr lang="ru-RU" sz="2800" b="0" i="1" smtClean="0">
                                  <a:solidFill>
                                    <a:srgbClr val="C00000"/>
                                  </a:solidFill>
                                  <a:latin typeface="Cambria Math"/>
                                </a:rPr>
                                <m:t>3</m:t>
                              </m:r>
                            </m:sup>
                          </m:sSup>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m:rPr>
                                  <m:sty m:val="p"/>
                                </m:rPr>
                                <a:rPr lang="el-GR" sz="2800" b="0" i="1" smtClean="0">
                                  <a:solidFill>
                                    <a:srgbClr val="C00000"/>
                                  </a:solidFill>
                                  <a:latin typeface="Cambria Math"/>
                                  <a:ea typeface="Cambria Math"/>
                                </a:rPr>
                                <m:t>η</m:t>
                              </m:r>
                            </m:e>
                            <m:sub>
                              <m:r>
                                <a:rPr lang="ru-RU" sz="2800" b="0" i="1" smtClean="0">
                                  <a:solidFill>
                                    <a:srgbClr val="C00000"/>
                                  </a:solidFill>
                                  <a:latin typeface="Cambria Math"/>
                                  <a:ea typeface="Cambria Math"/>
                                </a:rPr>
                                <m:t>1</m:t>
                              </m:r>
                            </m:sub>
                          </m:sSub>
                        </m:den>
                      </m:f>
                    </m:oMath>
                  </m:oMathPara>
                </a14:m>
                <a:endParaRPr lang="ru-RU" dirty="0"/>
              </a:p>
            </p:txBody>
          </p:sp>
        </mc:Choice>
        <mc:Fallback xmlns="">
          <p:sp>
            <p:nvSpPr>
              <p:cNvPr id="9" name="TextBox 8"/>
              <p:cNvSpPr txBox="1">
                <a:spLocks noRot="1" noChangeAspect="1" noMove="1" noResize="1" noEditPoints="1" noAdjustHandles="1" noChangeArrowheads="1" noChangeShapeType="1" noTextEdit="1"/>
              </p:cNvSpPr>
              <p:nvPr/>
            </p:nvSpPr>
            <p:spPr>
              <a:xfrm>
                <a:off x="3302070" y="3538632"/>
                <a:ext cx="2539861" cy="971548"/>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25424" y="1302298"/>
                <a:ext cx="4493153" cy="600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𝑍</m:t>
                          </m:r>
                        </m:sub>
                      </m:sSub>
                      <m:r>
                        <a:rPr lang="ru-RU" sz="2800" b="0" i="1" smtClean="0">
                          <a:solidFill>
                            <a:srgbClr val="C00000"/>
                          </a:solidFill>
                          <a:latin typeface="Cambria Math"/>
                        </a:rPr>
                        <m:t>=</m:t>
                      </m:r>
                      <m:sSub>
                        <m:sSubPr>
                          <m:ctrlPr>
                            <a:rPr lang="ru-RU" sz="2800" b="0" i="1" smtClean="0">
                              <a:solidFill>
                                <a:srgbClr val="C00000"/>
                              </a:solidFill>
                              <a:latin typeface="Cambria Math"/>
                            </a:rPr>
                          </m:ctrlPr>
                        </m:sSubPr>
                        <m:e>
                          <m:r>
                            <a:rPr lang="en-US" sz="2800" b="0" i="1" smtClean="0">
                              <a:solidFill>
                                <a:srgbClr val="C00000"/>
                              </a:solidFill>
                              <a:latin typeface="Cambria Math"/>
                            </a:rPr>
                            <m:t>𝐶</m:t>
                          </m:r>
                        </m:e>
                        <m:sub>
                          <m:r>
                            <a:rPr lang="en-US" sz="2800" b="0" i="1" smtClean="0">
                              <a:solidFill>
                                <a:srgbClr val="C00000"/>
                              </a:solidFill>
                              <a:latin typeface="Cambria Math"/>
                            </a:rPr>
                            <m:t>𝑝𝑧</m:t>
                          </m:r>
                        </m:sub>
                      </m:sSub>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sSub>
                            <m:sSubPr>
                              <m:ctrlPr>
                                <a:rPr lang="ru-RU" sz="2800" b="0" i="1" smtClean="0">
                                  <a:solidFill>
                                    <a:srgbClr val="C00000"/>
                                  </a:solidFill>
                                  <a:latin typeface="Cambria Math"/>
                                  <a:ea typeface="Cambria Math"/>
                                </a:rPr>
                              </m:ctrlPr>
                            </m:sSubPr>
                            <m:e>
                              <m:r>
                                <m:rPr>
                                  <m:sty m:val="p"/>
                                </m:rPr>
                                <a:rPr lang="el-GR" sz="2800" b="0" i="1" smtClean="0">
                                  <a:solidFill>
                                    <a:srgbClr val="C00000"/>
                                  </a:solidFill>
                                  <a:latin typeface="Cambria Math"/>
                                  <a:ea typeface="Cambria Math"/>
                                </a:rPr>
                                <m:t>υ</m:t>
                              </m:r>
                            </m:e>
                            <m:sub>
                              <m:r>
                                <a:rPr lang="ru-RU" sz="2800" b="0" i="1" smtClean="0">
                                  <a:solidFill>
                                    <a:srgbClr val="C00000"/>
                                  </a:solidFill>
                                  <a:latin typeface="Cambria Math"/>
                                  <a:ea typeface="Cambria Math"/>
                                </a:rPr>
                                <m:t>д</m:t>
                              </m:r>
                            </m:sub>
                          </m:sSub>
                        </m:e>
                        <m:sup>
                          <m:r>
                            <a:rPr lang="ru-RU" sz="2800" b="0" i="1" smtClean="0">
                              <a:solidFill>
                                <a:srgbClr val="C00000"/>
                              </a:solidFill>
                              <a:latin typeface="Cambria Math"/>
                              <a:ea typeface="Cambria Math"/>
                            </a:rPr>
                            <m:t>0,7</m:t>
                          </m:r>
                        </m:sup>
                      </m:sSup>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sSub>
                            <m:sSubPr>
                              <m:ctrlPr>
                                <a:rPr lang="ru-RU"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𝑆</m:t>
                              </m:r>
                            </m:e>
                            <m:sub>
                              <m:r>
                                <a:rPr lang="ru-RU" sz="2800" b="0" i="1" smtClean="0">
                                  <a:solidFill>
                                    <a:srgbClr val="C00000"/>
                                  </a:solidFill>
                                  <a:latin typeface="Cambria Math"/>
                                  <a:ea typeface="Cambria Math"/>
                                </a:rPr>
                                <m:t>пр</m:t>
                              </m:r>
                            </m:sub>
                          </m:sSub>
                        </m:e>
                        <m:sup>
                          <m:r>
                            <a:rPr lang="ru-RU" sz="2800" b="0" i="1" smtClean="0">
                              <a:solidFill>
                                <a:srgbClr val="C00000"/>
                              </a:solidFill>
                              <a:latin typeface="Cambria Math"/>
                              <a:ea typeface="Cambria Math"/>
                            </a:rPr>
                            <m:t>0,7</m:t>
                          </m:r>
                        </m:sup>
                      </m:sSup>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𝑡</m:t>
                          </m:r>
                        </m:e>
                        <m:sup>
                          <m:r>
                            <a:rPr lang="ru-RU" sz="2800" b="0" i="1" smtClean="0">
                              <a:solidFill>
                                <a:srgbClr val="C00000"/>
                              </a:solidFill>
                              <a:latin typeface="Cambria Math"/>
                              <a:ea typeface="Cambria Math"/>
                            </a:rPr>
                            <m:t>0,7</m:t>
                          </m:r>
                        </m:sup>
                      </m:sSup>
                    </m:oMath>
                  </m:oMathPara>
                </a14:m>
                <a:endParaRPr lang="ru-RU"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2325424" y="1302298"/>
                <a:ext cx="4493153" cy="600485"/>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845869" y="2865143"/>
                <a:ext cx="5452262" cy="557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𝑦</m:t>
                          </m:r>
                        </m:sub>
                      </m:sSub>
                      <m:r>
                        <a:rPr lang="ru-RU" sz="2800" b="0" i="1" smtClean="0">
                          <a:solidFill>
                            <a:srgbClr val="C00000"/>
                          </a:solidFill>
                          <a:latin typeface="Cambria Math"/>
                        </a:rPr>
                        <m:t>=</m:t>
                      </m:r>
                      <m:d>
                        <m:dPr>
                          <m:ctrlPr>
                            <a:rPr lang="ru-RU" sz="2800" b="0" i="1" smtClean="0">
                              <a:solidFill>
                                <a:srgbClr val="C00000"/>
                              </a:solidFill>
                              <a:latin typeface="Cambria Math"/>
                            </a:rPr>
                          </m:ctrlPr>
                        </m:dPr>
                        <m:e>
                          <m:r>
                            <a:rPr lang="en-US" sz="2800" b="0" i="1" smtClean="0">
                              <a:solidFill>
                                <a:srgbClr val="C00000"/>
                              </a:solidFill>
                              <a:latin typeface="Cambria Math"/>
                            </a:rPr>
                            <m:t>1…3</m:t>
                          </m:r>
                        </m:e>
                      </m:d>
                      <m:sSub>
                        <m:sSubPr>
                          <m:ctrlPr>
                            <a:rPr lang="ru-RU" sz="2800" b="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𝑧</m:t>
                          </m:r>
                        </m:sub>
                      </m:sSub>
                      <m:r>
                        <a:rPr lang="en-US" sz="2800" b="0" i="1" smtClean="0">
                          <a:solidFill>
                            <a:srgbClr val="C00000"/>
                          </a:solidFill>
                          <a:latin typeface="Cambria Math"/>
                        </a:rPr>
                        <m:t>; </m:t>
                      </m:r>
                      <m:sSub>
                        <m:sSubPr>
                          <m:ctrlPr>
                            <a:rPr lang="en-US" sz="2800" b="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𝑥</m:t>
                          </m:r>
                        </m:sub>
                      </m:sSub>
                      <m:r>
                        <a:rPr lang="en-US" sz="2800" b="0" i="1" smtClean="0">
                          <a:solidFill>
                            <a:srgbClr val="C00000"/>
                          </a:solidFill>
                          <a:latin typeface="Cambria Math"/>
                        </a:rPr>
                        <m:t>=</m:t>
                      </m:r>
                      <m:d>
                        <m:dPr>
                          <m:ctrlPr>
                            <a:rPr lang="en-US" sz="2800" b="0" i="1" smtClean="0">
                              <a:solidFill>
                                <a:srgbClr val="C00000"/>
                              </a:solidFill>
                              <a:latin typeface="Cambria Math"/>
                            </a:rPr>
                          </m:ctrlPr>
                        </m:dPr>
                        <m:e>
                          <m:r>
                            <a:rPr lang="en-US" sz="2800" b="0" i="1" smtClean="0">
                              <a:solidFill>
                                <a:srgbClr val="C00000"/>
                              </a:solidFill>
                              <a:latin typeface="Cambria Math"/>
                            </a:rPr>
                            <m:t>0,1…0,2</m:t>
                          </m:r>
                        </m:e>
                      </m:d>
                      <m:sSub>
                        <m:sSubPr>
                          <m:ctrlPr>
                            <a:rPr lang="en-US" sz="2800" b="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𝑧</m:t>
                          </m:r>
                        </m:sub>
                      </m:sSub>
                    </m:oMath>
                  </m:oMathPara>
                </a14:m>
                <a:endParaRPr lang="ru-RU"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845869" y="2865143"/>
                <a:ext cx="5452262" cy="557204"/>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098199" y="4526994"/>
                <a:ext cx="2947602" cy="9715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a:rPr>
                          </m:ctrlPr>
                        </m:sSubPr>
                        <m:e>
                          <m:r>
                            <a:rPr lang="en-US" sz="2800" i="1">
                              <a:solidFill>
                                <a:srgbClr val="C00000"/>
                              </a:solidFill>
                              <a:latin typeface="Cambria Math"/>
                            </a:rPr>
                            <m:t>𝑁</m:t>
                          </m:r>
                        </m:e>
                        <m:sub>
                          <m:r>
                            <a:rPr lang="ru-RU" sz="2800" b="0" i="1" smtClean="0">
                              <a:solidFill>
                                <a:srgbClr val="C00000"/>
                              </a:solidFill>
                              <a:latin typeface="Cambria Math"/>
                            </a:rPr>
                            <m:t>д</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sSub>
                            <m:sSubPr>
                              <m:ctrlPr>
                                <a:rPr lang="en-US" sz="2800" b="0" i="1" smtClean="0">
                                  <a:solidFill>
                                    <a:srgbClr val="C00000"/>
                                  </a:solidFill>
                                  <a:latin typeface="Cambria Math"/>
                                </a:rPr>
                              </m:ctrlPr>
                            </m:sSubPr>
                            <m:e>
                              <m:r>
                                <a:rPr lang="en-US" sz="2800" b="0" i="1" smtClean="0">
                                  <a:solidFill>
                                    <a:srgbClr val="C00000"/>
                                  </a:solidFill>
                                  <a:latin typeface="Cambria Math"/>
                                </a:rPr>
                                <m:t>𝑃</m:t>
                              </m:r>
                            </m:e>
                            <m:sub>
                              <m:r>
                                <a:rPr lang="en-US" sz="2800" b="0" i="1" smtClean="0">
                                  <a:solidFill>
                                    <a:srgbClr val="C00000"/>
                                  </a:solidFill>
                                  <a:latin typeface="Cambria Math"/>
                                </a:rPr>
                                <m:t>𝑧</m:t>
                              </m:r>
                            </m:sub>
                          </m:sSub>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m:rPr>
                                  <m:sty m:val="p"/>
                                </m:rPr>
                                <a:rPr lang="el-GR" sz="2800" b="0" i="1" smtClean="0">
                                  <a:solidFill>
                                    <a:srgbClr val="C00000"/>
                                  </a:solidFill>
                                  <a:latin typeface="Cambria Math"/>
                                  <a:ea typeface="Cambria Math"/>
                                </a:rPr>
                                <m:t>υ</m:t>
                              </m:r>
                            </m:e>
                            <m:sub>
                              <m:r>
                                <a:rPr lang="ru-RU" sz="2800" b="0" i="1" smtClean="0">
                                  <a:solidFill>
                                    <a:srgbClr val="C00000"/>
                                  </a:solidFill>
                                  <a:latin typeface="Cambria Math"/>
                                  <a:ea typeface="Cambria Math"/>
                                </a:rPr>
                                <m:t>к</m:t>
                              </m:r>
                            </m:sub>
                          </m:sSub>
                        </m:num>
                        <m:den>
                          <m:sSup>
                            <m:sSupPr>
                              <m:ctrlPr>
                                <a:rPr lang="en-US" sz="2800" b="0" i="1" smtClean="0">
                                  <a:solidFill>
                                    <a:srgbClr val="C00000"/>
                                  </a:solidFill>
                                  <a:latin typeface="Cambria Math"/>
                                </a:rPr>
                              </m:ctrlPr>
                            </m:sSupPr>
                            <m:e>
                              <m:r>
                                <a:rPr lang="ru-RU" sz="2800" b="0" i="1" smtClean="0">
                                  <a:solidFill>
                                    <a:srgbClr val="C00000"/>
                                  </a:solidFill>
                                  <a:latin typeface="Cambria Math"/>
                                </a:rPr>
                                <m:t>60</m:t>
                              </m:r>
                              <m:r>
                                <a:rPr lang="ru-RU" sz="2800" b="0" i="1" smtClean="0">
                                  <a:solidFill>
                                    <a:srgbClr val="C00000"/>
                                  </a:solidFill>
                                  <a:latin typeface="Cambria Math"/>
                                  <a:ea typeface="Cambria Math"/>
                                </a:rPr>
                                <m:t>∙</m:t>
                              </m:r>
                              <m:r>
                                <a:rPr lang="ru-RU" sz="2800" b="0" i="1" smtClean="0">
                                  <a:solidFill>
                                    <a:srgbClr val="C00000"/>
                                  </a:solidFill>
                                  <a:latin typeface="Cambria Math"/>
                                </a:rPr>
                                <m:t>10</m:t>
                              </m:r>
                            </m:e>
                            <m:sup>
                              <m:r>
                                <a:rPr lang="ru-RU" sz="2800" b="0" i="1" smtClean="0">
                                  <a:solidFill>
                                    <a:srgbClr val="C00000"/>
                                  </a:solidFill>
                                  <a:latin typeface="Cambria Math"/>
                                </a:rPr>
                                <m:t>3</m:t>
                              </m:r>
                            </m:sup>
                          </m:sSup>
                          <m:r>
                            <a:rPr lang="en-US" sz="2800" b="0" i="1" smtClean="0">
                              <a:solidFill>
                                <a:srgbClr val="C00000"/>
                              </a:solidFill>
                              <a:latin typeface="Cambria Math"/>
                              <a:ea typeface="Cambria Math"/>
                            </a:rPr>
                            <m:t>∙</m:t>
                          </m:r>
                          <m:sSub>
                            <m:sSubPr>
                              <m:ctrlPr>
                                <a:rPr lang="en-US" sz="2800" b="0" i="1" smtClean="0">
                                  <a:solidFill>
                                    <a:srgbClr val="C00000"/>
                                  </a:solidFill>
                                  <a:latin typeface="Cambria Math"/>
                                  <a:ea typeface="Cambria Math"/>
                                </a:rPr>
                              </m:ctrlPr>
                            </m:sSubPr>
                            <m:e>
                              <m:r>
                                <m:rPr>
                                  <m:sty m:val="p"/>
                                </m:rPr>
                                <a:rPr lang="el-GR" sz="2800" b="0" i="1" smtClean="0">
                                  <a:solidFill>
                                    <a:srgbClr val="C00000"/>
                                  </a:solidFill>
                                  <a:latin typeface="Cambria Math"/>
                                  <a:ea typeface="Cambria Math"/>
                                </a:rPr>
                                <m:t>η</m:t>
                              </m:r>
                            </m:e>
                            <m:sub>
                              <m:r>
                                <a:rPr lang="ru-RU" sz="2800" b="0" i="1" smtClean="0">
                                  <a:solidFill>
                                    <a:srgbClr val="C00000"/>
                                  </a:solidFill>
                                  <a:latin typeface="Cambria Math"/>
                                  <a:ea typeface="Cambria Math"/>
                                </a:rPr>
                                <m:t>2</m:t>
                              </m:r>
                            </m:sub>
                          </m:sSub>
                        </m:den>
                      </m:f>
                    </m:oMath>
                  </m:oMathPara>
                </a14:m>
                <a:endParaRPr lang="ru-RU" dirty="0"/>
              </a:p>
            </p:txBody>
          </p:sp>
        </mc:Choice>
        <mc:Fallback xmlns="">
          <p:sp>
            <p:nvSpPr>
              <p:cNvPr id="12" name="TextBox 11"/>
              <p:cNvSpPr txBox="1">
                <a:spLocks noRot="1" noChangeAspect="1" noMove="1" noResize="1" noEditPoints="1" noAdjustHandles="1" noChangeArrowheads="1" noChangeShapeType="1" noTextEdit="1"/>
              </p:cNvSpPr>
              <p:nvPr/>
            </p:nvSpPr>
            <p:spPr>
              <a:xfrm>
                <a:off x="3098199" y="4526994"/>
                <a:ext cx="2947602" cy="971548"/>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183462" y="6109598"/>
                <a:ext cx="4777077" cy="6066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𝑁</m:t>
                          </m:r>
                        </m:e>
                        <m:sub>
                          <m:r>
                            <a:rPr lang="ru-RU" sz="2800" b="0" i="1" smtClean="0">
                              <a:solidFill>
                                <a:srgbClr val="C00000"/>
                              </a:solidFill>
                              <a:latin typeface="Cambria Math"/>
                            </a:rPr>
                            <m:t>шл</m:t>
                          </m:r>
                        </m:sub>
                      </m:sSub>
                      <m:r>
                        <a:rPr lang="ru-RU" sz="2800" b="0" i="1" smtClean="0">
                          <a:solidFill>
                            <a:srgbClr val="C00000"/>
                          </a:solidFill>
                          <a:latin typeface="Cambria Math"/>
                        </a:rPr>
                        <m:t>=</m:t>
                      </m:r>
                      <m:sSub>
                        <m:sSubPr>
                          <m:ctrlPr>
                            <a:rPr lang="ru-RU" sz="2800" b="0" i="1" smtClean="0">
                              <a:solidFill>
                                <a:srgbClr val="C00000"/>
                              </a:solidFill>
                              <a:latin typeface="Cambria Math"/>
                            </a:rPr>
                          </m:ctrlPr>
                        </m:sSubPr>
                        <m:e>
                          <m:r>
                            <a:rPr lang="en-US" sz="2800" b="0" i="1" smtClean="0">
                              <a:solidFill>
                                <a:srgbClr val="C00000"/>
                              </a:solidFill>
                              <a:latin typeface="Cambria Math"/>
                            </a:rPr>
                            <m:t>𝐶</m:t>
                          </m:r>
                        </m:e>
                        <m:sub>
                          <m:r>
                            <a:rPr lang="en-US" sz="2800" b="0" i="1" smtClean="0">
                              <a:solidFill>
                                <a:srgbClr val="C00000"/>
                              </a:solidFill>
                              <a:latin typeface="Cambria Math"/>
                            </a:rPr>
                            <m:t>𝑁</m:t>
                          </m:r>
                        </m:sub>
                      </m:sSub>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sSub>
                            <m:sSubPr>
                              <m:ctrlPr>
                                <a:rPr lang="ru-RU" sz="2800" b="0" i="1" smtClean="0">
                                  <a:solidFill>
                                    <a:srgbClr val="C00000"/>
                                  </a:solidFill>
                                  <a:latin typeface="Cambria Math"/>
                                  <a:ea typeface="Cambria Math"/>
                                </a:rPr>
                              </m:ctrlPr>
                            </m:sSubPr>
                            <m:e>
                              <m:r>
                                <m:rPr>
                                  <m:sty m:val="p"/>
                                </m:rPr>
                                <a:rPr lang="el-GR" sz="2800" b="0" i="1" smtClean="0">
                                  <a:solidFill>
                                    <a:srgbClr val="C00000"/>
                                  </a:solidFill>
                                  <a:latin typeface="Cambria Math"/>
                                  <a:ea typeface="Cambria Math"/>
                                </a:rPr>
                                <m:t>υ</m:t>
                              </m:r>
                            </m:e>
                            <m:sub>
                              <m:r>
                                <a:rPr lang="ru-RU" sz="2800" b="0" i="1" smtClean="0">
                                  <a:solidFill>
                                    <a:srgbClr val="C00000"/>
                                  </a:solidFill>
                                  <a:latin typeface="Cambria Math"/>
                                  <a:ea typeface="Cambria Math"/>
                                </a:rPr>
                                <m:t>д</m:t>
                              </m:r>
                            </m:sub>
                          </m:sSub>
                        </m:e>
                        <m:sup>
                          <m:r>
                            <a:rPr lang="ru-RU" sz="2800" b="0" i="1" smtClean="0">
                              <a:solidFill>
                                <a:srgbClr val="C00000"/>
                              </a:solidFill>
                              <a:latin typeface="Cambria Math"/>
                              <a:ea typeface="Cambria Math"/>
                            </a:rPr>
                            <m:t>0,</m:t>
                          </m:r>
                          <m:r>
                            <a:rPr lang="en-US" sz="2800" b="0" i="1" smtClean="0">
                              <a:solidFill>
                                <a:srgbClr val="C00000"/>
                              </a:solidFill>
                              <a:latin typeface="Cambria Math"/>
                              <a:ea typeface="Cambria Math"/>
                            </a:rPr>
                            <m:t>5</m:t>
                          </m:r>
                        </m:sup>
                      </m:sSup>
                      <m:r>
                        <a:rPr lang="ru-RU" sz="2800" b="0" i="1" smtClean="0">
                          <a:solidFill>
                            <a:srgbClr val="C00000"/>
                          </a:solidFill>
                          <a:latin typeface="Cambria Math"/>
                          <a:ea typeface="Cambria Math"/>
                        </a:rPr>
                        <m:t>∙</m:t>
                      </m:r>
                      <m:sSup>
                        <m:sSupPr>
                          <m:ctrlPr>
                            <a:rPr lang="ru-RU" sz="2800" b="0" i="1" smtClean="0">
                              <a:solidFill>
                                <a:srgbClr val="C00000"/>
                              </a:solidFill>
                              <a:latin typeface="Cambria Math"/>
                              <a:ea typeface="Cambria Math"/>
                            </a:rPr>
                          </m:ctrlPr>
                        </m:sSupPr>
                        <m:e>
                          <m:sSub>
                            <m:sSubPr>
                              <m:ctrlPr>
                                <a:rPr lang="ru-RU" sz="2800" b="0" i="1" smtClean="0">
                                  <a:solidFill>
                                    <a:srgbClr val="C00000"/>
                                  </a:solidFill>
                                  <a:latin typeface="Cambria Math"/>
                                  <a:ea typeface="Cambria Math"/>
                                </a:rPr>
                              </m:ctrlPr>
                            </m:sSubPr>
                            <m:e>
                              <m:r>
                                <a:rPr lang="en-US" sz="2800" b="0" i="1" smtClean="0">
                                  <a:solidFill>
                                    <a:srgbClr val="C00000"/>
                                  </a:solidFill>
                                  <a:latin typeface="Cambria Math"/>
                                  <a:ea typeface="Cambria Math"/>
                                </a:rPr>
                                <m:t>𝑆</m:t>
                              </m:r>
                            </m:e>
                            <m:sub>
                              <m:r>
                                <a:rPr lang="ru-RU" sz="2800" b="0" i="1" smtClean="0">
                                  <a:solidFill>
                                    <a:srgbClr val="C00000"/>
                                  </a:solidFill>
                                  <a:latin typeface="Cambria Math"/>
                                  <a:ea typeface="Cambria Math"/>
                                </a:rPr>
                                <m:t>пр</m:t>
                              </m:r>
                            </m:sub>
                          </m:sSub>
                        </m:e>
                        <m:sup>
                          <m:r>
                            <a:rPr lang="ru-RU" sz="2800" b="0" i="1" smtClean="0">
                              <a:solidFill>
                                <a:srgbClr val="C00000"/>
                              </a:solidFill>
                              <a:latin typeface="Cambria Math"/>
                              <a:ea typeface="Cambria Math"/>
                            </a:rPr>
                            <m:t>0,</m:t>
                          </m:r>
                          <m:r>
                            <a:rPr lang="en-US" sz="2800" b="0" i="1" smtClean="0">
                              <a:solidFill>
                                <a:srgbClr val="C00000"/>
                              </a:solidFill>
                              <a:latin typeface="Cambria Math"/>
                              <a:ea typeface="Cambria Math"/>
                            </a:rPr>
                            <m:t>55</m:t>
                          </m:r>
                        </m:sup>
                      </m:sSup>
                      <m:r>
                        <a:rPr lang="en-US" sz="2800" b="0" i="1" smtClean="0">
                          <a:solidFill>
                            <a:srgbClr val="C00000"/>
                          </a:solidFill>
                          <a:latin typeface="Cambria Math"/>
                          <a:ea typeface="Cambria Math"/>
                        </a:rPr>
                        <m:t>∙</m:t>
                      </m:r>
                      <m:sSup>
                        <m:sSupPr>
                          <m:ctrlPr>
                            <a:rPr lang="en-US" sz="2800" b="0" i="1" smtClean="0">
                              <a:solidFill>
                                <a:srgbClr val="C00000"/>
                              </a:solidFill>
                              <a:latin typeface="Cambria Math"/>
                              <a:ea typeface="Cambria Math"/>
                            </a:rPr>
                          </m:ctrlPr>
                        </m:sSupPr>
                        <m:e>
                          <m:r>
                            <a:rPr lang="en-US" sz="2800" b="0" i="1" smtClean="0">
                              <a:solidFill>
                                <a:srgbClr val="C00000"/>
                              </a:solidFill>
                              <a:latin typeface="Cambria Math"/>
                              <a:ea typeface="Cambria Math"/>
                            </a:rPr>
                            <m:t>𝑡</m:t>
                          </m:r>
                        </m:e>
                        <m:sup>
                          <m:r>
                            <a:rPr lang="ru-RU" sz="2800" b="0" i="1" smtClean="0">
                              <a:solidFill>
                                <a:srgbClr val="C00000"/>
                              </a:solidFill>
                              <a:latin typeface="Cambria Math"/>
                              <a:ea typeface="Cambria Math"/>
                            </a:rPr>
                            <m:t>0,</m:t>
                          </m:r>
                          <m:r>
                            <a:rPr lang="en-US" sz="2800" b="0" i="1" smtClean="0">
                              <a:solidFill>
                                <a:srgbClr val="C00000"/>
                              </a:solidFill>
                              <a:latin typeface="Cambria Math"/>
                              <a:ea typeface="Cambria Math"/>
                            </a:rPr>
                            <m:t>5</m:t>
                          </m:r>
                        </m:sup>
                      </m:sSup>
                    </m:oMath>
                  </m:oMathPara>
                </a14:m>
                <a:endParaRPr lang="ru-RU"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183462" y="6109598"/>
                <a:ext cx="4777077" cy="606641"/>
              </a:xfrm>
              <a:prstGeom prst="rect">
                <a:avLst/>
              </a:prstGeom>
              <a:blipFill rotWithShape="0">
                <a:blip r:embed="rId9"/>
                <a:stretch>
                  <a:fillRect/>
                </a:stretch>
              </a:blipFill>
            </p:spPr>
            <p:txBody>
              <a:bodyPr/>
              <a:lstStyle/>
              <a:p>
                <a:r>
                  <a:rPr lang="ru-RU">
                    <a:noFill/>
                  </a:rPr>
                  <a:t> </a:t>
                </a:r>
              </a:p>
            </p:txBody>
          </p:sp>
        </mc:Fallback>
      </mc:AlternateContent>
      <p:sp>
        <p:nvSpPr>
          <p:cNvPr id="14" name="Содержимое 2"/>
          <p:cNvSpPr txBox="1">
            <a:spLocks/>
          </p:cNvSpPr>
          <p:nvPr/>
        </p:nvSpPr>
        <p:spPr>
          <a:xfrm>
            <a:off x="6720003" y="139411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5" name="Содержимое 2"/>
          <p:cNvSpPr txBox="1">
            <a:spLocks/>
          </p:cNvSpPr>
          <p:nvPr/>
        </p:nvSpPr>
        <p:spPr>
          <a:xfrm>
            <a:off x="7095495" y="293531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6" name="Содержимое 2"/>
          <p:cNvSpPr txBox="1">
            <a:spLocks/>
          </p:cNvSpPr>
          <p:nvPr/>
        </p:nvSpPr>
        <p:spPr>
          <a:xfrm>
            <a:off x="5719977" y="372707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7" name="Содержимое 2"/>
          <p:cNvSpPr txBox="1">
            <a:spLocks/>
          </p:cNvSpPr>
          <p:nvPr/>
        </p:nvSpPr>
        <p:spPr>
          <a:xfrm>
            <a:off x="5829718" y="468705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8" name="Группа 17"/>
          <p:cNvGrpSpPr/>
          <p:nvPr/>
        </p:nvGrpSpPr>
        <p:grpSpPr>
          <a:xfrm>
            <a:off x="8415856" y="6450136"/>
            <a:ext cx="487634" cy="369332"/>
            <a:chOff x="8415856" y="6450136"/>
            <a:chExt cx="487634" cy="369332"/>
          </a:xfrm>
        </p:grpSpPr>
        <p:sp>
          <p:nvSpPr>
            <p:cNvPr id="19" name="Овал 1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0" name="TextBox 19"/>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229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86578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897468"/>
          </a:xfrm>
        </p:spPr>
        <p:txBody>
          <a:bodyPr>
            <a:noAutofit/>
          </a:bodyPr>
          <a:lstStyle/>
          <a:p>
            <a:r>
              <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КРАТКИЙ ИСТОРИЧЕСКИЙ ОБЗОР РАЗВИТИЯ ТЕОРИИ И ПРАКТИКИ РЕЗАНИЯ</a:t>
            </a:r>
          </a:p>
        </p:txBody>
      </p:sp>
      <p:sp>
        <p:nvSpPr>
          <p:cNvPr id="7" name="Содержимое 2"/>
          <p:cNvSpPr txBox="1">
            <a:spLocks/>
          </p:cNvSpPr>
          <p:nvPr/>
        </p:nvSpPr>
        <p:spPr>
          <a:xfrm>
            <a:off x="189186" y="1020618"/>
            <a:ext cx="8765628" cy="5049982"/>
          </a:xfrm>
          <a:prstGeom prst="rect">
            <a:avLst/>
          </a:prstGeom>
        </p:spPr>
        <p:txBody>
          <a:bodyPr vert="horz" lIns="91440" tIns="45720" rIns="91440" bIns="45720" rtlCol="0">
            <a:noAutofit/>
          </a:bodyPr>
          <a:lstStyle/>
          <a:p>
            <a:pPr marL="187325" indent="269875" algn="just">
              <a:lnSpc>
                <a:spcPct val="80000"/>
              </a:lnSpc>
              <a:defRPr/>
            </a:pPr>
            <a:r>
              <a:rPr lang="ru-RU" sz="2300" dirty="0">
                <a:solidFill>
                  <a:srgbClr val="C00000"/>
                </a:solidFill>
                <a:latin typeface="GOST Type BU" pitchFamily="2" charset="2"/>
              </a:rPr>
              <a:t>1935 г. </a:t>
            </a:r>
            <a:r>
              <a:rPr lang="ru-RU" sz="2300" dirty="0">
                <a:solidFill>
                  <a:schemeClr val="tx2">
                    <a:lumMod val="75000"/>
                  </a:schemeClr>
                </a:solidFill>
                <a:latin typeface="GOST Type BU" pitchFamily="2" charset="2"/>
              </a:rPr>
              <a:t>– стахановское движение, токари-скоростники </a:t>
            </a:r>
            <a:r>
              <a:rPr lang="ru-RU" sz="2300" dirty="0">
                <a:solidFill>
                  <a:srgbClr val="C00000"/>
                </a:solidFill>
                <a:latin typeface="GOST Type BU" pitchFamily="2" charset="2"/>
              </a:rPr>
              <a:t>Колесов</a:t>
            </a:r>
            <a:r>
              <a:rPr lang="ru-RU" sz="2300" dirty="0">
                <a:solidFill>
                  <a:schemeClr val="tx2">
                    <a:lumMod val="75000"/>
                  </a:schemeClr>
                </a:solidFill>
                <a:latin typeface="GOST Type BU" pitchFamily="2" charset="2"/>
              </a:rPr>
              <a:t>, </a:t>
            </a:r>
            <a:r>
              <a:rPr lang="ru-RU" sz="2300" dirty="0" err="1">
                <a:solidFill>
                  <a:srgbClr val="C00000"/>
                </a:solidFill>
                <a:latin typeface="GOST Type BU" pitchFamily="2" charset="2"/>
              </a:rPr>
              <a:t>Семинский</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Быков</a:t>
            </a:r>
            <a:r>
              <a:rPr lang="ru-RU" sz="2300" dirty="0">
                <a:solidFill>
                  <a:schemeClr val="tx2">
                    <a:lumMod val="75000"/>
                  </a:schemeClr>
                </a:solidFill>
                <a:latin typeface="GOST Type BU" pitchFamily="2" charset="2"/>
              </a:rPr>
              <a:t>, </a:t>
            </a:r>
            <a:r>
              <a:rPr lang="ru-RU" sz="2300" dirty="0" err="1">
                <a:solidFill>
                  <a:srgbClr val="C00000"/>
                </a:solidFill>
                <a:latin typeface="GOST Type BU" pitchFamily="2" charset="2"/>
              </a:rPr>
              <a:t>Борткевич</a:t>
            </a:r>
            <a:r>
              <a:rPr lang="ru-RU" sz="2300" dirty="0">
                <a:solidFill>
                  <a:schemeClr val="tx2">
                    <a:lumMod val="75000"/>
                  </a:schemeClr>
                </a:solidFill>
                <a:latin typeface="GOST Type BU" pitchFamily="2" charset="2"/>
              </a:rPr>
              <a:t> первыми оценили преимущество твердосплавного инструмента. Работа комиссии по резанию металлов, возглавляемая профессором </a:t>
            </a:r>
            <a:r>
              <a:rPr lang="ru-RU" sz="2300" dirty="0" smtClean="0">
                <a:solidFill>
                  <a:schemeClr val="tx2">
                    <a:lumMod val="75000"/>
                  </a:schemeClr>
                </a:solidFill>
                <a:latin typeface="GOST Type BU" pitchFamily="2" charset="2"/>
              </a:rPr>
              <a:t>   </a:t>
            </a:r>
            <a:r>
              <a:rPr lang="ru-RU" sz="2300" dirty="0" smtClean="0">
                <a:solidFill>
                  <a:srgbClr val="C00000"/>
                </a:solidFill>
                <a:latin typeface="GOST Type BU" pitchFamily="2" charset="2"/>
              </a:rPr>
              <a:t>Е</a:t>
            </a:r>
            <a:r>
              <a:rPr lang="ru-RU" sz="2300" dirty="0">
                <a:solidFill>
                  <a:srgbClr val="C00000"/>
                </a:solidFill>
                <a:latin typeface="GOST Type BU" pitchFamily="2" charset="2"/>
              </a:rPr>
              <a:t>. Г. </a:t>
            </a:r>
            <a:r>
              <a:rPr lang="ru-RU" sz="2300" dirty="0" err="1">
                <a:solidFill>
                  <a:srgbClr val="C00000"/>
                </a:solidFill>
                <a:latin typeface="GOST Type BU" pitchFamily="2" charset="2"/>
              </a:rPr>
              <a:t>Надеинской</a:t>
            </a:r>
            <a:r>
              <a:rPr lang="ru-RU" sz="2300" dirty="0">
                <a:solidFill>
                  <a:schemeClr val="tx2">
                    <a:lumMod val="75000"/>
                  </a:schemeClr>
                </a:solidFill>
                <a:latin typeface="GOST Type BU" pitchFamily="2" charset="2"/>
              </a:rPr>
              <a:t>, была оценена, как не имеющая аналога в мире по своей </a:t>
            </a:r>
            <a:r>
              <a:rPr lang="ru-RU" sz="2300" dirty="0" err="1">
                <a:solidFill>
                  <a:schemeClr val="tx2">
                    <a:lumMod val="75000"/>
                  </a:schemeClr>
                </a:solidFill>
                <a:latin typeface="GOST Type BU" pitchFamily="2" charset="2"/>
              </a:rPr>
              <a:t>широкомасштабности</a:t>
            </a:r>
            <a:r>
              <a:rPr lang="ru-RU" sz="2300" dirty="0">
                <a:solidFill>
                  <a:schemeClr val="tx2">
                    <a:lumMod val="75000"/>
                  </a:schemeClr>
                </a:solidFill>
                <a:latin typeface="GOST Type BU" pitchFamily="2" charset="2"/>
              </a:rPr>
              <a:t>. </a:t>
            </a:r>
          </a:p>
          <a:p>
            <a:pPr marL="187325" indent="269875" algn="just">
              <a:lnSpc>
                <a:spcPct val="80000"/>
              </a:lnSpc>
              <a:defRPr/>
            </a:pPr>
            <a:r>
              <a:rPr lang="ru-RU" sz="2300" dirty="0">
                <a:solidFill>
                  <a:schemeClr val="tx2">
                    <a:lumMod val="75000"/>
                  </a:schemeClr>
                </a:solidFill>
                <a:latin typeface="GOST Type BU" pitchFamily="2" charset="2"/>
              </a:rPr>
              <a:t>     Формирование научных школ, например в Томске профессора </a:t>
            </a:r>
            <a:r>
              <a:rPr lang="ru-RU" sz="2300" dirty="0" smtClean="0">
                <a:solidFill>
                  <a:srgbClr val="C00000"/>
                </a:solidFill>
                <a:latin typeface="GOST Type BU" pitchFamily="2" charset="2"/>
              </a:rPr>
              <a:t>А. М</a:t>
            </a:r>
            <a:r>
              <a:rPr lang="ru-RU" sz="2300" dirty="0">
                <a:solidFill>
                  <a:srgbClr val="C00000"/>
                </a:solidFill>
                <a:latin typeface="GOST Type BU" pitchFamily="2" charset="2"/>
              </a:rPr>
              <a:t>. Розенберга</a:t>
            </a:r>
            <a:r>
              <a:rPr lang="ru-RU" sz="2300" dirty="0">
                <a:solidFill>
                  <a:schemeClr val="tx2">
                    <a:lumMod val="75000"/>
                  </a:schemeClr>
                </a:solidFill>
                <a:latin typeface="GOST Type BU" pitchFamily="2" charset="2"/>
              </a:rPr>
              <a:t> по исследованию процесса фрезерования и других.</a:t>
            </a:r>
          </a:p>
          <a:p>
            <a:pPr marL="187325" indent="269875" algn="just">
              <a:lnSpc>
                <a:spcPct val="80000"/>
              </a:lnSpc>
              <a:defRPr/>
            </a:pPr>
            <a:endParaRPr lang="ru-RU" sz="2300" dirty="0">
              <a:solidFill>
                <a:schemeClr val="tx2">
                  <a:lumMod val="75000"/>
                </a:schemeClr>
              </a:solidFill>
              <a:latin typeface="GOST Type BU" pitchFamily="2" charset="2"/>
            </a:endParaRPr>
          </a:p>
          <a:p>
            <a:pPr marL="187325" indent="269875" algn="just">
              <a:lnSpc>
                <a:spcPct val="80000"/>
              </a:lnSpc>
              <a:defRPr/>
            </a:pPr>
            <a:r>
              <a:rPr lang="ru-RU" sz="2300" dirty="0">
                <a:solidFill>
                  <a:srgbClr val="C00000"/>
                </a:solidFill>
                <a:latin typeface="GOST Type BU" pitchFamily="2" charset="2"/>
              </a:rPr>
              <a:t>1950 </a:t>
            </a:r>
            <a:r>
              <a:rPr lang="ru-RU" sz="2300" dirty="0" smtClean="0">
                <a:solidFill>
                  <a:srgbClr val="C00000"/>
                </a:solidFill>
                <a:latin typeface="GOST Type BU" pitchFamily="2" charset="2"/>
              </a:rPr>
              <a:t>– 1990 гг. </a:t>
            </a:r>
            <a:r>
              <a:rPr lang="ru-RU" sz="2300" dirty="0" smtClean="0">
                <a:solidFill>
                  <a:schemeClr val="tx2">
                    <a:lumMod val="75000"/>
                  </a:schemeClr>
                </a:solidFill>
                <a:latin typeface="GOST Type BU" pitchFamily="2" charset="2"/>
              </a:rPr>
              <a:t> – продолжается </a:t>
            </a:r>
            <a:r>
              <a:rPr lang="ru-RU" sz="2300" dirty="0">
                <a:solidFill>
                  <a:schemeClr val="tx2">
                    <a:lumMod val="75000"/>
                  </a:schemeClr>
                </a:solidFill>
                <a:latin typeface="GOST Type BU" pitchFamily="2" charset="2"/>
              </a:rPr>
              <a:t>формирование научных школ, создание научно-исследовательских институтов по инструменту  - </a:t>
            </a:r>
            <a:r>
              <a:rPr lang="ru-RU" sz="2300" dirty="0" smtClean="0">
                <a:solidFill>
                  <a:schemeClr val="tx2">
                    <a:lumMod val="75000"/>
                  </a:schemeClr>
                </a:solidFill>
                <a:latin typeface="GOST Type BU" pitchFamily="2" charset="2"/>
              </a:rPr>
              <a:t>ВНИИИ</a:t>
            </a:r>
            <a:r>
              <a:rPr lang="ru-RU" sz="2300" dirty="0">
                <a:solidFill>
                  <a:schemeClr val="tx2">
                    <a:lumMod val="75000"/>
                  </a:schemeClr>
                </a:solidFill>
                <a:latin typeface="GOST Type BU" pitchFamily="2" charset="2"/>
              </a:rPr>
              <a:t>, станкам  - ЭНИМС, технологии машиностроении – ЦНИИТМАШ и других, развитие исследований по теории резания в  </a:t>
            </a:r>
            <a:r>
              <a:rPr lang="ru-RU" sz="2300" dirty="0" smtClean="0">
                <a:solidFill>
                  <a:schemeClr val="tx2">
                    <a:lumMod val="75000"/>
                  </a:schemeClr>
                </a:solidFill>
                <a:latin typeface="GOST Type BU" pitchFamily="2" charset="2"/>
              </a:rPr>
              <a:t>вузах и академических институтах</a:t>
            </a:r>
          </a:p>
          <a:p>
            <a:pPr marL="187325" indent="269875" algn="just">
              <a:lnSpc>
                <a:spcPct val="80000"/>
              </a:lnSpc>
              <a:defRPr/>
            </a:pPr>
            <a:endParaRPr lang="ru-RU" sz="2300" dirty="0" smtClean="0">
              <a:solidFill>
                <a:schemeClr val="tx2">
                  <a:lumMod val="75000"/>
                </a:schemeClr>
              </a:solidFill>
              <a:latin typeface="GOST Type BU" pitchFamily="2" charset="2"/>
            </a:endParaRPr>
          </a:p>
          <a:p>
            <a:pPr marL="187325" indent="269875" algn="just">
              <a:lnSpc>
                <a:spcPct val="80000"/>
              </a:lnSpc>
              <a:defRPr/>
            </a:pPr>
            <a:r>
              <a:rPr lang="ru-RU" sz="2300" dirty="0" smtClean="0">
                <a:solidFill>
                  <a:srgbClr val="C00000"/>
                </a:solidFill>
                <a:latin typeface="GOST Type BU" pitchFamily="2" charset="2"/>
              </a:rPr>
              <a:t>1990 г. - по настоящее время – </a:t>
            </a:r>
            <a:r>
              <a:rPr lang="ru-RU" sz="2300" dirty="0" smtClean="0">
                <a:solidFill>
                  <a:schemeClr val="tx2">
                    <a:lumMod val="75000"/>
                  </a:schemeClr>
                </a:solidFill>
                <a:latin typeface="GOST Type BU" pitchFamily="2" charset="2"/>
              </a:rPr>
              <a:t>продолжение исследований, активное внедрение зарубежной составляющей в стандартах, оборудовании, инструментах</a:t>
            </a:r>
            <a:endParaRPr lang="ru-RU" sz="2300" dirty="0">
              <a:solidFill>
                <a:schemeClr val="tx2">
                  <a:lumMod val="75000"/>
                </a:schemeClr>
              </a:solidFill>
              <a:latin typeface="GOST Type BU" pitchFamily="2" charset="2"/>
            </a:endParaRPr>
          </a:p>
        </p:txBody>
      </p:sp>
      <p:grpSp>
        <p:nvGrpSpPr>
          <p:cNvPr id="4" name="Группа 3"/>
          <p:cNvGrpSpPr/>
          <p:nvPr/>
        </p:nvGrpSpPr>
        <p:grpSpPr>
          <a:xfrm>
            <a:off x="8471959" y="6450136"/>
            <a:ext cx="375424" cy="369332"/>
            <a:chOff x="8471959" y="6450136"/>
            <a:chExt cx="37542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71959"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80046305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9109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ТЕПЛОВЫЕ </a:t>
            </a:r>
            <a:r>
              <a:rPr lang="ru-RU" sz="3200" b="1"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ЯВЛЕНИЯ ПРИ ШЛИФОВАНИИ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066800"/>
            <a:ext cx="9144000" cy="5441576"/>
          </a:xfrm>
          <a:prstGeom prst="rect">
            <a:avLst/>
          </a:prstGeom>
        </p:spPr>
        <p:txBody>
          <a:bodyPr vert="horz" lIns="91440" tIns="45720" rIns="91440" bIns="45720" rtlCol="0">
            <a:noAutofit/>
          </a:bodyPr>
          <a:lstStyle/>
          <a:p>
            <a:pPr marL="180975" indent="542925" algn="just">
              <a:lnSpc>
                <a:spcPct val="80000"/>
              </a:lnSpc>
              <a:buBlip>
                <a:blip r:embed="rId3"/>
              </a:buBlip>
              <a:defRPr/>
            </a:pPr>
            <a:r>
              <a:rPr lang="ru-RU" sz="2400" dirty="0">
                <a:solidFill>
                  <a:schemeClr val="tx2">
                    <a:lumMod val="75000"/>
                  </a:schemeClr>
                </a:solidFill>
                <a:latin typeface="GOST Type BU" pitchFamily="2" charset="2"/>
              </a:rPr>
              <a:t>тепловой баланс </a:t>
            </a:r>
            <a:r>
              <a:rPr lang="ru-RU" sz="2400" dirty="0" smtClean="0">
                <a:solidFill>
                  <a:schemeClr val="tx2">
                    <a:lumMod val="75000"/>
                  </a:schemeClr>
                </a:solidFill>
                <a:latin typeface="GOST Type BU" pitchFamily="2" charset="2"/>
              </a:rPr>
              <a:t>шлифования:</a:t>
            </a:r>
            <a:endParaRPr lang="ru-RU" sz="2400" dirty="0">
              <a:solidFill>
                <a:schemeClr val="tx2">
                  <a:lumMod val="75000"/>
                </a:schemeClr>
              </a:solidFill>
              <a:latin typeface="GOST Type BU" pitchFamily="2" charset="2"/>
            </a:endParaRPr>
          </a:p>
          <a:p>
            <a:pPr marL="180975" algn="just">
              <a:lnSpc>
                <a:spcPct val="80000"/>
              </a:lnSpc>
              <a:defRPr/>
            </a:pPr>
            <a:endParaRPr lang="ru-RU" sz="2400" i="1" dirty="0" smtClean="0">
              <a:solidFill>
                <a:schemeClr val="tx2">
                  <a:lumMod val="75000"/>
                </a:schemeClr>
              </a:solidFill>
              <a:latin typeface="GOST Type BU" pitchFamily="2" charset="2"/>
            </a:endParaRPr>
          </a:p>
          <a:p>
            <a:pPr marL="180975" algn="ctr">
              <a:lnSpc>
                <a:spcPct val="80000"/>
              </a:lnSpc>
              <a:defRPr/>
            </a:pPr>
            <a:r>
              <a:rPr lang="en-US" sz="3200" i="1" dirty="0" smtClean="0">
                <a:solidFill>
                  <a:srgbClr val="C00000"/>
                </a:solidFill>
                <a:latin typeface="GOST Type BU" pitchFamily="2" charset="2"/>
              </a:rPr>
              <a:t>Q=Q</a:t>
            </a:r>
            <a:r>
              <a:rPr lang="ru-RU" sz="2000" i="1" dirty="0" smtClean="0">
                <a:solidFill>
                  <a:srgbClr val="C00000"/>
                </a:solidFill>
                <a:latin typeface="GOST Type BU" pitchFamily="2" charset="2"/>
              </a:rPr>
              <a:t>д</a:t>
            </a:r>
            <a:r>
              <a:rPr lang="ru-RU" sz="3200" i="1" dirty="0" smtClean="0">
                <a:solidFill>
                  <a:srgbClr val="C00000"/>
                </a:solidFill>
                <a:latin typeface="GOST Type BU" pitchFamily="2" charset="2"/>
              </a:rPr>
              <a:t>+</a:t>
            </a:r>
            <a:r>
              <a:rPr lang="en-US" sz="3200" i="1" dirty="0" smtClean="0">
                <a:solidFill>
                  <a:srgbClr val="C00000"/>
                </a:solidFill>
                <a:latin typeface="GOST Type BU" pitchFamily="2" charset="2"/>
              </a:rPr>
              <a:t>Q</a:t>
            </a:r>
            <a:r>
              <a:rPr lang="ru-RU" sz="2000" i="1" dirty="0" err="1" smtClean="0">
                <a:solidFill>
                  <a:srgbClr val="C00000"/>
                </a:solidFill>
                <a:latin typeface="GOST Type BU" pitchFamily="2" charset="2"/>
              </a:rPr>
              <a:t>кр</a:t>
            </a:r>
            <a:r>
              <a:rPr lang="ru-RU" sz="3200" i="1" dirty="0" smtClean="0">
                <a:solidFill>
                  <a:srgbClr val="C00000"/>
                </a:solidFill>
                <a:latin typeface="GOST Type BU" pitchFamily="2" charset="2"/>
              </a:rPr>
              <a:t>+</a:t>
            </a:r>
            <a:r>
              <a:rPr lang="en-US" sz="3200" i="1" dirty="0" err="1" smtClean="0">
                <a:solidFill>
                  <a:srgbClr val="C00000"/>
                </a:solidFill>
                <a:latin typeface="GOST Type BU" pitchFamily="2" charset="2"/>
              </a:rPr>
              <a:t>Q</a:t>
            </a:r>
            <a:r>
              <a:rPr lang="en-US" sz="2000" i="1" dirty="0" err="1" smtClean="0">
                <a:solidFill>
                  <a:srgbClr val="C00000"/>
                </a:solidFill>
                <a:latin typeface="GOST Type BU" pitchFamily="2" charset="2"/>
              </a:rPr>
              <a:t>c</a:t>
            </a:r>
            <a:r>
              <a:rPr lang="en-US" sz="3200" i="1" dirty="0" err="1" smtClean="0">
                <a:solidFill>
                  <a:srgbClr val="C00000"/>
                </a:solidFill>
                <a:latin typeface="GOST Type BU" pitchFamily="2" charset="2"/>
              </a:rPr>
              <a:t>+Q</a:t>
            </a:r>
            <a:r>
              <a:rPr lang="en-US" sz="2000" i="1" dirty="0" err="1" smtClean="0">
                <a:solidFill>
                  <a:srgbClr val="C00000"/>
                </a:solidFill>
                <a:latin typeface="GOST Type BU" pitchFamily="2" charset="2"/>
              </a:rPr>
              <a:t>oc</a:t>
            </a:r>
            <a:endParaRPr lang="ru-RU" sz="2000" i="1" dirty="0" smtClean="0">
              <a:solidFill>
                <a:srgbClr val="C00000"/>
              </a:solidFill>
              <a:latin typeface="GOST Type BU" pitchFamily="2" charset="2"/>
            </a:endParaRPr>
          </a:p>
          <a:p>
            <a:pPr marL="180975" indent="542925" algn="ctr">
              <a:lnSpc>
                <a:spcPct val="80000"/>
              </a:lnSpc>
              <a:buFont typeface="GOST Type BU" pitchFamily="2" charset="2"/>
              <a:buChar char=" "/>
              <a:defRPr/>
            </a:pPr>
            <a:endParaRPr lang="en-US" sz="2000" i="1" dirty="0" smtClean="0">
              <a:solidFill>
                <a:srgbClr val="C00000"/>
              </a:solidFill>
              <a:latin typeface="GOST Type BU" pitchFamily="2" charset="2"/>
            </a:endParaRPr>
          </a:p>
          <a:p>
            <a:pPr marL="180975">
              <a:lnSpc>
                <a:spcPct val="80000"/>
              </a:lnSpc>
              <a:defRPr/>
            </a:pPr>
            <a:r>
              <a:rPr lang="ru-RU" sz="2400" dirty="0" smtClean="0">
                <a:solidFill>
                  <a:schemeClr val="tx2">
                    <a:lumMod val="75000"/>
                  </a:schemeClr>
                </a:solidFill>
                <a:latin typeface="GOST Type BU" pitchFamily="2" charset="2"/>
              </a:rPr>
              <a:t>где </a:t>
            </a:r>
            <a:r>
              <a:rPr lang="en-US" sz="2400" dirty="0" smtClean="0">
                <a:solidFill>
                  <a:srgbClr val="C00000"/>
                </a:solidFill>
                <a:latin typeface="GOST Type BU" pitchFamily="2" charset="2"/>
              </a:rPr>
              <a:t>Q</a:t>
            </a:r>
            <a:r>
              <a:rPr lang="en-US" sz="2400" dirty="0" smtClean="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 общее количество теплоты (мощность шлифования);      </a:t>
            </a:r>
            <a:r>
              <a:rPr lang="en-US" sz="2400" dirty="0" smtClean="0">
                <a:solidFill>
                  <a:srgbClr val="C00000"/>
                </a:solidFill>
                <a:latin typeface="GOST Type BU" pitchFamily="2" charset="2"/>
              </a:rPr>
              <a:t>Q</a:t>
            </a:r>
            <a:r>
              <a:rPr lang="ru-RU" sz="2400" baseline="-25000" dirty="0" smtClean="0">
                <a:solidFill>
                  <a:srgbClr val="C00000"/>
                </a:solidFill>
                <a:latin typeface="GOST Type BU" pitchFamily="2" charset="2"/>
              </a:rPr>
              <a:t>д</a:t>
            </a:r>
            <a:r>
              <a:rPr lang="ru-RU" sz="2400" dirty="0" smtClean="0">
                <a:solidFill>
                  <a:schemeClr val="tx2">
                    <a:lumMod val="75000"/>
                  </a:schemeClr>
                </a:solidFill>
                <a:latin typeface="GOST Type BU" pitchFamily="2" charset="2"/>
              </a:rPr>
              <a:t>, </a:t>
            </a:r>
            <a:r>
              <a:rPr lang="en-US" sz="2400" dirty="0" smtClean="0">
                <a:solidFill>
                  <a:srgbClr val="C00000"/>
                </a:solidFill>
                <a:latin typeface="GOST Type BU" pitchFamily="2" charset="2"/>
              </a:rPr>
              <a:t>Q</a:t>
            </a:r>
            <a:r>
              <a:rPr lang="ru-RU" sz="2400" baseline="-25000" dirty="0" err="1" smtClean="0">
                <a:solidFill>
                  <a:srgbClr val="C00000"/>
                </a:solidFill>
                <a:latin typeface="GOST Type BU" pitchFamily="2" charset="2"/>
              </a:rPr>
              <a:t>кр</a:t>
            </a:r>
            <a:r>
              <a:rPr lang="ru-RU" sz="2400" dirty="0" smtClean="0">
                <a:solidFill>
                  <a:schemeClr val="tx2">
                    <a:lumMod val="75000"/>
                  </a:schemeClr>
                </a:solidFill>
                <a:latin typeface="GOST Type BU" pitchFamily="2" charset="2"/>
              </a:rPr>
              <a:t>, </a:t>
            </a:r>
            <a:r>
              <a:rPr lang="en-US" sz="2400" dirty="0" smtClean="0">
                <a:solidFill>
                  <a:srgbClr val="C00000"/>
                </a:solidFill>
                <a:latin typeface="GOST Type BU" pitchFamily="2" charset="2"/>
              </a:rPr>
              <a:t>Q</a:t>
            </a:r>
            <a:r>
              <a:rPr lang="ru-RU" sz="2400" baseline="-25000" dirty="0" smtClean="0">
                <a:solidFill>
                  <a:srgbClr val="C00000"/>
                </a:solidFill>
                <a:latin typeface="GOST Type BU" pitchFamily="2" charset="2"/>
              </a:rPr>
              <a:t>с</a:t>
            </a:r>
            <a:r>
              <a:rPr lang="ru-RU" sz="2400" dirty="0" smtClean="0">
                <a:solidFill>
                  <a:schemeClr val="tx2">
                    <a:lumMod val="75000"/>
                  </a:schemeClr>
                </a:solidFill>
                <a:latin typeface="GOST Type BU" pitchFamily="2" charset="2"/>
              </a:rPr>
              <a:t> и </a:t>
            </a:r>
            <a:r>
              <a:rPr lang="en-US" sz="2400" dirty="0" smtClean="0">
                <a:solidFill>
                  <a:srgbClr val="C00000"/>
                </a:solidFill>
                <a:latin typeface="GOST Type BU" pitchFamily="2" charset="2"/>
              </a:rPr>
              <a:t>Q</a:t>
            </a:r>
            <a:r>
              <a:rPr lang="ru-RU" sz="2400" baseline="-25000" dirty="0" smtClean="0">
                <a:solidFill>
                  <a:srgbClr val="C00000"/>
                </a:solidFill>
                <a:latin typeface="GOST Type BU" pitchFamily="2" charset="2"/>
              </a:rPr>
              <a:t>ос</a:t>
            </a:r>
            <a:r>
              <a:rPr lang="ru-RU" sz="2400" dirty="0" smtClean="0">
                <a:solidFill>
                  <a:schemeClr val="tx2">
                    <a:lumMod val="75000"/>
                  </a:schemeClr>
                </a:solidFill>
                <a:latin typeface="GOST Type BU" pitchFamily="2" charset="2"/>
              </a:rPr>
              <a:t> – теплота, поступающая соответственно в деталь, круг, стружку и окружающую среду.</a:t>
            </a:r>
            <a:endParaRPr lang="ru-RU" sz="2400" dirty="0">
              <a:solidFill>
                <a:schemeClr val="tx2">
                  <a:lumMod val="75000"/>
                </a:schemeClr>
              </a:solidFill>
              <a:latin typeface="GOST Type BU" pitchFamily="2" charset="2"/>
            </a:endParaRPr>
          </a:p>
          <a:p>
            <a:pPr marL="180975" indent="542925" algn="just">
              <a:lnSpc>
                <a:spcPct val="80000"/>
              </a:lnSpc>
              <a:defRPr/>
            </a:pPr>
            <a:endParaRPr lang="ru-RU" sz="2400" dirty="0" smtClean="0">
              <a:solidFill>
                <a:schemeClr val="tx2">
                  <a:lumMod val="75000"/>
                </a:schemeClr>
              </a:solidFill>
              <a:latin typeface="GOST Type BU" pitchFamily="2" charset="2"/>
            </a:endParaRPr>
          </a:p>
          <a:p>
            <a:pPr marL="180975" indent="542925" algn="just">
              <a:lnSpc>
                <a:spcPct val="80000"/>
              </a:lnSpc>
              <a:buBlip>
                <a:blip r:embed="rId3"/>
              </a:buBlip>
              <a:defRPr/>
            </a:pPr>
            <a:r>
              <a:rPr lang="ru-RU" sz="2400" dirty="0" smtClean="0">
                <a:solidFill>
                  <a:srgbClr val="C00000"/>
                </a:solidFill>
                <a:latin typeface="GOST Type BU" pitchFamily="2" charset="2"/>
              </a:rPr>
              <a:t>р</a:t>
            </a:r>
            <a:r>
              <a:rPr lang="ru-RU" sz="2400" dirty="0">
                <a:solidFill>
                  <a:srgbClr val="C00000"/>
                </a:solidFill>
                <a:latin typeface="GOST Type BU" pitchFamily="2" charset="2"/>
              </a:rPr>
              <a:t>азличают </a:t>
            </a:r>
            <a:r>
              <a:rPr lang="ru-RU" sz="2400" dirty="0" smtClean="0">
                <a:solidFill>
                  <a:srgbClr val="C00000"/>
                </a:solidFill>
                <a:latin typeface="GOST Type BU" pitchFamily="2" charset="2"/>
              </a:rPr>
              <a:t>температуру</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мгновенную </a:t>
            </a:r>
            <a:r>
              <a:rPr lang="el-GR" sz="2400" dirty="0" smtClean="0">
                <a:solidFill>
                  <a:srgbClr val="C00000"/>
                </a:solidFill>
                <a:latin typeface="Times New Roman"/>
                <a:cs typeface="Times New Roman"/>
              </a:rPr>
              <a:t>θ</a:t>
            </a:r>
            <a:r>
              <a:rPr lang="ru-RU" sz="2400" baseline="-25000" dirty="0" smtClean="0">
                <a:solidFill>
                  <a:srgbClr val="C00000"/>
                </a:solidFill>
                <a:latin typeface="GOST Type BU" pitchFamily="2" charset="2"/>
              </a:rPr>
              <a:t>м</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контактную </a:t>
            </a:r>
            <a:r>
              <a:rPr lang="el-GR" sz="2400" dirty="0" smtClean="0">
                <a:solidFill>
                  <a:srgbClr val="C00000"/>
                </a:solidFill>
                <a:cs typeface="Times New Roman"/>
              </a:rPr>
              <a:t>θ</a:t>
            </a:r>
            <a:r>
              <a:rPr lang="ru-RU" sz="1400" dirty="0" smtClean="0">
                <a:solidFill>
                  <a:srgbClr val="C00000"/>
                </a:solidFill>
                <a:latin typeface="GOST Type BU" pitchFamily="2" charset="2"/>
              </a:rPr>
              <a:t>к</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среднюю </a:t>
            </a:r>
            <a:r>
              <a:rPr lang="el-GR" sz="2400" dirty="0" smtClean="0">
                <a:solidFill>
                  <a:srgbClr val="C00000"/>
                </a:solidFill>
                <a:cs typeface="Times New Roman"/>
              </a:rPr>
              <a:t>θ</a:t>
            </a:r>
            <a:r>
              <a:rPr lang="ru-RU" sz="2400" baseline="-25000" dirty="0" smtClean="0">
                <a:solidFill>
                  <a:srgbClr val="C00000"/>
                </a:solidFill>
                <a:latin typeface="GOST Type BU" pitchFamily="2" charset="2"/>
              </a:rPr>
              <a:t>ср</a:t>
            </a:r>
            <a:r>
              <a:rPr lang="ru-RU" sz="2400" dirty="0" smtClean="0">
                <a:solidFill>
                  <a:schemeClr val="tx2">
                    <a:lumMod val="75000"/>
                  </a:schemeClr>
                </a:solidFill>
                <a:latin typeface="GOST Type BU" pitchFamily="2" charset="2"/>
              </a:rPr>
              <a:t>;</a:t>
            </a:r>
          </a:p>
          <a:p>
            <a:pPr marL="180975" indent="542925" algn="just">
              <a:lnSpc>
                <a:spcPct val="80000"/>
              </a:lnSpc>
              <a:buBlip>
                <a:blip r:embed="rId3"/>
              </a:buBlip>
              <a:defRPr/>
            </a:pPr>
            <a:endParaRPr lang="en-US" sz="2400" dirty="0" smtClean="0">
              <a:solidFill>
                <a:schemeClr val="tx2">
                  <a:lumMod val="75000"/>
                </a:schemeClr>
              </a:solidFill>
              <a:latin typeface="GOST Type BU" pitchFamily="2" charset="2"/>
            </a:endParaRPr>
          </a:p>
          <a:p>
            <a:pPr marL="180975" algn="ctr">
              <a:lnSpc>
                <a:spcPct val="80000"/>
              </a:lnSpc>
              <a:defRPr/>
            </a:pPr>
            <a:r>
              <a:rPr lang="en-US" sz="2400" dirty="0">
                <a:solidFill>
                  <a:srgbClr val="C00000"/>
                </a:solidFill>
                <a:latin typeface="GOST Type BU" pitchFamily="2" charset="2"/>
              </a:rPr>
              <a:t>Q</a:t>
            </a:r>
            <a:r>
              <a:rPr lang="ru-RU" sz="1400" dirty="0" smtClean="0">
                <a:solidFill>
                  <a:srgbClr val="C00000"/>
                </a:solidFill>
                <a:latin typeface="GOST Type BU" pitchFamily="2" charset="2"/>
              </a:rPr>
              <a:t>ср </a:t>
            </a:r>
            <a:r>
              <a:rPr lang="ru-RU" sz="2400" dirty="0" smtClean="0">
                <a:solidFill>
                  <a:srgbClr val="C00000"/>
                </a:solidFill>
                <a:cs typeface="Times New Roman"/>
              </a:rPr>
              <a:t>≤ </a:t>
            </a:r>
            <a:r>
              <a:rPr lang="en-US" sz="2400" dirty="0" smtClean="0">
                <a:solidFill>
                  <a:srgbClr val="C00000"/>
                </a:solidFill>
                <a:latin typeface="GOST Type BU" pitchFamily="2" charset="2"/>
                <a:cs typeface="Times New Roman"/>
              </a:rPr>
              <a:t>Q</a:t>
            </a:r>
            <a:r>
              <a:rPr lang="ru-RU" sz="1400" dirty="0" smtClean="0">
                <a:solidFill>
                  <a:srgbClr val="C00000"/>
                </a:solidFill>
                <a:latin typeface="GOST Type BU" pitchFamily="2" charset="2"/>
                <a:cs typeface="Times New Roman"/>
              </a:rPr>
              <a:t>к </a:t>
            </a:r>
            <a:r>
              <a:rPr lang="ru-RU" sz="2400" dirty="0" smtClean="0">
                <a:solidFill>
                  <a:srgbClr val="C00000"/>
                </a:solidFill>
                <a:cs typeface="Times New Roman"/>
              </a:rPr>
              <a:t>≤ </a:t>
            </a:r>
            <a:r>
              <a:rPr lang="en-US" sz="2400" dirty="0" smtClean="0">
                <a:solidFill>
                  <a:srgbClr val="C00000"/>
                </a:solidFill>
                <a:latin typeface="GOST Type BU" pitchFamily="2" charset="2"/>
                <a:cs typeface="Times New Roman"/>
              </a:rPr>
              <a:t>Q</a:t>
            </a:r>
            <a:r>
              <a:rPr lang="ru-RU" sz="1400" dirty="0">
                <a:solidFill>
                  <a:srgbClr val="C00000"/>
                </a:solidFill>
                <a:latin typeface="GOST Type BU" pitchFamily="2" charset="2"/>
                <a:cs typeface="Times New Roman"/>
              </a:rPr>
              <a:t>м</a:t>
            </a:r>
            <a:r>
              <a:rPr lang="ru-RU" sz="2400" dirty="0">
                <a:solidFill>
                  <a:schemeClr val="tx2">
                    <a:lumMod val="75000"/>
                  </a:schemeClr>
                </a:solidFill>
                <a:latin typeface="GOST Type BU" pitchFamily="2" charset="2"/>
              </a:rPr>
              <a:t> </a:t>
            </a:r>
            <a:endParaRPr lang="en-US" sz="2400" dirty="0">
              <a:solidFill>
                <a:schemeClr val="tx2">
                  <a:lumMod val="75000"/>
                </a:schemeClr>
              </a:solidFill>
              <a:latin typeface="GOST Type BU" pitchFamily="2" charset="2"/>
            </a:endParaRPr>
          </a:p>
          <a:p>
            <a:pPr marL="180975" indent="542925" algn="just">
              <a:lnSpc>
                <a:spcPct val="80000"/>
              </a:lnSpc>
              <a:buBlip>
                <a:blip r:embed="rId3"/>
              </a:buBlip>
              <a:defRPr/>
            </a:pPr>
            <a:endParaRPr lang="ru-RU" sz="2400" dirty="0" smtClean="0">
              <a:solidFill>
                <a:schemeClr val="tx2">
                  <a:lumMod val="75000"/>
                </a:schemeClr>
              </a:solidFill>
              <a:latin typeface="GOST Type BU" pitchFamily="2" charset="2"/>
            </a:endParaRPr>
          </a:p>
          <a:p>
            <a:pPr marL="180975" indent="542925">
              <a:lnSpc>
                <a:spcPct val="80000"/>
              </a:lnSpc>
              <a:buBlip>
                <a:blip r:embed="rId3"/>
              </a:buBlip>
              <a:defRPr/>
            </a:pPr>
            <a:r>
              <a:rPr lang="ru-RU" sz="2400" dirty="0" smtClean="0">
                <a:solidFill>
                  <a:schemeClr val="tx2">
                    <a:lumMod val="75000"/>
                  </a:schemeClr>
                </a:solidFill>
                <a:latin typeface="GOST Type BU" pitchFamily="2" charset="2"/>
              </a:rPr>
              <a:t>при </a:t>
            </a:r>
            <a:r>
              <a:rPr lang="ru-RU" sz="2400" dirty="0">
                <a:solidFill>
                  <a:schemeClr val="tx2">
                    <a:lumMod val="75000"/>
                  </a:schemeClr>
                </a:solidFill>
                <a:latin typeface="GOST Type BU" pitchFamily="2" charset="2"/>
              </a:rPr>
              <a:t>абразивном шлифовании </a:t>
            </a:r>
            <a:r>
              <a:rPr lang="el-GR" sz="2400" dirty="0" smtClean="0">
                <a:solidFill>
                  <a:srgbClr val="C00000"/>
                </a:solidFill>
                <a:cs typeface="Times New Roman"/>
              </a:rPr>
              <a:t>θ</a:t>
            </a:r>
            <a:r>
              <a:rPr lang="ru-RU" sz="2400" baseline="-25000" dirty="0" smtClean="0">
                <a:solidFill>
                  <a:srgbClr val="C00000"/>
                </a:solidFill>
                <a:latin typeface="GOST Type BU" pitchFamily="2" charset="2"/>
              </a:rPr>
              <a:t>ср</a:t>
            </a:r>
            <a:r>
              <a:rPr lang="ru-RU" sz="2400" dirty="0" smtClean="0">
                <a:solidFill>
                  <a:srgbClr val="C00000"/>
                </a:solidFill>
                <a:latin typeface="GOST Type BU" pitchFamily="2" charset="2"/>
              </a:rPr>
              <a:t> </a:t>
            </a:r>
            <a:r>
              <a:rPr lang="ru-RU" sz="2400" dirty="0">
                <a:solidFill>
                  <a:schemeClr val="tx2">
                    <a:lumMod val="75000"/>
                  </a:schemeClr>
                </a:solidFill>
                <a:latin typeface="GOST Type BU" pitchFamily="2" charset="2"/>
              </a:rPr>
              <a:t>= 20 … 350 °С, </a:t>
            </a:r>
            <a:r>
              <a:rPr lang="el-GR" sz="2400" dirty="0" smtClean="0">
                <a:solidFill>
                  <a:srgbClr val="C00000"/>
                </a:solidFill>
                <a:cs typeface="Times New Roman"/>
              </a:rPr>
              <a:t>θ</a:t>
            </a:r>
            <a:r>
              <a:rPr lang="ru-RU" sz="2400" baseline="-25000" dirty="0" smtClean="0">
                <a:solidFill>
                  <a:srgbClr val="C00000"/>
                </a:solidFill>
                <a:latin typeface="GOST Type BU" pitchFamily="2" charset="2"/>
              </a:rPr>
              <a:t>к</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200 … 1100 °С, </a:t>
            </a:r>
            <a:r>
              <a:rPr lang="el-GR" sz="2400" dirty="0" smtClean="0">
                <a:solidFill>
                  <a:srgbClr val="C00000"/>
                </a:solidFill>
                <a:cs typeface="Times New Roman"/>
              </a:rPr>
              <a:t>θ</a:t>
            </a:r>
            <a:r>
              <a:rPr lang="ru-RU" sz="2400" baseline="-25000" dirty="0" smtClean="0">
                <a:solidFill>
                  <a:srgbClr val="C00000"/>
                </a:solidFill>
                <a:latin typeface="GOST Type BU" pitchFamily="2" charset="2"/>
              </a:rPr>
              <a:t>м</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изменяется от 1000 °С до температуры плавления </a:t>
            </a:r>
            <a:r>
              <a:rPr lang="ru-RU" sz="2400" dirty="0" smtClean="0">
                <a:solidFill>
                  <a:schemeClr val="tx2">
                    <a:lumMod val="75000"/>
                  </a:schemeClr>
                </a:solidFill>
                <a:latin typeface="GOST Type BU" pitchFamily="2" charset="2"/>
              </a:rPr>
              <a:t>металла:</a:t>
            </a:r>
          </a:p>
          <a:p>
            <a:pPr marL="180975">
              <a:lnSpc>
                <a:spcPct val="80000"/>
              </a:lnSpc>
              <a:defRPr/>
            </a:pPr>
            <a:endParaRPr lang="ru-RU" sz="1400" dirty="0" smtClean="0">
              <a:solidFill>
                <a:schemeClr val="tx2">
                  <a:lumMod val="75000"/>
                </a:schemeClr>
              </a:solidFill>
              <a:latin typeface="GOST Type BU" pitchFamily="2" charset="2"/>
            </a:endParaRPr>
          </a:p>
          <a:p>
            <a:pPr marL="95250" indent="438150" algn="just">
              <a:lnSpc>
                <a:spcPct val="80000"/>
              </a:lnSpc>
              <a:defRPr/>
            </a:pPr>
            <a:endParaRPr lang="ru-RU" sz="2100" dirty="0">
              <a:solidFill>
                <a:schemeClr val="tx2">
                  <a:lumMod val="75000"/>
                </a:schemeClr>
              </a:solidFill>
              <a:latin typeface="GOST Type BU" pitchFamily="2" charset="2"/>
            </a:endParaRPr>
          </a:p>
        </p:txBody>
      </p:sp>
      <p:sp>
        <p:nvSpPr>
          <p:cNvPr id="5" name="Содержимое 2"/>
          <p:cNvSpPr txBox="1">
            <a:spLocks/>
          </p:cNvSpPr>
          <p:nvPr/>
        </p:nvSpPr>
        <p:spPr>
          <a:xfrm>
            <a:off x="6255324" y="163979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6" name="Группа 5"/>
          <p:cNvGrpSpPr/>
          <p:nvPr/>
        </p:nvGrpSpPr>
        <p:grpSpPr>
          <a:xfrm>
            <a:off x="8421467" y="6450136"/>
            <a:ext cx="476412" cy="369332"/>
            <a:chOff x="8421467" y="6450136"/>
            <a:chExt cx="476412"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21467"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47391085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9109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ВЫБОР РЕЖИМА ШЛИФОВАНИЯ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066800"/>
            <a:ext cx="9144000" cy="5589494"/>
          </a:xfrm>
          <a:prstGeom prst="rect">
            <a:avLst/>
          </a:prstGeom>
        </p:spPr>
        <p:txBody>
          <a:bodyPr vert="horz" lIns="91440" tIns="45720" rIns="91440" bIns="45720" rtlCol="0">
            <a:noAutofit/>
          </a:bodyPr>
          <a:lstStyle/>
          <a:p>
            <a:pPr marL="95250" indent="438150" algn="just">
              <a:lnSpc>
                <a:spcPct val="80000"/>
              </a:lnSpc>
              <a:defRPr/>
            </a:pPr>
            <a:r>
              <a:rPr lang="ru-RU" sz="2800" dirty="0">
                <a:solidFill>
                  <a:schemeClr val="tx2">
                    <a:lumMod val="75000"/>
                  </a:schemeClr>
                </a:solidFill>
                <a:latin typeface="GOST Type BU" pitchFamily="2" charset="2"/>
              </a:rPr>
              <a:t>При определении режима шлифования выбираются и рассчитываются</a:t>
            </a:r>
            <a:r>
              <a:rPr lang="ru-RU" sz="2800" dirty="0" smtClean="0">
                <a:solidFill>
                  <a:schemeClr val="tx2">
                    <a:lumMod val="75000"/>
                  </a:schemeClr>
                </a:solidFill>
                <a:latin typeface="GOST Type BU" pitchFamily="2" charset="2"/>
              </a:rPr>
              <a:t>:</a:t>
            </a:r>
            <a:endParaRPr lang="en-US" sz="2800" dirty="0" smtClean="0">
              <a:solidFill>
                <a:schemeClr val="tx2">
                  <a:lumMod val="75000"/>
                </a:schemeClr>
              </a:solidFill>
              <a:latin typeface="GOST Type BU" pitchFamily="2" charset="2"/>
            </a:endParaRPr>
          </a:p>
          <a:p>
            <a:pPr marL="95250" indent="800100" algn="just">
              <a:lnSpc>
                <a:spcPct val="80000"/>
              </a:lnSpc>
              <a:defRPr/>
            </a:pPr>
            <a:endParaRPr lang="ru-RU" sz="2800" dirty="0">
              <a:solidFill>
                <a:schemeClr val="tx2">
                  <a:lumMod val="75000"/>
                </a:schemeClr>
              </a:solidFill>
              <a:latin typeface="GOST Type BU" pitchFamily="2" charset="2"/>
            </a:endParaRPr>
          </a:p>
          <a:p>
            <a:pPr marL="95250" indent="800100" algn="just">
              <a:lnSpc>
                <a:spcPct val="80000"/>
              </a:lnSpc>
              <a:buBlip>
                <a:blip r:embed="rId3"/>
              </a:buBlip>
              <a:defRPr/>
            </a:pPr>
            <a:r>
              <a:rPr lang="ru-RU" sz="2800" dirty="0">
                <a:solidFill>
                  <a:schemeClr val="tx2">
                    <a:lumMod val="75000"/>
                  </a:schemeClr>
                </a:solidFill>
                <a:latin typeface="GOST Type BU" pitchFamily="2" charset="2"/>
              </a:rPr>
              <a:t>характеристика шлифовального круга и окружная скорость </a:t>
            </a:r>
            <a:r>
              <a:rPr lang="el-GR" sz="3600" dirty="0" smtClean="0">
                <a:solidFill>
                  <a:srgbClr val="C00000"/>
                </a:solidFill>
                <a:latin typeface="Times New Roman"/>
                <a:cs typeface="Times New Roman"/>
              </a:rPr>
              <a:t>υ</a:t>
            </a:r>
            <a:r>
              <a:rPr lang="ru-RU" sz="2800" baseline="-25000" dirty="0" smtClean="0">
                <a:solidFill>
                  <a:srgbClr val="C00000"/>
                </a:solidFill>
                <a:latin typeface="GOST Type BU" pitchFamily="2" charset="2"/>
              </a:rPr>
              <a:t>к</a:t>
            </a:r>
            <a:r>
              <a:rPr lang="ru-RU" sz="2800" dirty="0">
                <a:solidFill>
                  <a:schemeClr val="tx2">
                    <a:lumMod val="75000"/>
                  </a:schemeClr>
                </a:solidFill>
                <a:latin typeface="GOST Type BU" pitchFamily="2" charset="2"/>
              </a:rPr>
              <a:t>;</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поперечная подача (глубина резания </a:t>
            </a:r>
            <a:r>
              <a:rPr lang="ru-RU" sz="2800" dirty="0">
                <a:solidFill>
                  <a:srgbClr val="C00000"/>
                </a:solidFill>
                <a:latin typeface="GOST Type BU" pitchFamily="2" charset="2"/>
              </a:rPr>
              <a:t>t</a:t>
            </a:r>
            <a:r>
              <a:rPr lang="ru-RU" sz="2800" dirty="0">
                <a:solidFill>
                  <a:schemeClr val="tx2">
                    <a:lumMod val="75000"/>
                  </a:schemeClr>
                </a:solidFill>
                <a:latin typeface="GOST Type BU" pitchFamily="2" charset="2"/>
              </a:rPr>
              <a:t>) и число проходов, которые обеспечивают снятие всего припуска;</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продольная подача в долях ширины круга В: ;</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окружная скорость вращения детали </a:t>
            </a:r>
            <a:r>
              <a:rPr lang="ru-RU" sz="2800" dirty="0" smtClean="0">
                <a:solidFill>
                  <a:schemeClr val="tx2">
                    <a:lumMod val="75000"/>
                  </a:schemeClr>
                </a:solidFill>
                <a:latin typeface="GOST Type BU" pitchFamily="2" charset="2"/>
              </a:rPr>
              <a:t></a:t>
            </a:r>
            <a:r>
              <a:rPr lang="el-GR" sz="3600" dirty="0" smtClean="0">
                <a:solidFill>
                  <a:srgbClr val="C00000"/>
                </a:solidFill>
                <a:latin typeface="Times New Roman"/>
                <a:cs typeface="Times New Roman"/>
              </a:rPr>
              <a:t>υ</a:t>
            </a:r>
            <a:r>
              <a:rPr lang="ru-RU" sz="2800" baseline="-25000" dirty="0" smtClean="0">
                <a:solidFill>
                  <a:srgbClr val="C00000"/>
                </a:solidFill>
                <a:latin typeface="GOST Type BU" pitchFamily="2" charset="2"/>
              </a:rPr>
              <a:t>д</a:t>
            </a:r>
            <a:r>
              <a:rPr lang="ru-RU" sz="2800" dirty="0">
                <a:solidFill>
                  <a:schemeClr val="tx2">
                    <a:lumMod val="75000"/>
                  </a:schemeClr>
                </a:solidFill>
                <a:latin typeface="GOST Type BU" pitchFamily="2" charset="2"/>
              </a:rPr>
              <a:t>, исходя из </a:t>
            </a:r>
            <a:r>
              <a:rPr lang="ru-RU" sz="2800" dirty="0">
                <a:solidFill>
                  <a:srgbClr val="C00000"/>
                </a:solidFill>
                <a:latin typeface="GOST Type BU" pitchFamily="2" charset="2"/>
              </a:rPr>
              <a:t>Т </a:t>
            </a:r>
            <a:r>
              <a:rPr lang="ru-RU" sz="2800" dirty="0">
                <a:solidFill>
                  <a:schemeClr val="tx2">
                    <a:lumMod val="75000"/>
                  </a:schemeClr>
                </a:solidFill>
                <a:latin typeface="GOST Type BU" pitchFamily="2" charset="2"/>
              </a:rPr>
              <a:t>= 25 … 60 мин, (</a:t>
            </a:r>
            <a:r>
              <a:rPr lang="ru-RU" sz="2800" dirty="0" smtClean="0">
                <a:solidFill>
                  <a:schemeClr val="tx2">
                    <a:lumMod val="75000"/>
                  </a:schemeClr>
                </a:solidFill>
                <a:latin typeface="GOST Type BU" pitchFamily="2" charset="2"/>
              </a:rPr>
              <a:t></a:t>
            </a:r>
            <a:r>
              <a:rPr lang="el-GR" sz="3600" dirty="0" smtClean="0">
                <a:solidFill>
                  <a:srgbClr val="C00000"/>
                </a:solidFill>
                <a:latin typeface="Times New Roman"/>
                <a:cs typeface="Times New Roman"/>
              </a:rPr>
              <a:t>υ</a:t>
            </a:r>
            <a:r>
              <a:rPr lang="ru-RU" sz="2800" baseline="-25000" dirty="0" smtClean="0">
                <a:solidFill>
                  <a:srgbClr val="C00000"/>
                </a:solidFill>
                <a:latin typeface="GOST Type BU" pitchFamily="2" charset="2"/>
              </a:rPr>
              <a:t>д</a:t>
            </a:r>
            <a:r>
              <a:rPr lang="ru-RU" sz="2800" dirty="0" smtClean="0">
                <a:solidFill>
                  <a:schemeClr val="tx2">
                    <a:lumMod val="75000"/>
                  </a:schemeClr>
                </a:solidFill>
                <a:latin typeface="GOST Type BU" pitchFamily="2" charset="2"/>
              </a:rPr>
              <a:t> </a:t>
            </a:r>
            <a:r>
              <a:rPr lang="ru-RU" sz="2800" dirty="0">
                <a:solidFill>
                  <a:schemeClr val="tx2">
                    <a:lumMod val="75000"/>
                  </a:schemeClr>
                </a:solidFill>
                <a:latin typeface="GOST Type BU" pitchFamily="2" charset="2"/>
              </a:rPr>
              <a:t>= 40 … 80 м/мин);</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СОЖ;</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сила и мощность резания;</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производится корректировка режима по паспорту станка;</a:t>
            </a:r>
          </a:p>
          <a:p>
            <a:pPr marL="95250" indent="800100" algn="just">
              <a:lnSpc>
                <a:spcPct val="80000"/>
              </a:lnSpc>
              <a:buBlip>
                <a:blip r:embed="rId3"/>
              </a:buBlip>
              <a:defRPr/>
            </a:pPr>
            <a:r>
              <a:rPr lang="ru-RU" sz="2800" dirty="0">
                <a:solidFill>
                  <a:schemeClr val="tx2">
                    <a:lumMod val="75000"/>
                  </a:schemeClr>
                </a:solidFill>
                <a:latin typeface="GOST Type BU" pitchFamily="2" charset="2"/>
              </a:rPr>
              <a:t>машинное время</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38297" y="6450136"/>
            <a:ext cx="442750" cy="369332"/>
            <a:chOff x="8438297" y="6450136"/>
            <a:chExt cx="44275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38297" y="6450136"/>
              <a:ext cx="44275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15506321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3490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ОСНОВНЫЕ НАПРАВЛЕНИЯ СОВЕРШЕНСТВОВАНИЯ ПРОЦЕССА ШЛИФОВАНИЯ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mc:AlternateContent xmlns:mc="http://schemas.openxmlformats.org/markup-compatibility/2006" xmlns:a14="http://schemas.microsoft.com/office/drawing/2010/main">
        <mc:Choice Requires="a14">
          <p:sp>
            <p:nvSpPr>
              <p:cNvPr id="4" name="Содержимое 2"/>
              <p:cNvSpPr txBox="1">
                <a:spLocks/>
              </p:cNvSpPr>
              <p:nvPr/>
            </p:nvSpPr>
            <p:spPr>
              <a:xfrm>
                <a:off x="0" y="1276350"/>
                <a:ext cx="9144000" cy="5524500"/>
              </a:xfrm>
              <a:prstGeom prst="rect">
                <a:avLst/>
              </a:prstGeom>
            </p:spPr>
            <p:txBody>
              <a:bodyPr vert="horz" lIns="91440" tIns="45720" rIns="91440" bIns="45720" rtlCol="0">
                <a:noAutofit/>
              </a:bodyPr>
              <a:lstStyle/>
              <a:p>
                <a:pPr marL="438150" indent="-342900" algn="just">
                  <a:lnSpc>
                    <a:spcPct val="80000"/>
                  </a:lnSpc>
                  <a:buBlip>
                    <a:blip r:embed="rId3"/>
                  </a:buBlip>
                  <a:defRPr/>
                </a:pPr>
                <a:r>
                  <a:rPr lang="ru-RU" sz="2800" dirty="0" smtClean="0">
                    <a:solidFill>
                      <a:srgbClr val="C00000"/>
                    </a:solidFill>
                    <a:latin typeface="GOST Type BU" pitchFamily="2" charset="2"/>
                  </a:rPr>
                  <a:t>скоростное шлифование </a:t>
                </a:r>
                <a:r>
                  <a:rPr lang="ru-RU" sz="2800" dirty="0" smtClean="0">
                    <a:solidFill>
                      <a:schemeClr val="tx2">
                        <a:lumMod val="75000"/>
                      </a:schemeClr>
                    </a:solidFill>
                    <a:latin typeface="GOST Type BU" pitchFamily="2" charset="2"/>
                  </a:rPr>
                  <a:t>- шлифование </a:t>
                </a:r>
                <a:r>
                  <a:rPr lang="ru-RU" sz="2800" dirty="0">
                    <a:solidFill>
                      <a:schemeClr val="tx2">
                        <a:lumMod val="75000"/>
                      </a:schemeClr>
                    </a:solidFill>
                    <a:latin typeface="GOST Type BU" pitchFamily="2" charset="2"/>
                  </a:rPr>
                  <a:t>деталей со скоростью круга более 35 м/с </a:t>
                </a:r>
                <a:r>
                  <a:rPr lang="en-US" sz="2800" dirty="0" smtClean="0">
                    <a:solidFill>
                      <a:schemeClr val="tx2">
                        <a:lumMod val="75000"/>
                      </a:schemeClr>
                    </a:solidFill>
                    <a:latin typeface="GOST Type BU" pitchFamily="2" charset="2"/>
                  </a:rPr>
                  <a:t>(</a:t>
                </a:r>
                <a:r>
                  <a:rPr lang="ru-RU" sz="2800" dirty="0" smtClean="0">
                    <a:solidFill>
                      <a:schemeClr val="tx2">
                        <a:lumMod val="75000"/>
                      </a:schemeClr>
                    </a:solidFill>
                    <a:latin typeface="GOST Type BU" pitchFamily="2" charset="2"/>
                  </a:rPr>
                  <a:t>до </a:t>
                </a:r>
                <a:r>
                  <a:rPr lang="ru-RU" sz="2800" dirty="0">
                    <a:solidFill>
                      <a:schemeClr val="tx2">
                        <a:lumMod val="75000"/>
                      </a:schemeClr>
                    </a:solidFill>
                    <a:latin typeface="GOST Type BU" pitchFamily="2" charset="2"/>
                  </a:rPr>
                  <a:t>300 </a:t>
                </a:r>
                <a:r>
                  <a:rPr lang="ru-RU" sz="2800" dirty="0" smtClean="0">
                    <a:solidFill>
                      <a:schemeClr val="tx2">
                        <a:lumMod val="75000"/>
                      </a:schemeClr>
                    </a:solidFill>
                    <a:latin typeface="GOST Type BU" pitchFamily="2" charset="2"/>
                  </a:rPr>
                  <a:t>м/с</a:t>
                </a:r>
                <a:r>
                  <a:rPr lang="en-US" sz="2800" dirty="0" smtClean="0">
                    <a:solidFill>
                      <a:schemeClr val="tx2">
                        <a:lumMod val="75000"/>
                      </a:schemeClr>
                    </a:solidFill>
                    <a:latin typeface="GOST Type BU" pitchFamily="2" charset="2"/>
                  </a:rPr>
                  <a:t>)</a:t>
                </a:r>
                <a:r>
                  <a:rPr lang="ru-RU" sz="2800" dirty="0" smtClean="0">
                    <a:solidFill>
                      <a:schemeClr val="tx2">
                        <a:lumMod val="75000"/>
                      </a:schemeClr>
                    </a:solidFill>
                    <a:latin typeface="GOST Type BU" pitchFamily="2" charset="2"/>
                  </a:rPr>
                  <a:t> и </a:t>
                </a:r>
                <a:r>
                  <a:rPr lang="ru-RU" sz="2800" dirty="0">
                    <a:solidFill>
                      <a:schemeClr val="tx2">
                        <a:lumMod val="75000"/>
                      </a:schemeClr>
                    </a:solidFill>
                    <a:latin typeface="GOST Type BU" pitchFamily="2" charset="2"/>
                  </a:rPr>
                  <a:t>при удельном съеме материала до 5 </a:t>
                </a:r>
                <a14:m>
                  <m:oMath xmlns:m="http://schemas.openxmlformats.org/officeDocument/2006/math">
                    <m:f>
                      <m:fPr>
                        <m:type m:val="skw"/>
                        <m:ctrlPr>
                          <a:rPr lang="ru-RU" sz="2800" i="1" dirty="0" smtClean="0">
                            <a:solidFill>
                              <a:schemeClr val="tx2">
                                <a:lumMod val="75000"/>
                              </a:schemeClr>
                            </a:solidFill>
                            <a:latin typeface="Cambria Math"/>
                          </a:rPr>
                        </m:ctrlPr>
                      </m:fPr>
                      <m:num>
                        <m:sSup>
                          <m:sSupPr>
                            <m:ctrlPr>
                              <a:rPr lang="ru-RU" sz="2800" i="1" dirty="0">
                                <a:solidFill>
                                  <a:schemeClr val="tx2">
                                    <a:lumMod val="75000"/>
                                  </a:schemeClr>
                                </a:solidFill>
                                <a:latin typeface="Cambria Math"/>
                              </a:rPr>
                            </m:ctrlPr>
                          </m:sSupPr>
                          <m:e>
                            <m:r>
                              <a:rPr lang="ru-RU" sz="2800" i="1" dirty="0">
                                <a:solidFill>
                                  <a:schemeClr val="tx2">
                                    <a:lumMod val="75000"/>
                                  </a:schemeClr>
                                </a:solidFill>
                                <a:latin typeface="Cambria Math"/>
                              </a:rPr>
                              <m:t>мм</m:t>
                            </m:r>
                          </m:e>
                          <m:sup>
                            <m:r>
                              <a:rPr lang="ru-RU" sz="2800" i="1" dirty="0">
                                <a:solidFill>
                                  <a:schemeClr val="tx2">
                                    <a:lumMod val="75000"/>
                                  </a:schemeClr>
                                </a:solidFill>
                                <a:latin typeface="Cambria Math"/>
                              </a:rPr>
                              <m:t>3</m:t>
                            </m:r>
                          </m:sup>
                        </m:sSup>
                      </m:num>
                      <m:den>
                        <m:r>
                          <a:rPr lang="ru-RU" sz="2800" b="0" i="1" dirty="0" smtClean="0">
                            <a:solidFill>
                              <a:schemeClr val="tx2">
                                <a:lumMod val="75000"/>
                              </a:schemeClr>
                            </a:solidFill>
                            <a:latin typeface="Cambria Math"/>
                          </a:rPr>
                          <m:t>с</m:t>
                        </m:r>
                      </m:den>
                    </m:f>
                  </m:oMath>
                </a14:m>
                <a:endParaRPr lang="ru-RU" sz="2800" dirty="0">
                  <a:solidFill>
                    <a:schemeClr val="tx2">
                      <a:lumMod val="75000"/>
                    </a:schemeClr>
                  </a:solidFill>
                  <a:latin typeface="GOST Type BU" pitchFamily="2" charset="2"/>
                </a:endParaRPr>
              </a:p>
              <a:p>
                <a:pPr marL="438150" indent="-342900" algn="just">
                  <a:lnSpc>
                    <a:spcPct val="80000"/>
                  </a:lnSpc>
                  <a:buBlip>
                    <a:blip r:embed="rId3"/>
                  </a:buBlip>
                  <a:defRPr/>
                </a:pPr>
                <a:r>
                  <a:rPr lang="ru-RU" sz="2800" dirty="0" smtClean="0">
                    <a:solidFill>
                      <a:srgbClr val="C00000"/>
                    </a:solidFill>
                    <a:latin typeface="GOST Type BU" pitchFamily="2" charset="2"/>
                  </a:rPr>
                  <a:t>силовое </a:t>
                </a:r>
                <a:r>
                  <a:rPr lang="ru-RU" sz="2800" dirty="0">
                    <a:solidFill>
                      <a:srgbClr val="C00000"/>
                    </a:solidFill>
                    <a:latin typeface="GOST Type BU" pitchFamily="2" charset="2"/>
                  </a:rPr>
                  <a:t>шлифование</a:t>
                </a:r>
                <a:r>
                  <a:rPr lang="ru-RU" sz="2800" dirty="0">
                    <a:solidFill>
                      <a:schemeClr val="tx2">
                        <a:lumMod val="75000"/>
                      </a:schemeClr>
                    </a:solidFill>
                    <a:latin typeface="GOST Type BU" pitchFamily="2" charset="2"/>
                  </a:rPr>
                  <a:t> </a:t>
                </a:r>
                <a:r>
                  <a:rPr lang="ru-RU" sz="2800" dirty="0" smtClean="0">
                    <a:solidFill>
                      <a:schemeClr val="tx2">
                        <a:lumMod val="75000"/>
                      </a:schemeClr>
                    </a:solidFill>
                    <a:latin typeface="GOST Type BU" pitchFamily="2" charset="2"/>
                  </a:rPr>
                  <a:t>- осуществляется </a:t>
                </a:r>
                <a:r>
                  <a:rPr lang="ru-RU" sz="2800" dirty="0">
                    <a:solidFill>
                      <a:schemeClr val="tx2">
                        <a:lumMod val="75000"/>
                      </a:schemeClr>
                    </a:solidFill>
                    <a:latin typeface="GOST Type BU" pitchFamily="2" charset="2"/>
                  </a:rPr>
                  <a:t>на станках с мощностью привода до 100 … 250 кВт с усилием прижима круга до 10000 Н. Производительность силового шлифования сопоставима с производительностью лезвийной обработки.</a:t>
                </a:r>
              </a:p>
              <a:p>
                <a:pPr marL="438150" indent="-342900" algn="just">
                  <a:lnSpc>
                    <a:spcPct val="80000"/>
                  </a:lnSpc>
                  <a:buBlip>
                    <a:blip r:embed="rId3"/>
                  </a:buBlip>
                  <a:defRPr/>
                </a:pPr>
                <a:r>
                  <a:rPr lang="ru-RU" sz="2800" dirty="0" smtClean="0">
                    <a:solidFill>
                      <a:srgbClr val="C00000"/>
                    </a:solidFill>
                    <a:latin typeface="GOST Type BU" pitchFamily="2" charset="2"/>
                  </a:rPr>
                  <a:t>глубинное шлифование - </a:t>
                </a:r>
                <a:r>
                  <a:rPr lang="ru-RU" sz="2800" dirty="0" smtClean="0">
                    <a:solidFill>
                      <a:schemeClr val="tx2">
                        <a:lumMod val="75000"/>
                      </a:schemeClr>
                    </a:solidFill>
                    <a:latin typeface="GOST Type BU" pitchFamily="2" charset="2"/>
                  </a:rPr>
                  <a:t>весь </a:t>
                </a:r>
                <a:r>
                  <a:rPr lang="ru-RU" sz="2800" dirty="0">
                    <a:solidFill>
                      <a:schemeClr val="tx2">
                        <a:lumMod val="75000"/>
                      </a:schemeClr>
                    </a:solidFill>
                    <a:latin typeface="GOST Type BU" pitchFamily="2" charset="2"/>
                  </a:rPr>
                  <a:t>припуск на обработку снимают за один проход </a:t>
                </a:r>
                <a:r>
                  <a:rPr lang="ru-RU" sz="2800" dirty="0" smtClean="0">
                    <a:solidFill>
                      <a:schemeClr val="tx2">
                        <a:lumMod val="75000"/>
                      </a:schemeClr>
                    </a:solidFill>
                    <a:latin typeface="GOST Type BU" pitchFamily="2" charset="2"/>
                  </a:rPr>
                  <a:t>круга </a:t>
                </a:r>
                <a:r>
                  <a:rPr lang="en-US" sz="2800" dirty="0" smtClean="0">
                    <a:solidFill>
                      <a:srgbClr val="C00000"/>
                    </a:solidFill>
                    <a:latin typeface="GOST Type BU" pitchFamily="2" charset="2"/>
                  </a:rPr>
                  <a:t>S</a:t>
                </a:r>
                <a:r>
                  <a:rPr lang="ru-RU" sz="2000" dirty="0" smtClean="0">
                    <a:solidFill>
                      <a:srgbClr val="C00000"/>
                    </a:solidFill>
                    <a:latin typeface="GOST Type BU" pitchFamily="2" charset="2"/>
                  </a:rPr>
                  <a:t>поп</a:t>
                </a:r>
                <a:r>
                  <a:rPr lang="ru-RU" sz="2800" dirty="0" smtClean="0">
                    <a:solidFill>
                      <a:srgbClr val="C00000"/>
                    </a:solidFill>
                    <a:latin typeface="GOST Type BU" pitchFamily="2" charset="2"/>
                  </a:rPr>
                  <a:t> </a:t>
                </a:r>
                <a:r>
                  <a:rPr lang="ru-RU" sz="2800" dirty="0" smtClean="0">
                    <a:solidFill>
                      <a:schemeClr val="tx2">
                        <a:lumMod val="75000"/>
                      </a:schemeClr>
                    </a:solidFill>
                    <a:latin typeface="GOST Type BU" pitchFamily="2" charset="2"/>
                  </a:rPr>
                  <a:t>до </a:t>
                </a:r>
                <a:r>
                  <a:rPr lang="ru-RU" sz="2800" dirty="0">
                    <a:solidFill>
                      <a:schemeClr val="tx2">
                        <a:lumMod val="75000"/>
                      </a:schemeClr>
                    </a:solidFill>
                    <a:latin typeface="GOST Type BU" pitchFamily="2" charset="2"/>
                  </a:rPr>
                  <a:t>6 мм/мин (обычно 1,5…2 мм/мин).</a:t>
                </a:r>
              </a:p>
              <a:p>
                <a:pPr marL="95250" indent="438150" algn="just">
                  <a:lnSpc>
                    <a:spcPct val="80000"/>
                  </a:lnSpc>
                  <a:defRPr/>
                </a:pPr>
                <a:endParaRPr lang="ru-RU" sz="2800" dirty="0" smtClean="0">
                  <a:solidFill>
                    <a:schemeClr val="tx2">
                      <a:lumMod val="75000"/>
                    </a:schemeClr>
                  </a:solidFill>
                  <a:latin typeface="GOST Type BU" pitchFamily="2" charset="2"/>
                </a:endParaRPr>
              </a:p>
              <a:p>
                <a:pPr marL="95250" indent="438150" algn="just">
                  <a:lnSpc>
                    <a:spcPct val="80000"/>
                  </a:lnSpc>
                  <a:defRPr/>
                </a:pPr>
                <a:r>
                  <a:rPr lang="ru-RU" sz="2800" dirty="0" smtClean="0">
                    <a:solidFill>
                      <a:schemeClr val="tx2">
                        <a:lumMod val="75000"/>
                      </a:schemeClr>
                    </a:solidFill>
                    <a:latin typeface="GOST Type BU" pitchFamily="2" charset="2"/>
                  </a:rPr>
                  <a:t>Перспективными </a:t>
                </a:r>
                <a:r>
                  <a:rPr lang="ru-RU" sz="2800" dirty="0">
                    <a:solidFill>
                      <a:schemeClr val="tx2">
                        <a:lumMod val="75000"/>
                      </a:schemeClr>
                    </a:solidFill>
                    <a:latin typeface="GOST Type BU" pitchFamily="2" charset="2"/>
                  </a:rPr>
                  <a:t>являются </a:t>
                </a:r>
                <a:r>
                  <a:rPr lang="ru-RU" sz="2800" dirty="0" smtClean="0">
                    <a:solidFill>
                      <a:schemeClr val="tx2">
                        <a:lumMod val="75000"/>
                      </a:schemeClr>
                    </a:solidFill>
                    <a:latin typeface="GOST Type BU" pitchFamily="2" charset="2"/>
                  </a:rPr>
                  <a:t>методы </a:t>
                </a:r>
                <a:r>
                  <a:rPr lang="ru-RU" sz="2800" dirty="0" smtClean="0">
                    <a:solidFill>
                      <a:srgbClr val="C00000"/>
                    </a:solidFill>
                    <a:latin typeface="GOST Type BU" pitchFamily="2" charset="2"/>
                  </a:rPr>
                  <a:t>обработки </a:t>
                </a:r>
                <a:r>
                  <a:rPr lang="ru-RU" sz="2800" dirty="0">
                    <a:solidFill>
                      <a:srgbClr val="C00000"/>
                    </a:solidFill>
                    <a:latin typeface="GOST Type BU" pitchFamily="2" charset="2"/>
                  </a:rPr>
                  <a:t>свободным абразивом</a:t>
                </a:r>
                <a:r>
                  <a:rPr lang="ru-RU" sz="2800" dirty="0">
                    <a:solidFill>
                      <a:schemeClr val="tx2">
                        <a:lumMod val="75000"/>
                      </a:schemeClr>
                    </a:solidFill>
                    <a:latin typeface="GOST Type BU" pitchFamily="2" charset="2"/>
                  </a:rPr>
                  <a:t>, </a:t>
                </a:r>
                <a:r>
                  <a:rPr lang="ru-RU" sz="2800" dirty="0" smtClean="0">
                    <a:solidFill>
                      <a:srgbClr val="C00000"/>
                    </a:solidFill>
                    <a:latin typeface="GOST Type BU" pitchFamily="2" charset="2"/>
                  </a:rPr>
                  <a:t>магнитно-абразивной </a:t>
                </a:r>
                <a:r>
                  <a:rPr lang="ru-RU" sz="2800" dirty="0">
                    <a:solidFill>
                      <a:srgbClr val="C00000"/>
                    </a:solidFill>
                    <a:latin typeface="GOST Type BU" pitchFamily="2" charset="2"/>
                  </a:rPr>
                  <a:t>и </a:t>
                </a:r>
                <a:r>
                  <a:rPr lang="ru-RU" sz="2800" dirty="0" smtClean="0">
                    <a:solidFill>
                      <a:srgbClr val="C00000"/>
                    </a:solidFill>
                    <a:latin typeface="GOST Type BU" pitchFamily="2" charset="2"/>
                  </a:rPr>
                  <a:t>струйно-абразивной обработки</a:t>
                </a:r>
                <a:endParaRPr lang="ru-RU" sz="2800" dirty="0">
                  <a:solidFill>
                    <a:schemeClr val="tx2">
                      <a:lumMod val="75000"/>
                    </a:schemeClr>
                  </a:solidFill>
                  <a:latin typeface="GOST Type BU" pitchFamily="2" charset="2"/>
                </a:endParaRPr>
              </a:p>
            </p:txBody>
          </p:sp>
        </mc:Choice>
        <mc:Fallback xmlns="">
          <p:sp>
            <p:nvSpPr>
              <p:cNvPr id="4" name="Содержимое 2"/>
              <p:cNvSpPr txBox="1">
                <a:spLocks noRot="1" noChangeAspect="1" noMove="1" noResize="1" noEditPoints="1" noAdjustHandles="1" noChangeArrowheads="1" noChangeShapeType="1" noTextEdit="1"/>
              </p:cNvSpPr>
              <p:nvPr/>
            </p:nvSpPr>
            <p:spPr>
              <a:xfrm>
                <a:off x="0" y="1276350"/>
                <a:ext cx="9144000" cy="5524500"/>
              </a:xfrm>
              <a:prstGeom prst="rect">
                <a:avLst/>
              </a:prstGeom>
              <a:blipFill rotWithShape="0">
                <a:blip r:embed="rId4"/>
                <a:stretch>
                  <a:fillRect l="-267" t="-2646" r="-1333"/>
                </a:stretch>
              </a:blipFill>
            </p:spPr>
            <p:txBody>
              <a:bodyPr/>
              <a:lstStyle/>
              <a:p>
                <a:r>
                  <a:rPr lang="ru-RU">
                    <a:noFill/>
                  </a:rPr>
                  <a:t> </a:t>
                </a:r>
              </a:p>
            </p:txBody>
          </p:sp>
        </mc:Fallback>
      </mc:AlternateContent>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1467" y="6450136"/>
            <a:ext cx="476412" cy="369332"/>
            <a:chOff x="8421467"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7"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62564207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9299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РЕЗАНИЯ ЖАРОПРОЧНЫХ И НЕРЖАВЕЮЩИХ СТАЛЕЙ И СПЛАВОВ</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001806"/>
            <a:ext cx="9144000" cy="5848350"/>
          </a:xfrm>
          <a:prstGeom prst="rect">
            <a:avLst/>
          </a:prstGeom>
        </p:spPr>
        <p:txBody>
          <a:bodyPr vert="horz" lIns="91440" tIns="45720" rIns="91440" bIns="45720" rtlCol="0">
            <a:noAutofit/>
          </a:bodyPr>
          <a:lstStyle/>
          <a:p>
            <a:pPr marL="171450" indent="552450" algn="just">
              <a:lnSpc>
                <a:spcPct val="80000"/>
              </a:lnSpc>
              <a:buBlip>
                <a:blip r:embed="rId3"/>
              </a:buBlip>
              <a:defRPr/>
            </a:pPr>
            <a:r>
              <a:rPr lang="ru-RU" sz="2200" dirty="0" smtClean="0">
                <a:solidFill>
                  <a:schemeClr val="tx2">
                    <a:lumMod val="75000"/>
                  </a:schemeClr>
                </a:solidFill>
                <a:latin typeface="GOST Type BU" pitchFamily="2" charset="2"/>
              </a:rPr>
              <a:t>низкая </a:t>
            </a:r>
            <a:r>
              <a:rPr lang="ru-RU" sz="2200" dirty="0">
                <a:solidFill>
                  <a:schemeClr val="tx2">
                    <a:lumMod val="75000"/>
                  </a:schemeClr>
                </a:solidFill>
                <a:latin typeface="GOST Type BU" pitchFamily="2" charset="2"/>
              </a:rPr>
              <a:t>обрабатываемость в связи с их </a:t>
            </a:r>
            <a:r>
              <a:rPr lang="ru-RU" sz="2200" dirty="0" err="1">
                <a:solidFill>
                  <a:schemeClr val="tx2">
                    <a:lumMod val="75000"/>
                  </a:schemeClr>
                </a:solidFill>
                <a:latin typeface="GOST Type BU" pitchFamily="2" charset="2"/>
              </a:rPr>
              <a:t>упрочняемостью</a:t>
            </a:r>
            <a:r>
              <a:rPr lang="ru-RU" sz="2200" dirty="0">
                <a:solidFill>
                  <a:schemeClr val="tx2">
                    <a:lumMod val="75000"/>
                  </a:schemeClr>
                </a:solidFill>
                <a:latin typeface="GOST Type BU" pitchFamily="2" charset="2"/>
              </a:rPr>
              <a:t> и жаропрочностью (К</a:t>
            </a:r>
            <a:r>
              <a:rPr lang="ru-RU" sz="2200" baseline="-25000" dirty="0">
                <a:solidFill>
                  <a:schemeClr val="tx2">
                    <a:lumMod val="75000"/>
                  </a:schemeClr>
                </a:solidFill>
                <a:latin typeface="GOST Type BU" pitchFamily="2" charset="2"/>
              </a:rPr>
              <a:t>0</a:t>
            </a:r>
            <a:r>
              <a:rPr lang="ru-RU" sz="2200" dirty="0">
                <a:solidFill>
                  <a:schemeClr val="tx2">
                    <a:lumMod val="75000"/>
                  </a:schemeClr>
                </a:solidFill>
                <a:latin typeface="GOST Type BU" pitchFamily="2" charset="2"/>
              </a:rPr>
              <a:t> = 0,1 ... 1,0</a:t>
            </a:r>
            <a:r>
              <a:rPr lang="ru-RU" sz="2200" dirty="0" smtClean="0">
                <a:solidFill>
                  <a:schemeClr val="tx2">
                    <a:lumMod val="75000"/>
                  </a:schemeClr>
                </a:solidFill>
                <a:latin typeface="GOST Type BU" pitchFamily="2" charset="2"/>
              </a:rPr>
              <a:t>);</a:t>
            </a:r>
          </a:p>
          <a:p>
            <a:pPr marL="171450" indent="552450" algn="just">
              <a:lnSpc>
                <a:spcPct val="80000"/>
              </a:lnSpc>
              <a:buBlip>
                <a:blip r:embed="rId3"/>
              </a:buBlip>
              <a:defRPr/>
            </a:pPr>
            <a:endParaRPr lang="ru-RU" sz="22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200" dirty="0">
                <a:solidFill>
                  <a:schemeClr val="tx2">
                    <a:lumMod val="75000"/>
                  </a:schemeClr>
                </a:solidFill>
                <a:latin typeface="GOST Type BU" pitchFamily="2" charset="2"/>
              </a:rPr>
              <a:t>пониженная </a:t>
            </a:r>
            <a:r>
              <a:rPr lang="ru-RU" sz="2200" dirty="0" err="1">
                <a:solidFill>
                  <a:schemeClr val="tx2">
                    <a:lumMod val="75000"/>
                  </a:schemeClr>
                </a:solidFill>
                <a:latin typeface="GOST Type BU" pitchFamily="2" charset="2"/>
              </a:rPr>
              <a:t>виброустойчивость</a:t>
            </a:r>
            <a:r>
              <a:rPr lang="ru-RU" sz="2200" dirty="0">
                <a:solidFill>
                  <a:schemeClr val="tx2">
                    <a:lumMod val="75000"/>
                  </a:schemeClr>
                </a:solidFill>
                <a:latin typeface="GOST Type BU" pitchFamily="2" charset="2"/>
              </a:rPr>
              <a:t> в связи с высокой </a:t>
            </a:r>
            <a:r>
              <a:rPr lang="ru-RU" sz="2200" dirty="0" err="1">
                <a:solidFill>
                  <a:schemeClr val="tx2">
                    <a:lumMod val="75000"/>
                  </a:schemeClr>
                </a:solidFill>
                <a:latin typeface="GOST Type BU" pitchFamily="2" charset="2"/>
              </a:rPr>
              <a:t>упрочняемостью</a:t>
            </a:r>
            <a:r>
              <a:rPr lang="ru-RU" sz="2200" dirty="0" smtClean="0">
                <a:solidFill>
                  <a:schemeClr val="tx2">
                    <a:lumMod val="75000"/>
                  </a:schemeClr>
                </a:solidFill>
                <a:latin typeface="GOST Type BU" pitchFamily="2" charset="2"/>
              </a:rPr>
              <a:t>;</a:t>
            </a:r>
          </a:p>
          <a:p>
            <a:pPr marL="171450" indent="552450" algn="just">
              <a:lnSpc>
                <a:spcPct val="80000"/>
              </a:lnSpc>
              <a:buBlip>
                <a:blip r:embed="rId3"/>
              </a:buBlip>
              <a:defRPr/>
            </a:pPr>
            <a:endParaRPr lang="ru-RU" sz="22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200" dirty="0">
                <a:solidFill>
                  <a:schemeClr val="tx2">
                    <a:lumMod val="75000"/>
                  </a:schemeClr>
                </a:solidFill>
                <a:latin typeface="GOST Type BU" pitchFamily="2" charset="2"/>
              </a:rPr>
              <a:t>большие силы резания</a:t>
            </a:r>
            <a:r>
              <a:rPr lang="ru-RU" sz="2200" dirty="0" smtClean="0">
                <a:solidFill>
                  <a:schemeClr val="tx2">
                    <a:lumMod val="75000"/>
                  </a:schemeClr>
                </a:solidFill>
                <a:latin typeface="GOST Type BU" pitchFamily="2" charset="2"/>
              </a:rPr>
              <a:t>;</a:t>
            </a:r>
          </a:p>
          <a:p>
            <a:pPr marL="171450" indent="552450" algn="just">
              <a:lnSpc>
                <a:spcPct val="80000"/>
              </a:lnSpc>
              <a:buBlip>
                <a:blip r:embed="rId3"/>
              </a:buBlip>
              <a:defRPr/>
            </a:pPr>
            <a:endParaRPr lang="ru-RU" sz="22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200" dirty="0">
                <a:solidFill>
                  <a:schemeClr val="tx2">
                    <a:lumMod val="75000"/>
                  </a:schemeClr>
                </a:solidFill>
                <a:latin typeface="GOST Type BU" pitchFamily="2" charset="2"/>
              </a:rPr>
              <a:t>высокие температуры резания в связи с высокой теплопроводностью</a:t>
            </a:r>
            <a:r>
              <a:rPr lang="ru-RU" sz="2200" dirty="0" smtClean="0">
                <a:solidFill>
                  <a:schemeClr val="tx2">
                    <a:lumMod val="75000"/>
                  </a:schemeClr>
                </a:solidFill>
                <a:latin typeface="GOST Type BU" pitchFamily="2" charset="2"/>
              </a:rPr>
              <a:t>;</a:t>
            </a:r>
          </a:p>
          <a:p>
            <a:pPr marL="171450" indent="552450" algn="just">
              <a:lnSpc>
                <a:spcPct val="80000"/>
              </a:lnSpc>
              <a:buBlip>
                <a:blip r:embed="rId3"/>
              </a:buBlip>
              <a:defRPr/>
            </a:pPr>
            <a:endParaRPr lang="ru-RU" sz="22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200" dirty="0">
                <a:solidFill>
                  <a:schemeClr val="tx2">
                    <a:lumMod val="75000"/>
                  </a:schemeClr>
                </a:solidFill>
                <a:latin typeface="GOST Type BU" pitchFamily="2" charset="2"/>
              </a:rPr>
              <a:t>ускоренный износ и низкая стойкость инструмента в связи с высокой твердостью и прочностью материала и большими значениями напряжений и температуры в зоне резания, коэффициента трения, а также абразивной и адгезионной </a:t>
            </a:r>
            <a:r>
              <a:rPr lang="ru-RU" sz="2200" dirty="0" smtClean="0">
                <a:solidFill>
                  <a:schemeClr val="tx2">
                    <a:lumMod val="75000"/>
                  </a:schemeClr>
                </a:solidFill>
                <a:latin typeface="GOST Type BU" pitchFamily="2" charset="2"/>
              </a:rPr>
              <a:t>способностью;</a:t>
            </a:r>
          </a:p>
          <a:p>
            <a:pPr marL="171450" indent="552450" algn="just">
              <a:lnSpc>
                <a:spcPct val="80000"/>
              </a:lnSpc>
              <a:buBlip>
                <a:blip r:embed="rId3"/>
              </a:buBlip>
              <a:defRPr/>
            </a:pPr>
            <a:endParaRPr lang="ru-RU" sz="22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200" dirty="0" smtClean="0">
                <a:solidFill>
                  <a:schemeClr val="tx2">
                    <a:lumMod val="75000"/>
                  </a:schemeClr>
                </a:solidFill>
                <a:latin typeface="GOST Type BU" pitchFamily="2" charset="2"/>
              </a:rPr>
              <a:t>рекомендуемые </a:t>
            </a:r>
            <a:r>
              <a:rPr lang="ru-RU" sz="2200" dirty="0">
                <a:solidFill>
                  <a:schemeClr val="tx2">
                    <a:lumMod val="75000"/>
                  </a:schemeClr>
                </a:solidFill>
                <a:latin typeface="GOST Type BU" pitchFamily="2" charset="2"/>
              </a:rPr>
              <a:t>режимы резания и геометрия инструмента при обработке стали 12Х18Н10Т инструментом из </a:t>
            </a:r>
            <a:r>
              <a:rPr lang="ru-RU" sz="2200" dirty="0" smtClean="0">
                <a:solidFill>
                  <a:schemeClr val="tx2">
                    <a:lumMod val="75000"/>
                  </a:schemeClr>
                </a:solidFill>
                <a:latin typeface="GOST Type BU" pitchFamily="2" charset="2"/>
              </a:rPr>
              <a:t>ВК8 –</a:t>
            </a:r>
            <a:r>
              <a:rPr lang="en-US" sz="2200" dirty="0" smtClean="0">
                <a:solidFill>
                  <a:schemeClr val="tx2">
                    <a:lumMod val="75000"/>
                  </a:schemeClr>
                </a:solidFill>
                <a:latin typeface="GOST Type BU" pitchFamily="2" charset="2"/>
              </a:rPr>
              <a:t> </a:t>
            </a:r>
            <a:r>
              <a:rPr lang="el-GR" sz="2200" dirty="0" smtClean="0">
                <a:solidFill>
                  <a:schemeClr val="tx2">
                    <a:lumMod val="75000"/>
                  </a:schemeClr>
                </a:solidFill>
                <a:latin typeface="Times New Roman"/>
                <a:cs typeface="Times New Roman"/>
              </a:rPr>
              <a:t>υ</a:t>
            </a:r>
            <a:r>
              <a:rPr lang="ru-RU" sz="2200" dirty="0" smtClean="0">
                <a:solidFill>
                  <a:schemeClr val="tx2">
                    <a:lumMod val="75000"/>
                  </a:schemeClr>
                </a:solidFill>
                <a:latin typeface="GOST Type BU" pitchFamily="2" charset="2"/>
              </a:rPr>
              <a:t>=</a:t>
            </a:r>
            <a:r>
              <a:rPr lang="ru-RU" sz="2200" dirty="0">
                <a:solidFill>
                  <a:schemeClr val="tx2">
                    <a:lumMod val="75000"/>
                  </a:schemeClr>
                </a:solidFill>
                <a:latin typeface="GOST Type BU" pitchFamily="2" charset="2"/>
              </a:rPr>
              <a:t> 2 … </a:t>
            </a:r>
            <a:r>
              <a:rPr lang="ru-RU" sz="2200" dirty="0" smtClean="0">
                <a:solidFill>
                  <a:schemeClr val="tx2">
                    <a:lumMod val="75000"/>
                  </a:schemeClr>
                </a:solidFill>
                <a:latin typeface="GOST Type BU" pitchFamily="2" charset="2"/>
              </a:rPr>
              <a:t>2,5</a:t>
            </a:r>
            <a:r>
              <a:rPr lang="en-US" sz="2200" dirty="0" smtClean="0">
                <a:solidFill>
                  <a:schemeClr val="tx2">
                    <a:lumMod val="75000"/>
                  </a:schemeClr>
                </a:solidFill>
                <a:latin typeface="GOST Type BU" pitchFamily="2" charset="2"/>
              </a:rPr>
              <a:t> </a:t>
            </a:r>
            <a:r>
              <a:rPr lang="ru-RU" sz="2200" dirty="0" smtClean="0">
                <a:solidFill>
                  <a:schemeClr val="tx2">
                    <a:lumMod val="75000"/>
                  </a:schemeClr>
                </a:solidFill>
                <a:latin typeface="GOST Type BU" pitchFamily="2" charset="2"/>
              </a:rPr>
              <a:t>м/с,</a:t>
            </a:r>
            <a:r>
              <a:rPr lang="en-US" sz="2200" dirty="0" smtClean="0">
                <a:solidFill>
                  <a:schemeClr val="tx2">
                    <a:lumMod val="75000"/>
                  </a:schemeClr>
                </a:solidFill>
                <a:latin typeface="GOST Type BU" pitchFamily="2" charset="2"/>
              </a:rPr>
              <a:t> </a:t>
            </a:r>
            <a:r>
              <a:rPr lang="ru-RU" sz="2200" dirty="0" smtClean="0">
                <a:solidFill>
                  <a:schemeClr val="tx2">
                    <a:lumMod val="75000"/>
                  </a:schemeClr>
                </a:solidFill>
                <a:latin typeface="GOST Type BU" pitchFamily="2" charset="2"/>
              </a:rPr>
              <a:t>Р6М5 –</a:t>
            </a:r>
            <a:r>
              <a:rPr lang="en-US" sz="2200" dirty="0" smtClean="0">
                <a:solidFill>
                  <a:schemeClr val="tx2">
                    <a:lumMod val="75000"/>
                  </a:schemeClr>
                </a:solidFill>
                <a:latin typeface="GOST Type BU" pitchFamily="2" charset="2"/>
              </a:rPr>
              <a:t> </a:t>
            </a:r>
            <a:r>
              <a:rPr lang="el-GR" sz="2200" dirty="0" smtClean="0">
                <a:solidFill>
                  <a:schemeClr val="tx2">
                    <a:lumMod val="75000"/>
                  </a:schemeClr>
                </a:solidFill>
                <a:cs typeface="Times New Roman"/>
              </a:rPr>
              <a:t>υ </a:t>
            </a:r>
            <a:r>
              <a:rPr lang="ru-RU" sz="2200" dirty="0" smtClean="0">
                <a:solidFill>
                  <a:schemeClr val="tx2">
                    <a:lumMod val="75000"/>
                  </a:schemeClr>
                </a:solidFill>
                <a:latin typeface="GOST Type BU" pitchFamily="2" charset="2"/>
              </a:rPr>
              <a:t>=</a:t>
            </a:r>
            <a:r>
              <a:rPr lang="ru-RU" sz="2200" dirty="0">
                <a:solidFill>
                  <a:schemeClr val="tx2">
                    <a:lumMod val="75000"/>
                  </a:schemeClr>
                </a:solidFill>
                <a:latin typeface="GOST Type BU" pitchFamily="2" charset="2"/>
              </a:rPr>
              <a:t> 0,4 … 0,6 м/с; γ = 16 ... 20, α = 6 ... 8, f = 0,1 ... 0,4 мм; 36 НХТЮ </a:t>
            </a:r>
            <a:r>
              <a:rPr lang="ru-RU" sz="2200" dirty="0" smtClean="0">
                <a:solidFill>
                  <a:schemeClr val="tx2">
                    <a:lumMod val="75000"/>
                  </a:schemeClr>
                </a:solidFill>
                <a:latin typeface="GOST Type BU" pitchFamily="2" charset="2"/>
              </a:rPr>
              <a:t>–</a:t>
            </a:r>
            <a:r>
              <a:rPr lang="en-US" sz="2200" dirty="0" smtClean="0">
                <a:solidFill>
                  <a:schemeClr val="tx2">
                    <a:lumMod val="75000"/>
                  </a:schemeClr>
                </a:solidFill>
                <a:latin typeface="GOST Type BU" pitchFamily="2" charset="2"/>
              </a:rPr>
              <a:t> </a:t>
            </a:r>
            <a:r>
              <a:rPr lang="ru-RU" sz="2200" dirty="0" smtClean="0">
                <a:solidFill>
                  <a:schemeClr val="tx2">
                    <a:lumMod val="75000"/>
                  </a:schemeClr>
                </a:solidFill>
                <a:latin typeface="GOST Type BU" pitchFamily="2" charset="2"/>
              </a:rPr>
              <a:t>ВК8 –</a:t>
            </a:r>
            <a:r>
              <a:rPr lang="en-US" sz="2200" dirty="0" smtClean="0">
                <a:solidFill>
                  <a:schemeClr val="tx2">
                    <a:lumMod val="75000"/>
                  </a:schemeClr>
                </a:solidFill>
                <a:latin typeface="GOST Type BU" pitchFamily="2" charset="2"/>
              </a:rPr>
              <a:t> </a:t>
            </a:r>
            <a:r>
              <a:rPr lang="el-GR" sz="2200" dirty="0" smtClean="0">
                <a:solidFill>
                  <a:schemeClr val="tx2">
                    <a:lumMod val="75000"/>
                  </a:schemeClr>
                </a:solidFill>
                <a:cs typeface="Times New Roman"/>
              </a:rPr>
              <a:t>υ</a:t>
            </a:r>
            <a:r>
              <a:rPr lang="en-US" sz="2200" dirty="0" smtClean="0">
                <a:solidFill>
                  <a:schemeClr val="tx2">
                    <a:lumMod val="75000"/>
                  </a:schemeClr>
                </a:solidFill>
                <a:cs typeface="Times New Roman"/>
              </a:rPr>
              <a:t> </a:t>
            </a:r>
            <a:r>
              <a:rPr lang="ru-RU" sz="2200" dirty="0" smtClean="0">
                <a:solidFill>
                  <a:schemeClr val="tx2">
                    <a:lumMod val="75000"/>
                  </a:schemeClr>
                </a:solidFill>
                <a:latin typeface="GOST Type BU" pitchFamily="2" charset="2"/>
              </a:rPr>
              <a:t>=</a:t>
            </a:r>
            <a:r>
              <a:rPr lang="ru-RU" sz="2200" dirty="0">
                <a:solidFill>
                  <a:schemeClr val="tx2">
                    <a:lumMod val="75000"/>
                  </a:schemeClr>
                </a:solidFill>
                <a:latin typeface="GOST Type BU" pitchFamily="2" charset="2"/>
              </a:rPr>
              <a:t> 0,7 … 0,8 м/с, </a:t>
            </a:r>
            <a:r>
              <a:rPr lang="en-US" sz="2200" dirty="0" smtClean="0">
                <a:solidFill>
                  <a:schemeClr val="tx2">
                    <a:lumMod val="75000"/>
                  </a:schemeClr>
                </a:solidFill>
                <a:latin typeface="GOST Type BU" pitchFamily="2" charset="2"/>
              </a:rPr>
              <a:t>         </a:t>
            </a:r>
            <a:r>
              <a:rPr lang="ru-RU" sz="2200" dirty="0" smtClean="0">
                <a:solidFill>
                  <a:schemeClr val="tx2">
                    <a:lumMod val="75000"/>
                  </a:schemeClr>
                </a:solidFill>
                <a:latin typeface="GOST Type BU" pitchFamily="2" charset="2"/>
              </a:rPr>
              <a:t>Р9К5 </a:t>
            </a:r>
            <a:r>
              <a:rPr lang="el-GR" sz="2200" dirty="0" smtClean="0">
                <a:solidFill>
                  <a:schemeClr val="tx2">
                    <a:lumMod val="75000"/>
                  </a:schemeClr>
                </a:solidFill>
                <a:cs typeface="Times New Roman"/>
              </a:rPr>
              <a:t>υ </a:t>
            </a:r>
            <a:r>
              <a:rPr lang="ru-RU" sz="2200" dirty="0" smtClean="0">
                <a:solidFill>
                  <a:schemeClr val="tx2">
                    <a:lumMod val="75000"/>
                  </a:schemeClr>
                </a:solidFill>
                <a:latin typeface="GOST Type BU" pitchFamily="2" charset="2"/>
              </a:rPr>
              <a:t>=</a:t>
            </a:r>
            <a:r>
              <a:rPr lang="ru-RU" sz="2200" dirty="0">
                <a:solidFill>
                  <a:schemeClr val="tx2">
                    <a:lumMod val="75000"/>
                  </a:schemeClr>
                </a:solidFill>
                <a:latin typeface="GOST Type BU" pitchFamily="2" charset="2"/>
              </a:rPr>
              <a:t> 0,1 ... 0,2 м/с; γ = 5 ... 10, α = 10 ... 15, f = 0,1 ... 0,4 мм</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7077" y="6450136"/>
            <a:ext cx="465192" cy="369332"/>
            <a:chOff x="8427077" y="6450136"/>
            <a:chExt cx="46519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7077" y="6450136"/>
              <a:ext cx="46519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83863022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442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ОБРАБОТКИ ТИТАНОВЫХ СПЛАВОВ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162050"/>
            <a:ext cx="9144000" cy="5715000"/>
          </a:xfrm>
          <a:prstGeom prst="rect">
            <a:avLst/>
          </a:prstGeom>
        </p:spPr>
        <p:txBody>
          <a:bodyPr vert="horz" lIns="91440" tIns="45720" rIns="91440" bIns="45720" rtlCol="0">
            <a:noAutofit/>
          </a:bodyPr>
          <a:lstStyle/>
          <a:p>
            <a:pPr marL="95250" indent="628650" algn="just">
              <a:lnSpc>
                <a:spcPct val="80000"/>
              </a:lnSpc>
              <a:buBlip>
                <a:blip r:embed="rId3"/>
              </a:buBlip>
              <a:defRPr/>
            </a:pPr>
            <a:r>
              <a:rPr lang="ru-RU" sz="2700" dirty="0" smtClean="0">
                <a:solidFill>
                  <a:schemeClr val="tx2">
                    <a:lumMod val="75000"/>
                  </a:schemeClr>
                </a:solidFill>
                <a:latin typeface="GOST Type BU" pitchFamily="2" charset="2"/>
              </a:rPr>
              <a:t>скорость </a:t>
            </a:r>
            <a:r>
              <a:rPr lang="ru-RU" sz="2700" dirty="0">
                <a:solidFill>
                  <a:schemeClr val="tx2">
                    <a:lumMod val="75000"/>
                  </a:schemeClr>
                </a:solidFill>
                <a:latin typeface="GOST Type BU" pitchFamily="2" charset="2"/>
              </a:rPr>
              <a:t>резания в 2,5 … 5 раз меньше, чем при обработке стали 45;</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малая пластичность и высокий коэффициент упрочнения приводят к образованию элементной стружки и отрицательной усадке;</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интенсивное </a:t>
            </a:r>
            <a:r>
              <a:rPr lang="ru-RU" sz="2700" dirty="0" err="1">
                <a:solidFill>
                  <a:schemeClr val="tx2">
                    <a:lumMod val="75000"/>
                  </a:schemeClr>
                </a:solidFill>
                <a:latin typeface="GOST Type BU" pitchFamily="2" charset="2"/>
              </a:rPr>
              <a:t>наростообразование</a:t>
            </a:r>
            <a:r>
              <a:rPr lang="ru-RU" sz="2700" dirty="0">
                <a:solidFill>
                  <a:schemeClr val="tx2">
                    <a:lumMod val="75000"/>
                  </a:schemeClr>
                </a:solidFill>
                <a:latin typeface="GOST Type BU" pitchFamily="2" charset="2"/>
              </a:rPr>
              <a:t> и задиры;</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сила резания </a:t>
            </a:r>
            <a:r>
              <a:rPr lang="ru-RU" sz="2700" dirty="0" err="1">
                <a:solidFill>
                  <a:srgbClr val="C00000"/>
                </a:solidFill>
                <a:latin typeface="GOST Type BU" pitchFamily="2" charset="2"/>
              </a:rPr>
              <a:t>Р</a:t>
            </a:r>
            <a:r>
              <a:rPr lang="ru-RU" sz="2700" baseline="-25000" dirty="0" err="1">
                <a:solidFill>
                  <a:srgbClr val="C00000"/>
                </a:solidFill>
                <a:latin typeface="GOST Type BU" pitchFamily="2" charset="2"/>
              </a:rPr>
              <a:t>z</a:t>
            </a:r>
            <a:r>
              <a:rPr lang="ru-RU" sz="2700" dirty="0">
                <a:solidFill>
                  <a:schemeClr val="tx2">
                    <a:lumMod val="75000"/>
                  </a:schemeClr>
                </a:solidFill>
                <a:latin typeface="GOST Type BU" pitchFamily="2" charset="2"/>
              </a:rPr>
              <a:t> на 20 % меньше, чем при обработке конструкционной стали 45 из-за пониженной пластичности;</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возможно воспламенение стружки;</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высокая химическая активность титана приводит к окислению поверхности и росту напряжений и температуры резания;</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высокое абразивное изнашивание инструмента, хрупкое разрушение и сколы;</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низкая </a:t>
            </a:r>
            <a:r>
              <a:rPr lang="ru-RU" sz="2700" dirty="0" err="1">
                <a:solidFill>
                  <a:schemeClr val="tx2">
                    <a:lumMod val="75000"/>
                  </a:schemeClr>
                </a:solidFill>
                <a:latin typeface="GOST Type BU" pitchFamily="2" charset="2"/>
              </a:rPr>
              <a:t>виброустойчивость</a:t>
            </a:r>
            <a:r>
              <a:rPr lang="ru-RU" sz="2700" dirty="0">
                <a:solidFill>
                  <a:schemeClr val="tx2">
                    <a:lumMod val="75000"/>
                  </a:schemeClr>
                </a:solidFill>
                <a:latin typeface="GOST Type BU" pitchFamily="2" charset="2"/>
              </a:rPr>
              <a:t> процесса резания; </a:t>
            </a:r>
          </a:p>
          <a:p>
            <a:pPr marL="95250" indent="628650" algn="just">
              <a:lnSpc>
                <a:spcPct val="80000"/>
              </a:lnSpc>
              <a:buBlip>
                <a:blip r:embed="rId3"/>
              </a:buBlip>
              <a:defRPr/>
            </a:pPr>
            <a:r>
              <a:rPr lang="ru-RU" sz="2700" dirty="0">
                <a:solidFill>
                  <a:schemeClr val="tx2">
                    <a:lumMod val="75000"/>
                  </a:schemeClr>
                </a:solidFill>
                <a:latin typeface="GOST Type BU" pitchFamily="2" charset="2"/>
              </a:rPr>
              <a:t>вредное воздействие титановой пыли</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1467" y="6450136"/>
            <a:ext cx="476412" cy="369332"/>
            <a:chOff x="8421467"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7"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3091911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8347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ОБРАБАТЫВАЕМОСТЬ ЧУГУНОВ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162050"/>
            <a:ext cx="9144000" cy="5715000"/>
          </a:xfrm>
          <a:prstGeom prst="rect">
            <a:avLst/>
          </a:prstGeom>
        </p:spPr>
        <p:txBody>
          <a:bodyPr vert="horz" lIns="91440" tIns="45720" rIns="91440" bIns="45720" rtlCol="0">
            <a:noAutofit/>
          </a:bodyPr>
          <a:lstStyle/>
          <a:p>
            <a:pPr marL="95250" indent="266700" algn="just">
              <a:lnSpc>
                <a:spcPct val="80000"/>
              </a:lnSpc>
              <a:defRPr/>
            </a:pPr>
            <a:r>
              <a:rPr lang="ru-RU" sz="2400" dirty="0">
                <a:solidFill>
                  <a:schemeClr val="tx2">
                    <a:lumMod val="75000"/>
                  </a:schemeClr>
                </a:solidFill>
                <a:latin typeface="GOST Type BU" pitchFamily="2" charset="2"/>
              </a:rPr>
              <a:t>Чугуны подразделяются на: ферритные (Ф + Г); перлитные (П + Г); перлитные ковкие (П + Г); половинчатые (П + Г + У), содержащие перлит, графит и цементит; белые (П + У). Обрабатываемость чугунов ухудшается по мере того, как углерод из свободного состояния (графит), переходит в связанное (цементит), с повышением истирающей способности</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95250" indent="266700" algn="just">
              <a:lnSpc>
                <a:spcPct val="80000"/>
              </a:lnSpc>
              <a:defRPr/>
            </a:pPr>
            <a:endParaRPr lang="ru-RU" sz="2400" dirty="0">
              <a:solidFill>
                <a:schemeClr val="tx2">
                  <a:lumMod val="75000"/>
                </a:schemeClr>
              </a:solidFill>
              <a:latin typeface="GOST Type BU" pitchFamily="2" charset="2"/>
            </a:endParaRPr>
          </a:p>
          <a:p>
            <a:pPr marL="95250" indent="266700" algn="just">
              <a:lnSpc>
                <a:spcPct val="80000"/>
              </a:lnSpc>
              <a:defRPr/>
            </a:pPr>
            <a:r>
              <a:rPr lang="ru-RU" sz="2400" dirty="0">
                <a:solidFill>
                  <a:srgbClr val="C00000"/>
                </a:solidFill>
                <a:latin typeface="GOST Type BU" pitchFamily="2" charset="2"/>
              </a:rPr>
              <a:t>Особенности резания:</a:t>
            </a:r>
          </a:p>
          <a:p>
            <a:pPr marL="266700" indent="628650" algn="just">
              <a:lnSpc>
                <a:spcPct val="80000"/>
              </a:lnSpc>
              <a:buBlip>
                <a:blip r:embed="rId3"/>
              </a:buBlip>
              <a:defRPr/>
            </a:pPr>
            <a:r>
              <a:rPr lang="ru-RU" sz="2400" dirty="0">
                <a:solidFill>
                  <a:schemeClr val="tx2">
                    <a:lumMod val="75000"/>
                  </a:schemeClr>
                </a:solidFill>
                <a:latin typeface="GOST Type BU" pitchFamily="2" charset="2"/>
              </a:rPr>
              <a:t>образуется стружка надлома</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266700" indent="628650" algn="just">
              <a:lnSpc>
                <a:spcPct val="80000"/>
              </a:lnSpc>
              <a:buBlip>
                <a:blip r:embed="rId3"/>
              </a:buBlip>
              <a:defRPr/>
            </a:pPr>
            <a:endParaRPr lang="ru-RU" sz="2400" dirty="0">
              <a:solidFill>
                <a:schemeClr val="tx2">
                  <a:lumMod val="75000"/>
                </a:schemeClr>
              </a:solidFill>
              <a:latin typeface="GOST Type BU" pitchFamily="2" charset="2"/>
            </a:endParaRPr>
          </a:p>
          <a:p>
            <a:pPr marL="266700" indent="628650" algn="just">
              <a:lnSpc>
                <a:spcPct val="80000"/>
              </a:lnSpc>
              <a:buBlip>
                <a:blip r:embed="rId3"/>
              </a:buBlip>
              <a:defRPr/>
            </a:pPr>
            <a:r>
              <a:rPr lang="ru-RU" sz="2400" dirty="0">
                <a:solidFill>
                  <a:schemeClr val="tx2">
                    <a:lumMod val="75000"/>
                  </a:schemeClr>
                </a:solidFill>
                <a:latin typeface="GOST Type BU" pitchFamily="2" charset="2"/>
              </a:rPr>
              <a:t>силы меньше, чем при обработке стали 45, т. к. чугуны </a:t>
            </a:r>
            <a:r>
              <a:rPr lang="ru-RU" sz="2400" dirty="0" err="1">
                <a:solidFill>
                  <a:schemeClr val="tx2">
                    <a:lumMod val="75000"/>
                  </a:schemeClr>
                </a:solidFill>
                <a:latin typeface="GOST Type BU" pitchFamily="2" charset="2"/>
              </a:rPr>
              <a:t>малопластичны</a:t>
            </a:r>
            <a:r>
              <a:rPr lang="ru-RU" sz="2400" dirty="0">
                <a:solidFill>
                  <a:schemeClr val="tx2">
                    <a:lumMod val="75000"/>
                  </a:schemeClr>
                </a:solidFill>
                <a:latin typeface="GOST Type BU" pitchFamily="2" charset="2"/>
              </a:rPr>
              <a:t> и склонны к упрочнению</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266700" indent="628650" algn="just">
              <a:lnSpc>
                <a:spcPct val="80000"/>
              </a:lnSpc>
              <a:buBlip>
                <a:blip r:embed="rId3"/>
              </a:buBlip>
              <a:defRPr/>
            </a:pPr>
            <a:endParaRPr lang="ru-RU" sz="2400" dirty="0">
              <a:solidFill>
                <a:schemeClr val="tx2">
                  <a:lumMod val="75000"/>
                </a:schemeClr>
              </a:solidFill>
              <a:latin typeface="GOST Type BU" pitchFamily="2" charset="2"/>
            </a:endParaRPr>
          </a:p>
          <a:p>
            <a:pPr marL="266700" indent="628650" algn="just">
              <a:lnSpc>
                <a:spcPct val="80000"/>
              </a:lnSpc>
              <a:buBlip>
                <a:blip r:embed="rId3"/>
              </a:buBlip>
              <a:defRPr/>
            </a:pPr>
            <a:r>
              <a:rPr lang="ru-RU" sz="2400" dirty="0">
                <a:solidFill>
                  <a:schemeClr val="tx2">
                    <a:lumMod val="75000"/>
                  </a:schemeClr>
                </a:solidFill>
                <a:latin typeface="GOST Type BU" pitchFamily="2" charset="2"/>
              </a:rPr>
              <a:t>температура резания ниже, чем при обработке стали, однако скорость резания меньше</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266700" indent="628650" algn="just">
              <a:lnSpc>
                <a:spcPct val="80000"/>
              </a:lnSpc>
              <a:buBlip>
                <a:blip r:embed="rId3"/>
              </a:buBlip>
              <a:defRPr/>
            </a:pPr>
            <a:endParaRPr lang="ru-RU" sz="2400" dirty="0">
              <a:solidFill>
                <a:schemeClr val="tx2">
                  <a:lumMod val="75000"/>
                </a:schemeClr>
              </a:solidFill>
              <a:latin typeface="GOST Type BU" pitchFamily="2" charset="2"/>
            </a:endParaRPr>
          </a:p>
          <a:p>
            <a:pPr marL="266700" indent="628650" algn="just">
              <a:lnSpc>
                <a:spcPct val="80000"/>
              </a:lnSpc>
              <a:buBlip>
                <a:blip r:embed="rId3"/>
              </a:buBlip>
              <a:defRPr/>
            </a:pPr>
            <a:r>
              <a:rPr lang="ru-RU" sz="2400" dirty="0">
                <a:solidFill>
                  <a:schemeClr val="tx2">
                    <a:lumMod val="75000"/>
                  </a:schemeClr>
                </a:solidFill>
                <a:latin typeface="GOST Type BU" pitchFamily="2" charset="2"/>
              </a:rPr>
              <a:t>повышение истирающей способности из-за отбеленного слоя</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7077" y="6450136"/>
            <a:ext cx="465192" cy="369332"/>
            <a:chOff x="8427077" y="6450136"/>
            <a:chExt cx="46519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7077" y="6450136"/>
              <a:ext cx="46519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28445453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8347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ОБРАБАТЫВАЕМОСТЬ АЛЮМИНИЕВЫХ СПЛАВОВ</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857250"/>
            <a:ext cx="9144000" cy="6019800"/>
          </a:xfrm>
          <a:prstGeom prst="rect">
            <a:avLst/>
          </a:prstGeom>
        </p:spPr>
        <p:txBody>
          <a:bodyPr vert="horz" lIns="91440" tIns="45720" rIns="91440" bIns="45720" rtlCol="0">
            <a:noAutofit/>
          </a:bodyPr>
          <a:lstStyle/>
          <a:p>
            <a:pPr marL="95250" indent="438150" algn="just">
              <a:lnSpc>
                <a:spcPct val="80000"/>
              </a:lnSpc>
              <a:defRPr/>
            </a:pPr>
            <a:r>
              <a:rPr lang="ru-RU" sz="2000" dirty="0">
                <a:solidFill>
                  <a:srgbClr val="C00000"/>
                </a:solidFill>
                <a:latin typeface="GOST Type BU" pitchFamily="2" charset="2"/>
              </a:rPr>
              <a:t>Алюминиевые сплавы с точки зрения обрабатываемости разделяют на три группы:</a:t>
            </a:r>
          </a:p>
          <a:p>
            <a:pPr marL="266700" indent="457200" algn="just">
              <a:lnSpc>
                <a:spcPct val="80000"/>
              </a:lnSpc>
              <a:buBlip>
                <a:blip r:embed="rId3"/>
              </a:buBlip>
              <a:defRPr/>
            </a:pPr>
            <a:r>
              <a:rPr lang="ru-RU" sz="2000" dirty="0" smtClean="0">
                <a:solidFill>
                  <a:schemeClr val="tx2">
                    <a:lumMod val="75000"/>
                  </a:schemeClr>
                </a:solidFill>
                <a:latin typeface="GOST Type BU" pitchFamily="2" charset="2"/>
              </a:rPr>
              <a:t>низкой </a:t>
            </a:r>
            <a:r>
              <a:rPr lang="ru-RU" sz="2000" dirty="0">
                <a:solidFill>
                  <a:schemeClr val="tx2">
                    <a:lumMod val="75000"/>
                  </a:schemeClr>
                </a:solidFill>
                <a:latin typeface="GOST Type BU" pitchFamily="2" charset="2"/>
              </a:rPr>
              <a:t>твердости, имеющие склонность к налипанию (дюралюминий);</a:t>
            </a:r>
          </a:p>
          <a:p>
            <a:pPr marL="266700" indent="457200" algn="just">
              <a:lnSpc>
                <a:spcPct val="80000"/>
              </a:lnSpc>
              <a:buBlip>
                <a:blip r:embed="rId3"/>
              </a:buBlip>
              <a:defRPr/>
            </a:pPr>
            <a:r>
              <a:rPr lang="ru-RU" sz="2000" dirty="0" smtClean="0">
                <a:solidFill>
                  <a:schemeClr val="tx2">
                    <a:lumMod val="75000"/>
                  </a:schemeClr>
                </a:solidFill>
                <a:latin typeface="GOST Type BU" pitchFamily="2" charset="2"/>
              </a:rPr>
              <a:t>более </a:t>
            </a:r>
            <a:r>
              <a:rPr lang="ru-RU" sz="2000" dirty="0">
                <a:solidFill>
                  <a:schemeClr val="tx2">
                    <a:lumMod val="75000"/>
                  </a:schemeClr>
                </a:solidFill>
                <a:latin typeface="GOST Type BU" pitchFamily="2" charset="2"/>
              </a:rPr>
              <a:t>высокой твердости, не налипающие на инструмент (термически упрочненный дюралюминий, кованые сплавы АК6, АК8 и др.);</a:t>
            </a:r>
          </a:p>
          <a:p>
            <a:pPr marL="266700" indent="457200" algn="just">
              <a:lnSpc>
                <a:spcPct val="80000"/>
              </a:lnSpc>
              <a:buBlip>
                <a:blip r:embed="rId3"/>
              </a:buBlip>
              <a:defRPr/>
            </a:pPr>
            <a:r>
              <a:rPr lang="ru-RU" sz="2000" dirty="0" smtClean="0">
                <a:solidFill>
                  <a:schemeClr val="tx2">
                    <a:lumMod val="75000"/>
                  </a:schemeClr>
                </a:solidFill>
                <a:latin typeface="GOST Type BU" pitchFamily="2" charset="2"/>
              </a:rPr>
              <a:t>литые </a:t>
            </a:r>
            <a:r>
              <a:rPr lang="ru-RU" sz="2000" dirty="0">
                <a:solidFill>
                  <a:schemeClr val="tx2">
                    <a:lumMod val="75000"/>
                  </a:schemeClr>
                </a:solidFill>
                <a:latin typeface="GOST Type BU" pitchFamily="2" charset="2"/>
              </a:rPr>
              <a:t>сплавы, содержащие кремний (силумины</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266700" indent="457200" algn="just">
              <a:lnSpc>
                <a:spcPct val="80000"/>
              </a:lnSpc>
              <a:buBlip>
                <a:blip r:embed="rId3"/>
              </a:buBlip>
              <a:defRPr/>
            </a:pPr>
            <a:endParaRPr lang="ru-RU" sz="2000" dirty="0">
              <a:solidFill>
                <a:schemeClr val="tx2">
                  <a:lumMod val="75000"/>
                </a:schemeClr>
              </a:solidFill>
              <a:latin typeface="GOST Type BU" pitchFamily="2" charset="2"/>
            </a:endParaRPr>
          </a:p>
          <a:p>
            <a:pPr marL="95250" indent="438150" algn="just">
              <a:lnSpc>
                <a:spcPct val="80000"/>
              </a:lnSpc>
              <a:defRPr/>
            </a:pPr>
            <a:r>
              <a:rPr lang="ru-RU" sz="2000" dirty="0">
                <a:solidFill>
                  <a:srgbClr val="C00000"/>
                </a:solidFill>
                <a:latin typeface="GOST Type BU" pitchFamily="2" charset="2"/>
              </a:rPr>
              <a:t>Особенности резания:</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высокие скорость резания и подача, т.к. низкая твердость и </a:t>
            </a:r>
            <a:r>
              <a:rPr lang="ru-RU" sz="2000" dirty="0" smtClean="0">
                <a:solidFill>
                  <a:schemeClr val="tx2">
                    <a:lumMod val="75000"/>
                  </a:schemeClr>
                </a:solidFill>
                <a:latin typeface="GOST Type BU" pitchFamily="2" charset="2"/>
              </a:rPr>
              <a:t>высокая теплопроводность</a:t>
            </a:r>
            <a:r>
              <a:rPr lang="ru-RU" sz="2000" dirty="0">
                <a:solidFill>
                  <a:schemeClr val="tx2">
                    <a:lumMod val="75000"/>
                  </a:schemeClr>
                </a:solidFill>
                <a:latin typeface="GOST Type BU" pitchFamily="2" charset="2"/>
              </a:rPr>
              <a:t>;</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при обработке сплавов 1 и 2 групп образуется сливная стружка, </a:t>
            </a:r>
            <a:br>
              <a:rPr lang="ru-RU" sz="2000" dirty="0">
                <a:solidFill>
                  <a:schemeClr val="tx2">
                    <a:lumMod val="75000"/>
                  </a:schemeClr>
                </a:solidFill>
                <a:latin typeface="GOST Type BU" pitchFamily="2" charset="2"/>
              </a:rPr>
            </a:br>
            <a:r>
              <a:rPr lang="ru-RU" sz="2000" dirty="0">
                <a:solidFill>
                  <a:schemeClr val="tx2">
                    <a:lumMod val="75000"/>
                  </a:schemeClr>
                </a:solidFill>
                <a:latin typeface="GOST Type BU" pitchFamily="2" charset="2"/>
              </a:rPr>
              <a:t>3 группы – элементная и надлома;</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образование </a:t>
            </a:r>
            <a:r>
              <a:rPr lang="ru-RU" sz="2000" dirty="0" err="1">
                <a:solidFill>
                  <a:schemeClr val="tx2">
                    <a:lumMod val="75000"/>
                  </a:schemeClr>
                </a:solidFill>
                <a:latin typeface="GOST Type BU" pitchFamily="2" charset="2"/>
              </a:rPr>
              <a:t>налипов</a:t>
            </a:r>
            <a:r>
              <a:rPr lang="ru-RU" sz="2000" dirty="0">
                <a:solidFill>
                  <a:schemeClr val="tx2">
                    <a:lumMod val="75000"/>
                  </a:schemeClr>
                </a:solidFill>
                <a:latin typeface="GOST Type BU" pitchFamily="2" charset="2"/>
              </a:rPr>
              <a:t> и нароста в связи с повышенной адгезией алюминия к инструментальным материалам при более низких скоростях, чем при обработке стали;</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силы резания уменьшаются в 2 … 4 раза, чем при обработке конструкционных </a:t>
            </a:r>
            <a:r>
              <a:rPr lang="ru-RU" sz="2000" dirty="0" smtClean="0">
                <a:solidFill>
                  <a:schemeClr val="tx2">
                    <a:lumMod val="75000"/>
                  </a:schemeClr>
                </a:solidFill>
                <a:latin typeface="GOST Type BU" pitchFamily="2" charset="2"/>
              </a:rPr>
              <a:t>сталей;</a:t>
            </a:r>
            <a:endParaRPr lang="ru-RU" sz="2000" dirty="0">
              <a:solidFill>
                <a:schemeClr val="tx2">
                  <a:lumMod val="75000"/>
                </a:schemeClr>
              </a:solidFill>
              <a:latin typeface="GOST Type BU" pitchFamily="2" charset="2"/>
            </a:endParaRPr>
          </a:p>
          <a:p>
            <a:pPr marL="266700" indent="457200" algn="just">
              <a:lnSpc>
                <a:spcPct val="80000"/>
              </a:lnSpc>
              <a:buBlip>
                <a:blip r:embed="rId3"/>
              </a:buBlip>
              <a:defRPr/>
            </a:pPr>
            <a:r>
              <a:rPr lang="ru-RU" sz="2000" dirty="0">
                <a:solidFill>
                  <a:schemeClr val="tx2">
                    <a:lumMod val="75000"/>
                  </a:schemeClr>
                </a:solidFill>
                <a:latin typeface="GOST Type BU" pitchFamily="2" charset="2"/>
              </a:rPr>
              <a:t>расширение сплава при нагреве температурой резания, что снижает точность обработки;</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одну и ту же шероховатость поверхности и стойкость инструмента при обработке алюминия и стали можно достичь в первом случае при более высоком уровне скорости резания;</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требуется более тщательная заточка и доводка инструмента;</a:t>
            </a:r>
          </a:p>
          <a:p>
            <a:pPr marL="266700" indent="457200" algn="just">
              <a:lnSpc>
                <a:spcPct val="80000"/>
              </a:lnSpc>
              <a:buBlip>
                <a:blip r:embed="rId3"/>
              </a:buBlip>
              <a:defRPr/>
            </a:pPr>
            <a:r>
              <a:rPr lang="ru-RU" sz="2000" dirty="0">
                <a:solidFill>
                  <a:schemeClr val="tx2">
                    <a:lumMod val="75000"/>
                  </a:schemeClr>
                </a:solidFill>
                <a:latin typeface="GOST Type BU" pitchFamily="2" charset="2"/>
              </a:rPr>
              <a:t>подача СОЖ в распыленном состоянии</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1466" y="6450136"/>
            <a:ext cx="476412" cy="369332"/>
            <a:chOff x="8421466"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6"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7035315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442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ОБРАБОТКИ </a:t>
            </a:r>
            <a:r>
              <a:rPr lang="en-US"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r>
            <a:br>
              <a:rPr lang="en-US"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МЕДНЫХ СПЛАВОВ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952500"/>
            <a:ext cx="9144000" cy="5848350"/>
          </a:xfrm>
          <a:prstGeom prst="rect">
            <a:avLst/>
          </a:prstGeom>
        </p:spPr>
        <p:txBody>
          <a:bodyPr vert="horz" lIns="91440" tIns="45720" rIns="91440" bIns="45720" rtlCol="0">
            <a:noAutofit/>
          </a:bodyPr>
          <a:lstStyle/>
          <a:p>
            <a:pPr marL="95250" indent="361950" algn="just">
              <a:lnSpc>
                <a:spcPct val="80000"/>
              </a:lnSpc>
              <a:defRPr/>
            </a:pPr>
            <a:r>
              <a:rPr lang="ru-RU" sz="2000" dirty="0" smtClean="0">
                <a:solidFill>
                  <a:schemeClr val="tx2">
                    <a:lumMod val="75000"/>
                  </a:schemeClr>
                </a:solidFill>
                <a:latin typeface="GOST Type BU" pitchFamily="2" charset="2"/>
              </a:rPr>
              <a:t>С точки </a:t>
            </a:r>
            <a:r>
              <a:rPr lang="ru-RU" sz="2000" dirty="0">
                <a:solidFill>
                  <a:schemeClr val="tx2">
                    <a:lumMod val="75000"/>
                  </a:schemeClr>
                </a:solidFill>
                <a:latin typeface="GOST Type BU" pitchFamily="2" charset="2"/>
              </a:rPr>
              <a:t>зрения обрабатываемости медные сплавы подразделяют на три группы: 1) сплавы с гомогенной (однородной) структурой (латуни Л60, Л63, бронзы </a:t>
            </a:r>
            <a:r>
              <a:rPr lang="ru-RU" sz="2000" dirty="0" err="1">
                <a:solidFill>
                  <a:schemeClr val="tx2">
                    <a:lumMod val="75000"/>
                  </a:schemeClr>
                </a:solidFill>
                <a:latin typeface="GOST Type BU" pitchFamily="2" charset="2"/>
              </a:rPr>
              <a:t>Бр</a:t>
            </a:r>
            <a:r>
              <a:rPr lang="ru-RU" sz="2000" dirty="0">
                <a:solidFill>
                  <a:schemeClr val="tx2">
                    <a:lumMod val="75000"/>
                  </a:schemeClr>
                </a:solidFill>
                <a:latin typeface="GOST Type BU" pitchFamily="2" charset="2"/>
              </a:rPr>
              <a:t> 04 Ц3, </a:t>
            </a:r>
            <a:r>
              <a:rPr lang="ru-RU" sz="2000" dirty="0" err="1">
                <a:solidFill>
                  <a:schemeClr val="tx2">
                    <a:lumMod val="75000"/>
                  </a:schemeClr>
                </a:solidFill>
                <a:latin typeface="GOST Type BU" pitchFamily="2" charset="2"/>
              </a:rPr>
              <a:t>БрКМ</a:t>
            </a:r>
            <a:r>
              <a:rPr lang="ru-RU" sz="2000" dirty="0">
                <a:solidFill>
                  <a:schemeClr val="tx2">
                    <a:lumMod val="75000"/>
                  </a:schemeClr>
                </a:solidFill>
                <a:latin typeface="GOST Type BU" pitchFamily="2" charset="2"/>
              </a:rPr>
              <a:t> 1-3, </a:t>
            </a:r>
            <a:r>
              <a:rPr lang="ru-RU" sz="2000" dirty="0" err="1">
                <a:solidFill>
                  <a:schemeClr val="tx2">
                    <a:lumMod val="75000"/>
                  </a:schemeClr>
                </a:solidFill>
                <a:latin typeface="GOST Type BU" pitchFamily="2" charset="2"/>
              </a:rPr>
              <a:t>БрА</a:t>
            </a:r>
            <a:r>
              <a:rPr lang="ru-RU" sz="2000" dirty="0">
                <a:solidFill>
                  <a:schemeClr val="tx2">
                    <a:lumMod val="75000"/>
                  </a:schemeClr>
                </a:solidFill>
                <a:latin typeface="GOST Type BU" pitchFamily="2" charset="2"/>
              </a:rPr>
              <a:t> 7 и др., медь); 2) с гетерогенной (неоднородной) структурой (ЛМЦ 52-2, ЛЦ 16К4 и др.); 3) сплавы, содержащие свинец (ЛС 63-3, ЛЦ 40С и др</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95250" indent="361950" algn="just">
              <a:lnSpc>
                <a:spcPct val="80000"/>
              </a:lnSpc>
              <a:defRPr/>
            </a:pPr>
            <a:endParaRPr lang="ru-RU" sz="2000" dirty="0">
              <a:solidFill>
                <a:schemeClr val="tx2">
                  <a:lumMod val="75000"/>
                </a:schemeClr>
              </a:solidFill>
              <a:latin typeface="GOST Type BU" pitchFamily="2" charset="2"/>
            </a:endParaRPr>
          </a:p>
          <a:p>
            <a:pPr marL="95250" indent="361950" algn="just">
              <a:lnSpc>
                <a:spcPct val="80000"/>
              </a:lnSpc>
              <a:defRPr/>
            </a:pPr>
            <a:r>
              <a:rPr lang="ru-RU" sz="2000" dirty="0">
                <a:solidFill>
                  <a:srgbClr val="C00000"/>
                </a:solidFill>
                <a:latin typeface="GOST Type BU" pitchFamily="2" charset="2"/>
              </a:rPr>
              <a:t>Особенности резания: </a:t>
            </a:r>
          </a:p>
          <a:p>
            <a:pPr marL="171450" indent="552450" algn="just">
              <a:lnSpc>
                <a:spcPct val="80000"/>
              </a:lnSpc>
              <a:buBlip>
                <a:blip r:embed="rId3"/>
              </a:buBlip>
              <a:defRPr/>
            </a:pPr>
            <a:r>
              <a:rPr lang="ru-RU" sz="2000" dirty="0">
                <a:solidFill>
                  <a:schemeClr val="tx2">
                    <a:lumMod val="75000"/>
                  </a:schemeClr>
                </a:solidFill>
                <a:latin typeface="GOST Type BU" pitchFamily="2" charset="2"/>
              </a:rPr>
              <a:t>при обработке медных сплавов коэффициент обрабатываемости в 2 – 3 раза выше, чем при обработке чугунов и сталей</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1714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000" dirty="0">
                <a:solidFill>
                  <a:schemeClr val="tx2">
                    <a:lumMod val="75000"/>
                  </a:schemeClr>
                </a:solidFill>
                <a:latin typeface="GOST Type BU" pitchFamily="2" charset="2"/>
              </a:rPr>
              <a:t>образуется сливная, вязкая и </a:t>
            </a:r>
            <a:r>
              <a:rPr lang="ru-RU" sz="2000" dirty="0" err="1">
                <a:solidFill>
                  <a:schemeClr val="tx2">
                    <a:lumMod val="75000"/>
                  </a:schemeClr>
                </a:solidFill>
                <a:latin typeface="GOST Type BU" pitchFamily="2" charset="2"/>
              </a:rPr>
              <a:t>трудноломающаяся</a:t>
            </a:r>
            <a:r>
              <a:rPr lang="ru-RU" sz="2000" dirty="0">
                <a:solidFill>
                  <a:schemeClr val="tx2">
                    <a:lumMod val="75000"/>
                  </a:schemeClr>
                </a:solidFill>
                <a:latin typeface="GOST Type BU" pitchFamily="2" charset="2"/>
              </a:rPr>
              <a:t> стружка при обработке первой группы сплавов и меди. При обработке второй группы сплавов – сливная стружка, но легче ломается. При обработке третьей группы образуется стружка надлома в виде пыли</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1714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000" dirty="0">
                <a:solidFill>
                  <a:schemeClr val="tx2">
                    <a:lumMod val="75000"/>
                  </a:schemeClr>
                </a:solidFill>
                <a:latin typeface="GOST Type BU" pitchFamily="2" charset="2"/>
              </a:rPr>
              <a:t>отсутствует нарост</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1714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000" dirty="0">
                <a:solidFill>
                  <a:schemeClr val="tx2">
                    <a:lumMod val="75000"/>
                  </a:schemeClr>
                </a:solidFill>
                <a:latin typeface="GOST Type BU" pitchFamily="2" charset="2"/>
              </a:rPr>
              <a:t>силы резания при точении гомогенных сплавов </a:t>
            </a:r>
            <a:r>
              <a:rPr lang="ru-RU" sz="2000" dirty="0" smtClean="0">
                <a:solidFill>
                  <a:schemeClr val="tx2">
                    <a:lumMod val="75000"/>
                  </a:schemeClr>
                </a:solidFill>
                <a:latin typeface="GOST Type BU" pitchFamily="2" charset="2"/>
              </a:rPr>
              <a:t>выше</a:t>
            </a:r>
            <a:r>
              <a:rPr lang="ru-RU" sz="2000" dirty="0">
                <a:solidFill>
                  <a:schemeClr val="tx2">
                    <a:lumMod val="75000"/>
                  </a:schemeClr>
                </a:solidFill>
                <a:latin typeface="GOST Type BU" pitchFamily="2" charset="2"/>
              </a:rPr>
              <a:t>, а для гетерогенных – ниже, чем при обработке сталей</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1714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171450" indent="552450" algn="just">
              <a:lnSpc>
                <a:spcPct val="80000"/>
              </a:lnSpc>
              <a:buBlip>
                <a:blip r:embed="rId3"/>
              </a:buBlip>
              <a:defRPr/>
            </a:pPr>
            <a:r>
              <a:rPr lang="ru-RU" sz="2000" dirty="0">
                <a:solidFill>
                  <a:schemeClr val="tx2">
                    <a:lumMod val="75000"/>
                  </a:schemeClr>
                </a:solidFill>
                <a:latin typeface="GOST Type BU" pitchFamily="2" charset="2"/>
              </a:rPr>
              <a:t>шероховатость поверхности не зависит от </a:t>
            </a:r>
            <a:r>
              <a:rPr lang="el-GR" sz="2000" dirty="0" smtClean="0">
                <a:solidFill>
                  <a:srgbClr val="C00000"/>
                </a:solidFill>
                <a:latin typeface="Times New Roman"/>
                <a:cs typeface="Times New Roman"/>
              </a:rPr>
              <a:t>υ</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т.к. нарост, температура, стружкообразование влияет меньше, чем подача и геометрия инструмента</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1467" y="6450136"/>
            <a:ext cx="476412" cy="369332"/>
            <a:chOff x="8421467"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7"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68000446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442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ОБРАБОТКИ ПОРОШКОВЫХ МАТЕРИАЛОВ И ПОКРЫТИЙ</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952500"/>
            <a:ext cx="9144000" cy="5848350"/>
          </a:xfrm>
          <a:prstGeom prst="rect">
            <a:avLst/>
          </a:prstGeom>
        </p:spPr>
        <p:txBody>
          <a:bodyPr vert="horz" lIns="91440" tIns="45720" rIns="91440" bIns="45720" rtlCol="0">
            <a:noAutofit/>
          </a:bodyPr>
          <a:lstStyle/>
          <a:p>
            <a:pPr marL="95250" indent="361950" algn="just">
              <a:lnSpc>
                <a:spcPct val="80000"/>
              </a:lnSpc>
              <a:defRPr/>
            </a:pPr>
            <a:r>
              <a:rPr lang="ru-RU" sz="2400" dirty="0">
                <a:solidFill>
                  <a:srgbClr val="C00000"/>
                </a:solidFill>
                <a:latin typeface="GOST Type BU" pitchFamily="2" charset="2"/>
              </a:rPr>
              <a:t>Особенности обработки порошковых материалов:</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сливная стружка, но хрупкая и легко разделяющаяся на элементы;</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силы резания материалов с пористостью больше 10 % меньше, чем при обработке монолитных сталей, а при малой пористости – больше, так как снижаются растягивающие напряжения;</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температура резания выше, чем монолитных, так как теплоотвод хуже;</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характер износа инструмента аналогичен, однако больше вероятность микро- и </a:t>
            </a:r>
            <a:r>
              <a:rPr lang="ru-RU" sz="2400" dirty="0" err="1">
                <a:solidFill>
                  <a:schemeClr val="tx2">
                    <a:lumMod val="75000"/>
                  </a:schemeClr>
                </a:solidFill>
                <a:latin typeface="GOST Type BU" pitchFamily="2" charset="2"/>
              </a:rPr>
              <a:t>макроразрушений</a:t>
            </a:r>
            <a:r>
              <a:rPr lang="ru-RU" sz="2400" dirty="0">
                <a:solidFill>
                  <a:schemeClr val="tx2">
                    <a:lumMod val="75000"/>
                  </a:schemeClr>
                </a:solidFill>
                <a:latin typeface="GOST Type BU" pitchFamily="2" charset="2"/>
              </a:rPr>
              <a:t> лезвия из-за соударения с краями пор</a:t>
            </a:r>
          </a:p>
          <a:p>
            <a:pPr marL="95250" indent="361950" algn="just">
              <a:lnSpc>
                <a:spcPct val="80000"/>
              </a:lnSpc>
              <a:defRPr/>
            </a:pPr>
            <a:endParaRPr lang="ru-RU" sz="2400" dirty="0">
              <a:solidFill>
                <a:schemeClr val="tx2">
                  <a:lumMod val="75000"/>
                </a:schemeClr>
              </a:solidFill>
              <a:latin typeface="GOST Type BU" pitchFamily="2" charset="2"/>
            </a:endParaRPr>
          </a:p>
          <a:p>
            <a:pPr marL="95250" indent="361950" algn="just">
              <a:lnSpc>
                <a:spcPct val="80000"/>
              </a:lnSpc>
              <a:defRPr/>
            </a:pPr>
            <a:r>
              <a:rPr lang="ru-RU" sz="2400" dirty="0">
                <a:solidFill>
                  <a:srgbClr val="C00000"/>
                </a:solidFill>
                <a:latin typeface="GOST Type BU" pitchFamily="2" charset="2"/>
              </a:rPr>
              <a:t>Особенности обработки покрытий:</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стружка надлома или элементная;</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сосредоточение нагрузки на режущей кромке и износ у вершины резца;</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высокая температура резания из-за пониженной теплопроводности покрытия;</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преобладание абразивного износа;</a:t>
            </a:r>
          </a:p>
          <a:p>
            <a:pPr marL="95250" indent="457200" algn="just">
              <a:lnSpc>
                <a:spcPct val="80000"/>
              </a:lnSpc>
              <a:buBlip>
                <a:blip r:embed="rId3"/>
              </a:buBlip>
              <a:defRPr/>
            </a:pPr>
            <a:r>
              <a:rPr lang="ru-RU" sz="2400" dirty="0">
                <a:solidFill>
                  <a:schemeClr val="tx2">
                    <a:lumMod val="75000"/>
                  </a:schemeClr>
                </a:solidFill>
                <a:latin typeface="GOST Type BU" pitchFamily="2" charset="2"/>
              </a:rPr>
              <a:t>низкое качество обработки из-за пористой структуры</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1466" y="6450136"/>
            <a:ext cx="476412" cy="369332"/>
            <a:chOff x="8421466"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6"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25392662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442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ОБРАБОТКИ КОМПОЗИЦИОННЫХ ПОЛИМЕРНЫХ МАТЕРИАЛОВ И ПЛАСТМАСС</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090332"/>
            <a:ext cx="9144000" cy="5660091"/>
          </a:xfrm>
          <a:prstGeom prst="rect">
            <a:avLst/>
          </a:prstGeom>
        </p:spPr>
        <p:txBody>
          <a:bodyPr vert="horz" lIns="91440" tIns="45720" rIns="91440" bIns="45720" rtlCol="0">
            <a:noAutofit/>
          </a:bodyPr>
          <a:lstStyle/>
          <a:p>
            <a:pPr marL="171450" indent="552450" algn="just">
              <a:lnSpc>
                <a:spcPct val="80000"/>
              </a:lnSpc>
              <a:buBlip>
                <a:blip r:embed="rId3"/>
              </a:buBlip>
              <a:defRPr/>
            </a:pPr>
            <a:r>
              <a:rPr lang="ru-RU" sz="2250" dirty="0" smtClean="0">
                <a:solidFill>
                  <a:schemeClr val="tx2">
                    <a:lumMod val="75000"/>
                  </a:schemeClr>
                </a:solidFill>
                <a:latin typeface="GOST Type BU" pitchFamily="2" charset="2"/>
              </a:rPr>
              <a:t>высокая скорость резания в связи с низкой теплопроводностью;</a:t>
            </a:r>
          </a:p>
          <a:p>
            <a:pPr marL="171450" indent="552450" algn="just">
              <a:lnSpc>
                <a:spcPct val="80000"/>
              </a:lnSpc>
              <a:buBlip>
                <a:blip r:embed="rId3"/>
              </a:buBlip>
              <a:defRPr/>
            </a:pPr>
            <a:r>
              <a:rPr lang="ru-RU" sz="2250" dirty="0" smtClean="0">
                <a:solidFill>
                  <a:schemeClr val="tx2">
                    <a:lumMod val="75000"/>
                  </a:schemeClr>
                </a:solidFill>
                <a:latin typeface="GOST Type BU" pitchFamily="2" charset="2"/>
              </a:rPr>
              <a:t>необходимо </a:t>
            </a:r>
            <a:r>
              <a:rPr lang="ru-RU" sz="2250" dirty="0">
                <a:solidFill>
                  <a:schemeClr val="tx2">
                    <a:lumMod val="75000"/>
                  </a:schemeClr>
                </a:solidFill>
                <a:latin typeface="GOST Type BU" pitchFamily="2" charset="2"/>
              </a:rPr>
              <a:t>учитывать направление армирования материала (резание вдоль или поперек волокон);</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образуется мелкодисперсная стружка и другой процесс стружкообразования из-за анизотропии материала;</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большие площадки контакта из-за упругости ВКПМ, а значит большие силы резания на задней поверхности. Результирующая сила резания в 10 … 20 раз выше, чем при обработке металлов;</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уровень температуры ниже, т.к. теплостойкость материала всего 160 … 300 С;</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высокая твердость, соизмеримая с твердостью СТМ, что затрудняет выбор инструментального материала;</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преобладание абразивного износа, а также механохимического адсорбционного износа в связи с разрушением структуры полимерного связующего при резании. Величина износа определяется по технологическим критериям (качеству поверхности);</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сложность получения высококачественной поверхности, требующая применения острозаточенного инструмента;</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в ряде случаев не допускается применение СОЖ;</a:t>
            </a:r>
          </a:p>
          <a:p>
            <a:pPr marL="171450" indent="552450" algn="just">
              <a:lnSpc>
                <a:spcPct val="80000"/>
              </a:lnSpc>
              <a:buBlip>
                <a:blip r:embed="rId3"/>
              </a:buBlip>
              <a:defRPr/>
            </a:pPr>
            <a:r>
              <a:rPr lang="ru-RU" sz="2250" dirty="0">
                <a:solidFill>
                  <a:schemeClr val="tx2">
                    <a:lumMod val="75000"/>
                  </a:schemeClr>
                </a:solidFill>
                <a:latin typeface="GOST Type BU" pitchFamily="2" charset="2"/>
              </a:rPr>
              <a:t>высокая </a:t>
            </a:r>
            <a:r>
              <a:rPr lang="ru-RU" sz="2250" dirty="0" err="1">
                <a:solidFill>
                  <a:schemeClr val="tx2">
                    <a:lumMod val="75000"/>
                  </a:schemeClr>
                </a:solidFill>
                <a:latin typeface="GOST Type BU" pitchFamily="2" charset="2"/>
              </a:rPr>
              <a:t>виброустойчивость</a:t>
            </a:r>
            <a:r>
              <a:rPr lang="ru-RU" sz="2250" dirty="0">
                <a:solidFill>
                  <a:schemeClr val="tx2">
                    <a:lumMod val="75000"/>
                  </a:schemeClr>
                </a:solidFill>
                <a:latin typeface="GOST Type BU" pitchFamily="2" charset="2"/>
              </a:rPr>
              <a:t> процесса резания</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21466" y="6450136"/>
            <a:ext cx="476412" cy="369332"/>
            <a:chOff x="8421466"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6"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239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113781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186" y="0"/>
            <a:ext cx="8765628" cy="748145"/>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ОСНОВНЫЕ НАУЧНЫЕ ШКОЛЫ</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748145"/>
            <a:ext cx="8765628" cy="6109856"/>
          </a:xfrm>
          <a:prstGeom prst="rect">
            <a:avLst/>
          </a:prstGeom>
        </p:spPr>
        <p:txBody>
          <a:bodyPr vert="horz" lIns="91440" tIns="45720" rIns="91440" bIns="45720" rtlCol="0">
            <a:noAutofit/>
          </a:bodyPr>
          <a:lstStyle/>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кинематики </a:t>
            </a:r>
            <a:r>
              <a:rPr lang="ru-RU" sz="2400" dirty="0">
                <a:solidFill>
                  <a:schemeClr val="tx2">
                    <a:lumMod val="75000"/>
                  </a:schemeClr>
                </a:solidFill>
                <a:latin typeface="GOST Type BU" pitchFamily="2" charset="2"/>
              </a:rPr>
              <a:t>резания (основоположник </a:t>
            </a:r>
            <a:r>
              <a:rPr lang="ru-RU" sz="2400" dirty="0">
                <a:solidFill>
                  <a:srgbClr val="C00000"/>
                </a:solidFill>
                <a:latin typeface="GOST Type BU" pitchFamily="2" charset="2"/>
              </a:rPr>
              <a:t>Грановский Г.И</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механики </a:t>
            </a:r>
            <a:r>
              <a:rPr lang="ru-RU" sz="2400" dirty="0">
                <a:solidFill>
                  <a:schemeClr val="tx2">
                    <a:lumMod val="75000"/>
                  </a:schemeClr>
                </a:solidFill>
                <a:latin typeface="GOST Type BU" pitchFamily="2" charset="2"/>
              </a:rPr>
              <a:t>стружкообразования (</a:t>
            </a:r>
            <a:r>
              <a:rPr lang="ru-RU" sz="2400" dirty="0" err="1">
                <a:solidFill>
                  <a:srgbClr val="C00000"/>
                </a:solidFill>
                <a:latin typeface="GOST Type BU" pitchFamily="2" charset="2"/>
              </a:rPr>
              <a:t>Зорев</a:t>
            </a:r>
            <a:r>
              <a:rPr lang="ru-RU" sz="2400" dirty="0">
                <a:solidFill>
                  <a:srgbClr val="C00000"/>
                </a:solidFill>
                <a:latin typeface="GOST Type BU" pitchFamily="2" charset="2"/>
              </a:rPr>
              <a:t> Н.Н</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динамики </a:t>
            </a:r>
            <a:r>
              <a:rPr lang="ru-RU" sz="2400" dirty="0">
                <a:solidFill>
                  <a:schemeClr val="tx2">
                    <a:lumMod val="75000"/>
                  </a:schemeClr>
                </a:solidFill>
                <a:latin typeface="GOST Type BU" pitchFamily="2" charset="2"/>
              </a:rPr>
              <a:t>резания (</a:t>
            </a:r>
            <a:r>
              <a:rPr lang="ru-RU" sz="2400" dirty="0">
                <a:solidFill>
                  <a:srgbClr val="C00000"/>
                </a:solidFill>
                <a:latin typeface="GOST Type BU" pitchFamily="2" charset="2"/>
              </a:rPr>
              <a:t>Розенберг А.М</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теплофизики </a:t>
            </a:r>
            <a:r>
              <a:rPr lang="ru-RU" sz="2400" dirty="0">
                <a:solidFill>
                  <a:schemeClr val="tx2">
                    <a:lumMod val="75000"/>
                  </a:schemeClr>
                </a:solidFill>
                <a:latin typeface="GOST Type BU" pitchFamily="2" charset="2"/>
              </a:rPr>
              <a:t>резания (</a:t>
            </a:r>
            <a:r>
              <a:rPr lang="ru-RU" sz="2400" dirty="0">
                <a:solidFill>
                  <a:srgbClr val="C00000"/>
                </a:solidFill>
                <a:latin typeface="GOST Type BU" pitchFamily="2" charset="2"/>
              </a:rPr>
              <a:t>Резников А.Н</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изнашивания </a:t>
            </a:r>
            <a:r>
              <a:rPr lang="ru-RU" sz="2400" dirty="0">
                <a:solidFill>
                  <a:schemeClr val="tx2">
                    <a:lumMod val="75000"/>
                  </a:schemeClr>
                </a:solidFill>
                <a:latin typeface="GOST Type BU" pitchFamily="2" charset="2"/>
              </a:rPr>
              <a:t>инструмента (</a:t>
            </a:r>
            <a:r>
              <a:rPr lang="ru-RU" sz="2400" dirty="0" err="1">
                <a:solidFill>
                  <a:srgbClr val="C00000"/>
                </a:solidFill>
                <a:latin typeface="GOST Type BU" pitchFamily="2" charset="2"/>
              </a:rPr>
              <a:t>Лоладзе</a:t>
            </a:r>
            <a:r>
              <a:rPr lang="ru-RU" sz="2400" dirty="0">
                <a:solidFill>
                  <a:srgbClr val="C00000"/>
                </a:solidFill>
                <a:latin typeface="GOST Type BU" pitchFamily="2" charset="2"/>
              </a:rPr>
              <a:t> Т.Н</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охлаждения </a:t>
            </a:r>
            <a:r>
              <a:rPr lang="ru-RU" sz="2400" dirty="0">
                <a:solidFill>
                  <a:schemeClr val="tx2">
                    <a:lumMod val="75000"/>
                  </a:schemeClr>
                </a:solidFill>
                <a:latin typeface="GOST Type BU" pitchFamily="2" charset="2"/>
              </a:rPr>
              <a:t>и смазки (</a:t>
            </a:r>
            <a:r>
              <a:rPr lang="ru-RU" sz="2400" dirty="0">
                <a:solidFill>
                  <a:srgbClr val="C00000"/>
                </a:solidFill>
                <a:latin typeface="GOST Type BU" pitchFamily="2" charset="2"/>
              </a:rPr>
              <a:t>Клушин М.И</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обрабатываемости </a:t>
            </a:r>
            <a:r>
              <a:rPr lang="ru-RU" sz="2400" dirty="0">
                <a:solidFill>
                  <a:schemeClr val="tx2">
                    <a:lumMod val="75000"/>
                  </a:schemeClr>
                </a:solidFill>
                <a:latin typeface="GOST Type BU" pitchFamily="2" charset="2"/>
              </a:rPr>
              <a:t>(</a:t>
            </a:r>
            <a:r>
              <a:rPr lang="ru-RU" sz="2400" dirty="0">
                <a:solidFill>
                  <a:srgbClr val="C00000"/>
                </a:solidFill>
                <a:latin typeface="GOST Type BU" pitchFamily="2" charset="2"/>
              </a:rPr>
              <a:t>Резников Н.И</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530225" indent="9525" algn="just">
              <a:lnSpc>
                <a:spcPct val="80000"/>
              </a:lnSpc>
              <a:buBlip>
                <a:blip r:embed="rId3"/>
              </a:buBlip>
              <a:defRPr/>
            </a:pPr>
            <a:endParaRPr lang="ru-RU" sz="1600" dirty="0">
              <a:solidFill>
                <a:schemeClr val="tx2">
                  <a:lumMod val="75000"/>
                </a:schemeClr>
              </a:solidFill>
              <a:latin typeface="GOST Type BU" pitchFamily="2" charset="2"/>
            </a:endParaRPr>
          </a:p>
          <a:p>
            <a:pPr marL="530225" indent="9525" algn="just">
              <a:lnSpc>
                <a:spcPct val="80000"/>
              </a:lnSpc>
              <a:buBlip>
                <a:blip r:embed="rId3"/>
              </a:buBlip>
              <a:defRPr/>
            </a:pPr>
            <a:r>
              <a:rPr lang="ru-RU" sz="2400" dirty="0" smtClean="0">
                <a:solidFill>
                  <a:schemeClr val="tx2">
                    <a:lumMod val="75000"/>
                  </a:schemeClr>
                </a:solidFill>
                <a:latin typeface="GOST Type BU" pitchFamily="2" charset="2"/>
              </a:rPr>
              <a:t>качества </a:t>
            </a:r>
            <a:r>
              <a:rPr lang="ru-RU" sz="2400" dirty="0">
                <a:solidFill>
                  <a:schemeClr val="tx2">
                    <a:lumMod val="75000"/>
                  </a:schemeClr>
                </a:solidFill>
                <a:latin typeface="GOST Type BU" pitchFamily="2" charset="2"/>
              </a:rPr>
              <a:t>обработки (</a:t>
            </a:r>
            <a:r>
              <a:rPr lang="ru-RU" sz="2400" dirty="0">
                <a:solidFill>
                  <a:srgbClr val="C00000"/>
                </a:solidFill>
                <a:latin typeface="GOST Type BU" pitchFamily="2" charset="2"/>
              </a:rPr>
              <a:t>Ящерицын П.И.</a:t>
            </a:r>
            <a:r>
              <a:rPr lang="ru-RU" sz="2400" dirty="0">
                <a:solidFill>
                  <a:schemeClr val="tx2">
                    <a:lumMod val="75000"/>
                  </a:schemeClr>
                </a:solidFill>
                <a:latin typeface="GOST Type BU" pitchFamily="2" charset="2"/>
              </a:rPr>
              <a:t>).</a:t>
            </a:r>
          </a:p>
          <a:p>
            <a:pPr marL="187325" indent="269875" algn="just">
              <a:lnSpc>
                <a:spcPct val="80000"/>
              </a:lnSpc>
              <a:defRPr/>
            </a:pPr>
            <a:endParaRPr lang="ru-RU" sz="2400" dirty="0">
              <a:solidFill>
                <a:schemeClr val="tx2">
                  <a:lumMod val="75000"/>
                </a:schemeClr>
              </a:solidFill>
              <a:latin typeface="GOST Type BU" pitchFamily="2" charset="2"/>
            </a:endParaRPr>
          </a:p>
          <a:p>
            <a:pPr marL="187325" indent="269875" algn="just">
              <a:lnSpc>
                <a:spcPct val="80000"/>
              </a:lnSpc>
              <a:defRPr/>
            </a:pPr>
            <a:r>
              <a:rPr lang="ru-RU" sz="2400" dirty="0">
                <a:solidFill>
                  <a:schemeClr val="tx2">
                    <a:lumMod val="75000"/>
                  </a:schemeClr>
                </a:solidFill>
                <a:latin typeface="GOST Type BU" pitchFamily="2" charset="2"/>
              </a:rPr>
              <a:t>По этим направлениям ведутся глубокие исследования, результаты которых отражены в трудах современных ученых: Боброва В.Ф., </a:t>
            </a:r>
            <a:r>
              <a:rPr lang="ru-RU" sz="2400" dirty="0" err="1">
                <a:solidFill>
                  <a:schemeClr val="tx2">
                    <a:lumMod val="75000"/>
                  </a:schemeClr>
                </a:solidFill>
                <a:latin typeface="GOST Type BU" pitchFamily="2" charset="2"/>
              </a:rPr>
              <a:t>Жаркова</a:t>
            </a:r>
            <a:r>
              <a:rPr lang="ru-RU" sz="2400" dirty="0">
                <a:solidFill>
                  <a:schemeClr val="tx2">
                    <a:lumMod val="75000"/>
                  </a:schemeClr>
                </a:solidFill>
                <a:latin typeface="GOST Type BU" pitchFamily="2" charset="2"/>
              </a:rPr>
              <a:t> И.Г., </a:t>
            </a:r>
            <a:r>
              <a:rPr lang="ru-RU" sz="2400" dirty="0" err="1">
                <a:solidFill>
                  <a:schemeClr val="tx2">
                    <a:lumMod val="75000"/>
                  </a:schemeClr>
                </a:solidFill>
                <a:latin typeface="GOST Type BU" pitchFamily="2" charset="2"/>
              </a:rPr>
              <a:t>Кабалдина</a:t>
            </a:r>
            <a:r>
              <a:rPr lang="ru-RU" sz="2400" dirty="0">
                <a:solidFill>
                  <a:schemeClr val="tx2">
                    <a:lumMod val="75000"/>
                  </a:schemeClr>
                </a:solidFill>
                <a:latin typeface="GOST Type BU" pitchFamily="2" charset="2"/>
              </a:rPr>
              <a:t> Н.Г., Макарова А.Д., Петрухина С.С., </a:t>
            </a:r>
            <a:r>
              <a:rPr lang="ru-RU" sz="2400" dirty="0" err="1">
                <a:solidFill>
                  <a:schemeClr val="tx2">
                    <a:lumMod val="75000"/>
                  </a:schemeClr>
                </a:solidFill>
                <a:latin typeface="GOST Type BU" pitchFamily="2" charset="2"/>
              </a:rPr>
              <a:t>Подураева</a:t>
            </a:r>
            <a:r>
              <a:rPr lang="ru-RU" sz="2400" dirty="0">
                <a:solidFill>
                  <a:schemeClr val="tx2">
                    <a:lumMod val="75000"/>
                  </a:schemeClr>
                </a:solidFill>
                <a:latin typeface="GOST Type BU" pitchFamily="2" charset="2"/>
              </a:rPr>
              <a:t> В.И., Полетики М.Ф., Родина П.Р., Силина С.С., Старкова В.К., </a:t>
            </a:r>
            <a:r>
              <a:rPr lang="ru-RU" sz="2400" dirty="0" err="1">
                <a:solidFill>
                  <a:schemeClr val="tx2">
                    <a:lumMod val="75000"/>
                  </a:schemeClr>
                </a:solidFill>
                <a:latin typeface="GOST Type BU" pitchFamily="2" charset="2"/>
              </a:rPr>
              <a:t>Талантова</a:t>
            </a:r>
            <a:r>
              <a:rPr lang="ru-RU" sz="2400" dirty="0">
                <a:solidFill>
                  <a:schemeClr val="tx2">
                    <a:lumMod val="75000"/>
                  </a:schemeClr>
                </a:solidFill>
                <a:latin typeface="GOST Type BU" pitchFamily="2" charset="2"/>
              </a:rPr>
              <a:t> Н.В., </a:t>
            </a:r>
            <a:r>
              <a:rPr lang="ru-RU" sz="2400" dirty="0" err="1">
                <a:solidFill>
                  <a:schemeClr val="tx2">
                    <a:lumMod val="75000"/>
                  </a:schemeClr>
                </a:solidFill>
                <a:latin typeface="GOST Type BU" pitchFamily="2" charset="2"/>
              </a:rPr>
              <a:t>Кабалдина</a:t>
            </a:r>
            <a:r>
              <a:rPr lang="ru-RU" sz="2400" dirty="0">
                <a:solidFill>
                  <a:schemeClr val="tx2">
                    <a:lumMod val="75000"/>
                  </a:schemeClr>
                </a:solidFill>
                <a:latin typeface="GOST Type BU" pitchFamily="2" charset="2"/>
              </a:rPr>
              <a:t> Ю.Г., </a:t>
            </a:r>
            <a:r>
              <a:rPr lang="ru-RU" sz="2400" dirty="0" err="1">
                <a:solidFill>
                  <a:schemeClr val="tx2">
                    <a:lumMod val="75000"/>
                  </a:schemeClr>
                </a:solidFill>
                <a:latin typeface="GOST Type BU" pitchFamily="2" charset="2"/>
              </a:rPr>
              <a:t>Гречишникова</a:t>
            </a:r>
            <a:r>
              <a:rPr lang="ru-RU" sz="2400" dirty="0">
                <a:solidFill>
                  <a:schemeClr val="tx2">
                    <a:lumMod val="75000"/>
                  </a:schemeClr>
                </a:solidFill>
                <a:latin typeface="GOST Type BU" pitchFamily="2" charset="2"/>
              </a:rPr>
              <a:t> В.А., </a:t>
            </a:r>
            <a:r>
              <a:rPr lang="ru-RU" sz="2400" dirty="0" err="1">
                <a:solidFill>
                  <a:schemeClr val="tx2">
                    <a:lumMod val="75000"/>
                  </a:schemeClr>
                </a:solidFill>
                <a:latin typeface="GOST Type BU" pitchFamily="2" charset="2"/>
              </a:rPr>
              <a:t>Фельдштейна</a:t>
            </a:r>
            <a:r>
              <a:rPr lang="ru-RU" sz="2400" dirty="0">
                <a:solidFill>
                  <a:schemeClr val="tx2">
                    <a:lumMod val="75000"/>
                  </a:schemeClr>
                </a:solidFill>
                <a:latin typeface="GOST Type BU" pitchFamily="2" charset="2"/>
              </a:rPr>
              <a:t> Е.Э., </a:t>
            </a:r>
            <a:r>
              <a:rPr lang="ru-RU" sz="2400" dirty="0" err="1">
                <a:solidFill>
                  <a:schemeClr val="tx2">
                    <a:lumMod val="75000"/>
                  </a:schemeClr>
                </a:solidFill>
                <a:latin typeface="GOST Type BU" pitchFamily="2" charset="2"/>
              </a:rPr>
              <a:t>Каштальяна</a:t>
            </a:r>
            <a:r>
              <a:rPr lang="ru-RU" sz="2400" dirty="0">
                <a:solidFill>
                  <a:schemeClr val="tx2">
                    <a:lumMod val="75000"/>
                  </a:schemeClr>
                </a:solidFill>
                <a:latin typeface="GOST Type BU" pitchFamily="2" charset="2"/>
              </a:rPr>
              <a:t> И.А. и других </a:t>
            </a:r>
            <a:r>
              <a:rPr lang="ru-RU" sz="2400" dirty="0" smtClean="0">
                <a:solidFill>
                  <a:schemeClr val="tx2">
                    <a:lumMod val="75000"/>
                  </a:schemeClr>
                </a:solidFill>
                <a:latin typeface="GOST Type BU" pitchFamily="2" charset="2"/>
              </a:rPr>
              <a:t>ученых</a:t>
            </a:r>
            <a:endParaRPr lang="ru-RU" sz="2400" dirty="0">
              <a:solidFill>
                <a:schemeClr val="tx2">
                  <a:lumMod val="75000"/>
                </a:schemeClr>
              </a:solidFill>
              <a:latin typeface="GOST Type BU" pitchFamily="2" charset="2"/>
            </a:endParaRPr>
          </a:p>
        </p:txBody>
      </p:sp>
      <p:grpSp>
        <p:nvGrpSpPr>
          <p:cNvPr id="4" name="Группа 3"/>
          <p:cNvGrpSpPr/>
          <p:nvPr/>
        </p:nvGrpSpPr>
        <p:grpSpPr>
          <a:xfrm>
            <a:off x="8466348" y="6450136"/>
            <a:ext cx="386645" cy="369332"/>
            <a:chOff x="8466348"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71505208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442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ОСОБЕННОСТИ ОБРАБОТКИ </a:t>
            </a:r>
            <a:b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УГЛЕГРАФИТОВЫХ МАТЕРИАЛОВ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104900"/>
            <a:ext cx="9144000" cy="5638800"/>
          </a:xfrm>
          <a:prstGeom prst="rect">
            <a:avLst/>
          </a:prstGeom>
        </p:spPr>
        <p:txBody>
          <a:bodyPr vert="horz" lIns="91440" tIns="45720" rIns="91440" bIns="45720" rtlCol="0">
            <a:noAutofit/>
          </a:bodyPr>
          <a:lstStyle/>
          <a:p>
            <a:pPr indent="361950" algn="just">
              <a:lnSpc>
                <a:spcPct val="80000"/>
              </a:lnSpc>
              <a:defRPr/>
            </a:pPr>
            <a:r>
              <a:rPr lang="ru-RU" sz="2800" dirty="0">
                <a:solidFill>
                  <a:schemeClr val="tx2">
                    <a:lumMod val="75000"/>
                  </a:schemeClr>
                </a:solidFill>
                <a:latin typeface="GOST Type BU" pitchFamily="2" charset="2"/>
              </a:rPr>
              <a:t>Углеграфитовые материалы по обрабатываемости подразделяются на «мягкие» типа ГМЗ, ППГ и др. и «твердые» </a:t>
            </a:r>
            <a:r>
              <a:rPr lang="ru-RU" sz="2800" dirty="0" smtClean="0">
                <a:solidFill>
                  <a:schemeClr val="tx2">
                    <a:lumMod val="75000"/>
                  </a:schemeClr>
                </a:solidFill>
                <a:latin typeface="GOST Type BU" pitchFamily="2" charset="2"/>
              </a:rPr>
              <a:t>типа СГ (</a:t>
            </a:r>
            <a:r>
              <a:rPr lang="ru-RU" sz="2800" dirty="0" err="1">
                <a:solidFill>
                  <a:schemeClr val="tx2">
                    <a:lumMod val="75000"/>
                  </a:schemeClr>
                </a:solidFill>
                <a:latin typeface="GOST Type BU" pitchFamily="2" charset="2"/>
              </a:rPr>
              <a:t>силицированные</a:t>
            </a:r>
            <a:r>
              <a:rPr lang="ru-RU" sz="2800" dirty="0">
                <a:solidFill>
                  <a:schemeClr val="tx2">
                    <a:lumMod val="75000"/>
                  </a:schemeClr>
                </a:solidFill>
                <a:latin typeface="GOST Type BU" pitchFamily="2" charset="2"/>
              </a:rPr>
              <a:t>)</a:t>
            </a:r>
            <a:endParaRPr lang="en-US" sz="2800" dirty="0" smtClean="0">
              <a:solidFill>
                <a:schemeClr val="tx2">
                  <a:lumMod val="75000"/>
                </a:schemeClr>
              </a:solidFill>
              <a:latin typeface="GOST Type BU" pitchFamily="2" charset="2"/>
            </a:endParaRPr>
          </a:p>
          <a:p>
            <a:pPr indent="361950" algn="just">
              <a:lnSpc>
                <a:spcPct val="80000"/>
              </a:lnSpc>
              <a:defRPr/>
            </a:pPr>
            <a:endParaRPr lang="ru-RU" sz="2800" dirty="0">
              <a:solidFill>
                <a:schemeClr val="tx2">
                  <a:lumMod val="75000"/>
                </a:schemeClr>
              </a:solidFill>
              <a:latin typeface="GOST Type BU" pitchFamily="2" charset="2"/>
            </a:endParaRPr>
          </a:p>
          <a:p>
            <a:pPr indent="361950" algn="just">
              <a:lnSpc>
                <a:spcPct val="80000"/>
              </a:lnSpc>
              <a:defRPr/>
            </a:pPr>
            <a:r>
              <a:rPr lang="ru-RU" sz="3600" dirty="0">
                <a:solidFill>
                  <a:srgbClr val="C00000"/>
                </a:solidFill>
                <a:latin typeface="GOST Type BU" pitchFamily="2" charset="2"/>
              </a:rPr>
              <a:t>Особенности обработки: </a:t>
            </a:r>
          </a:p>
          <a:p>
            <a:pPr marL="171450" indent="704850" algn="just">
              <a:lnSpc>
                <a:spcPct val="80000"/>
              </a:lnSpc>
              <a:buBlip>
                <a:blip r:embed="rId3"/>
              </a:buBlip>
              <a:defRPr/>
            </a:pPr>
            <a:r>
              <a:rPr lang="ru-RU" sz="2800" dirty="0">
                <a:solidFill>
                  <a:schemeClr val="tx2">
                    <a:lumMod val="75000"/>
                  </a:schemeClr>
                </a:solidFill>
                <a:latin typeface="GOST Type BU" pitchFamily="2" charset="2"/>
              </a:rPr>
              <a:t>стружка – пылеобразная</a:t>
            </a:r>
            <a:r>
              <a:rPr lang="ru-RU" sz="2800" dirty="0" smtClean="0">
                <a:solidFill>
                  <a:schemeClr val="tx2">
                    <a:lumMod val="75000"/>
                  </a:schemeClr>
                </a:solidFill>
                <a:latin typeface="GOST Type BU" pitchFamily="2" charset="2"/>
              </a:rPr>
              <a:t>;</a:t>
            </a:r>
            <a:endParaRPr lang="en-US" sz="2800" dirty="0" smtClean="0">
              <a:solidFill>
                <a:schemeClr val="tx2">
                  <a:lumMod val="75000"/>
                </a:schemeClr>
              </a:solidFill>
              <a:latin typeface="GOST Type BU" pitchFamily="2" charset="2"/>
            </a:endParaRPr>
          </a:p>
          <a:p>
            <a:pPr marL="171450" indent="704850" algn="just">
              <a:lnSpc>
                <a:spcPct val="80000"/>
              </a:lnSpc>
              <a:buBlip>
                <a:blip r:embed="rId3"/>
              </a:buBlip>
              <a:defRPr/>
            </a:pPr>
            <a:endParaRPr lang="ru-RU" sz="2800" dirty="0">
              <a:solidFill>
                <a:schemeClr val="tx2">
                  <a:lumMod val="75000"/>
                </a:schemeClr>
              </a:solidFill>
              <a:latin typeface="GOST Type BU" pitchFamily="2" charset="2"/>
            </a:endParaRPr>
          </a:p>
          <a:p>
            <a:pPr marL="171450" indent="704850" algn="just">
              <a:lnSpc>
                <a:spcPct val="80000"/>
              </a:lnSpc>
              <a:buBlip>
                <a:blip r:embed="rId3"/>
              </a:buBlip>
              <a:defRPr/>
            </a:pPr>
            <a:r>
              <a:rPr lang="ru-RU" sz="2800" dirty="0">
                <a:solidFill>
                  <a:schemeClr val="tx2">
                    <a:lumMod val="75000"/>
                  </a:schemeClr>
                </a:solidFill>
                <a:latin typeface="GOST Type BU" pitchFamily="2" charset="2"/>
              </a:rPr>
              <a:t>сила и температура резания невелики</a:t>
            </a:r>
            <a:r>
              <a:rPr lang="ru-RU" sz="2800" dirty="0" smtClean="0">
                <a:solidFill>
                  <a:schemeClr val="tx2">
                    <a:lumMod val="75000"/>
                  </a:schemeClr>
                </a:solidFill>
                <a:latin typeface="GOST Type BU" pitchFamily="2" charset="2"/>
              </a:rPr>
              <a:t>;</a:t>
            </a:r>
            <a:endParaRPr lang="en-US" sz="2800" dirty="0" smtClean="0">
              <a:solidFill>
                <a:schemeClr val="tx2">
                  <a:lumMod val="75000"/>
                </a:schemeClr>
              </a:solidFill>
              <a:latin typeface="GOST Type BU" pitchFamily="2" charset="2"/>
            </a:endParaRPr>
          </a:p>
          <a:p>
            <a:pPr marL="171450" indent="704850" algn="just">
              <a:lnSpc>
                <a:spcPct val="80000"/>
              </a:lnSpc>
              <a:buBlip>
                <a:blip r:embed="rId3"/>
              </a:buBlip>
              <a:defRPr/>
            </a:pPr>
            <a:endParaRPr lang="ru-RU" sz="2800" dirty="0">
              <a:solidFill>
                <a:schemeClr val="tx2">
                  <a:lumMod val="75000"/>
                </a:schemeClr>
              </a:solidFill>
              <a:latin typeface="GOST Type BU" pitchFamily="2" charset="2"/>
            </a:endParaRPr>
          </a:p>
          <a:p>
            <a:pPr marL="171450" indent="704850" algn="just">
              <a:lnSpc>
                <a:spcPct val="80000"/>
              </a:lnSpc>
              <a:buBlip>
                <a:blip r:embed="rId3"/>
              </a:buBlip>
              <a:defRPr/>
            </a:pPr>
            <a:r>
              <a:rPr lang="ru-RU" sz="2800" dirty="0">
                <a:solidFill>
                  <a:schemeClr val="tx2">
                    <a:lumMod val="75000"/>
                  </a:schemeClr>
                </a:solidFill>
                <a:latin typeface="GOST Type BU" pitchFamily="2" charset="2"/>
              </a:rPr>
              <a:t>в основном абразивно-механическое изнашивание инструмента</a:t>
            </a:r>
            <a:r>
              <a:rPr lang="ru-RU" sz="2800" dirty="0" smtClean="0">
                <a:solidFill>
                  <a:schemeClr val="tx2">
                    <a:lumMod val="75000"/>
                  </a:schemeClr>
                </a:solidFill>
                <a:latin typeface="GOST Type BU" pitchFamily="2" charset="2"/>
              </a:rPr>
              <a:t>;</a:t>
            </a:r>
            <a:endParaRPr lang="en-US" sz="2800" dirty="0" smtClean="0">
              <a:solidFill>
                <a:schemeClr val="tx2">
                  <a:lumMod val="75000"/>
                </a:schemeClr>
              </a:solidFill>
              <a:latin typeface="GOST Type BU" pitchFamily="2" charset="2"/>
            </a:endParaRPr>
          </a:p>
          <a:p>
            <a:pPr marL="171450" indent="704850" algn="just">
              <a:lnSpc>
                <a:spcPct val="80000"/>
              </a:lnSpc>
              <a:buBlip>
                <a:blip r:embed="rId3"/>
              </a:buBlip>
              <a:defRPr/>
            </a:pPr>
            <a:endParaRPr lang="ru-RU" sz="2800" dirty="0">
              <a:solidFill>
                <a:schemeClr val="tx2">
                  <a:lumMod val="75000"/>
                </a:schemeClr>
              </a:solidFill>
              <a:latin typeface="GOST Type BU" pitchFamily="2" charset="2"/>
            </a:endParaRPr>
          </a:p>
          <a:p>
            <a:pPr marL="171450" indent="704850" algn="just">
              <a:lnSpc>
                <a:spcPct val="80000"/>
              </a:lnSpc>
              <a:buBlip>
                <a:blip r:embed="rId3"/>
              </a:buBlip>
              <a:defRPr/>
            </a:pPr>
            <a:r>
              <a:rPr lang="ru-RU" sz="2800" dirty="0">
                <a:solidFill>
                  <a:schemeClr val="tx2">
                    <a:lumMod val="75000"/>
                  </a:schemeClr>
                </a:solidFill>
                <a:latin typeface="GOST Type BU" pitchFamily="2" charset="2"/>
              </a:rPr>
              <a:t>применяют как лезвийные, так и абразивные инструменты. Для </a:t>
            </a:r>
            <a:r>
              <a:rPr lang="ru-RU" sz="2800" dirty="0" smtClean="0">
                <a:solidFill>
                  <a:schemeClr val="tx2">
                    <a:lumMod val="75000"/>
                  </a:schemeClr>
                </a:solidFill>
                <a:latin typeface="GOST Type BU" pitchFamily="2" charset="2"/>
              </a:rPr>
              <a:t>«мягких» </a:t>
            </a:r>
            <a:r>
              <a:rPr lang="ru-RU" sz="2800" dirty="0">
                <a:solidFill>
                  <a:schemeClr val="tx2">
                    <a:lumMod val="75000"/>
                  </a:schemeClr>
                </a:solidFill>
                <a:latin typeface="GOST Type BU" pitchFamily="2" charset="2"/>
              </a:rPr>
              <a:t>– деревообрабатывающий инструмент, для СГ – в основном алмазные инструменты и электрохимическую обработку</a:t>
            </a:r>
          </a:p>
        </p:txBody>
      </p:sp>
      <p:sp>
        <p:nvSpPr>
          <p:cNvPr id="8" name="Rectangle 4"/>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ctr" defTabSz="914400" rtl="0" eaLnBrk="1" fontAlgn="base" latinLnBrk="0" hangingPunct="1">
              <a:lnSpc>
                <a:spcPct val="100000"/>
              </a:lnSpc>
              <a:spcBef>
                <a:spcPct val="0"/>
              </a:spcBef>
              <a:spcAft>
                <a:spcPct val="0"/>
              </a:spcAft>
              <a:buClrTx/>
              <a:buSzTx/>
              <a:buFontTx/>
              <a:buNone/>
              <a:tabLst>
                <a:tab pos="90488"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8415856" y="6450136"/>
            <a:ext cx="487634" cy="369332"/>
            <a:chOff x="8415856" y="6450136"/>
            <a:chExt cx="48763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7534979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32686" y="6450136"/>
            <a:ext cx="453970" cy="369332"/>
            <a:chOff x="8432686"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6"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241</a:t>
              </a:r>
              <a:endParaRPr lang="ru-RU" dirty="0">
                <a:solidFill>
                  <a:srgbClr val="C00000"/>
                </a:solidFill>
                <a:latin typeface="GOST type A" panose="020B0500000000000000" pitchFamily="34" charset="0"/>
              </a:endParaRPr>
            </a:p>
          </p:txBody>
        </p:sp>
      </p:grpSp>
      <p:sp>
        <p:nvSpPr>
          <p:cNvPr id="7" name="Заголовок 1"/>
          <p:cNvSpPr>
            <a:spLocks noGrp="1"/>
          </p:cNvSpPr>
          <p:nvPr>
            <p:ph type="title"/>
          </p:nvPr>
        </p:nvSpPr>
        <p:spPr>
          <a:xfrm>
            <a:off x="9330" y="-86381"/>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3" name="Группа 2"/>
          <p:cNvGrpSpPr/>
          <p:nvPr/>
        </p:nvGrpSpPr>
        <p:grpSpPr>
          <a:xfrm>
            <a:off x="143009" y="1247331"/>
            <a:ext cx="6138194" cy="5264893"/>
            <a:chOff x="118295" y="759935"/>
            <a:chExt cx="8245669" cy="5984718"/>
          </a:xfrm>
        </p:grpSpPr>
        <p:grpSp>
          <p:nvGrpSpPr>
            <p:cNvPr id="8" name="Группа 7"/>
            <p:cNvGrpSpPr/>
            <p:nvPr/>
          </p:nvGrpSpPr>
          <p:grpSpPr>
            <a:xfrm>
              <a:off x="118295" y="2268813"/>
              <a:ext cx="4602994" cy="2706552"/>
              <a:chOff x="379553" y="1809464"/>
              <a:chExt cx="4602994" cy="2706552"/>
            </a:xfrm>
          </p:grpSpPr>
          <p:grpSp>
            <p:nvGrpSpPr>
              <p:cNvPr id="9" name="Группа 8"/>
              <p:cNvGrpSpPr/>
              <p:nvPr/>
            </p:nvGrpSpPr>
            <p:grpSpPr>
              <a:xfrm>
                <a:off x="379553" y="1809465"/>
                <a:ext cx="4463035" cy="2706551"/>
                <a:chOff x="155618" y="1781473"/>
                <a:chExt cx="6506439" cy="3592959"/>
              </a:xfrm>
            </p:grpSpPr>
            <p:cxnSp>
              <p:nvCxnSpPr>
                <p:cNvPr id="11" name="Прямая со стрелкой 10"/>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155618" y="1781473"/>
                  <a:ext cx="4257506" cy="3592959"/>
                  <a:chOff x="155618" y="1781473"/>
                  <a:chExt cx="4257506" cy="3592959"/>
                </a:xfrm>
              </p:grpSpPr>
              <p:grpSp>
                <p:nvGrpSpPr>
                  <p:cNvPr id="14" name="Группа 13"/>
                  <p:cNvGrpSpPr/>
                  <p:nvPr/>
                </p:nvGrpSpPr>
                <p:grpSpPr>
                  <a:xfrm>
                    <a:off x="221692" y="1928658"/>
                    <a:ext cx="4061626" cy="3303309"/>
                    <a:chOff x="221692" y="1928658"/>
                    <a:chExt cx="4061626" cy="3303309"/>
                  </a:xfrm>
                </p:grpSpPr>
                <p:grpSp>
                  <p:nvGrpSpPr>
                    <p:cNvPr id="16" name="Группа 15"/>
                    <p:cNvGrpSpPr/>
                    <p:nvPr/>
                  </p:nvGrpSpPr>
                  <p:grpSpPr>
                    <a:xfrm>
                      <a:off x="221692" y="1928658"/>
                      <a:ext cx="4061626" cy="3303309"/>
                      <a:chOff x="4760741" y="1879231"/>
                      <a:chExt cx="4061626" cy="3303309"/>
                    </a:xfrm>
                  </p:grpSpPr>
                  <p:cxnSp>
                    <p:nvCxnSpPr>
                      <p:cNvPr id="20" name="Прямая со стрелкой 19"/>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22" name="Прямая со стрелкой 21"/>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4" name="Прямая со стрелкой 23"/>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6" name="Рисунок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7" name="Прямая со стрелкой 26"/>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8" name="Прямая со стрелкой 27"/>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9" name="Рисунок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7" name="Прямая со стрелкой 16"/>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9" name="Прямая со стрелкой 18"/>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5" name="Прямоугольник 14"/>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10" name="Прямоугольник 9"/>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31" name="Прямоугольник 30"/>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3" name="Группа 32"/>
            <p:cNvGrpSpPr/>
            <p:nvPr/>
          </p:nvGrpSpPr>
          <p:grpSpPr>
            <a:xfrm>
              <a:off x="5682095" y="759935"/>
              <a:ext cx="2681869" cy="5355892"/>
              <a:chOff x="5682095" y="759935"/>
              <a:chExt cx="2681869" cy="5355892"/>
            </a:xfrm>
          </p:grpSpPr>
          <p:sp>
            <p:nvSpPr>
              <p:cNvPr id="34" name="Прямоугольник 33"/>
              <p:cNvSpPr/>
              <p:nvPr/>
            </p:nvSpPr>
            <p:spPr>
              <a:xfrm>
                <a:off x="5852293" y="1108753"/>
                <a:ext cx="2339208" cy="5007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одержимое 2"/>
              <p:cNvSpPr txBox="1">
                <a:spLocks/>
              </p:cNvSpPr>
              <p:nvPr/>
            </p:nvSpPr>
            <p:spPr>
              <a:xfrm>
                <a:off x="5682095" y="759935"/>
                <a:ext cx="2681869" cy="308225"/>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Процесс резания</a:t>
                </a:r>
                <a:endParaRPr lang="ru-RU" sz="2000" dirty="0">
                  <a:solidFill>
                    <a:schemeClr val="tx2">
                      <a:lumMod val="75000"/>
                    </a:schemeClr>
                  </a:solidFill>
                  <a:latin typeface="GOST Type BU" pitchFamily="2" charset="2"/>
                </a:endParaRPr>
              </a:p>
            </p:txBody>
          </p:sp>
        </p:grpSp>
        <p:pic>
          <p:nvPicPr>
            <p:cNvPr id="36" name="Рисунок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9767" y="4529711"/>
              <a:ext cx="1264233" cy="527649"/>
            </a:xfrm>
            <a:prstGeom prst="rect">
              <a:avLst/>
            </a:prstGeom>
          </p:spPr>
        </p:pic>
        <p:cxnSp>
          <p:nvCxnSpPr>
            <p:cNvPr id="37" name="Прямая со стрелкой 36"/>
            <p:cNvCxnSpPr>
              <a:stCxn id="13" idx="3"/>
              <a:endCxn id="32"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9767" y="5375257"/>
              <a:ext cx="1264233" cy="536307"/>
            </a:xfrm>
            <a:prstGeom prst="rect">
              <a:avLst/>
            </a:prstGeom>
          </p:spPr>
        </p:pic>
        <p:cxnSp>
          <p:nvCxnSpPr>
            <p:cNvPr id="40" name="Прямая со стрелкой 39"/>
            <p:cNvCxnSpPr/>
            <p:nvPr/>
          </p:nvCxnSpPr>
          <p:spPr>
            <a:xfrm>
              <a:off x="6826041" y="5043827"/>
              <a:ext cx="0" cy="35295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61924" y="5075486"/>
              <a:ext cx="203573" cy="287823"/>
            </a:xfrm>
            <a:prstGeom prst="rect">
              <a:avLst/>
            </a:prstGeom>
          </p:spPr>
        </p:pic>
        <p:cxnSp>
          <p:nvCxnSpPr>
            <p:cNvPr id="42" name="Прямая соединительная линия 41"/>
            <p:cNvCxnSpPr/>
            <p:nvPr/>
          </p:nvCxnSpPr>
          <p:spPr>
            <a:xfrm>
              <a:off x="7183780" y="5043827"/>
              <a:ext cx="0" cy="3478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644207" y="5039078"/>
              <a:ext cx="0" cy="3564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7329105" y="5043827"/>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481" y="3672627"/>
              <a:ext cx="1274519" cy="522060"/>
            </a:xfrm>
            <a:prstGeom prst="rect">
              <a:avLst/>
            </a:prstGeom>
          </p:spPr>
        </p:pic>
        <p:cxnSp>
          <p:nvCxnSpPr>
            <p:cNvPr id="46" name="Прямая со стрелкой 45"/>
            <p:cNvCxnSpPr/>
            <p:nvPr/>
          </p:nvCxnSpPr>
          <p:spPr>
            <a:xfrm flipV="1">
              <a:off x="6826041" y="4191051"/>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7180570" y="4191051"/>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575765" y="4241513"/>
              <a:ext cx="207366" cy="293186"/>
            </a:xfrm>
            <a:prstGeom prst="rect">
              <a:avLst/>
            </a:prstGeom>
          </p:spPr>
        </p:pic>
        <p:pic>
          <p:nvPicPr>
            <p:cNvPr id="2" name="Рисунок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92292" y="2909749"/>
              <a:ext cx="1272194" cy="526368"/>
            </a:xfrm>
            <a:prstGeom prst="rect">
              <a:avLst/>
            </a:prstGeom>
          </p:spPr>
        </p:pic>
        <p:cxnSp>
          <p:nvCxnSpPr>
            <p:cNvPr id="55" name="Прямая соединительная линия 54"/>
            <p:cNvCxnSpPr>
              <a:stCxn id="32" idx="3"/>
            </p:cNvCxnSpPr>
            <p:nvPr/>
          </p:nvCxnSpPr>
          <p:spPr>
            <a:xfrm flipV="1">
              <a:off x="5478764" y="3629566"/>
              <a:ext cx="647716" cy="15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126480" y="3626593"/>
              <a:ext cx="2134" cy="20168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36" idx="1"/>
            </p:cNvCxnSpPr>
            <p:nvPr/>
          </p:nvCxnSpPr>
          <p:spPr>
            <a:xfrm>
              <a:off x="6135156" y="4793535"/>
              <a:ext cx="474611"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39" idx="1"/>
            </p:cNvCxnSpPr>
            <p:nvPr/>
          </p:nvCxnSpPr>
          <p:spPr>
            <a:xfrm>
              <a:off x="6126480" y="5643410"/>
              <a:ext cx="483287"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endCxn id="45" idx="1"/>
            </p:cNvCxnSpPr>
            <p:nvPr/>
          </p:nvCxnSpPr>
          <p:spPr>
            <a:xfrm>
              <a:off x="6130939" y="3933522"/>
              <a:ext cx="468542" cy="1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a:xfrm>
              <a:off x="6800772" y="3425152"/>
              <a:ext cx="519182" cy="263157"/>
              <a:chOff x="6800772" y="3425152"/>
              <a:chExt cx="519182" cy="263157"/>
            </a:xfrm>
          </p:grpSpPr>
          <p:cxnSp>
            <p:nvCxnSpPr>
              <p:cNvPr id="74" name="Прямая со стрелкой 73"/>
              <p:cNvCxnSpPr/>
              <p:nvPr/>
            </p:nvCxnSpPr>
            <p:spPr>
              <a:xfrm flipV="1">
                <a:off x="7047163" y="3425152"/>
                <a:ext cx="0" cy="262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7319954" y="3425152"/>
                <a:ext cx="0" cy="2631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9" name="Рисунок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6826654" y="3454250"/>
                <a:ext cx="192494" cy="244257"/>
              </a:xfrm>
              <a:prstGeom prst="rect">
                <a:avLst/>
              </a:prstGeom>
            </p:spPr>
          </p:pic>
        </p:grpSp>
        <p:sp>
          <p:nvSpPr>
            <p:cNvPr id="59" name="Прямоугольник 58"/>
            <p:cNvSpPr/>
            <p:nvPr/>
          </p:nvSpPr>
          <p:spPr>
            <a:xfrm>
              <a:off x="5799458" y="6132623"/>
              <a:ext cx="2562947" cy="612030"/>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a:t>
              </a:r>
            </a:p>
            <a:p>
              <a:pPr algn="ctr">
                <a:lnSpc>
                  <a:spcPct val="80000"/>
                </a:lnSpc>
                <a:defRPr/>
              </a:pPr>
              <a:r>
                <a:rPr lang="ru-RU" dirty="0" smtClean="0">
                  <a:solidFill>
                    <a:schemeClr val="tx2">
                      <a:lumMod val="75000"/>
                    </a:schemeClr>
                  </a:solidFill>
                  <a:latin typeface="GOST Type BU" pitchFamily="2" charset="2"/>
                </a:rPr>
                <a:t>процесса</a:t>
              </a:r>
              <a:endParaRPr lang="ru-RU" dirty="0">
                <a:solidFill>
                  <a:schemeClr val="tx2">
                    <a:lumMod val="75000"/>
                  </a:schemeClr>
                </a:solidFill>
                <a:latin typeface="GOST Type BU" pitchFamily="2" charset="2"/>
              </a:endParaRPr>
            </a:p>
          </p:txBody>
        </p:sp>
        <p:cxnSp>
          <p:nvCxnSpPr>
            <p:cNvPr id="73" name="Прямая со стрелкой 72"/>
            <p:cNvCxnSpPr/>
            <p:nvPr/>
          </p:nvCxnSpPr>
          <p:spPr>
            <a:xfrm>
              <a:off x="7397432" y="4191052"/>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7566942" y="419105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6485899" y="2568919"/>
              <a:ext cx="1234075" cy="354099"/>
              <a:chOff x="6485899" y="2568919"/>
              <a:chExt cx="1234075" cy="354099"/>
            </a:xfrm>
          </p:grpSpPr>
          <p:cxnSp>
            <p:nvCxnSpPr>
              <p:cNvPr id="93" name="Прямая со стрелкой 92"/>
              <p:cNvCxnSpPr/>
              <p:nvPr/>
            </p:nvCxnSpPr>
            <p:spPr>
              <a:xfrm flipV="1">
                <a:off x="6866481" y="2568919"/>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flipV="1">
                <a:off x="7221010" y="2568919"/>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a:off x="7715808" y="256892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9" name="Рисунок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523581" y="2564426"/>
                <a:ext cx="280258" cy="355622"/>
              </a:xfrm>
              <a:prstGeom prst="rect">
                <a:avLst/>
              </a:prstGeom>
            </p:spPr>
          </p:pic>
          <p:pic>
            <p:nvPicPr>
              <p:cNvPr id="100" name="Рисунок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7458704" y="2593574"/>
                <a:ext cx="216475" cy="306065"/>
              </a:xfrm>
              <a:prstGeom prst="rect">
                <a:avLst/>
              </a:prstGeom>
            </p:spPr>
          </p:pic>
        </p:grpSp>
        <p:pic>
          <p:nvPicPr>
            <p:cNvPr id="101" name="Рисунок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159" y="2052673"/>
              <a:ext cx="1274327" cy="521982"/>
            </a:xfrm>
            <a:prstGeom prst="rect">
              <a:avLst/>
            </a:prstGeom>
          </p:spPr>
        </p:pic>
        <p:pic>
          <p:nvPicPr>
            <p:cNvPr id="104" name="Рисунок 10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3998" y="1188406"/>
              <a:ext cx="1304791" cy="534460"/>
            </a:xfrm>
            <a:prstGeom prst="rect">
              <a:avLst/>
            </a:prstGeom>
          </p:spPr>
        </p:pic>
        <p:grpSp>
          <p:nvGrpSpPr>
            <p:cNvPr id="122" name="Группа 121"/>
            <p:cNvGrpSpPr/>
            <p:nvPr/>
          </p:nvGrpSpPr>
          <p:grpSpPr>
            <a:xfrm>
              <a:off x="6758447" y="1717577"/>
              <a:ext cx="782882" cy="347887"/>
              <a:chOff x="6758447" y="1717577"/>
              <a:chExt cx="782882" cy="347887"/>
            </a:xfrm>
          </p:grpSpPr>
          <p:cxnSp>
            <p:nvCxnSpPr>
              <p:cNvPr id="102" name="Прямая со стрелкой 101"/>
              <p:cNvCxnSpPr/>
              <p:nvPr/>
            </p:nvCxnSpPr>
            <p:spPr>
              <a:xfrm flipV="1">
                <a:off x="7046531" y="1717577"/>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a:off x="7541329" y="1717579"/>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Рисунок 10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6800391" y="1763167"/>
                <a:ext cx="202696" cy="286583"/>
              </a:xfrm>
              <a:prstGeom prst="rect">
                <a:avLst/>
              </a:prstGeom>
            </p:spPr>
          </p:pic>
          <p:pic>
            <p:nvPicPr>
              <p:cNvPr id="106" name="Рисунок 10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7311073" y="1774682"/>
                <a:ext cx="183247" cy="259085"/>
              </a:xfrm>
              <a:prstGeom prst="rect">
                <a:avLst/>
              </a:prstGeom>
            </p:spPr>
          </p:pic>
        </p:grpSp>
        <p:grpSp>
          <p:nvGrpSpPr>
            <p:cNvPr id="123" name="Группа 122"/>
            <p:cNvGrpSpPr/>
            <p:nvPr/>
          </p:nvGrpSpPr>
          <p:grpSpPr>
            <a:xfrm>
              <a:off x="6126480" y="3172933"/>
              <a:ext cx="465812" cy="461834"/>
              <a:chOff x="6126480" y="3172933"/>
              <a:chExt cx="465812" cy="461834"/>
            </a:xfrm>
          </p:grpSpPr>
          <p:cxnSp>
            <p:nvCxnSpPr>
              <p:cNvPr id="71" name="Прямая со стрелкой 70"/>
              <p:cNvCxnSpPr>
                <a:endCxn id="2" idx="1"/>
              </p:cNvCxnSpPr>
              <p:nvPr/>
            </p:nvCxnSpPr>
            <p:spPr>
              <a:xfrm flipV="1">
                <a:off x="6135156" y="3172933"/>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6126480" y="3172933"/>
                <a:ext cx="0" cy="4618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4" name="Группа 123"/>
            <p:cNvGrpSpPr/>
            <p:nvPr/>
          </p:nvGrpSpPr>
          <p:grpSpPr>
            <a:xfrm>
              <a:off x="6126480" y="2326432"/>
              <a:ext cx="457518" cy="846501"/>
              <a:chOff x="6126480" y="2326432"/>
              <a:chExt cx="457518" cy="846501"/>
            </a:xfrm>
          </p:grpSpPr>
          <p:cxnSp>
            <p:nvCxnSpPr>
              <p:cNvPr id="108" name="Прямая со стрелкой 107"/>
              <p:cNvCxnSpPr/>
              <p:nvPr/>
            </p:nvCxnSpPr>
            <p:spPr>
              <a:xfrm flipV="1">
                <a:off x="6126862" y="2326432"/>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V="1">
                <a:off x="6126480" y="2326432"/>
                <a:ext cx="0" cy="846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5" name="Группа 124"/>
            <p:cNvGrpSpPr/>
            <p:nvPr/>
          </p:nvGrpSpPr>
          <p:grpSpPr>
            <a:xfrm>
              <a:off x="6126480" y="1475240"/>
              <a:ext cx="457518" cy="867478"/>
              <a:chOff x="6126480" y="1475240"/>
              <a:chExt cx="457518" cy="867478"/>
            </a:xfrm>
          </p:grpSpPr>
          <p:cxnSp>
            <p:nvCxnSpPr>
              <p:cNvPr id="109" name="Прямая со стрелкой 108"/>
              <p:cNvCxnSpPr/>
              <p:nvPr/>
            </p:nvCxnSpPr>
            <p:spPr>
              <a:xfrm flipV="1">
                <a:off x="6126862" y="1475240"/>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6126480" y="1475240"/>
                <a:ext cx="0" cy="8674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62" name="Группа 61"/>
          <p:cNvGrpSpPr/>
          <p:nvPr/>
        </p:nvGrpSpPr>
        <p:grpSpPr>
          <a:xfrm>
            <a:off x="5905878" y="1859355"/>
            <a:ext cx="479682" cy="3684080"/>
            <a:chOff x="5905878" y="1859355"/>
            <a:chExt cx="479682" cy="3684080"/>
          </a:xfrm>
        </p:grpSpPr>
        <p:grpSp>
          <p:nvGrpSpPr>
            <p:cNvPr id="56" name="Группа 55"/>
            <p:cNvGrpSpPr/>
            <p:nvPr/>
          </p:nvGrpSpPr>
          <p:grpSpPr>
            <a:xfrm>
              <a:off x="5905878" y="1859355"/>
              <a:ext cx="157978" cy="3684080"/>
              <a:chOff x="5905878" y="1859355"/>
              <a:chExt cx="157978" cy="3684080"/>
            </a:xfrm>
          </p:grpSpPr>
          <p:cxnSp>
            <p:nvCxnSpPr>
              <p:cNvPr id="48" name="Прямая соединительная линия 47"/>
              <p:cNvCxnSpPr/>
              <p:nvPr/>
            </p:nvCxnSpPr>
            <p:spPr>
              <a:xfrm>
                <a:off x="6054811" y="1859355"/>
                <a:ext cx="0" cy="368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stCxn id="104" idx="3"/>
              </p:cNvCxnSpPr>
              <p:nvPr/>
            </p:nvCxnSpPr>
            <p:spPr>
              <a:xfrm flipV="1">
                <a:off x="5927476" y="1859355"/>
                <a:ext cx="127335"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5909384" y="261418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5905878" y="3370100"/>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5918429" y="404342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flipV="1">
                <a:off x="5911897" y="4793428"/>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flipV="1">
                <a:off x="5917868" y="5543433"/>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1" name="Прямая со стрелкой 60"/>
            <p:cNvCxnSpPr/>
            <p:nvPr/>
          </p:nvCxnSpPr>
          <p:spPr>
            <a:xfrm>
              <a:off x="6051305" y="3725020"/>
              <a:ext cx="33425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Рисунок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5560" y="3515498"/>
            <a:ext cx="408585" cy="419044"/>
          </a:xfrm>
          <a:prstGeom prst="rect">
            <a:avLst/>
          </a:prstGeom>
        </p:spPr>
      </p:pic>
      <p:grpSp>
        <p:nvGrpSpPr>
          <p:cNvPr id="80" name="Группа 79"/>
          <p:cNvGrpSpPr/>
          <p:nvPr/>
        </p:nvGrpSpPr>
        <p:grpSpPr>
          <a:xfrm>
            <a:off x="6693485" y="1001511"/>
            <a:ext cx="2271776" cy="5299075"/>
            <a:chOff x="6693485" y="1001511"/>
            <a:chExt cx="2271776" cy="5299075"/>
          </a:xfrm>
        </p:grpSpPr>
        <p:sp>
          <p:nvSpPr>
            <p:cNvPr id="107" name="Прямоугольник 106"/>
            <p:cNvSpPr/>
            <p:nvPr/>
          </p:nvSpPr>
          <p:spPr>
            <a:xfrm>
              <a:off x="7058570" y="1562813"/>
              <a:ext cx="1481003" cy="4404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Содержимое 2"/>
            <p:cNvSpPr txBox="1">
              <a:spLocks/>
            </p:cNvSpPr>
            <p:nvPr/>
          </p:nvSpPr>
          <p:spPr>
            <a:xfrm>
              <a:off x="6831162" y="1001511"/>
              <a:ext cx="1996422" cy="271153"/>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Результат обработки</a:t>
              </a:r>
              <a:endParaRPr lang="ru-RU" sz="2000" dirty="0">
                <a:solidFill>
                  <a:schemeClr val="tx2">
                    <a:lumMod val="75000"/>
                  </a:schemeClr>
                </a:solidFill>
                <a:latin typeface="GOST Type BU" pitchFamily="2" charset="2"/>
              </a:endParaRPr>
            </a:p>
          </p:txBody>
        </p:sp>
        <p:sp>
          <p:nvSpPr>
            <p:cNvPr id="111" name="Прямоугольник 110"/>
            <p:cNvSpPr/>
            <p:nvPr/>
          </p:nvSpPr>
          <p:spPr>
            <a:xfrm>
              <a:off x="6693485" y="5986654"/>
              <a:ext cx="2271776" cy="313932"/>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Выходные параметры</a:t>
              </a:r>
              <a:endParaRPr lang="ru-RU" dirty="0">
                <a:solidFill>
                  <a:schemeClr val="tx2">
                    <a:lumMod val="75000"/>
                  </a:schemeClr>
                </a:solidFill>
                <a:latin typeface="GOST Type BU" pitchFamily="2" charset="2"/>
              </a:endParaRPr>
            </a:p>
          </p:txBody>
        </p:sp>
      </p:grpSp>
      <p:pic>
        <p:nvPicPr>
          <p:cNvPr id="70" name="Рисунок 69"/>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8951" y="2994934"/>
            <a:ext cx="1028700" cy="433860"/>
          </a:xfrm>
          <a:prstGeom prst="rect">
            <a:avLst/>
          </a:prstGeom>
        </p:spPr>
      </p:pic>
      <p:pic>
        <p:nvPicPr>
          <p:cNvPr id="114" name="Рисунок 113"/>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6717" y="4051324"/>
            <a:ext cx="1009900" cy="425932"/>
          </a:xfrm>
          <a:prstGeom prst="rect">
            <a:avLst/>
          </a:prstGeom>
        </p:spPr>
      </p:pic>
      <p:grpSp>
        <p:nvGrpSpPr>
          <p:cNvPr id="77" name="Группа 76"/>
          <p:cNvGrpSpPr/>
          <p:nvPr/>
        </p:nvGrpSpPr>
        <p:grpSpPr>
          <a:xfrm>
            <a:off x="6794145" y="3211864"/>
            <a:ext cx="594806" cy="1048279"/>
            <a:chOff x="6794145" y="3211864"/>
            <a:chExt cx="594806" cy="1048279"/>
          </a:xfrm>
        </p:grpSpPr>
        <p:cxnSp>
          <p:nvCxnSpPr>
            <p:cNvPr id="116" name="Прямая соединительная линия 115"/>
            <p:cNvCxnSpPr/>
            <p:nvPr/>
          </p:nvCxnSpPr>
          <p:spPr>
            <a:xfrm>
              <a:off x="6794145" y="3725020"/>
              <a:ext cx="4296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flipV="1">
              <a:off x="7223760" y="3211864"/>
              <a:ext cx="0" cy="5802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7223760" y="3792104"/>
              <a:ext cx="0" cy="46803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p:cNvCxnSpPr/>
            <p:nvPr/>
          </p:nvCxnSpPr>
          <p:spPr>
            <a:xfrm>
              <a:off x="7223760" y="3211864"/>
              <a:ext cx="16519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Прямая со стрелкой 117"/>
            <p:cNvCxnSpPr/>
            <p:nvPr/>
          </p:nvCxnSpPr>
          <p:spPr>
            <a:xfrm>
              <a:off x="7223760" y="4260143"/>
              <a:ext cx="16519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06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heel(1)">
                                      <p:cBhvr>
                                        <p:cTn id="11" dur="2000"/>
                                        <p:tgtEl>
                                          <p:spTgt spid="63"/>
                                        </p:tgtEl>
                                      </p:cBhvr>
                                    </p:animEffect>
                                  </p:childTnLst>
                                </p:cTn>
                              </p:par>
                              <p:par>
                                <p:cTn id="12" presetID="53" presetClass="entr" presetSubtype="16" fill="hold" nodeType="with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2000" fill="hold"/>
                                        <p:tgtEl>
                                          <p:spTgt spid="80"/>
                                        </p:tgtEl>
                                        <p:attrNameLst>
                                          <p:attrName>ppt_w</p:attrName>
                                        </p:attrNameLst>
                                      </p:cBhvr>
                                      <p:tavLst>
                                        <p:tav tm="0">
                                          <p:val>
                                            <p:fltVal val="0"/>
                                          </p:val>
                                        </p:tav>
                                        <p:tav tm="100000">
                                          <p:val>
                                            <p:strVal val="#ppt_w"/>
                                          </p:val>
                                        </p:tav>
                                      </p:tavLst>
                                    </p:anim>
                                    <p:anim calcmode="lin" valueType="num">
                                      <p:cBhvr>
                                        <p:cTn id="15" dur="2000" fill="hold"/>
                                        <p:tgtEl>
                                          <p:spTgt spid="80"/>
                                        </p:tgtEl>
                                        <p:attrNameLst>
                                          <p:attrName>ppt_h</p:attrName>
                                        </p:attrNameLst>
                                      </p:cBhvr>
                                      <p:tavLst>
                                        <p:tav tm="0">
                                          <p:val>
                                            <p:fltVal val="0"/>
                                          </p:val>
                                        </p:tav>
                                        <p:tav tm="100000">
                                          <p:val>
                                            <p:strVal val="#ppt_h"/>
                                          </p:val>
                                        </p:tav>
                                      </p:tavLst>
                                    </p:anim>
                                    <p:animEffect transition="in" filter="fade">
                                      <p:cBhvr>
                                        <p:cTn id="16" dur="2000"/>
                                        <p:tgtEl>
                                          <p:spTgt spid="80"/>
                                        </p:tgtEl>
                                      </p:cBhvr>
                                    </p:animEffect>
                                  </p:childTnLst>
                                </p:cTn>
                              </p:par>
                            </p:childTnLst>
                          </p:cTn>
                        </p:par>
                        <p:par>
                          <p:cTn id="17" fill="hold">
                            <p:stCondLst>
                              <p:cond delay="4000"/>
                            </p:stCondLst>
                            <p:childTnLst>
                              <p:par>
                                <p:cTn id="18" presetID="6" presetClass="entr" presetSubtype="16" fill="hold"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circle(in)">
                                      <p:cBhvr>
                                        <p:cTn id="20" dur="2000"/>
                                        <p:tgtEl>
                                          <p:spTgt spid="77"/>
                                        </p:tgtEl>
                                      </p:cBhvr>
                                    </p:animEffect>
                                  </p:childTnLst>
                                </p:cTn>
                              </p:par>
                              <p:par>
                                <p:cTn id="21" presetID="53" presetClass="entr" presetSubtype="16"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p:cTn id="23" dur="1250" fill="hold"/>
                                        <p:tgtEl>
                                          <p:spTgt spid="70"/>
                                        </p:tgtEl>
                                        <p:attrNameLst>
                                          <p:attrName>ppt_w</p:attrName>
                                        </p:attrNameLst>
                                      </p:cBhvr>
                                      <p:tavLst>
                                        <p:tav tm="0">
                                          <p:val>
                                            <p:fltVal val="0"/>
                                          </p:val>
                                        </p:tav>
                                        <p:tav tm="100000">
                                          <p:val>
                                            <p:strVal val="#ppt_w"/>
                                          </p:val>
                                        </p:tav>
                                      </p:tavLst>
                                    </p:anim>
                                    <p:anim calcmode="lin" valueType="num">
                                      <p:cBhvr>
                                        <p:cTn id="24" dur="1250" fill="hold"/>
                                        <p:tgtEl>
                                          <p:spTgt spid="70"/>
                                        </p:tgtEl>
                                        <p:attrNameLst>
                                          <p:attrName>ppt_h</p:attrName>
                                        </p:attrNameLst>
                                      </p:cBhvr>
                                      <p:tavLst>
                                        <p:tav tm="0">
                                          <p:val>
                                            <p:fltVal val="0"/>
                                          </p:val>
                                        </p:tav>
                                        <p:tav tm="100000">
                                          <p:val>
                                            <p:strVal val="#ppt_h"/>
                                          </p:val>
                                        </p:tav>
                                      </p:tavLst>
                                    </p:anim>
                                    <p:animEffect transition="in" filter="fade">
                                      <p:cBhvr>
                                        <p:cTn id="25" dur="1250"/>
                                        <p:tgtEl>
                                          <p:spTgt spid="70"/>
                                        </p:tgtEl>
                                      </p:cBhvr>
                                    </p:animEffect>
                                  </p:childTnLst>
                                </p:cTn>
                              </p:par>
                              <p:par>
                                <p:cTn id="26" presetID="53" presetClass="entr" presetSubtype="16" fill="hold" nodeType="withEffect">
                                  <p:stCondLst>
                                    <p:cond delay="0"/>
                                  </p:stCondLst>
                                  <p:childTnLst>
                                    <p:set>
                                      <p:cBhvr>
                                        <p:cTn id="27" dur="1" fill="hold">
                                          <p:stCondLst>
                                            <p:cond delay="0"/>
                                          </p:stCondLst>
                                        </p:cTn>
                                        <p:tgtEl>
                                          <p:spTgt spid="114"/>
                                        </p:tgtEl>
                                        <p:attrNameLst>
                                          <p:attrName>style.visibility</p:attrName>
                                        </p:attrNameLst>
                                      </p:cBhvr>
                                      <p:to>
                                        <p:strVal val="visible"/>
                                      </p:to>
                                    </p:set>
                                    <p:anim calcmode="lin" valueType="num">
                                      <p:cBhvr>
                                        <p:cTn id="28" dur="1250" fill="hold"/>
                                        <p:tgtEl>
                                          <p:spTgt spid="114"/>
                                        </p:tgtEl>
                                        <p:attrNameLst>
                                          <p:attrName>ppt_w</p:attrName>
                                        </p:attrNameLst>
                                      </p:cBhvr>
                                      <p:tavLst>
                                        <p:tav tm="0">
                                          <p:val>
                                            <p:fltVal val="0"/>
                                          </p:val>
                                        </p:tav>
                                        <p:tav tm="100000">
                                          <p:val>
                                            <p:strVal val="#ppt_w"/>
                                          </p:val>
                                        </p:tav>
                                      </p:tavLst>
                                    </p:anim>
                                    <p:anim calcmode="lin" valueType="num">
                                      <p:cBhvr>
                                        <p:cTn id="29" dur="1250" fill="hold"/>
                                        <p:tgtEl>
                                          <p:spTgt spid="114"/>
                                        </p:tgtEl>
                                        <p:attrNameLst>
                                          <p:attrName>ppt_h</p:attrName>
                                        </p:attrNameLst>
                                      </p:cBhvr>
                                      <p:tavLst>
                                        <p:tav tm="0">
                                          <p:val>
                                            <p:fltVal val="0"/>
                                          </p:val>
                                        </p:tav>
                                        <p:tav tm="100000">
                                          <p:val>
                                            <p:strVal val="#ppt_h"/>
                                          </p:val>
                                        </p:tav>
                                      </p:tavLst>
                                    </p:anim>
                                    <p:animEffect transition="in" filter="fade">
                                      <p:cBhvr>
                                        <p:cTn id="30" dur="12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9490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РАБОТОСПОСОБНОЕ СОСТОЯНИЕ РЕЖУЩЕГО ИНСТРУМЕНТА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1286933"/>
            <a:ext cx="9144000" cy="5571067"/>
          </a:xfrm>
          <a:prstGeom prst="rect">
            <a:avLst/>
          </a:prstGeom>
        </p:spPr>
        <p:txBody>
          <a:bodyPr vert="horz" lIns="91440" tIns="45720" rIns="91440" bIns="45720" rtlCol="0">
            <a:noAutofit/>
          </a:bodyPr>
          <a:lstStyle/>
          <a:p>
            <a:pPr marL="95250" indent="438150" algn="just">
              <a:lnSpc>
                <a:spcPct val="80000"/>
              </a:lnSpc>
              <a:defRPr/>
            </a:pPr>
            <a:r>
              <a:rPr lang="ru-RU" sz="2800" dirty="0">
                <a:solidFill>
                  <a:srgbClr val="C00000"/>
                </a:solidFill>
                <a:latin typeface="GOST Type BU" pitchFamily="2" charset="2"/>
              </a:rPr>
              <a:t>Работоспособное состояние режущего инструмента (лезвия)</a:t>
            </a:r>
            <a:r>
              <a:rPr lang="ru-RU" sz="2800" dirty="0">
                <a:solidFill>
                  <a:schemeClr val="tx2">
                    <a:lumMod val="75000"/>
                  </a:schemeClr>
                </a:solidFill>
                <a:latin typeface="GOST Type BU" pitchFamily="2" charset="2"/>
              </a:rPr>
              <a:t> характеризуется таким состоянием, при котором он способен выполнять обработку резанием, согласно установленным в нормативно-технической документации условиям. </a:t>
            </a:r>
            <a:endParaRPr lang="ru-RU" sz="2800" dirty="0" smtClean="0">
              <a:solidFill>
                <a:schemeClr val="tx2">
                  <a:lumMod val="75000"/>
                </a:schemeClr>
              </a:solidFill>
              <a:latin typeface="GOST Type BU" pitchFamily="2" charset="2"/>
            </a:endParaRPr>
          </a:p>
          <a:p>
            <a:pPr marL="95250" indent="438150" algn="just">
              <a:lnSpc>
                <a:spcPct val="80000"/>
              </a:lnSpc>
              <a:defRPr/>
            </a:pPr>
            <a:endParaRPr lang="ru-RU" sz="2800" dirty="0">
              <a:solidFill>
                <a:schemeClr val="tx2">
                  <a:lumMod val="75000"/>
                </a:schemeClr>
              </a:solidFill>
              <a:latin typeface="GOST Type BU" pitchFamily="2" charset="2"/>
            </a:endParaRPr>
          </a:p>
          <a:p>
            <a:pPr marL="95250" indent="438150" algn="just">
              <a:lnSpc>
                <a:spcPct val="80000"/>
              </a:lnSpc>
              <a:defRPr/>
            </a:pPr>
            <a:r>
              <a:rPr lang="ru-RU" sz="2800" dirty="0" smtClean="0">
                <a:solidFill>
                  <a:srgbClr val="C00000"/>
                </a:solidFill>
                <a:latin typeface="GOST Type BU" pitchFamily="2" charset="2"/>
              </a:rPr>
              <a:t>Критериями </a:t>
            </a:r>
            <a:r>
              <a:rPr lang="ru-RU" sz="2800" dirty="0">
                <a:solidFill>
                  <a:srgbClr val="C00000"/>
                </a:solidFill>
                <a:latin typeface="GOST Type BU" pitchFamily="2" charset="2"/>
              </a:rPr>
              <a:t>предельного </a:t>
            </a:r>
            <a:r>
              <a:rPr lang="ru-RU" sz="2800" dirty="0" smtClean="0">
                <a:solidFill>
                  <a:srgbClr val="C00000"/>
                </a:solidFill>
                <a:latin typeface="GOST Type BU" pitchFamily="2" charset="2"/>
              </a:rPr>
              <a:t>состояния или отказа</a:t>
            </a:r>
            <a:r>
              <a:rPr lang="ru-RU" sz="2800" dirty="0">
                <a:solidFill>
                  <a:srgbClr val="C00000"/>
                </a:solidFill>
                <a:latin typeface="GOST Type BU" pitchFamily="2" charset="2"/>
              </a:rPr>
              <a:t> </a:t>
            </a:r>
            <a:r>
              <a:rPr lang="ru-RU" sz="2800" dirty="0" smtClean="0">
                <a:solidFill>
                  <a:srgbClr val="C00000"/>
                </a:solidFill>
                <a:latin typeface="GOST Type BU" pitchFamily="2" charset="2"/>
              </a:rPr>
              <a:t>- </a:t>
            </a:r>
            <a:r>
              <a:rPr lang="ru-RU" sz="2800" dirty="0">
                <a:solidFill>
                  <a:schemeClr val="tx2">
                    <a:lumMod val="75000"/>
                  </a:schemeClr>
                </a:solidFill>
                <a:latin typeface="GOST Type BU" pitchFamily="2" charset="2"/>
              </a:rPr>
              <a:t>численные значения </a:t>
            </a:r>
            <a:r>
              <a:rPr lang="ru-RU" sz="2800" dirty="0" smtClean="0">
                <a:solidFill>
                  <a:schemeClr val="tx2">
                    <a:lumMod val="75000"/>
                  </a:schemeClr>
                </a:solidFill>
                <a:latin typeface="GOST Type BU" pitchFamily="2" charset="2"/>
              </a:rPr>
              <a:t>показателей </a:t>
            </a:r>
            <a:r>
              <a:rPr lang="ru-RU" sz="2800" dirty="0">
                <a:solidFill>
                  <a:schemeClr val="tx2">
                    <a:lumMod val="75000"/>
                  </a:schemeClr>
                </a:solidFill>
                <a:latin typeface="GOST Type BU" pitchFamily="2" charset="2"/>
              </a:rPr>
              <a:t>процесса, по которым можно определить степень изношенности </a:t>
            </a:r>
            <a:r>
              <a:rPr lang="ru-RU" sz="2800" dirty="0" smtClean="0">
                <a:solidFill>
                  <a:schemeClr val="tx2">
                    <a:lumMod val="75000"/>
                  </a:schemeClr>
                </a:solidFill>
                <a:latin typeface="GOST Type BU" pitchFamily="2" charset="2"/>
              </a:rPr>
              <a:t>инструмента.</a:t>
            </a:r>
            <a:endParaRPr lang="ru-RU" sz="2800" dirty="0" smtClean="0">
              <a:solidFill>
                <a:srgbClr val="C00000"/>
              </a:solidFill>
              <a:latin typeface="GOST Type BU" pitchFamily="2" charset="2"/>
            </a:endParaRPr>
          </a:p>
          <a:p>
            <a:pPr marL="95250" indent="438150" algn="just">
              <a:lnSpc>
                <a:spcPct val="80000"/>
              </a:lnSpc>
              <a:defRPr/>
            </a:pPr>
            <a:endParaRPr lang="ru-RU" sz="2800" dirty="0">
              <a:solidFill>
                <a:srgbClr val="C00000"/>
              </a:solidFill>
              <a:latin typeface="GOST Type BU" pitchFamily="2" charset="2"/>
            </a:endParaRPr>
          </a:p>
          <a:p>
            <a:pPr marL="95250" indent="438150" algn="just">
              <a:lnSpc>
                <a:spcPct val="80000"/>
              </a:lnSpc>
              <a:defRPr/>
            </a:pPr>
            <a:r>
              <a:rPr lang="ru-RU" sz="2800" dirty="0">
                <a:solidFill>
                  <a:srgbClr val="C00000"/>
                </a:solidFill>
                <a:latin typeface="GOST Type BU" pitchFamily="2" charset="2"/>
              </a:rPr>
              <a:t>Критерий </a:t>
            </a:r>
            <a:r>
              <a:rPr lang="ru-RU" sz="2800" dirty="0" err="1">
                <a:solidFill>
                  <a:srgbClr val="C00000"/>
                </a:solidFill>
                <a:latin typeface="GOST Type BU" pitchFamily="2" charset="2"/>
              </a:rPr>
              <a:t>затупления</a:t>
            </a:r>
            <a:r>
              <a:rPr lang="ru-RU" sz="2800" dirty="0">
                <a:solidFill>
                  <a:srgbClr val="C00000"/>
                </a:solidFill>
                <a:latin typeface="GOST Type BU" pitchFamily="2" charset="2"/>
              </a:rPr>
              <a:t> </a:t>
            </a:r>
            <a:r>
              <a:rPr lang="ru-RU" sz="2800" dirty="0">
                <a:solidFill>
                  <a:schemeClr val="tx2">
                    <a:lumMod val="75000"/>
                  </a:schemeClr>
                </a:solidFill>
                <a:latin typeface="GOST Type BU" pitchFamily="2" charset="2"/>
              </a:rPr>
              <a:t>– критерий отказа режущего инструмента (лезвия) характеризуется максимально допустимым значением износа режущего инструмента (лезвия), по мере достижения которого наступает его отказ</a:t>
            </a:r>
          </a:p>
        </p:txBody>
      </p:sp>
      <p:grpSp>
        <p:nvGrpSpPr>
          <p:cNvPr id="4" name="Группа 3"/>
          <p:cNvGrpSpPr/>
          <p:nvPr/>
        </p:nvGrpSpPr>
        <p:grpSpPr>
          <a:xfrm>
            <a:off x="8415854" y="6450136"/>
            <a:ext cx="487634" cy="369332"/>
            <a:chOff x="8415854"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4"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9777750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752890"/>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КРИТЕРИИ ОТКАЗА</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895350"/>
            <a:ext cx="9144000" cy="5962650"/>
          </a:xfrm>
          <a:prstGeom prst="rect">
            <a:avLst/>
          </a:prstGeom>
        </p:spPr>
        <p:txBody>
          <a:bodyPr vert="horz" lIns="91440" tIns="45720" rIns="91440" bIns="45720" rtlCol="0">
            <a:noAutofit/>
          </a:bodyPr>
          <a:lstStyle/>
          <a:p>
            <a:pPr marL="438150" indent="552450" algn="just">
              <a:lnSpc>
                <a:spcPct val="80000"/>
              </a:lnSpc>
              <a:buBlip>
                <a:blip r:embed="rId3"/>
              </a:buBlip>
              <a:defRPr/>
            </a:pPr>
            <a:r>
              <a:rPr lang="ru-RU" sz="2000" dirty="0" smtClean="0">
                <a:solidFill>
                  <a:schemeClr val="tx2">
                    <a:lumMod val="75000"/>
                  </a:schemeClr>
                </a:solidFill>
                <a:latin typeface="GOST Type BU" pitchFamily="2" charset="2"/>
              </a:rPr>
              <a:t> линейный размер изношенной площадки на лезвии инструмента</a:t>
            </a:r>
          </a:p>
          <a:p>
            <a:pPr marL="438150" indent="552450" algn="just">
              <a:lnSpc>
                <a:spcPct val="80000"/>
              </a:lnSpc>
              <a:buBlip>
                <a:blip r:embed="rId3"/>
              </a:buBlip>
              <a:defRPr/>
            </a:pPr>
            <a:endParaRPr lang="ru-RU" sz="2000" dirty="0" smtClean="0">
              <a:solidFill>
                <a:schemeClr val="tx2">
                  <a:lumMod val="75000"/>
                </a:schemeClr>
              </a:solidFill>
              <a:latin typeface="GOST Type BU" pitchFamily="2" charset="2"/>
            </a:endParaRPr>
          </a:p>
          <a:p>
            <a:pPr marL="438150" indent="552450" algn="just">
              <a:lnSpc>
                <a:spcPct val="80000"/>
              </a:lnSpc>
              <a:buBlip>
                <a:blip r:embed="rId3"/>
              </a:buBlip>
              <a:defRPr/>
            </a:pP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сила </a:t>
            </a:r>
            <a:r>
              <a:rPr lang="ru-RU" sz="2000" dirty="0" smtClean="0">
                <a:solidFill>
                  <a:schemeClr val="tx2">
                    <a:lumMod val="75000"/>
                  </a:schemeClr>
                </a:solidFill>
                <a:latin typeface="GOST Type BU" pitchFamily="2" charset="2"/>
              </a:rPr>
              <a:t>резания</a:t>
            </a:r>
          </a:p>
          <a:p>
            <a:pPr marL="4381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000" dirty="0">
                <a:solidFill>
                  <a:schemeClr val="tx2">
                    <a:lumMod val="75000"/>
                  </a:schemeClr>
                </a:solidFill>
                <a:latin typeface="GOST Type BU" pitchFamily="2" charset="2"/>
              </a:rPr>
              <a:t> температура </a:t>
            </a:r>
            <a:r>
              <a:rPr lang="ru-RU" sz="2000" dirty="0" smtClean="0">
                <a:solidFill>
                  <a:schemeClr val="tx2">
                    <a:lumMod val="75000"/>
                  </a:schemeClr>
                </a:solidFill>
                <a:latin typeface="GOST Type BU" pitchFamily="2" charset="2"/>
              </a:rPr>
              <a:t>резания</a:t>
            </a:r>
          </a:p>
          <a:p>
            <a:pPr marL="4381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000" dirty="0">
                <a:solidFill>
                  <a:schemeClr val="tx2">
                    <a:lumMod val="75000"/>
                  </a:schemeClr>
                </a:solidFill>
                <a:latin typeface="GOST Type BU" pitchFamily="2" charset="2"/>
              </a:rPr>
              <a:t> шероховатость обработанной </a:t>
            </a:r>
            <a:r>
              <a:rPr lang="ru-RU" sz="2000" dirty="0" smtClean="0">
                <a:solidFill>
                  <a:schemeClr val="tx2">
                    <a:lumMod val="75000"/>
                  </a:schemeClr>
                </a:solidFill>
                <a:latin typeface="GOST Type BU" pitchFamily="2" charset="2"/>
              </a:rPr>
              <a:t>поверхности</a:t>
            </a:r>
          </a:p>
          <a:p>
            <a:pPr marL="4381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000" dirty="0">
                <a:solidFill>
                  <a:schemeClr val="tx2">
                    <a:lumMod val="75000"/>
                  </a:schemeClr>
                </a:solidFill>
                <a:latin typeface="GOST Type BU" pitchFamily="2" charset="2"/>
              </a:rPr>
              <a:t> уровень </a:t>
            </a:r>
            <a:r>
              <a:rPr lang="ru-RU" sz="2000" dirty="0" smtClean="0">
                <a:solidFill>
                  <a:schemeClr val="tx2">
                    <a:lumMod val="75000"/>
                  </a:schemeClr>
                </a:solidFill>
                <a:latin typeface="GOST Type BU" pitchFamily="2" charset="2"/>
              </a:rPr>
              <a:t>вибраций</a:t>
            </a:r>
          </a:p>
          <a:p>
            <a:pPr marL="4381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000" dirty="0">
                <a:solidFill>
                  <a:schemeClr val="tx2">
                    <a:lumMod val="75000"/>
                  </a:schemeClr>
                </a:solidFill>
                <a:latin typeface="GOST Type BU" pitchFamily="2" charset="2"/>
              </a:rPr>
              <a:t> уровень </a:t>
            </a:r>
            <a:r>
              <a:rPr lang="ru-RU" sz="2000" dirty="0" smtClean="0">
                <a:solidFill>
                  <a:schemeClr val="tx2">
                    <a:lumMod val="75000"/>
                  </a:schemeClr>
                </a:solidFill>
                <a:latin typeface="GOST Type BU" pitchFamily="2" charset="2"/>
              </a:rPr>
              <a:t>шума</a:t>
            </a:r>
          </a:p>
          <a:p>
            <a:pPr marL="438150" indent="552450" algn="just">
              <a:lnSpc>
                <a:spcPct val="80000"/>
              </a:lnSpc>
              <a:buBlip>
                <a:blip r:embed="rId3"/>
              </a:buBlip>
              <a:defRPr/>
            </a:pPr>
            <a:endParaRPr lang="ru-RU" sz="2000" dirty="0">
              <a:solidFill>
                <a:schemeClr val="tx2">
                  <a:lumMod val="75000"/>
                </a:schemeClr>
              </a:solidFill>
              <a:latin typeface="GOST Type BU" pitchFamily="2" charset="2"/>
            </a:endParaRPr>
          </a:p>
          <a:p>
            <a:pPr marL="95250" indent="438150" algn="just">
              <a:lnSpc>
                <a:spcPct val="80000"/>
              </a:lnSpc>
              <a:defRPr/>
            </a:pPr>
            <a:endParaRPr lang="ru-RU" sz="2000" dirty="0">
              <a:solidFill>
                <a:schemeClr val="tx2">
                  <a:lumMod val="75000"/>
                </a:schemeClr>
              </a:solidFill>
              <a:latin typeface="GOST Type BU" pitchFamily="2" charset="2"/>
            </a:endParaRPr>
          </a:p>
          <a:p>
            <a:pPr marL="95250" indent="438150" algn="just">
              <a:lnSpc>
                <a:spcPct val="80000"/>
              </a:lnSpc>
              <a:defRPr/>
            </a:pPr>
            <a:r>
              <a:rPr lang="ru-RU" sz="2000" dirty="0" smtClean="0">
                <a:solidFill>
                  <a:srgbClr val="C00000"/>
                </a:solidFill>
                <a:latin typeface="GOST Type BU" pitchFamily="2" charset="2"/>
              </a:rPr>
              <a:t>Надежность </a:t>
            </a:r>
            <a:r>
              <a:rPr lang="ru-RU" sz="2000" dirty="0">
                <a:solidFill>
                  <a:srgbClr val="C00000"/>
                </a:solidFill>
                <a:latin typeface="GOST Type BU" pitchFamily="2" charset="2"/>
              </a:rPr>
              <a:t>режущего инструмента </a:t>
            </a:r>
            <a:r>
              <a:rPr lang="ru-RU" sz="2000" dirty="0">
                <a:solidFill>
                  <a:schemeClr val="tx2">
                    <a:lumMod val="75000"/>
                  </a:schemeClr>
                </a:solidFill>
                <a:latin typeface="GOST Type BU" pitchFamily="2" charset="2"/>
              </a:rPr>
              <a:t>– комплексное свойство, включающее безотказность, долговечность и ремонтопригодность режущего </a:t>
            </a:r>
            <a:r>
              <a:rPr lang="ru-RU" sz="2000" dirty="0" smtClean="0">
                <a:solidFill>
                  <a:schemeClr val="tx2">
                    <a:lumMod val="75000"/>
                  </a:schemeClr>
                </a:solidFill>
                <a:latin typeface="GOST Type BU" pitchFamily="2" charset="2"/>
              </a:rPr>
              <a:t>инструмента</a:t>
            </a:r>
          </a:p>
          <a:p>
            <a:pPr marL="95250" indent="438150" algn="just">
              <a:lnSpc>
                <a:spcPct val="80000"/>
              </a:lnSpc>
              <a:defRPr/>
            </a:pPr>
            <a:r>
              <a:rPr lang="ru-RU" sz="2000" dirty="0" smtClean="0">
                <a:solidFill>
                  <a:schemeClr val="tx2">
                    <a:lumMod val="75000"/>
                  </a:schemeClr>
                </a:solidFill>
                <a:latin typeface="GOST Type BU" pitchFamily="2" charset="2"/>
              </a:rPr>
              <a:t>.</a:t>
            </a:r>
            <a:endParaRPr lang="ru-RU" sz="2000" dirty="0">
              <a:solidFill>
                <a:schemeClr val="tx2">
                  <a:lumMod val="75000"/>
                </a:schemeClr>
              </a:solidFill>
              <a:latin typeface="GOST Type BU" pitchFamily="2" charset="2"/>
            </a:endParaRPr>
          </a:p>
          <a:p>
            <a:pPr marL="95250" indent="438150" algn="just">
              <a:lnSpc>
                <a:spcPct val="80000"/>
              </a:lnSpc>
              <a:defRPr/>
            </a:pPr>
            <a:r>
              <a:rPr lang="ru-RU" sz="2000" dirty="0" smtClean="0">
                <a:solidFill>
                  <a:srgbClr val="C00000"/>
                </a:solidFill>
                <a:latin typeface="GOST Type BU" pitchFamily="2" charset="2"/>
              </a:rPr>
              <a:t>Стойкостью инструмента </a:t>
            </a:r>
            <a:r>
              <a:rPr lang="ru-RU" sz="2000" dirty="0" smtClean="0">
                <a:solidFill>
                  <a:schemeClr val="tx2">
                    <a:lumMod val="75000"/>
                  </a:schemeClr>
                </a:solidFill>
                <a:latin typeface="GOST Type BU" pitchFamily="2" charset="2"/>
              </a:rPr>
              <a:t>-  способность </a:t>
            </a:r>
            <a:r>
              <a:rPr lang="ru-RU" sz="2000" dirty="0">
                <a:solidFill>
                  <a:schemeClr val="tx2">
                    <a:lumMod val="75000"/>
                  </a:schemeClr>
                </a:solidFill>
                <a:latin typeface="GOST Type BU" pitchFamily="2" charset="2"/>
              </a:rPr>
              <a:t>работать до наступления катастрофического износа. </a:t>
            </a:r>
            <a:endParaRPr lang="ru-RU" sz="2000" dirty="0" smtClean="0">
              <a:solidFill>
                <a:schemeClr val="tx2">
                  <a:lumMod val="75000"/>
                </a:schemeClr>
              </a:solidFill>
              <a:latin typeface="GOST Type BU" pitchFamily="2" charset="2"/>
            </a:endParaRPr>
          </a:p>
          <a:p>
            <a:pPr marL="95250" indent="438150" algn="just">
              <a:lnSpc>
                <a:spcPct val="80000"/>
              </a:lnSpc>
              <a:defRPr/>
            </a:pPr>
            <a:endParaRPr lang="ru-RU" sz="2000" dirty="0">
              <a:solidFill>
                <a:schemeClr val="tx2">
                  <a:lumMod val="75000"/>
                </a:schemeClr>
              </a:solidFill>
              <a:latin typeface="GOST Type BU" pitchFamily="2" charset="2"/>
            </a:endParaRPr>
          </a:p>
          <a:p>
            <a:pPr marL="95250" indent="438150" algn="just">
              <a:lnSpc>
                <a:spcPct val="80000"/>
              </a:lnSpc>
              <a:defRPr/>
            </a:pPr>
            <a:r>
              <a:rPr lang="ru-RU" sz="2000" dirty="0">
                <a:solidFill>
                  <a:srgbClr val="C00000"/>
                </a:solidFill>
                <a:latin typeface="GOST Type BU" pitchFamily="2" charset="2"/>
              </a:rPr>
              <a:t>Период стойкости </a:t>
            </a:r>
            <a:r>
              <a:rPr lang="ru-RU" sz="2000" dirty="0">
                <a:solidFill>
                  <a:schemeClr val="tx2">
                    <a:lumMod val="75000"/>
                  </a:schemeClr>
                </a:solidFill>
                <a:latin typeface="GOST Type BU" pitchFamily="2" charset="2"/>
              </a:rPr>
              <a:t>режущего инструмента (лезвия) – время резания новым или восстановленным режущим инструментом (лезвием) от начала резания до отказа</a:t>
            </a:r>
          </a:p>
        </p:txBody>
      </p:sp>
      <p:grpSp>
        <p:nvGrpSpPr>
          <p:cNvPr id="4" name="Группа 3"/>
          <p:cNvGrpSpPr/>
          <p:nvPr/>
        </p:nvGrpSpPr>
        <p:grpSpPr>
          <a:xfrm>
            <a:off x="8421466" y="6450136"/>
            <a:ext cx="476413" cy="369332"/>
            <a:chOff x="8421466" y="6450136"/>
            <a:chExt cx="476413"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6"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83123771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752890"/>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ФОРМУЛЫ ДЛЯ РАСЧЕТА СТОЙКОСТИ ИНСТРУМЕНТА</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mc:AlternateContent xmlns:mc="http://schemas.openxmlformats.org/markup-compatibility/2006" xmlns:a14="http://schemas.microsoft.com/office/drawing/2010/main">
        <mc:Choice Requires="a14">
          <p:sp>
            <p:nvSpPr>
              <p:cNvPr id="4" name="Содержимое 2"/>
              <p:cNvSpPr txBox="1">
                <a:spLocks/>
              </p:cNvSpPr>
              <p:nvPr/>
            </p:nvSpPr>
            <p:spPr>
              <a:xfrm>
                <a:off x="0" y="4686310"/>
                <a:ext cx="9144000" cy="1600200"/>
              </a:xfrm>
              <a:prstGeom prst="rect">
                <a:avLst/>
              </a:prstGeom>
            </p:spPr>
            <p:txBody>
              <a:bodyPr vert="horz" lIns="91440" tIns="45720" rIns="91440" bIns="45720" rtlCol="0">
                <a:noAutofit/>
              </a:bodyPr>
              <a:lstStyle/>
              <a:p>
                <a:pPr marL="95250" algn="just">
                  <a:lnSpc>
                    <a:spcPct val="80000"/>
                  </a:lnSpc>
                  <a:defRPr/>
                </a:pPr>
                <a:r>
                  <a:rPr lang="ru-RU" sz="2400" dirty="0">
                    <a:solidFill>
                      <a:schemeClr val="tx2">
                        <a:lumMod val="75000"/>
                      </a:schemeClr>
                    </a:solidFill>
                    <a:latin typeface="GOST Type BU" pitchFamily="2" charset="2"/>
                  </a:rPr>
                  <a:t>где </a:t>
                </a:r>
                <a:r>
                  <a:rPr lang="en-US" sz="2400" dirty="0" smtClean="0">
                    <a:solidFill>
                      <a:srgbClr val="C00000"/>
                    </a:solidFill>
                    <a:latin typeface="GOST Type BU" pitchFamily="2" charset="2"/>
                  </a:rPr>
                  <a:t>C</a:t>
                </a:r>
                <a:r>
                  <a:rPr lang="en-US" sz="2400" baseline="-25000" dirty="0" smtClean="0">
                    <a:solidFill>
                      <a:srgbClr val="C00000"/>
                    </a:solidFill>
                    <a:latin typeface="GOST Type BU" pitchFamily="2" charset="2"/>
                  </a:rPr>
                  <a:t>T</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коэффициент, зависящий от условий обработки;</a:t>
                </a:r>
                <a:endParaRPr lang="ru-RU" sz="2400" dirty="0">
                  <a:solidFill>
                    <a:schemeClr val="tx2">
                      <a:lumMod val="75000"/>
                    </a:schemeClr>
                  </a:solidFill>
                  <a:latin typeface="GOST Type BU" pitchFamily="2" charset="2"/>
                </a:endParaRPr>
              </a:p>
              <a:p>
                <a:pPr marL="628650" algn="just">
                  <a:lnSpc>
                    <a:spcPct val="80000"/>
                  </a:lnSpc>
                  <a:defRPr/>
                </a:pPr>
                <a:r>
                  <a:rPr lang="en-US" sz="2400" dirty="0" err="1" smtClean="0">
                    <a:solidFill>
                      <a:srgbClr val="C00000"/>
                    </a:solidFill>
                    <a:latin typeface="GOST Type BU" pitchFamily="2" charset="2"/>
                  </a:rPr>
                  <a:t>k</a:t>
                </a:r>
                <a:r>
                  <a:rPr lang="en-US" sz="2400" baseline="-25000" dirty="0" err="1" smtClean="0">
                    <a:solidFill>
                      <a:srgbClr val="C00000"/>
                    </a:solidFill>
                    <a:latin typeface="GOST Type BU" pitchFamily="2" charset="2"/>
                  </a:rPr>
                  <a:t>t</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поправочный коэффициент на отличие условий экспериментатора от условий технолога;</a:t>
                </a:r>
                <a:endParaRPr lang="ru-RU" sz="2400" dirty="0">
                  <a:solidFill>
                    <a:schemeClr val="tx2">
                      <a:lumMod val="75000"/>
                    </a:schemeClr>
                  </a:solidFill>
                  <a:latin typeface="GOST Type BU" pitchFamily="2" charset="2"/>
                </a:endParaRPr>
              </a:p>
              <a:p>
                <a:pPr marL="628650" algn="just">
                  <a:lnSpc>
                    <a:spcPct val="80000"/>
                  </a:lnSpc>
                  <a:defRPr/>
                </a:pPr>
                <a:r>
                  <a:rPr lang="ru-RU" sz="2400" dirty="0" smtClean="0">
                    <a:solidFill>
                      <a:srgbClr val="C00000"/>
                    </a:solidFill>
                    <a:latin typeface="GOST Type BU" pitchFamily="2" charset="2"/>
                  </a:rPr>
                  <a:t>z</a:t>
                </a:r>
                <a:r>
                  <a:rPr lang="en-US" sz="2400" baseline="-25000" dirty="0" smtClean="0">
                    <a:solidFill>
                      <a:srgbClr val="C00000"/>
                    </a:solidFill>
                    <a:latin typeface="GOST Type BU" pitchFamily="2" charset="2"/>
                  </a:rPr>
                  <a:t>t, </a:t>
                </a:r>
                <a:r>
                  <a:rPr lang="ru-RU" sz="2400" dirty="0" smtClean="0">
                    <a:solidFill>
                      <a:srgbClr val="C00000"/>
                    </a:solidFill>
                    <a:latin typeface="GOST Type BU" pitchFamily="2" charset="2"/>
                  </a:rPr>
                  <a:t>y</a:t>
                </a:r>
                <a:r>
                  <a:rPr lang="en-US" sz="2400" baseline="-25000" dirty="0" smtClean="0">
                    <a:solidFill>
                      <a:srgbClr val="C00000"/>
                    </a:solidFill>
                    <a:latin typeface="GOST Type BU" pitchFamily="2" charset="2"/>
                  </a:rPr>
                  <a:t>t, </a:t>
                </a:r>
                <a:r>
                  <a:rPr lang="ru-RU" sz="2400" dirty="0" smtClean="0">
                    <a:solidFill>
                      <a:srgbClr val="C00000"/>
                    </a:solidFill>
                    <a:latin typeface="GOST Type BU" pitchFamily="2" charset="2"/>
                  </a:rPr>
                  <a:t>x</a:t>
                </a:r>
                <a:r>
                  <a:rPr lang="en-US" sz="2400" baseline="-25000" dirty="0" smtClean="0">
                    <a:solidFill>
                      <a:srgbClr val="C00000"/>
                    </a:solidFill>
                    <a:latin typeface="GOST Type BU" pitchFamily="2" charset="2"/>
                  </a:rPr>
                  <a:t>t</a:t>
                </a:r>
                <a:r>
                  <a:rPr lang="ru-RU" sz="2400" dirty="0" smtClean="0">
                    <a:solidFill>
                      <a:schemeClr val="tx2">
                        <a:lumMod val="75000"/>
                      </a:schemeClr>
                    </a:solidFill>
                    <a:latin typeface="GOST Type BU" pitchFamily="2" charset="2"/>
                  </a:rPr>
                  <a:t> </a:t>
                </a:r>
                <a:r>
                  <a:rPr lang="en-US" sz="2400" dirty="0" smtClean="0">
                    <a:solidFill>
                      <a:schemeClr val="tx2">
                        <a:lumMod val="75000"/>
                      </a:schemeClr>
                    </a:solidFill>
                    <a:latin typeface="GOST Type BU" pitchFamily="2" charset="2"/>
                  </a:rPr>
                  <a:t>–</a:t>
                </a:r>
                <a:r>
                  <a:rPr lang="ru-RU" sz="2400" dirty="0" smtClean="0">
                    <a:solidFill>
                      <a:schemeClr val="tx2">
                        <a:lumMod val="75000"/>
                      </a:schemeClr>
                    </a:solidFill>
                    <a:latin typeface="GOST Type BU" pitchFamily="2" charset="2"/>
                  </a:rPr>
                  <a:t> дробные показатели степени;</a:t>
                </a:r>
              </a:p>
              <a:p>
                <a:pPr marL="628650" algn="just">
                  <a:lnSpc>
                    <a:spcPct val="80000"/>
                  </a:lnSpc>
                  <a:defRPr/>
                </a:pPr>
                <a14:m>
                  <m:oMath xmlns:m="http://schemas.openxmlformats.org/officeDocument/2006/math">
                    <m:r>
                      <a:rPr lang="en-US" sz="2400" i="1">
                        <a:solidFill>
                          <a:srgbClr val="C00000"/>
                        </a:solidFill>
                        <a:latin typeface="Cambria Math"/>
                      </a:rPr>
                      <m:t>𝑣</m:t>
                    </m:r>
                  </m:oMath>
                </a14:m>
                <a:r>
                  <a:rPr lang="en-US" sz="2400" dirty="0" smtClean="0">
                    <a:solidFill>
                      <a:schemeClr val="tx2">
                        <a:lumMod val="75000"/>
                      </a:schemeClr>
                    </a:solidFill>
                    <a:latin typeface="GOST Type BU" pitchFamily="2" charset="2"/>
                  </a:rPr>
                  <a:t>, </a:t>
                </a:r>
                <a:r>
                  <a:rPr lang="en-US" sz="2400" dirty="0" smtClean="0">
                    <a:solidFill>
                      <a:srgbClr val="C00000"/>
                    </a:solidFill>
                    <a:latin typeface="GOST Type BU" pitchFamily="2" charset="2"/>
                  </a:rPr>
                  <a:t>S</a:t>
                </a:r>
                <a:r>
                  <a:rPr lang="en-US" sz="2400" dirty="0" smtClean="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и</a:t>
                </a:r>
                <a:r>
                  <a:rPr lang="en-US" sz="2400" dirty="0" smtClean="0">
                    <a:solidFill>
                      <a:schemeClr val="tx2">
                        <a:lumMod val="75000"/>
                      </a:schemeClr>
                    </a:solidFill>
                    <a:latin typeface="GOST Type BU" pitchFamily="2" charset="2"/>
                  </a:rPr>
                  <a:t> </a:t>
                </a:r>
                <a:r>
                  <a:rPr lang="en-US" sz="2400" dirty="0" smtClean="0">
                    <a:solidFill>
                      <a:srgbClr val="C00000"/>
                    </a:solidFill>
                    <a:latin typeface="GOST Type BU" pitchFamily="2" charset="2"/>
                  </a:rPr>
                  <a:t>t</a:t>
                </a:r>
                <a:r>
                  <a:rPr lang="ru-RU" sz="2400" dirty="0" smtClean="0">
                    <a:solidFill>
                      <a:schemeClr val="tx2">
                        <a:lumMod val="75000"/>
                      </a:schemeClr>
                    </a:solidFill>
                    <a:latin typeface="GOST Type BU" pitchFamily="2" charset="2"/>
                  </a:rPr>
                  <a:t> – скорость, подача и глубина резания</a:t>
                </a:r>
              </a:p>
            </p:txBody>
          </p:sp>
        </mc:Choice>
        <mc:Fallback xmlns="">
          <p:sp>
            <p:nvSpPr>
              <p:cNvPr id="4" name="Содержимое 2"/>
              <p:cNvSpPr txBox="1">
                <a:spLocks noRot="1" noChangeAspect="1" noMove="1" noResize="1" noEditPoints="1" noAdjustHandles="1" noChangeArrowheads="1" noChangeShapeType="1" noTextEdit="1"/>
              </p:cNvSpPr>
              <p:nvPr/>
            </p:nvSpPr>
            <p:spPr>
              <a:xfrm>
                <a:off x="0" y="4686310"/>
                <a:ext cx="9144000" cy="1600200"/>
              </a:xfrm>
              <a:prstGeom prst="rect">
                <a:avLst/>
              </a:prstGeom>
              <a:blipFill rotWithShape="1">
                <a:blip r:embed="rId3"/>
                <a:stretch>
                  <a:fillRect t="-7634" r="-1000" b="-610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629097" y="1333500"/>
                <a:ext cx="3792000" cy="11443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600" i="1" smtClean="0">
                          <a:solidFill>
                            <a:srgbClr val="C00000"/>
                          </a:solidFill>
                          <a:latin typeface="Cambria Math"/>
                        </a:rPr>
                        <m:t>T</m:t>
                      </m:r>
                      <m:r>
                        <a:rPr lang="en-US" sz="3600" b="0" i="1" smtClean="0">
                          <a:solidFill>
                            <a:srgbClr val="C00000"/>
                          </a:solidFill>
                          <a:latin typeface="Cambria Math"/>
                        </a:rPr>
                        <m:t>=</m:t>
                      </m:r>
                      <m:f>
                        <m:fPr>
                          <m:ctrlPr>
                            <a:rPr lang="en-US" sz="3600" b="0" i="1" smtClean="0">
                              <a:solidFill>
                                <a:srgbClr val="C00000"/>
                              </a:solidFill>
                              <a:latin typeface="Cambria Math"/>
                            </a:rPr>
                          </m:ctrlPr>
                        </m:fPr>
                        <m:num>
                          <m:sSub>
                            <m:sSubPr>
                              <m:ctrlPr>
                                <a:rPr lang="en-US" sz="3600" b="0" i="1" smtClean="0">
                                  <a:solidFill>
                                    <a:srgbClr val="C00000"/>
                                  </a:solidFill>
                                  <a:latin typeface="Cambria Math"/>
                                </a:rPr>
                              </m:ctrlPr>
                            </m:sSubPr>
                            <m:e>
                              <m:r>
                                <a:rPr lang="en-US" sz="3600" b="0" i="1" smtClean="0">
                                  <a:solidFill>
                                    <a:srgbClr val="C00000"/>
                                  </a:solidFill>
                                  <a:latin typeface="Cambria Math"/>
                                </a:rPr>
                                <m:t>𝐶</m:t>
                              </m:r>
                            </m:e>
                            <m:sub>
                              <m:r>
                                <a:rPr lang="en-US" sz="3600" b="0" i="1" smtClean="0">
                                  <a:solidFill>
                                    <a:srgbClr val="C00000"/>
                                  </a:solidFill>
                                  <a:latin typeface="Cambria Math"/>
                                </a:rPr>
                                <m:t>𝑇</m:t>
                              </m:r>
                            </m:sub>
                          </m:sSub>
                          <m:r>
                            <a:rPr lang="en-US" sz="3600" b="0" i="1" smtClean="0">
                              <a:solidFill>
                                <a:srgbClr val="C00000"/>
                              </a:solidFill>
                              <a:latin typeface="Cambria Math"/>
                              <a:ea typeface="Cambria Math"/>
                            </a:rPr>
                            <m:t>∙</m:t>
                          </m:r>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𝑘</m:t>
                              </m:r>
                            </m:e>
                            <m:sub>
                              <m:r>
                                <a:rPr lang="en-US" sz="3600" b="0" i="1" smtClean="0">
                                  <a:solidFill>
                                    <a:srgbClr val="C00000"/>
                                  </a:solidFill>
                                  <a:latin typeface="Cambria Math"/>
                                  <a:ea typeface="Cambria Math"/>
                                </a:rPr>
                                <m:t>𝑇</m:t>
                              </m:r>
                            </m:sub>
                          </m:sSub>
                        </m:num>
                        <m:den>
                          <m:sSup>
                            <m:sSupPr>
                              <m:ctrlPr>
                                <a:rPr lang="en-US" sz="3600" b="0" i="1" smtClean="0">
                                  <a:solidFill>
                                    <a:srgbClr val="C00000"/>
                                  </a:solidFill>
                                  <a:latin typeface="Cambria Math"/>
                                </a:rPr>
                              </m:ctrlPr>
                            </m:sSupPr>
                            <m:e>
                              <m:r>
                                <a:rPr lang="en-US" sz="3600" b="0" i="1" smtClean="0">
                                  <a:solidFill>
                                    <a:srgbClr val="C00000"/>
                                  </a:solidFill>
                                  <a:latin typeface="Cambria Math"/>
                                </a:rPr>
                                <m:t>𝑣</m:t>
                              </m:r>
                            </m:e>
                            <m:sup>
                              <m:sSub>
                                <m:sSubPr>
                                  <m:ctrlPr>
                                    <a:rPr lang="en-US" sz="3600" b="0" i="1" smtClean="0">
                                      <a:solidFill>
                                        <a:srgbClr val="C00000"/>
                                      </a:solidFill>
                                      <a:latin typeface="Cambria Math"/>
                                    </a:rPr>
                                  </m:ctrlPr>
                                </m:sSubPr>
                                <m:e>
                                  <m:r>
                                    <a:rPr lang="en-US" sz="3600" b="0" i="1" smtClean="0">
                                      <a:solidFill>
                                        <a:srgbClr val="C00000"/>
                                      </a:solidFill>
                                      <a:latin typeface="Cambria Math"/>
                                    </a:rPr>
                                    <m:t>𝑧</m:t>
                                  </m:r>
                                </m:e>
                                <m:sub>
                                  <m:r>
                                    <a:rPr lang="en-US" sz="3600" b="0" i="1" smtClean="0">
                                      <a:solidFill>
                                        <a:srgbClr val="C00000"/>
                                      </a:solidFill>
                                      <a:latin typeface="Cambria Math"/>
                                    </a:rPr>
                                    <m:t>𝑇</m:t>
                                  </m:r>
                                </m:sub>
                              </m:sSub>
                            </m:sup>
                          </m:sSup>
                          <m:r>
                            <a:rPr lang="en-US" sz="3600" b="0" i="1" smtClean="0">
                              <a:solidFill>
                                <a:srgbClr val="C00000"/>
                              </a:solidFill>
                              <a:latin typeface="Cambria Math"/>
                              <a:ea typeface="Cambria Math"/>
                            </a:rPr>
                            <m:t>∙</m:t>
                          </m:r>
                          <m:sSup>
                            <m:sSupPr>
                              <m:ctrlPr>
                                <a:rPr lang="en-US" sz="3600" b="0" i="1" smtClean="0">
                                  <a:solidFill>
                                    <a:srgbClr val="C00000"/>
                                  </a:solidFill>
                                  <a:latin typeface="Cambria Math"/>
                                  <a:ea typeface="Cambria Math"/>
                                </a:rPr>
                              </m:ctrlPr>
                            </m:sSupPr>
                            <m:e>
                              <m:r>
                                <a:rPr lang="en-US" sz="3600" b="0" i="1" smtClean="0">
                                  <a:solidFill>
                                    <a:srgbClr val="C00000"/>
                                  </a:solidFill>
                                  <a:latin typeface="Cambria Math"/>
                                  <a:ea typeface="Cambria Math"/>
                                </a:rPr>
                                <m:t>𝑠</m:t>
                              </m:r>
                            </m:e>
                            <m:sup>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𝑦</m:t>
                                  </m:r>
                                </m:e>
                                <m:sub>
                                  <m:r>
                                    <a:rPr lang="en-US" sz="3600" b="0" i="1" smtClean="0">
                                      <a:solidFill>
                                        <a:srgbClr val="C00000"/>
                                      </a:solidFill>
                                      <a:latin typeface="Cambria Math"/>
                                      <a:ea typeface="Cambria Math"/>
                                    </a:rPr>
                                    <m:t>𝑇</m:t>
                                  </m:r>
                                </m:sub>
                              </m:sSub>
                            </m:sup>
                          </m:sSup>
                          <m:r>
                            <a:rPr lang="en-US" sz="3600" b="0" i="1" smtClean="0">
                              <a:solidFill>
                                <a:srgbClr val="C00000"/>
                              </a:solidFill>
                              <a:latin typeface="Cambria Math"/>
                              <a:ea typeface="Cambria Math"/>
                            </a:rPr>
                            <m:t>∙</m:t>
                          </m:r>
                          <m:sSup>
                            <m:sSupPr>
                              <m:ctrlPr>
                                <a:rPr lang="en-US" sz="3600" b="0" i="1" smtClean="0">
                                  <a:solidFill>
                                    <a:srgbClr val="C00000"/>
                                  </a:solidFill>
                                  <a:latin typeface="Cambria Math"/>
                                  <a:ea typeface="Cambria Math"/>
                                </a:rPr>
                              </m:ctrlPr>
                            </m:sSupPr>
                            <m:e>
                              <m:r>
                                <a:rPr lang="en-US" sz="3600" b="0" i="1" smtClean="0">
                                  <a:solidFill>
                                    <a:srgbClr val="C00000"/>
                                  </a:solidFill>
                                  <a:latin typeface="Cambria Math"/>
                                  <a:ea typeface="Cambria Math"/>
                                </a:rPr>
                                <m:t>𝑡</m:t>
                              </m:r>
                            </m:e>
                            <m:sup>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𝑥</m:t>
                                  </m:r>
                                </m:e>
                                <m:sub>
                                  <m:r>
                                    <a:rPr lang="en-US" sz="3600" b="0" i="1" smtClean="0">
                                      <a:solidFill>
                                        <a:srgbClr val="C00000"/>
                                      </a:solidFill>
                                      <a:latin typeface="Cambria Math"/>
                                      <a:ea typeface="Cambria Math"/>
                                    </a:rPr>
                                    <m:t>𝑇</m:t>
                                  </m:r>
                                </m:sub>
                              </m:sSub>
                            </m:sup>
                          </m:sSup>
                        </m:den>
                      </m:f>
                    </m:oMath>
                  </m:oMathPara>
                </a14:m>
                <a:endParaRPr lang="ru-RU" sz="36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29097" y="1333500"/>
                <a:ext cx="3792000" cy="1144352"/>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81497" y="2908303"/>
                <a:ext cx="3732240" cy="11780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C00000"/>
                          </a:solidFill>
                          <a:latin typeface="Cambria Math"/>
                        </a:rPr>
                        <m:t>𝑣</m:t>
                      </m:r>
                      <m:r>
                        <a:rPr lang="en-US" sz="3600" b="0" i="1" smtClean="0">
                          <a:solidFill>
                            <a:srgbClr val="C00000"/>
                          </a:solidFill>
                          <a:latin typeface="Cambria Math"/>
                        </a:rPr>
                        <m:t>=</m:t>
                      </m:r>
                      <m:f>
                        <m:fPr>
                          <m:ctrlPr>
                            <a:rPr lang="en-US" sz="3600" b="0" i="1" smtClean="0">
                              <a:solidFill>
                                <a:srgbClr val="C00000"/>
                              </a:solidFill>
                              <a:latin typeface="Cambria Math"/>
                            </a:rPr>
                          </m:ctrlPr>
                        </m:fPr>
                        <m:num>
                          <m:sSub>
                            <m:sSubPr>
                              <m:ctrlPr>
                                <a:rPr lang="en-US" sz="3600" b="0" i="1" smtClean="0">
                                  <a:solidFill>
                                    <a:srgbClr val="C00000"/>
                                  </a:solidFill>
                                  <a:latin typeface="Cambria Math"/>
                                </a:rPr>
                              </m:ctrlPr>
                            </m:sSubPr>
                            <m:e>
                              <m:r>
                                <a:rPr lang="en-US" sz="3600" b="0" i="1" smtClean="0">
                                  <a:solidFill>
                                    <a:srgbClr val="C00000"/>
                                  </a:solidFill>
                                  <a:latin typeface="Cambria Math"/>
                                </a:rPr>
                                <m:t>𝐶</m:t>
                              </m:r>
                            </m:e>
                            <m:sub>
                              <m:r>
                                <a:rPr lang="en-US" sz="3600" b="0" i="1" smtClean="0">
                                  <a:solidFill>
                                    <a:srgbClr val="C00000"/>
                                  </a:solidFill>
                                  <a:latin typeface="Cambria Math"/>
                                </a:rPr>
                                <m:t>𝑣</m:t>
                              </m:r>
                            </m:sub>
                          </m:sSub>
                          <m:r>
                            <a:rPr lang="en-US" sz="3600" b="0" i="1" smtClean="0">
                              <a:solidFill>
                                <a:srgbClr val="C00000"/>
                              </a:solidFill>
                              <a:latin typeface="Cambria Math"/>
                              <a:ea typeface="Cambria Math"/>
                            </a:rPr>
                            <m:t>∙</m:t>
                          </m:r>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𝑘</m:t>
                              </m:r>
                            </m:e>
                            <m:sub>
                              <m:r>
                                <a:rPr lang="en-US" sz="3600" b="0" i="1" smtClean="0">
                                  <a:solidFill>
                                    <a:srgbClr val="C00000"/>
                                  </a:solidFill>
                                  <a:latin typeface="Cambria Math"/>
                                  <a:ea typeface="Cambria Math"/>
                                </a:rPr>
                                <m:t>𝑣</m:t>
                              </m:r>
                            </m:sub>
                          </m:sSub>
                        </m:num>
                        <m:den>
                          <m:sSup>
                            <m:sSupPr>
                              <m:ctrlPr>
                                <a:rPr lang="en-US" sz="3600" b="0" i="1" smtClean="0">
                                  <a:solidFill>
                                    <a:srgbClr val="C00000"/>
                                  </a:solidFill>
                                  <a:latin typeface="Cambria Math"/>
                                </a:rPr>
                              </m:ctrlPr>
                            </m:sSupPr>
                            <m:e>
                              <m:r>
                                <a:rPr lang="en-US" sz="3600" b="0" i="1" smtClean="0">
                                  <a:solidFill>
                                    <a:srgbClr val="C00000"/>
                                  </a:solidFill>
                                  <a:latin typeface="Cambria Math"/>
                                </a:rPr>
                                <m:t>𝑇</m:t>
                              </m:r>
                            </m:e>
                            <m:sup>
                              <m:r>
                                <a:rPr lang="en-US" sz="3600" b="0" i="1" smtClean="0">
                                  <a:solidFill>
                                    <a:srgbClr val="C00000"/>
                                  </a:solidFill>
                                  <a:latin typeface="Cambria Math"/>
                                </a:rPr>
                                <m:t>𝑚</m:t>
                              </m:r>
                            </m:sup>
                          </m:sSup>
                          <m:r>
                            <a:rPr lang="en-US" sz="3600" b="0" i="1" smtClean="0">
                              <a:solidFill>
                                <a:srgbClr val="C00000"/>
                              </a:solidFill>
                              <a:latin typeface="Cambria Math"/>
                              <a:ea typeface="Cambria Math"/>
                            </a:rPr>
                            <m:t>∙</m:t>
                          </m:r>
                          <m:sSup>
                            <m:sSupPr>
                              <m:ctrlPr>
                                <a:rPr lang="en-US" sz="3600" b="0" i="1" smtClean="0">
                                  <a:solidFill>
                                    <a:srgbClr val="C00000"/>
                                  </a:solidFill>
                                  <a:latin typeface="Cambria Math"/>
                                  <a:ea typeface="Cambria Math"/>
                                </a:rPr>
                              </m:ctrlPr>
                            </m:sSupPr>
                            <m:e>
                              <m:r>
                                <a:rPr lang="en-US" sz="3600" b="0" i="1" smtClean="0">
                                  <a:solidFill>
                                    <a:srgbClr val="C00000"/>
                                  </a:solidFill>
                                  <a:latin typeface="Cambria Math"/>
                                  <a:ea typeface="Cambria Math"/>
                                </a:rPr>
                                <m:t>𝑠</m:t>
                              </m:r>
                            </m:e>
                            <m:sup>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𝑦</m:t>
                                  </m:r>
                                </m:e>
                                <m:sub>
                                  <m:r>
                                    <a:rPr lang="en-US" sz="3600" b="0" i="1" smtClean="0">
                                      <a:solidFill>
                                        <a:srgbClr val="C00000"/>
                                      </a:solidFill>
                                      <a:latin typeface="Cambria Math"/>
                                      <a:ea typeface="Cambria Math"/>
                                    </a:rPr>
                                    <m:t>𝑣</m:t>
                                  </m:r>
                                </m:sub>
                              </m:sSub>
                            </m:sup>
                          </m:sSup>
                          <m:r>
                            <a:rPr lang="en-US" sz="3600" b="0" i="1" smtClean="0">
                              <a:solidFill>
                                <a:srgbClr val="C00000"/>
                              </a:solidFill>
                              <a:latin typeface="Cambria Math"/>
                              <a:ea typeface="Cambria Math"/>
                            </a:rPr>
                            <m:t>∙</m:t>
                          </m:r>
                          <m:sSup>
                            <m:sSupPr>
                              <m:ctrlPr>
                                <a:rPr lang="en-US" sz="3600" b="0" i="1" smtClean="0">
                                  <a:solidFill>
                                    <a:srgbClr val="C00000"/>
                                  </a:solidFill>
                                  <a:latin typeface="Cambria Math"/>
                                  <a:ea typeface="Cambria Math"/>
                                </a:rPr>
                              </m:ctrlPr>
                            </m:sSupPr>
                            <m:e>
                              <m:r>
                                <a:rPr lang="en-US" sz="3600" b="0" i="1" smtClean="0">
                                  <a:solidFill>
                                    <a:srgbClr val="C00000"/>
                                  </a:solidFill>
                                  <a:latin typeface="Cambria Math"/>
                                  <a:ea typeface="Cambria Math"/>
                                </a:rPr>
                                <m:t>𝑡</m:t>
                              </m:r>
                            </m:e>
                            <m:sup>
                              <m:sSub>
                                <m:sSubPr>
                                  <m:ctrlPr>
                                    <a:rPr lang="en-US" sz="3600" b="0" i="1" smtClean="0">
                                      <a:solidFill>
                                        <a:srgbClr val="C00000"/>
                                      </a:solidFill>
                                      <a:latin typeface="Cambria Math"/>
                                      <a:ea typeface="Cambria Math"/>
                                    </a:rPr>
                                  </m:ctrlPr>
                                </m:sSubPr>
                                <m:e>
                                  <m:r>
                                    <a:rPr lang="en-US" sz="3600" b="0" i="1" smtClean="0">
                                      <a:solidFill>
                                        <a:srgbClr val="C00000"/>
                                      </a:solidFill>
                                      <a:latin typeface="Cambria Math"/>
                                      <a:ea typeface="Cambria Math"/>
                                    </a:rPr>
                                    <m:t>𝑥</m:t>
                                  </m:r>
                                </m:e>
                                <m:sub>
                                  <m:r>
                                    <a:rPr lang="en-US" sz="3600" b="0" i="1" smtClean="0">
                                      <a:solidFill>
                                        <a:srgbClr val="C00000"/>
                                      </a:solidFill>
                                      <a:latin typeface="Cambria Math"/>
                                      <a:ea typeface="Cambria Math"/>
                                    </a:rPr>
                                    <m:t>𝑣</m:t>
                                  </m:r>
                                </m:sub>
                              </m:sSub>
                            </m:sup>
                          </m:sSup>
                        </m:den>
                      </m:f>
                    </m:oMath>
                  </m:oMathPara>
                </a14:m>
                <a:endParaRPr lang="ru-RU" sz="36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81497" y="2908303"/>
                <a:ext cx="3732240" cy="1178015"/>
              </a:xfrm>
              <a:prstGeom prst="rect">
                <a:avLst/>
              </a:prstGeom>
              <a:blipFill rotWithShape="1">
                <a:blip r:embed="rId5"/>
                <a:stretch>
                  <a:fillRect/>
                </a:stretch>
              </a:blipFill>
            </p:spPr>
            <p:txBody>
              <a:bodyPr/>
              <a:lstStyle/>
              <a:p>
                <a:r>
                  <a:rPr lang="ru-RU">
                    <a:noFill/>
                  </a:rPr>
                  <a:t> </a:t>
                </a:r>
              </a:p>
            </p:txBody>
          </p:sp>
        </mc:Fallback>
      </mc:AlternateContent>
      <p:sp>
        <p:nvSpPr>
          <p:cNvPr id="8" name="Содержимое 2"/>
          <p:cNvSpPr txBox="1">
            <a:spLocks/>
          </p:cNvSpPr>
          <p:nvPr/>
        </p:nvSpPr>
        <p:spPr>
          <a:xfrm>
            <a:off x="6276670" y="1677752"/>
            <a:ext cx="762000" cy="800100"/>
          </a:xfrm>
          <a:prstGeom prst="rect">
            <a:avLst/>
          </a:prstGeom>
        </p:spPr>
        <p:txBody>
          <a:bodyPr vert="horz" lIns="91440" tIns="45720" rIns="91440" bIns="45720" rtlCol="0">
            <a:noAutofit/>
          </a:bodyPr>
          <a:lstStyle/>
          <a:p>
            <a:pPr marL="95250" algn="just">
              <a:lnSpc>
                <a:spcPct val="80000"/>
              </a:lnSpc>
              <a:defRPr/>
            </a:pPr>
            <a:r>
              <a:rPr lang="ru-RU" sz="3200" dirty="0" smtClean="0">
                <a:solidFill>
                  <a:schemeClr val="tx2">
                    <a:lumMod val="75000"/>
                  </a:schemeClr>
                </a:solidFill>
                <a:latin typeface="GOST Type BU" pitchFamily="2" charset="2"/>
              </a:rPr>
              <a:t>;</a:t>
            </a:r>
          </a:p>
        </p:txBody>
      </p:sp>
      <p:sp>
        <p:nvSpPr>
          <p:cNvPr id="9" name="Содержимое 2"/>
          <p:cNvSpPr txBox="1">
            <a:spLocks/>
          </p:cNvSpPr>
          <p:nvPr/>
        </p:nvSpPr>
        <p:spPr>
          <a:xfrm>
            <a:off x="6276670" y="3201753"/>
            <a:ext cx="762000" cy="800100"/>
          </a:xfrm>
          <a:prstGeom prst="rect">
            <a:avLst/>
          </a:prstGeom>
        </p:spPr>
        <p:txBody>
          <a:bodyPr vert="horz" lIns="91440" tIns="45720" rIns="91440" bIns="45720" rtlCol="0">
            <a:noAutofit/>
          </a:bodyPr>
          <a:lstStyle/>
          <a:p>
            <a:pPr marL="95250" algn="just">
              <a:lnSpc>
                <a:spcPct val="80000"/>
              </a:lnSpc>
              <a:defRPr/>
            </a:pPr>
            <a:r>
              <a:rPr lang="ru-RU" sz="3200" dirty="0" smtClean="0">
                <a:solidFill>
                  <a:schemeClr val="tx2">
                    <a:lumMod val="75000"/>
                  </a:schemeClr>
                </a:solidFill>
                <a:latin typeface="GOST Type BU" pitchFamily="2" charset="2"/>
              </a:rPr>
              <a:t>;</a:t>
            </a:r>
          </a:p>
        </p:txBody>
      </p:sp>
      <p:grpSp>
        <p:nvGrpSpPr>
          <p:cNvPr id="10" name="Группа 9"/>
          <p:cNvGrpSpPr/>
          <p:nvPr/>
        </p:nvGrpSpPr>
        <p:grpSpPr>
          <a:xfrm>
            <a:off x="8415856" y="6450136"/>
            <a:ext cx="487634" cy="369332"/>
            <a:chOff x="8415856" y="6450136"/>
            <a:chExt cx="487634" cy="369332"/>
          </a:xfrm>
        </p:grpSpPr>
        <p:sp>
          <p:nvSpPr>
            <p:cNvPr id="11" name="Овал 1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TextBox 11"/>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89573999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918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НА СТОЙКОСТЬ ИНСТРУМЕНТА РЕЖИМА РЕЗАНИЯ</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5811641"/>
            <a:ext cx="9144000" cy="419099"/>
          </a:xfrm>
          <a:prstGeom prst="rect">
            <a:avLst/>
          </a:prstGeom>
        </p:spPr>
        <p:txBody>
          <a:bodyPr vert="horz" lIns="91440" tIns="45720" rIns="91440" bIns="45720" rtlCol="0">
            <a:noAutofit/>
          </a:bodyPr>
          <a:lstStyle/>
          <a:p>
            <a:pPr marL="95250" indent="438150" algn="ctr">
              <a:lnSpc>
                <a:spcPct val="80000"/>
              </a:lnSpc>
              <a:defRPr/>
            </a:pPr>
            <a:r>
              <a:rPr lang="ru-RU" sz="2000" dirty="0">
                <a:solidFill>
                  <a:schemeClr val="tx2">
                    <a:lumMod val="75000"/>
                  </a:schemeClr>
                </a:solidFill>
                <a:latin typeface="GOST Type BU" pitchFamily="2" charset="2"/>
              </a:rPr>
              <a:t>Зависимость износа инструмента от времени обработки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027309"/>
            <a:ext cx="9144000" cy="4803382"/>
          </a:xfrm>
          <a:prstGeom prst="rect">
            <a:avLst/>
          </a:prstGeom>
        </p:spPr>
      </p:pic>
      <p:grpSp>
        <p:nvGrpSpPr>
          <p:cNvPr id="5" name="Группа 4"/>
          <p:cNvGrpSpPr/>
          <p:nvPr/>
        </p:nvGrpSpPr>
        <p:grpSpPr>
          <a:xfrm>
            <a:off x="8421466" y="6450136"/>
            <a:ext cx="476413" cy="369332"/>
            <a:chOff x="8421466" y="6450136"/>
            <a:chExt cx="476413"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21466"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14506355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918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НА СТОЙКОСТЬ ИНСТРУМЕНТА РЕЖИМА РЕЗАНИЯ И ГЕОМЕТРИИ ИНСТРУМЕНТА</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5811641"/>
            <a:ext cx="9144000" cy="836809"/>
          </a:xfrm>
          <a:prstGeom prst="rect">
            <a:avLst/>
          </a:prstGeom>
        </p:spPr>
        <p:txBody>
          <a:bodyPr vert="horz" lIns="91440" tIns="45720" rIns="91440" bIns="45720" rtlCol="0">
            <a:noAutofit/>
          </a:bodyPr>
          <a:lstStyle/>
          <a:p>
            <a:pPr marL="95250" indent="438150" algn="ctr">
              <a:lnSpc>
                <a:spcPct val="80000"/>
              </a:lnSpc>
              <a:defRPr/>
            </a:pPr>
            <a:r>
              <a:rPr lang="ru-RU" sz="2000" dirty="0">
                <a:solidFill>
                  <a:schemeClr val="tx2">
                    <a:lumMod val="75000"/>
                  </a:schemeClr>
                </a:solidFill>
                <a:latin typeface="GOST Type BU" pitchFamily="2" charset="2"/>
              </a:rPr>
              <a:t>Зависимости периода стойкости инструмента от скорости резания  (</a:t>
            </a:r>
            <a:r>
              <a:rPr lang="ru-RU" sz="2000" dirty="0">
                <a:solidFill>
                  <a:srgbClr val="C00000"/>
                </a:solidFill>
                <a:latin typeface="GOST Type BU" pitchFamily="2" charset="2"/>
              </a:rPr>
              <a:t>а</a:t>
            </a:r>
            <a:r>
              <a:rPr lang="ru-RU" sz="2000" dirty="0" smtClean="0">
                <a:solidFill>
                  <a:schemeClr val="tx2">
                    <a:lumMod val="75000"/>
                  </a:schemeClr>
                </a:solidFill>
                <a:latin typeface="GOST Type BU" pitchFamily="2" charset="2"/>
              </a:rPr>
              <a:t>), переднего </a:t>
            </a:r>
            <a:r>
              <a:rPr lang="ru-RU" sz="2000" dirty="0">
                <a:solidFill>
                  <a:schemeClr val="tx2">
                    <a:lumMod val="75000"/>
                  </a:schemeClr>
                </a:solidFill>
                <a:latin typeface="GOST Type BU" pitchFamily="2" charset="2"/>
              </a:rPr>
              <a:t>угла </a:t>
            </a:r>
            <a:r>
              <a:rPr lang="el-GR" sz="2000" dirty="0" smtClean="0">
                <a:solidFill>
                  <a:srgbClr val="C00000"/>
                </a:solidFill>
                <a:latin typeface="Times New Roman"/>
                <a:cs typeface="Times New Roman"/>
              </a:rPr>
              <a:t>γ</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 и угла в плане </a:t>
            </a:r>
            <a:r>
              <a:rPr lang="el-GR" sz="2000" dirty="0" smtClean="0">
                <a:solidFill>
                  <a:srgbClr val="C00000"/>
                </a:solidFill>
                <a:latin typeface="Times New Roman"/>
                <a:cs typeface="Times New Roman"/>
              </a:rPr>
              <a:t>φ</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 резание без нароста; </a:t>
            </a:r>
            <a:br>
              <a:rPr lang="ru-RU" sz="2000" dirty="0">
                <a:solidFill>
                  <a:schemeClr val="tx2">
                    <a:lumMod val="75000"/>
                  </a:schemeClr>
                </a:solidFill>
                <a:latin typeface="GOST Type BU" pitchFamily="2" charset="2"/>
              </a:rPr>
            </a:b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 резание с наростом</a:t>
            </a:r>
          </a:p>
        </p:txBody>
      </p:sp>
      <p:grpSp>
        <p:nvGrpSpPr>
          <p:cNvPr id="5" name="Группа 4"/>
          <p:cNvGrpSpPr/>
          <p:nvPr/>
        </p:nvGrpSpPr>
        <p:grpSpPr>
          <a:xfrm>
            <a:off x="8415856" y="6450136"/>
            <a:ext cx="487634" cy="369332"/>
            <a:chOff x="8415856"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246</a:t>
              </a:r>
              <a:endParaRPr lang="ru-RU" dirty="0">
                <a:solidFill>
                  <a:srgbClr val="C00000"/>
                </a:solidFill>
                <a:latin typeface="GOST type A" panose="020B0500000000000000" pitchFamily="34" charset="0"/>
              </a:endParaRPr>
            </a:p>
          </p:txBody>
        </p:sp>
      </p:gr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6661" y="1079157"/>
            <a:ext cx="5030677" cy="4207568"/>
          </a:xfrm>
          <a:prstGeom prst="rect">
            <a:avLst/>
          </a:prstGeom>
        </p:spPr>
      </p:pic>
    </p:spTree>
    <p:extLst>
      <p:ext uri="{BB962C8B-B14F-4D97-AF65-F5344CB8AC3E}">
        <p14:creationId xmlns:p14="http://schemas.microsoft.com/office/powerpoint/2010/main" val="44263570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918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ХРУПКОЕ РАЗРУШЕНИЕ РЕЖУЩЕГО ИНСТРУМЕНТА</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1303866"/>
            <a:ext cx="9144000" cy="5554133"/>
          </a:xfrm>
          <a:prstGeom prst="rect">
            <a:avLst/>
          </a:prstGeom>
        </p:spPr>
        <p:txBody>
          <a:bodyPr vert="horz" lIns="91440" tIns="45720" rIns="91440" bIns="45720" rtlCol="0">
            <a:noAutofit/>
          </a:bodyPr>
          <a:lstStyle/>
          <a:p>
            <a:pPr marL="438150" indent="552450" algn="just">
              <a:lnSpc>
                <a:spcPct val="150000"/>
              </a:lnSpc>
              <a:buBlip>
                <a:blip r:embed="rId3"/>
              </a:buBlip>
              <a:defRPr/>
            </a:pPr>
            <a:r>
              <a:rPr lang="ru-RU" sz="2400" dirty="0" smtClean="0">
                <a:solidFill>
                  <a:schemeClr val="tx2">
                    <a:lumMod val="75000"/>
                  </a:schemeClr>
                </a:solidFill>
                <a:latin typeface="GOST Type BU" pitchFamily="2" charset="2"/>
              </a:rPr>
              <a:t> </a:t>
            </a:r>
            <a:r>
              <a:rPr lang="ru-RU" sz="2400" dirty="0" err="1" smtClean="0">
                <a:solidFill>
                  <a:srgbClr val="C00000"/>
                </a:solidFill>
                <a:latin typeface="GOST Type BU" pitchFamily="2" charset="2"/>
              </a:rPr>
              <a:t>выкрашивание</a:t>
            </a:r>
            <a:r>
              <a:rPr lang="ru-RU" sz="2400" dirty="0" smtClean="0">
                <a:solidFill>
                  <a:srgbClr val="C00000"/>
                </a:solidFill>
                <a:latin typeface="GOST Type BU" pitchFamily="2" charset="2"/>
              </a:rPr>
              <a:t> (</a:t>
            </a:r>
            <a:r>
              <a:rPr lang="ru-RU" sz="2400" dirty="0" err="1" smtClean="0">
                <a:solidFill>
                  <a:srgbClr val="C00000"/>
                </a:solidFill>
                <a:latin typeface="GOST Type BU" pitchFamily="2" charset="2"/>
              </a:rPr>
              <a:t>выкрошины</a:t>
            </a:r>
            <a:r>
              <a:rPr lang="ru-RU" sz="2400" dirty="0" smtClean="0">
                <a:solidFill>
                  <a:srgbClr val="C00000"/>
                </a:solidFill>
                <a:latin typeface="GOST Type BU" pitchFamily="2" charset="2"/>
              </a:rPr>
              <a:t>)</a:t>
            </a:r>
            <a:r>
              <a:rPr lang="ru-RU" sz="2400" dirty="0" smtClean="0">
                <a:solidFill>
                  <a:schemeClr val="tx2">
                    <a:lumMod val="75000"/>
                  </a:schemeClr>
                </a:solidFill>
                <a:latin typeface="GOST Type BU" pitchFamily="2" charset="2"/>
              </a:rPr>
              <a:t> – процесс образования ямок на поверхности трения в результате отделения относительно малых частиц материала при усталостном изнашивании;</a:t>
            </a:r>
          </a:p>
          <a:p>
            <a:pPr marL="438150" indent="552450" algn="just">
              <a:lnSpc>
                <a:spcPct val="150000"/>
              </a:lnSpc>
              <a:buBlip>
                <a:blip r:embed="rId3"/>
              </a:buBlip>
              <a:defRPr/>
            </a:pPr>
            <a:endParaRPr lang="ru-RU" sz="2400" dirty="0" smtClean="0">
              <a:solidFill>
                <a:schemeClr val="tx2">
                  <a:lumMod val="75000"/>
                </a:schemeClr>
              </a:solidFill>
              <a:latin typeface="GOST Type BU" pitchFamily="2" charset="2"/>
            </a:endParaRPr>
          </a:p>
          <a:p>
            <a:pPr marL="438150" indent="552450" algn="just">
              <a:lnSpc>
                <a:spcPct val="150000"/>
              </a:lnSpc>
              <a:buBlip>
                <a:blip r:embed="rId3"/>
              </a:buBlip>
              <a:defRPr/>
            </a:pPr>
            <a:r>
              <a:rPr lang="ru-RU"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скалывание (сколы)</a:t>
            </a:r>
            <a:r>
              <a:rPr lang="ru-RU" sz="2400" dirty="0" smtClean="0">
                <a:solidFill>
                  <a:schemeClr val="tx2">
                    <a:lumMod val="75000"/>
                  </a:schemeClr>
                </a:solidFill>
                <a:latin typeface="GOST Type BU" pitchFamily="2" charset="2"/>
              </a:rPr>
              <a:t> – отделение относительно большого объема режущего лезвия инструмента, соизмеримого с длиной контакта стружки с передней поверхностью, а по ширине соизмеримого с шириной лезвия;</a:t>
            </a:r>
          </a:p>
        </p:txBody>
      </p:sp>
      <p:grpSp>
        <p:nvGrpSpPr>
          <p:cNvPr id="4" name="Группа 3"/>
          <p:cNvGrpSpPr/>
          <p:nvPr/>
        </p:nvGrpSpPr>
        <p:grpSpPr>
          <a:xfrm>
            <a:off x="8415855" y="6450136"/>
            <a:ext cx="487634" cy="369332"/>
            <a:chOff x="8415855" y="6450136"/>
            <a:chExt cx="48763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89333646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918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ПУТИ ПОВЫШЕНИЯ ИЗНОСОСТОЙКОСТИ РЕЖУЩЕГО ИНСТРУМЕНТА</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5" name="Содержимое 2"/>
          <p:cNvSpPr txBox="1">
            <a:spLocks/>
          </p:cNvSpPr>
          <p:nvPr/>
        </p:nvSpPr>
        <p:spPr>
          <a:xfrm>
            <a:off x="0" y="1337732"/>
            <a:ext cx="9144000" cy="5520267"/>
          </a:xfrm>
          <a:prstGeom prst="rect">
            <a:avLst/>
          </a:prstGeom>
        </p:spPr>
        <p:txBody>
          <a:bodyPr vert="horz" lIns="91440" tIns="45720" rIns="91440" bIns="45720" rtlCol="0">
            <a:noAutofit/>
          </a:bodyPr>
          <a:lstStyle/>
          <a:p>
            <a:pPr marL="438150" indent="552450" algn="just">
              <a:lnSpc>
                <a:spcPct val="80000"/>
              </a:lnSpc>
              <a:buBlip>
                <a:blip r:embed="rId3"/>
              </a:buBlip>
              <a:defRPr/>
            </a:pPr>
            <a:r>
              <a:rPr lang="ru-RU" sz="2400" dirty="0">
                <a:solidFill>
                  <a:schemeClr val="tx2">
                    <a:lumMod val="75000"/>
                  </a:schemeClr>
                </a:solidFill>
                <a:latin typeface="GOST Type BU" pitchFamily="2" charset="2"/>
              </a:rPr>
              <a:t>новые стандарты, соответствующие уровню зарубежных фирм;</a:t>
            </a:r>
          </a:p>
          <a:p>
            <a:pPr marL="438150" algn="just">
              <a:lnSpc>
                <a:spcPct val="80000"/>
              </a:lnSpc>
              <a:defRPr/>
            </a:pPr>
            <a:endParaRPr lang="ru-RU" sz="2400" dirty="0" smtClean="0">
              <a:solidFill>
                <a:schemeClr val="tx2">
                  <a:lumMod val="75000"/>
                </a:schemeClr>
              </a:solidFill>
              <a:latin typeface="GOST Type BU" pitchFamily="2" charset="2"/>
            </a:endParaRPr>
          </a:p>
          <a:p>
            <a:pPr marL="438150" indent="552450" algn="just">
              <a:lnSpc>
                <a:spcPct val="80000"/>
              </a:lnSpc>
              <a:buBlip>
                <a:blip r:embed="rId3"/>
              </a:buBlip>
              <a:defRPr/>
            </a:pPr>
            <a:r>
              <a:rPr lang="ru-RU" sz="2400" dirty="0" smtClean="0">
                <a:solidFill>
                  <a:schemeClr val="tx2">
                    <a:lumMod val="75000"/>
                  </a:schemeClr>
                </a:solidFill>
                <a:latin typeface="GOST Type BU" pitchFamily="2" charset="2"/>
              </a:rPr>
              <a:t>новые инструментальные материалы, в том числе износостойкие покрытия;</a:t>
            </a:r>
          </a:p>
          <a:p>
            <a:pPr marL="438150" indent="552450" algn="just">
              <a:lnSpc>
                <a:spcPct val="80000"/>
              </a:lnSpc>
              <a:buBlip>
                <a:blip r:embed="rId3"/>
              </a:buBlip>
              <a:defRPr/>
            </a:pPr>
            <a:endParaRPr lang="ru-RU" sz="24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400" dirty="0" smtClean="0">
                <a:solidFill>
                  <a:schemeClr val="tx2">
                    <a:lumMod val="75000"/>
                  </a:schemeClr>
                </a:solidFill>
                <a:latin typeface="GOST Type BU" pitchFamily="2" charset="2"/>
              </a:rPr>
              <a:t>новые конструкции инструментов для станков с ЧПУ;</a:t>
            </a:r>
          </a:p>
          <a:p>
            <a:pPr marL="438150" indent="552450" algn="just">
              <a:lnSpc>
                <a:spcPct val="80000"/>
              </a:lnSpc>
              <a:buBlip>
                <a:blip r:embed="rId3"/>
              </a:buBlip>
              <a:defRPr/>
            </a:pPr>
            <a:endParaRPr lang="ru-RU" sz="24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400" dirty="0" smtClean="0">
                <a:solidFill>
                  <a:schemeClr val="tx2">
                    <a:lumMod val="75000"/>
                  </a:schemeClr>
                </a:solidFill>
                <a:latin typeface="GOST Type BU" pitchFamily="2" charset="2"/>
              </a:rPr>
              <a:t>комбинированные инструменты;</a:t>
            </a:r>
          </a:p>
          <a:p>
            <a:pPr marL="438150" indent="552450" algn="just">
              <a:lnSpc>
                <a:spcPct val="80000"/>
              </a:lnSpc>
              <a:buBlip>
                <a:blip r:embed="rId3"/>
              </a:buBlip>
              <a:defRPr/>
            </a:pPr>
            <a:endParaRPr lang="ru-RU" sz="24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400" dirty="0" smtClean="0">
                <a:solidFill>
                  <a:schemeClr val="tx2">
                    <a:lumMod val="75000"/>
                  </a:schemeClr>
                </a:solidFill>
                <a:latin typeface="GOST Type BU" pitchFamily="2" charset="2"/>
              </a:rPr>
              <a:t>ротационные инструменты;</a:t>
            </a:r>
          </a:p>
          <a:p>
            <a:pPr marL="438150" indent="552450" algn="just">
              <a:lnSpc>
                <a:spcPct val="80000"/>
              </a:lnSpc>
              <a:buBlip>
                <a:blip r:embed="rId3"/>
              </a:buBlip>
              <a:defRPr/>
            </a:pPr>
            <a:endParaRPr lang="ru-RU" sz="2400" dirty="0">
              <a:solidFill>
                <a:schemeClr val="tx2">
                  <a:lumMod val="75000"/>
                </a:schemeClr>
              </a:solidFill>
              <a:latin typeface="GOST Type BU" pitchFamily="2" charset="2"/>
            </a:endParaRPr>
          </a:p>
          <a:p>
            <a:pPr marL="438150" indent="552450" algn="just">
              <a:lnSpc>
                <a:spcPct val="80000"/>
              </a:lnSpc>
              <a:buBlip>
                <a:blip r:embed="rId3"/>
              </a:buBlip>
              <a:defRPr/>
            </a:pPr>
            <a:r>
              <a:rPr lang="ru-RU" sz="2400" dirty="0" smtClean="0">
                <a:solidFill>
                  <a:schemeClr val="tx2">
                    <a:lumMod val="75000"/>
                  </a:schemeClr>
                </a:solidFill>
                <a:latin typeface="GOST Type BU" pitchFamily="2" charset="2"/>
              </a:rPr>
              <a:t>неперетачиваемые пластины;</a:t>
            </a:r>
          </a:p>
          <a:p>
            <a:pPr marL="438150" indent="552450" algn="just">
              <a:lnSpc>
                <a:spcPct val="80000"/>
              </a:lnSpc>
              <a:buBlip>
                <a:blip r:embed="rId3"/>
              </a:buBlip>
              <a:defRPr/>
            </a:pPr>
            <a:endParaRPr lang="ru-RU" sz="2400" dirty="0" smtClean="0">
              <a:solidFill>
                <a:schemeClr val="tx2">
                  <a:lumMod val="75000"/>
                </a:schemeClr>
              </a:solidFill>
              <a:latin typeface="GOST Type BU" pitchFamily="2" charset="2"/>
            </a:endParaRPr>
          </a:p>
          <a:p>
            <a:pPr marL="438150" indent="552450" algn="just">
              <a:lnSpc>
                <a:spcPct val="80000"/>
              </a:lnSpc>
              <a:buBlip>
                <a:blip r:embed="rId3"/>
              </a:buBlip>
              <a:defRPr/>
            </a:pPr>
            <a:r>
              <a:rPr lang="ru-RU" sz="2400" dirty="0" smtClean="0">
                <a:solidFill>
                  <a:schemeClr val="tx2">
                    <a:lumMod val="75000"/>
                  </a:schemeClr>
                </a:solidFill>
                <a:latin typeface="GOST Type BU" pitchFamily="2" charset="2"/>
              </a:rPr>
              <a:t>повышение точности изготовления инструмента</a:t>
            </a:r>
            <a:endParaRPr lang="ru-RU" sz="2400" dirty="0">
              <a:solidFill>
                <a:schemeClr val="tx2">
                  <a:lumMod val="75000"/>
                </a:schemeClr>
              </a:solidFill>
              <a:latin typeface="GOST Type BU" pitchFamily="2" charset="2"/>
            </a:endParaRPr>
          </a:p>
        </p:txBody>
      </p:sp>
      <p:grpSp>
        <p:nvGrpSpPr>
          <p:cNvPr id="4" name="Группа 3"/>
          <p:cNvGrpSpPr/>
          <p:nvPr/>
        </p:nvGrpSpPr>
        <p:grpSpPr>
          <a:xfrm>
            <a:off x="8415855" y="6450136"/>
            <a:ext cx="487634" cy="369332"/>
            <a:chOff x="8415855" y="6450136"/>
            <a:chExt cx="48763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4922199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15854" y="6450136"/>
            <a:ext cx="487634" cy="369332"/>
            <a:chOff x="8415854"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15854"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249</a:t>
              </a:r>
              <a:endParaRPr lang="ru-RU" dirty="0">
                <a:solidFill>
                  <a:srgbClr val="C00000"/>
                </a:solidFill>
                <a:latin typeface="GOST type A" panose="020B0500000000000000" pitchFamily="34" charset="0"/>
              </a:endParaRPr>
            </a:p>
          </p:txBody>
        </p:sp>
      </p:grpSp>
      <p:sp>
        <p:nvSpPr>
          <p:cNvPr id="7" name="Заголовок 1"/>
          <p:cNvSpPr>
            <a:spLocks noGrp="1"/>
          </p:cNvSpPr>
          <p:nvPr>
            <p:ph type="title"/>
          </p:nvPr>
        </p:nvSpPr>
        <p:spPr>
          <a:xfrm>
            <a:off x="9330" y="-86381"/>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3" name="Группа 2"/>
          <p:cNvGrpSpPr/>
          <p:nvPr/>
        </p:nvGrpSpPr>
        <p:grpSpPr>
          <a:xfrm>
            <a:off x="143009" y="1247331"/>
            <a:ext cx="6138194" cy="5264893"/>
            <a:chOff x="118295" y="759935"/>
            <a:chExt cx="8245669" cy="5984718"/>
          </a:xfrm>
        </p:grpSpPr>
        <p:grpSp>
          <p:nvGrpSpPr>
            <p:cNvPr id="8" name="Группа 7"/>
            <p:cNvGrpSpPr/>
            <p:nvPr/>
          </p:nvGrpSpPr>
          <p:grpSpPr>
            <a:xfrm>
              <a:off x="118295" y="2268813"/>
              <a:ext cx="4602994" cy="2706552"/>
              <a:chOff x="379553" y="1809464"/>
              <a:chExt cx="4602994" cy="2706552"/>
            </a:xfrm>
          </p:grpSpPr>
          <p:grpSp>
            <p:nvGrpSpPr>
              <p:cNvPr id="9" name="Группа 8"/>
              <p:cNvGrpSpPr/>
              <p:nvPr/>
            </p:nvGrpSpPr>
            <p:grpSpPr>
              <a:xfrm>
                <a:off x="379553" y="1809465"/>
                <a:ext cx="4463035" cy="2706551"/>
                <a:chOff x="155618" y="1781473"/>
                <a:chExt cx="6506439" cy="3592959"/>
              </a:xfrm>
            </p:grpSpPr>
            <p:cxnSp>
              <p:nvCxnSpPr>
                <p:cNvPr id="11" name="Прямая со стрелкой 10"/>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155618" y="1781473"/>
                  <a:ext cx="4257506" cy="3592959"/>
                  <a:chOff x="155618" y="1781473"/>
                  <a:chExt cx="4257506" cy="3592959"/>
                </a:xfrm>
              </p:grpSpPr>
              <p:grpSp>
                <p:nvGrpSpPr>
                  <p:cNvPr id="14" name="Группа 13"/>
                  <p:cNvGrpSpPr/>
                  <p:nvPr/>
                </p:nvGrpSpPr>
                <p:grpSpPr>
                  <a:xfrm>
                    <a:off x="221692" y="1928658"/>
                    <a:ext cx="4061626" cy="3303309"/>
                    <a:chOff x="221692" y="1928658"/>
                    <a:chExt cx="4061626" cy="3303309"/>
                  </a:xfrm>
                </p:grpSpPr>
                <p:grpSp>
                  <p:nvGrpSpPr>
                    <p:cNvPr id="16" name="Группа 15"/>
                    <p:cNvGrpSpPr/>
                    <p:nvPr/>
                  </p:nvGrpSpPr>
                  <p:grpSpPr>
                    <a:xfrm>
                      <a:off x="221692" y="1928658"/>
                      <a:ext cx="4061626" cy="3303309"/>
                      <a:chOff x="4760741" y="1879231"/>
                      <a:chExt cx="4061626" cy="3303309"/>
                    </a:xfrm>
                  </p:grpSpPr>
                  <p:cxnSp>
                    <p:nvCxnSpPr>
                      <p:cNvPr id="20" name="Прямая со стрелкой 19"/>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22" name="Прямая со стрелкой 21"/>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4" name="Прямая со стрелкой 23"/>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6" name="Рисунок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7" name="Прямая со стрелкой 26"/>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8" name="Прямая со стрелкой 27"/>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9" name="Рисунок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7" name="Прямая со стрелкой 16"/>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9" name="Прямая со стрелкой 18"/>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5" name="Прямоугольник 14"/>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10" name="Прямоугольник 9"/>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31" name="Прямоугольник 30"/>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3" name="Группа 32"/>
            <p:cNvGrpSpPr/>
            <p:nvPr/>
          </p:nvGrpSpPr>
          <p:grpSpPr>
            <a:xfrm>
              <a:off x="5682095" y="759935"/>
              <a:ext cx="2681869" cy="5355892"/>
              <a:chOff x="5682095" y="759935"/>
              <a:chExt cx="2681869" cy="5355892"/>
            </a:xfrm>
          </p:grpSpPr>
          <p:sp>
            <p:nvSpPr>
              <p:cNvPr id="34" name="Прямоугольник 33"/>
              <p:cNvSpPr/>
              <p:nvPr/>
            </p:nvSpPr>
            <p:spPr>
              <a:xfrm>
                <a:off x="5852293" y="1108753"/>
                <a:ext cx="2339208" cy="5007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одержимое 2"/>
              <p:cNvSpPr txBox="1">
                <a:spLocks/>
              </p:cNvSpPr>
              <p:nvPr/>
            </p:nvSpPr>
            <p:spPr>
              <a:xfrm>
                <a:off x="5682095" y="759935"/>
                <a:ext cx="2681869" cy="308225"/>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Процесс резания</a:t>
                </a:r>
                <a:endParaRPr lang="ru-RU" sz="2000" dirty="0">
                  <a:solidFill>
                    <a:schemeClr val="tx2">
                      <a:lumMod val="75000"/>
                    </a:schemeClr>
                  </a:solidFill>
                  <a:latin typeface="GOST Type BU" pitchFamily="2" charset="2"/>
                </a:endParaRPr>
              </a:p>
            </p:txBody>
          </p:sp>
        </p:grpSp>
        <p:pic>
          <p:nvPicPr>
            <p:cNvPr id="36" name="Рисунок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9767" y="4529711"/>
              <a:ext cx="1264233" cy="527649"/>
            </a:xfrm>
            <a:prstGeom prst="rect">
              <a:avLst/>
            </a:prstGeom>
          </p:spPr>
        </p:pic>
        <p:cxnSp>
          <p:nvCxnSpPr>
            <p:cNvPr id="37" name="Прямая со стрелкой 36"/>
            <p:cNvCxnSpPr>
              <a:stCxn id="13" idx="3"/>
              <a:endCxn id="32"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9767" y="5375257"/>
              <a:ext cx="1264233" cy="536307"/>
            </a:xfrm>
            <a:prstGeom prst="rect">
              <a:avLst/>
            </a:prstGeom>
          </p:spPr>
        </p:pic>
        <p:cxnSp>
          <p:nvCxnSpPr>
            <p:cNvPr id="40" name="Прямая со стрелкой 39"/>
            <p:cNvCxnSpPr/>
            <p:nvPr/>
          </p:nvCxnSpPr>
          <p:spPr>
            <a:xfrm>
              <a:off x="6826041" y="5043827"/>
              <a:ext cx="0" cy="35295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61924" y="5075486"/>
              <a:ext cx="203573" cy="287823"/>
            </a:xfrm>
            <a:prstGeom prst="rect">
              <a:avLst/>
            </a:prstGeom>
          </p:spPr>
        </p:pic>
        <p:cxnSp>
          <p:nvCxnSpPr>
            <p:cNvPr id="42" name="Прямая соединительная линия 41"/>
            <p:cNvCxnSpPr/>
            <p:nvPr/>
          </p:nvCxnSpPr>
          <p:spPr>
            <a:xfrm>
              <a:off x="7183780" y="5043827"/>
              <a:ext cx="0" cy="3478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644207" y="5039078"/>
              <a:ext cx="0" cy="3564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7329105" y="5043827"/>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481" y="3672627"/>
              <a:ext cx="1274519" cy="522060"/>
            </a:xfrm>
            <a:prstGeom prst="rect">
              <a:avLst/>
            </a:prstGeom>
          </p:spPr>
        </p:pic>
        <p:cxnSp>
          <p:nvCxnSpPr>
            <p:cNvPr id="46" name="Прямая со стрелкой 45"/>
            <p:cNvCxnSpPr/>
            <p:nvPr/>
          </p:nvCxnSpPr>
          <p:spPr>
            <a:xfrm flipV="1">
              <a:off x="6826041" y="4191051"/>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7180570" y="4191051"/>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575765" y="4241513"/>
              <a:ext cx="207366" cy="293186"/>
            </a:xfrm>
            <a:prstGeom prst="rect">
              <a:avLst/>
            </a:prstGeom>
          </p:spPr>
        </p:pic>
        <p:pic>
          <p:nvPicPr>
            <p:cNvPr id="2" name="Рисунок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92292" y="2909749"/>
              <a:ext cx="1272194" cy="526368"/>
            </a:xfrm>
            <a:prstGeom prst="rect">
              <a:avLst/>
            </a:prstGeom>
          </p:spPr>
        </p:pic>
        <p:cxnSp>
          <p:nvCxnSpPr>
            <p:cNvPr id="55" name="Прямая соединительная линия 54"/>
            <p:cNvCxnSpPr>
              <a:stCxn id="32" idx="3"/>
            </p:cNvCxnSpPr>
            <p:nvPr/>
          </p:nvCxnSpPr>
          <p:spPr>
            <a:xfrm flipV="1">
              <a:off x="5478764" y="3629566"/>
              <a:ext cx="647716" cy="15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126480" y="3626593"/>
              <a:ext cx="2134" cy="20168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36" idx="1"/>
            </p:cNvCxnSpPr>
            <p:nvPr/>
          </p:nvCxnSpPr>
          <p:spPr>
            <a:xfrm>
              <a:off x="6135156" y="4793535"/>
              <a:ext cx="474611"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39" idx="1"/>
            </p:cNvCxnSpPr>
            <p:nvPr/>
          </p:nvCxnSpPr>
          <p:spPr>
            <a:xfrm>
              <a:off x="6126480" y="5643410"/>
              <a:ext cx="483287"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endCxn id="45" idx="1"/>
            </p:cNvCxnSpPr>
            <p:nvPr/>
          </p:nvCxnSpPr>
          <p:spPr>
            <a:xfrm>
              <a:off x="6130939" y="3933522"/>
              <a:ext cx="468542" cy="1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a:xfrm>
              <a:off x="6800772" y="3425152"/>
              <a:ext cx="519182" cy="263157"/>
              <a:chOff x="6800772" y="3425152"/>
              <a:chExt cx="519182" cy="263157"/>
            </a:xfrm>
          </p:grpSpPr>
          <p:cxnSp>
            <p:nvCxnSpPr>
              <p:cNvPr id="74" name="Прямая со стрелкой 73"/>
              <p:cNvCxnSpPr/>
              <p:nvPr/>
            </p:nvCxnSpPr>
            <p:spPr>
              <a:xfrm flipV="1">
                <a:off x="7047163" y="3425152"/>
                <a:ext cx="0" cy="262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7319954" y="3425152"/>
                <a:ext cx="0" cy="2631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9" name="Рисунок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6826654" y="3454250"/>
                <a:ext cx="192494" cy="244257"/>
              </a:xfrm>
              <a:prstGeom prst="rect">
                <a:avLst/>
              </a:prstGeom>
            </p:spPr>
          </p:pic>
        </p:grpSp>
        <p:sp>
          <p:nvSpPr>
            <p:cNvPr id="59" name="Прямоугольник 58"/>
            <p:cNvSpPr/>
            <p:nvPr/>
          </p:nvSpPr>
          <p:spPr>
            <a:xfrm>
              <a:off x="5799458" y="6132623"/>
              <a:ext cx="2562947" cy="612030"/>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a:t>
              </a:r>
            </a:p>
            <a:p>
              <a:pPr algn="ctr">
                <a:lnSpc>
                  <a:spcPct val="80000"/>
                </a:lnSpc>
                <a:defRPr/>
              </a:pPr>
              <a:r>
                <a:rPr lang="ru-RU" dirty="0" smtClean="0">
                  <a:solidFill>
                    <a:schemeClr val="tx2">
                      <a:lumMod val="75000"/>
                    </a:schemeClr>
                  </a:solidFill>
                  <a:latin typeface="GOST Type BU" pitchFamily="2" charset="2"/>
                </a:rPr>
                <a:t>процесса</a:t>
              </a:r>
              <a:endParaRPr lang="ru-RU" dirty="0">
                <a:solidFill>
                  <a:schemeClr val="tx2">
                    <a:lumMod val="75000"/>
                  </a:schemeClr>
                </a:solidFill>
                <a:latin typeface="GOST Type BU" pitchFamily="2" charset="2"/>
              </a:endParaRPr>
            </a:p>
          </p:txBody>
        </p:sp>
        <p:cxnSp>
          <p:nvCxnSpPr>
            <p:cNvPr id="73" name="Прямая со стрелкой 72"/>
            <p:cNvCxnSpPr/>
            <p:nvPr/>
          </p:nvCxnSpPr>
          <p:spPr>
            <a:xfrm>
              <a:off x="7397432" y="4191052"/>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7566942" y="419105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6485899" y="2568919"/>
              <a:ext cx="1234075" cy="354099"/>
              <a:chOff x="6485899" y="2568919"/>
              <a:chExt cx="1234075" cy="354099"/>
            </a:xfrm>
          </p:grpSpPr>
          <p:cxnSp>
            <p:nvCxnSpPr>
              <p:cNvPr id="93" name="Прямая со стрелкой 92"/>
              <p:cNvCxnSpPr/>
              <p:nvPr/>
            </p:nvCxnSpPr>
            <p:spPr>
              <a:xfrm flipV="1">
                <a:off x="6866481" y="2568919"/>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flipV="1">
                <a:off x="7221010" y="2568919"/>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a:off x="7715808" y="256892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9" name="Рисунок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523581" y="2564426"/>
                <a:ext cx="280258" cy="355622"/>
              </a:xfrm>
              <a:prstGeom prst="rect">
                <a:avLst/>
              </a:prstGeom>
            </p:spPr>
          </p:pic>
          <p:pic>
            <p:nvPicPr>
              <p:cNvPr id="100" name="Рисунок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7458704" y="2593574"/>
                <a:ext cx="216475" cy="306065"/>
              </a:xfrm>
              <a:prstGeom prst="rect">
                <a:avLst/>
              </a:prstGeom>
            </p:spPr>
          </p:pic>
        </p:grpSp>
        <p:pic>
          <p:nvPicPr>
            <p:cNvPr id="101" name="Рисунок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159" y="2052673"/>
              <a:ext cx="1274327" cy="521982"/>
            </a:xfrm>
            <a:prstGeom prst="rect">
              <a:avLst/>
            </a:prstGeom>
          </p:spPr>
        </p:pic>
        <p:pic>
          <p:nvPicPr>
            <p:cNvPr id="104" name="Рисунок 10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3998" y="1188406"/>
              <a:ext cx="1304791" cy="534460"/>
            </a:xfrm>
            <a:prstGeom prst="rect">
              <a:avLst/>
            </a:prstGeom>
          </p:spPr>
        </p:pic>
        <p:grpSp>
          <p:nvGrpSpPr>
            <p:cNvPr id="122" name="Группа 121"/>
            <p:cNvGrpSpPr/>
            <p:nvPr/>
          </p:nvGrpSpPr>
          <p:grpSpPr>
            <a:xfrm>
              <a:off x="6758447" y="1717577"/>
              <a:ext cx="782882" cy="347887"/>
              <a:chOff x="6758447" y="1717577"/>
              <a:chExt cx="782882" cy="347887"/>
            </a:xfrm>
          </p:grpSpPr>
          <p:cxnSp>
            <p:nvCxnSpPr>
              <p:cNvPr id="102" name="Прямая со стрелкой 101"/>
              <p:cNvCxnSpPr/>
              <p:nvPr/>
            </p:nvCxnSpPr>
            <p:spPr>
              <a:xfrm flipV="1">
                <a:off x="7046531" y="1717577"/>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a:off x="7541329" y="1717579"/>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Рисунок 10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6800391" y="1763167"/>
                <a:ext cx="202696" cy="286583"/>
              </a:xfrm>
              <a:prstGeom prst="rect">
                <a:avLst/>
              </a:prstGeom>
            </p:spPr>
          </p:pic>
          <p:pic>
            <p:nvPicPr>
              <p:cNvPr id="106" name="Рисунок 10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7311073" y="1774682"/>
                <a:ext cx="183247" cy="259085"/>
              </a:xfrm>
              <a:prstGeom prst="rect">
                <a:avLst/>
              </a:prstGeom>
            </p:spPr>
          </p:pic>
        </p:grpSp>
        <p:grpSp>
          <p:nvGrpSpPr>
            <p:cNvPr id="123" name="Группа 122"/>
            <p:cNvGrpSpPr/>
            <p:nvPr/>
          </p:nvGrpSpPr>
          <p:grpSpPr>
            <a:xfrm>
              <a:off x="6126480" y="3172933"/>
              <a:ext cx="465812" cy="461834"/>
              <a:chOff x="6126480" y="3172933"/>
              <a:chExt cx="465812" cy="461834"/>
            </a:xfrm>
          </p:grpSpPr>
          <p:cxnSp>
            <p:nvCxnSpPr>
              <p:cNvPr id="71" name="Прямая со стрелкой 70"/>
              <p:cNvCxnSpPr>
                <a:endCxn id="2" idx="1"/>
              </p:cNvCxnSpPr>
              <p:nvPr/>
            </p:nvCxnSpPr>
            <p:spPr>
              <a:xfrm flipV="1">
                <a:off x="6135156" y="3172933"/>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6126480" y="3172933"/>
                <a:ext cx="0" cy="4618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4" name="Группа 123"/>
            <p:cNvGrpSpPr/>
            <p:nvPr/>
          </p:nvGrpSpPr>
          <p:grpSpPr>
            <a:xfrm>
              <a:off x="6126480" y="2326432"/>
              <a:ext cx="457518" cy="846501"/>
              <a:chOff x="6126480" y="2326432"/>
              <a:chExt cx="457518" cy="846501"/>
            </a:xfrm>
          </p:grpSpPr>
          <p:cxnSp>
            <p:nvCxnSpPr>
              <p:cNvPr id="108" name="Прямая со стрелкой 107"/>
              <p:cNvCxnSpPr/>
              <p:nvPr/>
            </p:nvCxnSpPr>
            <p:spPr>
              <a:xfrm flipV="1">
                <a:off x="6126862" y="2326432"/>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V="1">
                <a:off x="6126480" y="2326432"/>
                <a:ext cx="0" cy="846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5" name="Группа 124"/>
            <p:cNvGrpSpPr/>
            <p:nvPr/>
          </p:nvGrpSpPr>
          <p:grpSpPr>
            <a:xfrm>
              <a:off x="6126480" y="1475240"/>
              <a:ext cx="457518" cy="867478"/>
              <a:chOff x="6126480" y="1475240"/>
              <a:chExt cx="457518" cy="867478"/>
            </a:xfrm>
          </p:grpSpPr>
          <p:cxnSp>
            <p:nvCxnSpPr>
              <p:cNvPr id="109" name="Прямая со стрелкой 108"/>
              <p:cNvCxnSpPr/>
              <p:nvPr/>
            </p:nvCxnSpPr>
            <p:spPr>
              <a:xfrm flipV="1">
                <a:off x="6126862" y="1475240"/>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6126480" y="1475240"/>
                <a:ext cx="0" cy="8674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62" name="Группа 61"/>
          <p:cNvGrpSpPr/>
          <p:nvPr/>
        </p:nvGrpSpPr>
        <p:grpSpPr>
          <a:xfrm>
            <a:off x="5905878" y="1859355"/>
            <a:ext cx="479682" cy="3684080"/>
            <a:chOff x="5905878" y="1859355"/>
            <a:chExt cx="479682" cy="3684080"/>
          </a:xfrm>
        </p:grpSpPr>
        <p:grpSp>
          <p:nvGrpSpPr>
            <p:cNvPr id="56" name="Группа 55"/>
            <p:cNvGrpSpPr/>
            <p:nvPr/>
          </p:nvGrpSpPr>
          <p:grpSpPr>
            <a:xfrm>
              <a:off x="5905878" y="1859355"/>
              <a:ext cx="157978" cy="3684080"/>
              <a:chOff x="5905878" y="1859355"/>
              <a:chExt cx="157978" cy="3684080"/>
            </a:xfrm>
          </p:grpSpPr>
          <p:cxnSp>
            <p:nvCxnSpPr>
              <p:cNvPr id="48" name="Прямая соединительная линия 47"/>
              <p:cNvCxnSpPr/>
              <p:nvPr/>
            </p:nvCxnSpPr>
            <p:spPr>
              <a:xfrm>
                <a:off x="6054811" y="1859355"/>
                <a:ext cx="0" cy="368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stCxn id="104" idx="3"/>
              </p:cNvCxnSpPr>
              <p:nvPr/>
            </p:nvCxnSpPr>
            <p:spPr>
              <a:xfrm flipV="1">
                <a:off x="5927476" y="1859355"/>
                <a:ext cx="127335"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5909384" y="261418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5905878" y="3370100"/>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5918429" y="404342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flipV="1">
                <a:off x="5911897" y="4793428"/>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flipV="1">
                <a:off x="5917868" y="5543433"/>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1" name="Прямая со стрелкой 60"/>
            <p:cNvCxnSpPr/>
            <p:nvPr/>
          </p:nvCxnSpPr>
          <p:spPr>
            <a:xfrm>
              <a:off x="6051305" y="3725020"/>
              <a:ext cx="33425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Рисунок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5560" y="3515498"/>
            <a:ext cx="408585" cy="419044"/>
          </a:xfrm>
          <a:prstGeom prst="rect">
            <a:avLst/>
          </a:prstGeom>
        </p:spPr>
      </p:pic>
      <p:grpSp>
        <p:nvGrpSpPr>
          <p:cNvPr id="80" name="Группа 79"/>
          <p:cNvGrpSpPr/>
          <p:nvPr/>
        </p:nvGrpSpPr>
        <p:grpSpPr>
          <a:xfrm>
            <a:off x="6757195" y="990811"/>
            <a:ext cx="2271776" cy="5299075"/>
            <a:chOff x="6693485" y="1001511"/>
            <a:chExt cx="2271776" cy="5299075"/>
          </a:xfrm>
        </p:grpSpPr>
        <p:sp>
          <p:nvSpPr>
            <p:cNvPr id="107" name="Прямоугольник 106"/>
            <p:cNvSpPr/>
            <p:nvPr/>
          </p:nvSpPr>
          <p:spPr>
            <a:xfrm>
              <a:off x="7058570" y="1562813"/>
              <a:ext cx="1481003" cy="4404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Содержимое 2"/>
            <p:cNvSpPr txBox="1">
              <a:spLocks/>
            </p:cNvSpPr>
            <p:nvPr/>
          </p:nvSpPr>
          <p:spPr>
            <a:xfrm>
              <a:off x="6831162" y="1001511"/>
              <a:ext cx="1996422" cy="271153"/>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Результат обработки</a:t>
              </a:r>
              <a:endParaRPr lang="ru-RU" sz="2000" dirty="0">
                <a:solidFill>
                  <a:schemeClr val="tx2">
                    <a:lumMod val="75000"/>
                  </a:schemeClr>
                </a:solidFill>
                <a:latin typeface="GOST Type BU" pitchFamily="2" charset="2"/>
              </a:endParaRPr>
            </a:p>
          </p:txBody>
        </p:sp>
        <p:sp>
          <p:nvSpPr>
            <p:cNvPr id="111" name="Прямоугольник 110"/>
            <p:cNvSpPr/>
            <p:nvPr/>
          </p:nvSpPr>
          <p:spPr>
            <a:xfrm>
              <a:off x="6693485" y="5986654"/>
              <a:ext cx="2271776" cy="313932"/>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Выходные параметры</a:t>
              </a:r>
              <a:endParaRPr lang="ru-RU" dirty="0">
                <a:solidFill>
                  <a:schemeClr val="tx2">
                    <a:lumMod val="75000"/>
                  </a:schemeClr>
                </a:solidFill>
                <a:latin typeface="GOST Type BU" pitchFamily="2" charset="2"/>
              </a:endParaRPr>
            </a:p>
          </p:txBody>
        </p:sp>
      </p:grpSp>
      <p:cxnSp>
        <p:nvCxnSpPr>
          <p:cNvPr id="82" name="Прямая соединительная линия 81"/>
          <p:cNvCxnSpPr>
            <a:stCxn id="63" idx="3"/>
          </p:cNvCxnSpPr>
          <p:nvPr/>
        </p:nvCxnSpPr>
        <p:spPr>
          <a:xfrm>
            <a:off x="6794145" y="3725020"/>
            <a:ext cx="4296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4" name="Рисунок 113"/>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7276" y="2924666"/>
            <a:ext cx="1028700" cy="433860"/>
          </a:xfrm>
          <a:prstGeom prst="rect">
            <a:avLst/>
          </a:prstGeom>
        </p:spPr>
      </p:pic>
      <p:cxnSp>
        <p:nvCxnSpPr>
          <p:cNvPr id="117" name="Прямая соединительная линия 116"/>
          <p:cNvCxnSpPr/>
          <p:nvPr/>
        </p:nvCxnSpPr>
        <p:spPr>
          <a:xfrm>
            <a:off x="7231234" y="3134269"/>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Прямая со стрелкой 117"/>
          <p:cNvCxnSpPr/>
          <p:nvPr/>
        </p:nvCxnSpPr>
        <p:spPr>
          <a:xfrm>
            <a:off x="7224200" y="3722648"/>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6" name="Рисунок 125"/>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5881" y="3512897"/>
            <a:ext cx="1009352" cy="425700"/>
          </a:xfrm>
          <a:prstGeom prst="rect">
            <a:avLst/>
          </a:prstGeom>
        </p:spPr>
      </p:pic>
      <p:cxnSp>
        <p:nvCxnSpPr>
          <p:cNvPr id="128" name="Прямая соединительная линия 127"/>
          <p:cNvCxnSpPr/>
          <p:nvPr/>
        </p:nvCxnSpPr>
        <p:spPr>
          <a:xfrm>
            <a:off x="7230794" y="3125064"/>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Прямая со стрелкой 128"/>
          <p:cNvCxnSpPr/>
          <p:nvPr/>
        </p:nvCxnSpPr>
        <p:spPr>
          <a:xfrm>
            <a:off x="7223760" y="3128503"/>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0" name="Рисунок 129"/>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060" y="4090565"/>
            <a:ext cx="1009900" cy="425932"/>
          </a:xfrm>
          <a:prstGeom prst="rect">
            <a:avLst/>
          </a:prstGeom>
        </p:spPr>
      </p:pic>
      <p:grpSp>
        <p:nvGrpSpPr>
          <p:cNvPr id="131" name="Группа 130"/>
          <p:cNvGrpSpPr/>
          <p:nvPr/>
        </p:nvGrpSpPr>
        <p:grpSpPr>
          <a:xfrm>
            <a:off x="7223760" y="3713444"/>
            <a:ext cx="182445" cy="588379"/>
            <a:chOff x="7216726" y="3725020"/>
            <a:chExt cx="182445" cy="588379"/>
          </a:xfrm>
        </p:grpSpPr>
        <p:cxnSp>
          <p:nvCxnSpPr>
            <p:cNvPr id="132" name="Прямая соединительная линия 131"/>
            <p:cNvCxnSpPr/>
            <p:nvPr/>
          </p:nvCxnSpPr>
          <p:spPr>
            <a:xfrm>
              <a:off x="7223760" y="372502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Прямая со стрелкой 133"/>
            <p:cNvCxnSpPr/>
            <p:nvPr/>
          </p:nvCxnSpPr>
          <p:spPr>
            <a:xfrm>
              <a:off x="7216726" y="431339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7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circle(in)">
                                      <p:cBhvr>
                                        <p:cTn id="7" dur="2000"/>
                                        <p:tgtEl>
                                          <p:spTgt spid="118"/>
                                        </p:tgtEl>
                                      </p:cBhvr>
                                    </p:animEffect>
                                  </p:childTnLst>
                                </p:cTn>
                              </p:par>
                              <p:par>
                                <p:cTn id="8" presetID="21" presetClass="entr" presetSubtype="1"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wheel(1)">
                                      <p:cBhvr>
                                        <p:cTn id="10" dur="2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26533"/>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ПЕРСПЕКТИВЫ РАЗВИТИЯ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663478"/>
            <a:ext cx="8765628" cy="6109856"/>
          </a:xfrm>
          <a:prstGeom prst="rect">
            <a:avLst/>
          </a:prstGeom>
        </p:spPr>
        <p:txBody>
          <a:bodyPr vert="horz" lIns="91440" tIns="45720" rIns="91440" bIns="45720" rtlCol="0">
            <a:noAutofit/>
          </a:bodyPr>
          <a:lstStyle/>
          <a:p>
            <a:pPr marL="73025" indent="363538" algn="just">
              <a:lnSpc>
                <a:spcPct val="80000"/>
              </a:lnSpc>
              <a:defRPr/>
            </a:pPr>
            <a:r>
              <a:rPr lang="ru-RU" sz="2600" dirty="0">
                <a:solidFill>
                  <a:schemeClr val="tx2">
                    <a:lumMod val="75000"/>
                  </a:schemeClr>
                </a:solidFill>
                <a:latin typeface="GOST Type BU" pitchFamily="2" charset="2"/>
              </a:rPr>
              <a:t>В ближайшее время следует ожидать получения новых результатов в области</a:t>
            </a:r>
            <a:r>
              <a:rPr lang="ru-RU" sz="2600" dirty="0" smtClean="0">
                <a:solidFill>
                  <a:schemeClr val="tx2">
                    <a:lumMod val="75000"/>
                  </a:schemeClr>
                </a:solidFill>
                <a:latin typeface="GOST Type BU" pitchFamily="2" charset="2"/>
              </a:rPr>
              <a:t>:</a:t>
            </a:r>
            <a:endParaRPr lang="en-US" sz="2600" dirty="0" smtClean="0">
              <a:solidFill>
                <a:schemeClr val="tx2">
                  <a:lumMod val="75000"/>
                </a:schemeClr>
              </a:solidFill>
              <a:latin typeface="GOST Type BU" pitchFamily="2" charset="2"/>
            </a:endParaRPr>
          </a:p>
          <a:p>
            <a:pPr marL="73025" indent="363538" algn="just">
              <a:lnSpc>
                <a:spcPct val="80000"/>
              </a:lnSpc>
              <a:buBlip>
                <a:blip r:embed="rId3"/>
              </a:buBlip>
              <a:defRPr/>
            </a:pPr>
            <a:endParaRPr lang="ru-RU" sz="2600" dirty="0">
              <a:solidFill>
                <a:schemeClr val="tx2">
                  <a:lumMod val="75000"/>
                </a:schemeClr>
              </a:solidFill>
              <a:latin typeface="GOST Type BU" pitchFamily="2" charset="2"/>
            </a:endParaRPr>
          </a:p>
          <a:p>
            <a:pPr marL="73025" indent="654050" algn="just">
              <a:lnSpc>
                <a:spcPct val="80000"/>
              </a:lnSpc>
              <a:buBlip>
                <a:blip r:embed="rId3"/>
              </a:buBlip>
              <a:defRPr/>
            </a:pPr>
            <a:r>
              <a:rPr lang="ru-RU" sz="2600" dirty="0">
                <a:solidFill>
                  <a:schemeClr val="tx2">
                    <a:lumMod val="75000"/>
                  </a:schemeClr>
                </a:solidFill>
                <a:latin typeface="GOST Type BU" pitchFamily="2" charset="2"/>
              </a:rPr>
              <a:t>физики процесса резания на основе термодинамических, дислокационных и системных  представлений</a:t>
            </a:r>
            <a:r>
              <a:rPr lang="ru-RU" sz="2600" dirty="0" smtClean="0">
                <a:solidFill>
                  <a:schemeClr val="tx2">
                    <a:lumMod val="75000"/>
                  </a:schemeClr>
                </a:solidFill>
                <a:latin typeface="GOST Type BU" pitchFamily="2" charset="2"/>
              </a:rPr>
              <a:t>;</a:t>
            </a:r>
            <a:endParaRPr lang="en-US" sz="2600" dirty="0" smtClean="0">
              <a:solidFill>
                <a:schemeClr val="tx2">
                  <a:lumMod val="75000"/>
                </a:schemeClr>
              </a:solidFill>
              <a:latin typeface="GOST Type BU" pitchFamily="2" charset="2"/>
            </a:endParaRPr>
          </a:p>
          <a:p>
            <a:pPr marL="73025" indent="654050" algn="just">
              <a:lnSpc>
                <a:spcPct val="80000"/>
              </a:lnSpc>
              <a:buBlip>
                <a:blip r:embed="rId3"/>
              </a:buBlip>
              <a:defRPr/>
            </a:pPr>
            <a:endParaRPr lang="ru-RU" sz="2600" dirty="0">
              <a:solidFill>
                <a:schemeClr val="tx2">
                  <a:lumMod val="75000"/>
                </a:schemeClr>
              </a:solidFill>
              <a:latin typeface="GOST Type BU" pitchFamily="2" charset="2"/>
            </a:endParaRPr>
          </a:p>
          <a:p>
            <a:pPr marL="73025" indent="654050" algn="just">
              <a:lnSpc>
                <a:spcPct val="80000"/>
              </a:lnSpc>
              <a:buBlip>
                <a:blip r:embed="rId3"/>
              </a:buBlip>
              <a:defRPr/>
            </a:pPr>
            <a:r>
              <a:rPr lang="ru-RU" sz="2600" dirty="0">
                <a:solidFill>
                  <a:schemeClr val="tx2">
                    <a:lumMod val="75000"/>
                  </a:schemeClr>
                </a:solidFill>
                <a:latin typeface="GOST Type BU" pitchFamily="2" charset="2"/>
              </a:rPr>
              <a:t>создания новых видов обработки резанием путем комбинации различных поверхностных и энергетических воздействий</a:t>
            </a:r>
            <a:r>
              <a:rPr lang="ru-RU" sz="2600" dirty="0" smtClean="0">
                <a:solidFill>
                  <a:schemeClr val="tx2">
                    <a:lumMod val="75000"/>
                  </a:schemeClr>
                </a:solidFill>
                <a:latin typeface="GOST Type BU" pitchFamily="2" charset="2"/>
              </a:rPr>
              <a:t>;</a:t>
            </a:r>
            <a:endParaRPr lang="en-US" sz="2600" dirty="0" smtClean="0">
              <a:solidFill>
                <a:schemeClr val="tx2">
                  <a:lumMod val="75000"/>
                </a:schemeClr>
              </a:solidFill>
              <a:latin typeface="GOST Type BU" pitchFamily="2" charset="2"/>
            </a:endParaRPr>
          </a:p>
          <a:p>
            <a:pPr marL="73025" indent="654050" algn="just">
              <a:lnSpc>
                <a:spcPct val="80000"/>
              </a:lnSpc>
              <a:buBlip>
                <a:blip r:embed="rId3"/>
              </a:buBlip>
              <a:defRPr/>
            </a:pPr>
            <a:endParaRPr lang="ru-RU" sz="2600" dirty="0">
              <a:solidFill>
                <a:schemeClr val="tx2">
                  <a:lumMod val="75000"/>
                </a:schemeClr>
              </a:solidFill>
              <a:latin typeface="GOST Type BU" pitchFamily="2" charset="2"/>
            </a:endParaRPr>
          </a:p>
          <a:p>
            <a:pPr marL="73025" indent="654050" algn="just">
              <a:lnSpc>
                <a:spcPct val="80000"/>
              </a:lnSpc>
              <a:buBlip>
                <a:blip r:embed="rId3"/>
              </a:buBlip>
              <a:defRPr/>
            </a:pPr>
            <a:r>
              <a:rPr lang="ru-RU" sz="2600" dirty="0">
                <a:solidFill>
                  <a:schemeClr val="tx2">
                    <a:lumMod val="75000"/>
                  </a:schemeClr>
                </a:solidFill>
                <a:latin typeface="GOST Type BU" pitchFamily="2" charset="2"/>
              </a:rPr>
              <a:t>создания новых инструментальных материалов и, прежде всего, износостойких покрытий</a:t>
            </a:r>
            <a:r>
              <a:rPr lang="ru-RU" sz="2600" dirty="0" smtClean="0">
                <a:solidFill>
                  <a:schemeClr val="tx2">
                    <a:lumMod val="75000"/>
                  </a:schemeClr>
                </a:solidFill>
                <a:latin typeface="GOST Type BU" pitchFamily="2" charset="2"/>
              </a:rPr>
              <a:t>;</a:t>
            </a:r>
            <a:endParaRPr lang="en-US" sz="2600" dirty="0" smtClean="0">
              <a:solidFill>
                <a:schemeClr val="tx2">
                  <a:lumMod val="75000"/>
                </a:schemeClr>
              </a:solidFill>
              <a:latin typeface="GOST Type BU" pitchFamily="2" charset="2"/>
            </a:endParaRPr>
          </a:p>
          <a:p>
            <a:pPr marL="73025" indent="654050" algn="just">
              <a:lnSpc>
                <a:spcPct val="80000"/>
              </a:lnSpc>
              <a:buBlip>
                <a:blip r:embed="rId3"/>
              </a:buBlip>
              <a:defRPr/>
            </a:pPr>
            <a:endParaRPr lang="ru-RU" sz="2600" dirty="0">
              <a:solidFill>
                <a:schemeClr val="tx2">
                  <a:lumMod val="75000"/>
                </a:schemeClr>
              </a:solidFill>
              <a:latin typeface="GOST Type BU" pitchFamily="2" charset="2"/>
            </a:endParaRPr>
          </a:p>
          <a:p>
            <a:pPr marL="73025" indent="654050" algn="just">
              <a:lnSpc>
                <a:spcPct val="80000"/>
              </a:lnSpc>
              <a:buBlip>
                <a:blip r:embed="rId3"/>
              </a:buBlip>
              <a:defRPr/>
            </a:pPr>
            <a:r>
              <a:rPr lang="ru-RU" sz="2600" dirty="0">
                <a:solidFill>
                  <a:schemeClr val="tx2">
                    <a:lumMod val="75000"/>
                  </a:schemeClr>
                </a:solidFill>
                <a:latin typeface="GOST Type BU" pitchFamily="2" charset="2"/>
              </a:rPr>
              <a:t>совершенствования методов математического описания и оптимизации параметров процесса резания для его автоматизированного проектирования и управления</a:t>
            </a:r>
          </a:p>
        </p:txBody>
      </p:sp>
      <p:grpSp>
        <p:nvGrpSpPr>
          <p:cNvPr id="4" name="Группа 3"/>
          <p:cNvGrpSpPr/>
          <p:nvPr/>
        </p:nvGrpSpPr>
        <p:grpSpPr>
          <a:xfrm>
            <a:off x="8471959" y="6450136"/>
            <a:ext cx="375424" cy="369332"/>
            <a:chOff x="8471959" y="6450136"/>
            <a:chExt cx="37542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71959"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7004357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773" y="0"/>
            <a:ext cx="8229600" cy="609600"/>
          </a:xfrm>
        </p:spPr>
        <p:txBody>
          <a:bodyPr>
            <a:normAutofit/>
          </a:bodyPr>
          <a:lstStyle/>
          <a:p>
            <a:r>
              <a:rPr lang="be-BY"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ТОЧНОСТЬ </a:t>
            </a:r>
            <a:r>
              <a:rPr lang="be-BY"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ОБРАБОТКИ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Прямоугольник 3"/>
          <p:cNvSpPr/>
          <p:nvPr/>
        </p:nvSpPr>
        <p:spPr>
          <a:xfrm>
            <a:off x="238897" y="958878"/>
            <a:ext cx="8905103" cy="2716385"/>
          </a:xfrm>
          <a:prstGeom prst="rect">
            <a:avLst/>
          </a:prstGeom>
        </p:spPr>
        <p:txBody>
          <a:bodyPr wrap="square">
            <a:spAutoFit/>
          </a:bodyPr>
          <a:lstStyle/>
          <a:p>
            <a:pPr marL="438150" algn="just">
              <a:lnSpc>
                <a:spcPct val="80000"/>
              </a:lnSpc>
              <a:spcAft>
                <a:spcPts val="1000"/>
              </a:spcAft>
              <a:defRPr/>
            </a:pPr>
            <a:r>
              <a:rPr lang="ru-RU" sz="2400" dirty="0">
                <a:solidFill>
                  <a:schemeClr val="tx2">
                    <a:lumMod val="75000"/>
                  </a:schemeClr>
                </a:solidFill>
                <a:latin typeface="GOST Type BU" pitchFamily="2" charset="2"/>
              </a:rPr>
              <a:t>Под точностью обработки понимается степень соответствия изготовленной детали заданным размерам и форме.</a:t>
            </a:r>
          </a:p>
          <a:p>
            <a:pPr marL="438150" algn="just">
              <a:lnSpc>
                <a:spcPct val="80000"/>
              </a:lnSpc>
              <a:spcAft>
                <a:spcPts val="1000"/>
              </a:spcAft>
              <a:defRPr/>
            </a:pPr>
            <a:r>
              <a:rPr lang="ru-RU" sz="2400" dirty="0">
                <a:solidFill>
                  <a:schemeClr val="tx2">
                    <a:lumMod val="75000"/>
                  </a:schemeClr>
                </a:solidFill>
                <a:latin typeface="GOST Type BU" pitchFamily="2" charset="2"/>
              </a:rPr>
              <a:t>Критерии соответствия детали заданным требованиям: </a:t>
            </a:r>
          </a:p>
          <a:p>
            <a:pPr marL="438150" lvl="0" indent="-342900" algn="just">
              <a:lnSpc>
                <a:spcPct val="80000"/>
              </a:lnSpc>
              <a:spcAft>
                <a:spcPts val="0"/>
              </a:spcAft>
              <a:buFont typeface="Symbol" panose="05050102010706020507" pitchFamily="18" charset="2"/>
              <a:buChar char=""/>
              <a:defRPr/>
            </a:pPr>
            <a:r>
              <a:rPr lang="ru-RU" sz="2400" dirty="0">
                <a:solidFill>
                  <a:schemeClr val="tx2">
                    <a:lumMod val="75000"/>
                  </a:schemeClr>
                </a:solidFill>
                <a:latin typeface="GOST Type BU" pitchFamily="2" charset="2"/>
              </a:rPr>
              <a:t>точность формы, т. е. степень соответствия отдельных поверхностей детали тем геометрическим телам, с которыми они отождествляются;</a:t>
            </a:r>
          </a:p>
          <a:p>
            <a:pPr marL="438150" lvl="0" indent="-342900" algn="just">
              <a:lnSpc>
                <a:spcPct val="80000"/>
              </a:lnSpc>
              <a:spcAft>
                <a:spcPts val="0"/>
              </a:spcAft>
              <a:buFont typeface="Symbol" panose="05050102010706020507" pitchFamily="18" charset="2"/>
              <a:buChar char=""/>
              <a:defRPr/>
            </a:pPr>
            <a:r>
              <a:rPr lang="ru-RU" sz="2400" dirty="0">
                <a:solidFill>
                  <a:schemeClr val="tx2">
                    <a:lumMod val="75000"/>
                  </a:schemeClr>
                </a:solidFill>
                <a:latin typeface="GOST Type BU" pitchFamily="2" charset="2"/>
              </a:rPr>
              <a:t>точность размеров поверхностей детали;</a:t>
            </a:r>
          </a:p>
          <a:p>
            <a:pPr marL="438150" lvl="0" indent="-342900" algn="just">
              <a:lnSpc>
                <a:spcPct val="80000"/>
              </a:lnSpc>
              <a:spcAft>
                <a:spcPts val="1000"/>
              </a:spcAft>
              <a:buFont typeface="Symbol" panose="05050102010706020507" pitchFamily="18" charset="2"/>
              <a:buChar char=""/>
              <a:defRPr/>
            </a:pPr>
            <a:r>
              <a:rPr lang="ru-RU" sz="2400" dirty="0">
                <a:solidFill>
                  <a:schemeClr val="tx2">
                    <a:lumMod val="75000"/>
                  </a:schemeClr>
                </a:solidFill>
                <a:latin typeface="GOST Type BU" pitchFamily="2" charset="2"/>
              </a:rPr>
              <a:t>точность взаимного расположения поверхностей.</a:t>
            </a:r>
          </a:p>
        </p:txBody>
      </p:sp>
      <p:grpSp>
        <p:nvGrpSpPr>
          <p:cNvPr id="6" name="Группа 5"/>
          <p:cNvGrpSpPr/>
          <p:nvPr/>
        </p:nvGrpSpPr>
        <p:grpSpPr>
          <a:xfrm>
            <a:off x="8421465" y="6450136"/>
            <a:ext cx="476412" cy="369332"/>
            <a:chOff x="8421465" y="6450136"/>
            <a:chExt cx="476412"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21465"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05653900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be-BY"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ОТКЛОНЕНИЕ ФОРМЫ И РАСПОЛОЖЕНИЯ ПОВЕРХНОСТЕЙ</a:t>
            </a: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Объект 2"/>
          <p:cNvSpPr>
            <a:spLocks noGrp="1"/>
          </p:cNvSpPr>
          <p:nvPr>
            <p:ph idx="1"/>
          </p:nvPr>
        </p:nvSpPr>
        <p:spPr>
          <a:xfrm>
            <a:off x="457200" y="1492762"/>
            <a:ext cx="8229600" cy="4882249"/>
          </a:xfrm>
        </p:spPr>
        <p:txBody>
          <a:bodyPr>
            <a:normAutofit fontScale="25000" lnSpcReduction="20000"/>
          </a:bodyPr>
          <a:lstStyle/>
          <a:p>
            <a:pPr marL="95250" indent="0" algn="just">
              <a:buNone/>
              <a:defRPr/>
            </a:pPr>
            <a:r>
              <a:rPr lang="ru-RU" sz="8000" dirty="0">
                <a:solidFill>
                  <a:schemeClr val="tx2">
                    <a:lumMod val="75000"/>
                  </a:schemeClr>
                </a:solidFill>
                <a:latin typeface="GOST Type BU" pitchFamily="2" charset="2"/>
              </a:rPr>
              <a:t>Отклонение формы реальной поверхности от номинальной, т. е. заданной чертежом, оценивается наибольшим расстоянием D между точками реальной поверхности и номинальной, измеренным по нормали к последней</a:t>
            </a:r>
            <a:r>
              <a:rPr lang="ru-RU" sz="8000" dirty="0" smtClean="0">
                <a:solidFill>
                  <a:schemeClr val="tx2">
                    <a:lumMod val="75000"/>
                  </a:schemeClr>
                </a:solidFill>
                <a:latin typeface="GOST Type BU" pitchFamily="2" charset="2"/>
              </a:rPr>
              <a:t>.</a:t>
            </a:r>
          </a:p>
          <a:p>
            <a:pPr marL="95250" indent="0" algn="just">
              <a:buNone/>
              <a:defRPr/>
            </a:pPr>
            <a:endParaRPr lang="ru-RU" sz="8000" dirty="0">
              <a:solidFill>
                <a:schemeClr val="tx2">
                  <a:lumMod val="75000"/>
                </a:schemeClr>
              </a:solidFill>
              <a:latin typeface="GOST Type BU" pitchFamily="2" charset="2"/>
            </a:endParaRPr>
          </a:p>
          <a:p>
            <a:pPr marL="95250" indent="0" algn="just">
              <a:buNone/>
              <a:defRPr/>
            </a:pPr>
            <a:r>
              <a:rPr lang="ru-RU" sz="8000" dirty="0">
                <a:solidFill>
                  <a:schemeClr val="tx2">
                    <a:lumMod val="75000"/>
                  </a:schemeClr>
                </a:solidFill>
                <a:latin typeface="GOST Type BU" pitchFamily="2" charset="2"/>
              </a:rPr>
              <a:t>Отклонения от плоскостности: </a:t>
            </a:r>
          </a:p>
          <a:p>
            <a:pPr marL="438150" lvl="0" algn="just">
              <a:defRPr/>
            </a:pPr>
            <a:r>
              <a:rPr lang="ru-RU" sz="8000" dirty="0">
                <a:solidFill>
                  <a:schemeClr val="tx2">
                    <a:lumMod val="75000"/>
                  </a:schemeClr>
                </a:solidFill>
                <a:latin typeface="GOST Type BU" pitchFamily="2" charset="2"/>
              </a:rPr>
              <a:t>выпуклость;</a:t>
            </a:r>
          </a:p>
          <a:p>
            <a:pPr marL="438150" lvl="0" algn="just">
              <a:defRPr/>
            </a:pPr>
            <a:r>
              <a:rPr lang="ru-RU" sz="8000" dirty="0">
                <a:solidFill>
                  <a:schemeClr val="tx2">
                    <a:lumMod val="75000"/>
                  </a:schemeClr>
                </a:solidFill>
                <a:latin typeface="GOST Type BU" pitchFamily="2" charset="2"/>
              </a:rPr>
              <a:t>вогнутость</a:t>
            </a:r>
            <a:r>
              <a:rPr lang="ru-RU" sz="8000" dirty="0" smtClean="0">
                <a:solidFill>
                  <a:schemeClr val="tx2">
                    <a:lumMod val="75000"/>
                  </a:schemeClr>
                </a:solidFill>
                <a:latin typeface="GOST Type BU" pitchFamily="2" charset="2"/>
              </a:rPr>
              <a:t>.</a:t>
            </a:r>
          </a:p>
          <a:p>
            <a:pPr marL="438150" lvl="0" algn="just">
              <a:defRPr/>
            </a:pPr>
            <a:endParaRPr lang="ru-RU" sz="8000" dirty="0">
              <a:solidFill>
                <a:schemeClr val="tx2">
                  <a:lumMod val="75000"/>
                </a:schemeClr>
              </a:solidFill>
              <a:latin typeface="GOST Type BU" pitchFamily="2" charset="2"/>
            </a:endParaRPr>
          </a:p>
          <a:p>
            <a:pPr marL="95250" indent="0" algn="just">
              <a:buNone/>
              <a:defRPr/>
            </a:pPr>
            <a:r>
              <a:rPr lang="ru-RU" sz="8000" dirty="0">
                <a:solidFill>
                  <a:schemeClr val="tx2">
                    <a:lumMod val="75000"/>
                  </a:schemeClr>
                </a:solidFill>
                <a:latin typeface="GOST Type BU" pitchFamily="2" charset="2"/>
              </a:rPr>
              <a:t>Отклонения от </a:t>
            </a:r>
            <a:r>
              <a:rPr lang="ru-RU" sz="8000" dirty="0" err="1">
                <a:solidFill>
                  <a:schemeClr val="tx2">
                    <a:lumMod val="75000"/>
                  </a:schemeClr>
                </a:solidFill>
                <a:latin typeface="GOST Type BU" pitchFamily="2" charset="2"/>
              </a:rPr>
              <a:t>круглости</a:t>
            </a:r>
            <a:r>
              <a:rPr lang="ru-RU" sz="8000" dirty="0">
                <a:solidFill>
                  <a:schemeClr val="tx2">
                    <a:lumMod val="75000"/>
                  </a:schemeClr>
                </a:solidFill>
                <a:latin typeface="GOST Type BU" pitchFamily="2" charset="2"/>
              </a:rPr>
              <a:t>:</a:t>
            </a:r>
          </a:p>
          <a:p>
            <a:pPr marL="438150" lvl="0" algn="just">
              <a:defRPr/>
            </a:pPr>
            <a:r>
              <a:rPr lang="ru-RU" sz="8000" dirty="0">
                <a:solidFill>
                  <a:schemeClr val="tx2">
                    <a:lumMod val="75000"/>
                  </a:schemeClr>
                </a:solidFill>
                <a:latin typeface="GOST Type BU" pitchFamily="2" charset="2"/>
              </a:rPr>
              <a:t>овальность;</a:t>
            </a:r>
          </a:p>
          <a:p>
            <a:pPr marL="438150" lvl="0" algn="just">
              <a:defRPr/>
            </a:pPr>
            <a:r>
              <a:rPr lang="ru-RU" sz="8000" dirty="0">
                <a:solidFill>
                  <a:schemeClr val="tx2">
                    <a:lumMod val="75000"/>
                  </a:schemeClr>
                </a:solidFill>
                <a:latin typeface="GOST Type BU" pitchFamily="2" charset="2"/>
              </a:rPr>
              <a:t>огранка</a:t>
            </a:r>
            <a:r>
              <a:rPr lang="ru-RU" sz="8000" dirty="0" smtClean="0">
                <a:solidFill>
                  <a:schemeClr val="tx2">
                    <a:lumMod val="75000"/>
                  </a:schemeClr>
                </a:solidFill>
                <a:latin typeface="GOST Type BU" pitchFamily="2" charset="2"/>
              </a:rPr>
              <a:t>.</a:t>
            </a:r>
          </a:p>
          <a:p>
            <a:pPr marL="95250" lvl="0" indent="0" algn="just">
              <a:buNone/>
              <a:defRPr/>
            </a:pPr>
            <a:endParaRPr lang="ru-RU" sz="8000" dirty="0">
              <a:solidFill>
                <a:schemeClr val="tx2">
                  <a:lumMod val="75000"/>
                </a:schemeClr>
              </a:solidFill>
              <a:latin typeface="GOST Type BU" pitchFamily="2" charset="2"/>
            </a:endParaRPr>
          </a:p>
          <a:p>
            <a:pPr marL="95250" indent="0" algn="just">
              <a:buNone/>
              <a:defRPr/>
            </a:pPr>
            <a:r>
              <a:rPr lang="ru-RU" sz="8000" dirty="0">
                <a:solidFill>
                  <a:schemeClr val="tx2">
                    <a:lumMod val="75000"/>
                  </a:schemeClr>
                </a:solidFill>
                <a:latin typeface="GOST Type BU" pitchFamily="2" charset="2"/>
              </a:rPr>
              <a:t>Отклонения профиля продольного сечения</a:t>
            </a:r>
          </a:p>
          <a:p>
            <a:pPr marL="438150" lvl="0" algn="just">
              <a:defRPr/>
            </a:pPr>
            <a:r>
              <a:rPr lang="ru-RU" sz="8000" dirty="0">
                <a:solidFill>
                  <a:schemeClr val="tx2">
                    <a:lumMod val="75000"/>
                  </a:schemeClr>
                </a:solidFill>
                <a:latin typeface="GOST Type BU" pitchFamily="2" charset="2"/>
              </a:rPr>
              <a:t>конусообразность;</a:t>
            </a:r>
          </a:p>
          <a:p>
            <a:pPr marL="438150" lvl="0" algn="just">
              <a:defRPr/>
            </a:pPr>
            <a:r>
              <a:rPr lang="ru-RU" sz="8000" dirty="0" err="1">
                <a:solidFill>
                  <a:schemeClr val="tx2">
                    <a:lumMod val="75000"/>
                  </a:schemeClr>
                </a:solidFill>
                <a:latin typeface="GOST Type BU" pitchFamily="2" charset="2"/>
              </a:rPr>
              <a:t>бочкообразность</a:t>
            </a:r>
            <a:r>
              <a:rPr lang="ru-RU" sz="8000" dirty="0">
                <a:solidFill>
                  <a:schemeClr val="tx2">
                    <a:lumMod val="75000"/>
                  </a:schemeClr>
                </a:solidFill>
                <a:latin typeface="GOST Type BU" pitchFamily="2" charset="2"/>
              </a:rPr>
              <a:t>;</a:t>
            </a:r>
          </a:p>
          <a:p>
            <a:pPr marL="438150" lvl="0" algn="just">
              <a:defRPr/>
            </a:pPr>
            <a:r>
              <a:rPr lang="ru-RU" sz="8000" dirty="0" err="1">
                <a:solidFill>
                  <a:schemeClr val="tx2">
                    <a:lumMod val="75000"/>
                  </a:schemeClr>
                </a:solidFill>
                <a:latin typeface="GOST Type BU" pitchFamily="2" charset="2"/>
              </a:rPr>
              <a:t>седлообразность</a:t>
            </a:r>
            <a:r>
              <a:rPr lang="ru-RU" sz="8000" dirty="0">
                <a:solidFill>
                  <a:schemeClr val="tx2">
                    <a:lumMod val="75000"/>
                  </a:schemeClr>
                </a:solidFill>
                <a:latin typeface="GOST Type BU" pitchFamily="2" charset="2"/>
              </a:rPr>
              <a:t>.</a:t>
            </a:r>
          </a:p>
          <a:p>
            <a:endParaRPr lang="ru-RU" dirty="0"/>
          </a:p>
        </p:txBody>
      </p:sp>
      <p:grpSp>
        <p:nvGrpSpPr>
          <p:cNvPr id="4" name="Группа 3"/>
          <p:cNvGrpSpPr/>
          <p:nvPr/>
        </p:nvGrpSpPr>
        <p:grpSpPr>
          <a:xfrm>
            <a:off x="8438296" y="6450136"/>
            <a:ext cx="442750" cy="369332"/>
            <a:chOff x="8438296" y="6450136"/>
            <a:chExt cx="44275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8296" y="6450136"/>
              <a:ext cx="44275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57372088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1341" y="0"/>
            <a:ext cx="8229600" cy="1143000"/>
          </a:xfrm>
        </p:spPr>
        <p:txBody>
          <a:bodyPr>
            <a:normAutofit/>
          </a:bodyPr>
          <a:lstStyle/>
          <a:p>
            <a:r>
              <a:rPr lang="be-BY"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ОТКЛОНЕНИЯ РАСПОЛОЖЕНИЯ</a:t>
            </a:r>
            <a:endParaRPr lang="ru-RU" sz="3200" dirty="0"/>
          </a:p>
        </p:txBody>
      </p:sp>
      <p:sp>
        <p:nvSpPr>
          <p:cNvPr id="3" name="Объект 2"/>
          <p:cNvSpPr>
            <a:spLocks noGrp="1"/>
          </p:cNvSpPr>
          <p:nvPr>
            <p:ph idx="1"/>
          </p:nvPr>
        </p:nvSpPr>
        <p:spPr/>
        <p:txBody>
          <a:bodyPr>
            <a:normAutofit fontScale="92500" lnSpcReduction="10000"/>
          </a:bodyPr>
          <a:lstStyle/>
          <a:p>
            <a:pPr marL="95250" indent="0" algn="just">
              <a:buNone/>
              <a:defRPr/>
            </a:pPr>
            <a:r>
              <a:rPr lang="ru-RU" sz="2800" dirty="0">
                <a:solidFill>
                  <a:schemeClr val="tx2">
                    <a:lumMod val="75000"/>
                  </a:schemeClr>
                </a:solidFill>
                <a:latin typeface="GOST Type BU" pitchFamily="2" charset="2"/>
              </a:rPr>
              <a:t>Отклонения расположения характеризуется отклонением реального расположения поверхностей (осей) от их номинального расположения: </a:t>
            </a:r>
          </a:p>
          <a:p>
            <a:pPr marL="552450" indent="-457200" algn="just">
              <a:defRPr/>
            </a:pPr>
            <a:r>
              <a:rPr lang="ru-RU" sz="2800" dirty="0">
                <a:solidFill>
                  <a:schemeClr val="tx2">
                    <a:lumMod val="75000"/>
                  </a:schemeClr>
                </a:solidFill>
                <a:latin typeface="GOST Type BU" pitchFamily="2" charset="2"/>
              </a:rPr>
              <a:t>торцовое биение;</a:t>
            </a:r>
          </a:p>
          <a:p>
            <a:pPr marL="552450" indent="-457200" algn="just">
              <a:defRPr/>
            </a:pPr>
            <a:r>
              <a:rPr lang="ru-RU" sz="2800" dirty="0">
                <a:solidFill>
                  <a:schemeClr val="tx2">
                    <a:lumMod val="75000"/>
                  </a:schemeClr>
                </a:solidFill>
                <a:latin typeface="GOST Type BU" pitchFamily="2" charset="2"/>
              </a:rPr>
              <a:t>радиальное биение;</a:t>
            </a:r>
          </a:p>
          <a:p>
            <a:pPr marL="552450" indent="-457200" algn="just">
              <a:defRPr/>
            </a:pPr>
            <a:r>
              <a:rPr lang="ru-RU" sz="2800" dirty="0">
                <a:solidFill>
                  <a:schemeClr val="tx2">
                    <a:lumMod val="75000"/>
                  </a:schemeClr>
                </a:solidFill>
                <a:latin typeface="GOST Type BU" pitchFamily="2" charset="2"/>
              </a:rPr>
              <a:t>неперпендикулярность осей или оси и плоскости;</a:t>
            </a:r>
          </a:p>
          <a:p>
            <a:pPr marL="552450" indent="-457200" algn="just">
              <a:defRPr/>
            </a:pPr>
            <a:r>
              <a:rPr lang="ru-RU" sz="2800" dirty="0" err="1">
                <a:solidFill>
                  <a:schemeClr val="tx2">
                    <a:lumMod val="75000"/>
                  </a:schemeClr>
                </a:solidFill>
                <a:latin typeface="GOST Type BU" pitchFamily="2" charset="2"/>
              </a:rPr>
              <a:t>непараллельность</a:t>
            </a:r>
            <a:r>
              <a:rPr lang="ru-RU" sz="2800" dirty="0">
                <a:solidFill>
                  <a:schemeClr val="tx2">
                    <a:lumMod val="75000"/>
                  </a:schemeClr>
                </a:solidFill>
                <a:latin typeface="GOST Type BU" pitchFamily="2" charset="2"/>
              </a:rPr>
              <a:t> осей или оси и плоскости;</a:t>
            </a:r>
          </a:p>
          <a:p>
            <a:pPr marL="552450" indent="-457200" algn="just">
              <a:defRPr/>
            </a:pPr>
            <a:r>
              <a:rPr lang="ru-RU" sz="2800" dirty="0" err="1">
                <a:solidFill>
                  <a:schemeClr val="tx2">
                    <a:lumMod val="75000"/>
                  </a:schemeClr>
                </a:solidFill>
                <a:latin typeface="GOST Type BU" pitchFamily="2" charset="2"/>
              </a:rPr>
              <a:t>несоосность</a:t>
            </a:r>
            <a:r>
              <a:rPr lang="ru-RU" sz="2800" dirty="0" smtClean="0">
                <a:solidFill>
                  <a:schemeClr val="tx2">
                    <a:lumMod val="75000"/>
                  </a:schemeClr>
                </a:solidFill>
                <a:latin typeface="GOST Type BU" pitchFamily="2" charset="2"/>
              </a:rPr>
              <a:t>.</a:t>
            </a:r>
          </a:p>
          <a:p>
            <a:pPr marL="95250" indent="0" algn="just">
              <a:buNone/>
              <a:defRPr/>
            </a:pPr>
            <a:r>
              <a:rPr lang="ru-RU" dirty="0"/>
              <a:t/>
            </a:r>
            <a:br>
              <a:rPr lang="ru-RU" dirty="0"/>
            </a:br>
            <a:r>
              <a:rPr lang="ru-RU" dirty="0"/>
              <a:t> </a:t>
            </a:r>
          </a:p>
          <a:p>
            <a:endParaRPr lang="ru-RU" dirty="0"/>
          </a:p>
        </p:txBody>
      </p:sp>
      <p:grpSp>
        <p:nvGrpSpPr>
          <p:cNvPr id="4" name="Группа 3"/>
          <p:cNvGrpSpPr/>
          <p:nvPr/>
        </p:nvGrpSpPr>
        <p:grpSpPr>
          <a:xfrm>
            <a:off x="8421465" y="6450136"/>
            <a:ext cx="476412" cy="369332"/>
            <a:chOff x="8421465" y="6450136"/>
            <a:chExt cx="47641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21465"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3902594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a:normAutofit/>
          </a:bodyPr>
          <a:lstStyle/>
          <a:p>
            <a:r>
              <a:rPr lang="be-BY"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ФАКТОРЫ, ОПРЕДЕЛЯЮЩИЕ ТОЧНОСТЬ ОБРАБОТКИ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3" name="Объект 2"/>
          <p:cNvSpPr>
            <a:spLocks noGrp="1"/>
          </p:cNvSpPr>
          <p:nvPr>
            <p:ph idx="1"/>
          </p:nvPr>
        </p:nvSpPr>
        <p:spPr>
          <a:xfrm>
            <a:off x="457200" y="1142999"/>
            <a:ext cx="8229600" cy="5612027"/>
          </a:xfrm>
        </p:spPr>
        <p:txBody>
          <a:bodyPr>
            <a:normAutofit fontScale="40000" lnSpcReduction="20000"/>
          </a:bodyPr>
          <a:lstStyle/>
          <a:p>
            <a:pPr marL="95250" indent="0" algn="just">
              <a:lnSpc>
                <a:spcPct val="110000"/>
              </a:lnSpc>
              <a:buNone/>
              <a:defRPr/>
            </a:pPr>
            <a:r>
              <a:rPr lang="ru-RU" sz="5500" dirty="0">
                <a:solidFill>
                  <a:schemeClr val="tx2">
                    <a:lumMod val="75000"/>
                  </a:schemeClr>
                </a:solidFill>
                <a:latin typeface="GOST Type BU" pitchFamily="2" charset="2"/>
              </a:rPr>
              <a:t>Погрешность - отклонение параметров реальных поверхностей детали от заданных на чертеже</a:t>
            </a:r>
            <a:r>
              <a:rPr lang="ru-RU" sz="5500" dirty="0" smtClean="0">
                <a:solidFill>
                  <a:schemeClr val="tx2">
                    <a:lumMod val="75000"/>
                  </a:schemeClr>
                </a:solidFill>
                <a:latin typeface="GOST Type BU" pitchFamily="2" charset="2"/>
              </a:rPr>
              <a:t>.</a:t>
            </a:r>
          </a:p>
          <a:p>
            <a:pPr marL="95250" indent="0" algn="just">
              <a:lnSpc>
                <a:spcPct val="110000"/>
              </a:lnSpc>
              <a:buNone/>
              <a:defRPr/>
            </a:pPr>
            <a:endParaRPr lang="ru-RU" sz="5500" dirty="0">
              <a:solidFill>
                <a:schemeClr val="tx2">
                  <a:lumMod val="75000"/>
                </a:schemeClr>
              </a:solidFill>
              <a:latin typeface="GOST Type BU" pitchFamily="2" charset="2"/>
            </a:endParaRPr>
          </a:p>
          <a:p>
            <a:pPr marL="95250" indent="0" algn="just">
              <a:lnSpc>
                <a:spcPct val="110000"/>
              </a:lnSpc>
              <a:buNone/>
              <a:defRPr/>
            </a:pPr>
            <a:r>
              <a:rPr lang="ru-RU" sz="5500" dirty="0">
                <a:solidFill>
                  <a:schemeClr val="tx2">
                    <a:lumMod val="75000"/>
                  </a:schemeClr>
                </a:solidFill>
                <a:latin typeface="GOST Type BU" pitchFamily="2" charset="2"/>
              </a:rPr>
              <a:t>В состав погрешности обработки входят:</a:t>
            </a:r>
          </a:p>
          <a:p>
            <a:pPr marL="666750" indent="-571500" algn="just">
              <a:lnSpc>
                <a:spcPct val="110000"/>
              </a:lnSpc>
              <a:defRPr/>
            </a:pPr>
            <a:r>
              <a:rPr lang="ru-RU" sz="5500" dirty="0">
                <a:solidFill>
                  <a:schemeClr val="tx2">
                    <a:lumMod val="75000"/>
                  </a:schemeClr>
                </a:solidFill>
                <a:latin typeface="GOST Type BU" pitchFamily="2" charset="2"/>
              </a:rPr>
              <a:t>погрешность работы станка;</a:t>
            </a:r>
          </a:p>
          <a:p>
            <a:pPr marL="666750" indent="-571500" algn="just">
              <a:lnSpc>
                <a:spcPct val="110000"/>
              </a:lnSpc>
              <a:defRPr/>
            </a:pPr>
            <a:r>
              <a:rPr lang="ru-RU" sz="5500" dirty="0">
                <a:solidFill>
                  <a:schemeClr val="tx2">
                    <a:lumMod val="75000"/>
                  </a:schemeClr>
                </a:solidFill>
                <a:latin typeface="GOST Type BU" pitchFamily="2" charset="2"/>
              </a:rPr>
              <a:t>погрешность настройки</a:t>
            </a:r>
            <a:r>
              <a:rPr lang="ru-RU" sz="5500" dirty="0" smtClean="0">
                <a:solidFill>
                  <a:schemeClr val="tx2">
                    <a:lumMod val="75000"/>
                  </a:schemeClr>
                </a:solidFill>
                <a:latin typeface="GOST Type BU" pitchFamily="2" charset="2"/>
              </a:rPr>
              <a:t>.</a:t>
            </a:r>
          </a:p>
          <a:p>
            <a:pPr marL="666750" indent="-571500" algn="just">
              <a:lnSpc>
                <a:spcPct val="110000"/>
              </a:lnSpc>
              <a:defRPr/>
            </a:pPr>
            <a:endParaRPr lang="ru-RU" sz="5500" dirty="0">
              <a:solidFill>
                <a:schemeClr val="tx2">
                  <a:lumMod val="75000"/>
                </a:schemeClr>
              </a:solidFill>
              <a:latin typeface="GOST Type BU" pitchFamily="2" charset="2"/>
            </a:endParaRPr>
          </a:p>
          <a:p>
            <a:pPr marL="95250" indent="0" algn="just">
              <a:lnSpc>
                <a:spcPct val="110000"/>
              </a:lnSpc>
              <a:buNone/>
              <a:defRPr/>
            </a:pPr>
            <a:r>
              <a:rPr lang="ru-RU" sz="5500" dirty="0" err="1">
                <a:solidFill>
                  <a:schemeClr val="tx2">
                    <a:lumMod val="75000"/>
                  </a:schemeClr>
                </a:solidFill>
                <a:latin typeface="GOST Type BU" pitchFamily="2" charset="2"/>
              </a:rPr>
              <a:t>Погрешностть</a:t>
            </a:r>
            <a:r>
              <a:rPr lang="ru-RU" sz="5500" dirty="0">
                <a:solidFill>
                  <a:schemeClr val="tx2">
                    <a:lumMod val="75000"/>
                  </a:schemeClr>
                </a:solidFill>
                <a:latin typeface="GOST Type BU" pitchFamily="2" charset="2"/>
              </a:rPr>
              <a:t> настройки складывается из:</a:t>
            </a:r>
          </a:p>
          <a:p>
            <a:pPr marL="666750" indent="-571500" algn="just">
              <a:lnSpc>
                <a:spcPct val="110000"/>
              </a:lnSpc>
              <a:defRPr/>
            </a:pPr>
            <a:r>
              <a:rPr lang="ru-RU" sz="5500" dirty="0">
                <a:solidFill>
                  <a:schemeClr val="tx2">
                    <a:lumMod val="75000"/>
                  </a:schemeClr>
                </a:solidFill>
                <a:latin typeface="GOST Type BU" pitchFamily="2" charset="2"/>
              </a:rPr>
              <a:t>неточности настройки режущего инструмента;</a:t>
            </a:r>
          </a:p>
          <a:p>
            <a:pPr marL="666750" indent="-571500" algn="just">
              <a:lnSpc>
                <a:spcPct val="110000"/>
              </a:lnSpc>
              <a:defRPr/>
            </a:pPr>
            <a:r>
              <a:rPr lang="ru-RU" sz="5500" dirty="0">
                <a:solidFill>
                  <a:schemeClr val="tx2">
                    <a:lumMod val="75000"/>
                  </a:schemeClr>
                </a:solidFill>
                <a:latin typeface="GOST Type BU" pitchFamily="2" charset="2"/>
              </a:rPr>
              <a:t>износа режущего инструмента;</a:t>
            </a:r>
          </a:p>
          <a:p>
            <a:pPr marL="666750" indent="-571500" algn="just">
              <a:lnSpc>
                <a:spcPct val="110000"/>
              </a:lnSpc>
              <a:defRPr/>
            </a:pPr>
            <a:r>
              <a:rPr lang="ru-RU" sz="5500" dirty="0">
                <a:solidFill>
                  <a:schemeClr val="tx2">
                    <a:lumMod val="75000"/>
                  </a:schemeClr>
                </a:solidFill>
                <a:latin typeface="GOST Type BU" pitchFamily="2" charset="2"/>
              </a:rPr>
              <a:t>упругих  деформаций  технологической  системы станок – приспособление – инструмент - деталь (СПИД);</a:t>
            </a:r>
          </a:p>
          <a:p>
            <a:pPr marL="666750" indent="-571500" algn="just">
              <a:lnSpc>
                <a:spcPct val="110000"/>
              </a:lnSpc>
              <a:defRPr/>
            </a:pPr>
            <a:r>
              <a:rPr lang="ru-RU" sz="5500" dirty="0">
                <a:solidFill>
                  <a:schemeClr val="tx2">
                    <a:lumMod val="75000"/>
                  </a:schemeClr>
                </a:solidFill>
                <a:latin typeface="GOST Type BU" pitchFamily="2" charset="2"/>
              </a:rPr>
              <a:t>температурных деформаций узлов станка, обрабатываемой заготовки и режущего инструмента.</a:t>
            </a:r>
          </a:p>
          <a:p>
            <a:endParaRPr lang="ru-RU" dirty="0"/>
          </a:p>
        </p:txBody>
      </p:sp>
      <p:grpSp>
        <p:nvGrpSpPr>
          <p:cNvPr id="4" name="Группа 3"/>
          <p:cNvGrpSpPr/>
          <p:nvPr/>
        </p:nvGrpSpPr>
        <p:grpSpPr>
          <a:xfrm>
            <a:off x="8427075" y="6450136"/>
            <a:ext cx="465192" cy="369332"/>
            <a:chOff x="8427075" y="6450136"/>
            <a:chExt cx="46519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27075" y="6450136"/>
              <a:ext cx="46519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917606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21465" y="6450136"/>
            <a:ext cx="476412" cy="369332"/>
            <a:chOff x="8421465" y="6450136"/>
            <a:chExt cx="47641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21465"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254</a:t>
              </a:r>
              <a:endParaRPr lang="ru-RU" dirty="0">
                <a:solidFill>
                  <a:srgbClr val="C00000"/>
                </a:solidFill>
                <a:latin typeface="GOST type A" panose="020B0500000000000000" pitchFamily="34" charset="0"/>
              </a:endParaRPr>
            </a:p>
          </p:txBody>
        </p:sp>
      </p:grpSp>
      <p:sp>
        <p:nvSpPr>
          <p:cNvPr id="7" name="Заголовок 1"/>
          <p:cNvSpPr>
            <a:spLocks noGrp="1"/>
          </p:cNvSpPr>
          <p:nvPr>
            <p:ph type="title"/>
          </p:nvPr>
        </p:nvSpPr>
        <p:spPr>
          <a:xfrm>
            <a:off x="9330" y="-86381"/>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3" name="Группа 2"/>
          <p:cNvGrpSpPr/>
          <p:nvPr/>
        </p:nvGrpSpPr>
        <p:grpSpPr>
          <a:xfrm>
            <a:off x="143009" y="1247331"/>
            <a:ext cx="6138194" cy="5264893"/>
            <a:chOff x="118295" y="759935"/>
            <a:chExt cx="8245669" cy="5984718"/>
          </a:xfrm>
        </p:grpSpPr>
        <p:grpSp>
          <p:nvGrpSpPr>
            <p:cNvPr id="8" name="Группа 7"/>
            <p:cNvGrpSpPr/>
            <p:nvPr/>
          </p:nvGrpSpPr>
          <p:grpSpPr>
            <a:xfrm>
              <a:off x="118295" y="2268813"/>
              <a:ext cx="4602994" cy="2706552"/>
              <a:chOff x="379553" y="1809464"/>
              <a:chExt cx="4602994" cy="2706552"/>
            </a:xfrm>
          </p:grpSpPr>
          <p:grpSp>
            <p:nvGrpSpPr>
              <p:cNvPr id="9" name="Группа 8"/>
              <p:cNvGrpSpPr/>
              <p:nvPr/>
            </p:nvGrpSpPr>
            <p:grpSpPr>
              <a:xfrm>
                <a:off x="379553" y="1809465"/>
                <a:ext cx="4463035" cy="2706551"/>
                <a:chOff x="155618" y="1781473"/>
                <a:chExt cx="6506439" cy="3592959"/>
              </a:xfrm>
            </p:grpSpPr>
            <p:cxnSp>
              <p:nvCxnSpPr>
                <p:cNvPr id="11" name="Прямая со стрелкой 10"/>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155618" y="1781473"/>
                  <a:ext cx="4257506" cy="3592959"/>
                  <a:chOff x="155618" y="1781473"/>
                  <a:chExt cx="4257506" cy="3592959"/>
                </a:xfrm>
              </p:grpSpPr>
              <p:grpSp>
                <p:nvGrpSpPr>
                  <p:cNvPr id="14" name="Группа 13"/>
                  <p:cNvGrpSpPr/>
                  <p:nvPr/>
                </p:nvGrpSpPr>
                <p:grpSpPr>
                  <a:xfrm>
                    <a:off x="221692" y="1928658"/>
                    <a:ext cx="4061626" cy="3303309"/>
                    <a:chOff x="221692" y="1928658"/>
                    <a:chExt cx="4061626" cy="3303309"/>
                  </a:xfrm>
                </p:grpSpPr>
                <p:grpSp>
                  <p:nvGrpSpPr>
                    <p:cNvPr id="16" name="Группа 15"/>
                    <p:cNvGrpSpPr/>
                    <p:nvPr/>
                  </p:nvGrpSpPr>
                  <p:grpSpPr>
                    <a:xfrm>
                      <a:off x="221692" y="1928658"/>
                      <a:ext cx="4061626" cy="3303309"/>
                      <a:chOff x="4760741" y="1879231"/>
                      <a:chExt cx="4061626" cy="3303309"/>
                    </a:xfrm>
                  </p:grpSpPr>
                  <p:cxnSp>
                    <p:nvCxnSpPr>
                      <p:cNvPr id="20" name="Прямая со стрелкой 19"/>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22" name="Прямая со стрелкой 21"/>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4" name="Прямая со стрелкой 23"/>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6" name="Рисунок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7" name="Прямая со стрелкой 26"/>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8" name="Прямая со стрелкой 27"/>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9" name="Рисунок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7" name="Прямая со стрелкой 16"/>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9" name="Прямая со стрелкой 18"/>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5" name="Прямоугольник 14"/>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10" name="Прямоугольник 9"/>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31" name="Прямоугольник 30"/>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3" name="Группа 32"/>
            <p:cNvGrpSpPr/>
            <p:nvPr/>
          </p:nvGrpSpPr>
          <p:grpSpPr>
            <a:xfrm>
              <a:off x="5682095" y="759935"/>
              <a:ext cx="2681869" cy="5355892"/>
              <a:chOff x="5682095" y="759935"/>
              <a:chExt cx="2681869" cy="5355892"/>
            </a:xfrm>
          </p:grpSpPr>
          <p:sp>
            <p:nvSpPr>
              <p:cNvPr id="34" name="Прямоугольник 33"/>
              <p:cNvSpPr/>
              <p:nvPr/>
            </p:nvSpPr>
            <p:spPr>
              <a:xfrm>
                <a:off x="5852293" y="1108753"/>
                <a:ext cx="2339208" cy="5007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одержимое 2"/>
              <p:cNvSpPr txBox="1">
                <a:spLocks/>
              </p:cNvSpPr>
              <p:nvPr/>
            </p:nvSpPr>
            <p:spPr>
              <a:xfrm>
                <a:off x="5682095" y="759935"/>
                <a:ext cx="2681869" cy="308225"/>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Процесс резания</a:t>
                </a:r>
                <a:endParaRPr lang="ru-RU" sz="2000" dirty="0">
                  <a:solidFill>
                    <a:schemeClr val="tx2">
                      <a:lumMod val="75000"/>
                    </a:schemeClr>
                  </a:solidFill>
                  <a:latin typeface="GOST Type BU" pitchFamily="2" charset="2"/>
                </a:endParaRPr>
              </a:p>
            </p:txBody>
          </p:sp>
        </p:grpSp>
        <p:pic>
          <p:nvPicPr>
            <p:cNvPr id="36" name="Рисунок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9767" y="4529711"/>
              <a:ext cx="1264233" cy="527649"/>
            </a:xfrm>
            <a:prstGeom prst="rect">
              <a:avLst/>
            </a:prstGeom>
          </p:spPr>
        </p:pic>
        <p:cxnSp>
          <p:nvCxnSpPr>
            <p:cNvPr id="37" name="Прямая со стрелкой 36"/>
            <p:cNvCxnSpPr>
              <a:stCxn id="13" idx="3"/>
              <a:endCxn id="32"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9767" y="5375257"/>
              <a:ext cx="1264233" cy="536307"/>
            </a:xfrm>
            <a:prstGeom prst="rect">
              <a:avLst/>
            </a:prstGeom>
          </p:spPr>
        </p:pic>
        <p:cxnSp>
          <p:nvCxnSpPr>
            <p:cNvPr id="40" name="Прямая со стрелкой 39"/>
            <p:cNvCxnSpPr/>
            <p:nvPr/>
          </p:nvCxnSpPr>
          <p:spPr>
            <a:xfrm>
              <a:off x="6826041" y="5043827"/>
              <a:ext cx="0" cy="35295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61924" y="5075486"/>
              <a:ext cx="203573" cy="287823"/>
            </a:xfrm>
            <a:prstGeom prst="rect">
              <a:avLst/>
            </a:prstGeom>
          </p:spPr>
        </p:pic>
        <p:cxnSp>
          <p:nvCxnSpPr>
            <p:cNvPr id="42" name="Прямая соединительная линия 41"/>
            <p:cNvCxnSpPr/>
            <p:nvPr/>
          </p:nvCxnSpPr>
          <p:spPr>
            <a:xfrm>
              <a:off x="7183780" y="5043827"/>
              <a:ext cx="0" cy="3478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644207" y="5039078"/>
              <a:ext cx="0" cy="3564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7329105" y="5043827"/>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481" y="3672627"/>
              <a:ext cx="1274519" cy="522060"/>
            </a:xfrm>
            <a:prstGeom prst="rect">
              <a:avLst/>
            </a:prstGeom>
          </p:spPr>
        </p:pic>
        <p:cxnSp>
          <p:nvCxnSpPr>
            <p:cNvPr id="46" name="Прямая со стрелкой 45"/>
            <p:cNvCxnSpPr/>
            <p:nvPr/>
          </p:nvCxnSpPr>
          <p:spPr>
            <a:xfrm flipV="1">
              <a:off x="6826041" y="4191051"/>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7180570" y="4191051"/>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575765" y="4241513"/>
              <a:ext cx="207366" cy="293186"/>
            </a:xfrm>
            <a:prstGeom prst="rect">
              <a:avLst/>
            </a:prstGeom>
          </p:spPr>
        </p:pic>
        <p:pic>
          <p:nvPicPr>
            <p:cNvPr id="2" name="Рисунок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92292" y="2909749"/>
              <a:ext cx="1272194" cy="526368"/>
            </a:xfrm>
            <a:prstGeom prst="rect">
              <a:avLst/>
            </a:prstGeom>
          </p:spPr>
        </p:pic>
        <p:cxnSp>
          <p:nvCxnSpPr>
            <p:cNvPr id="55" name="Прямая соединительная линия 54"/>
            <p:cNvCxnSpPr>
              <a:stCxn id="32" idx="3"/>
            </p:cNvCxnSpPr>
            <p:nvPr/>
          </p:nvCxnSpPr>
          <p:spPr>
            <a:xfrm flipV="1">
              <a:off x="5478764" y="3629566"/>
              <a:ext cx="647716" cy="15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126480" y="3626593"/>
              <a:ext cx="2134" cy="20168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36" idx="1"/>
            </p:cNvCxnSpPr>
            <p:nvPr/>
          </p:nvCxnSpPr>
          <p:spPr>
            <a:xfrm>
              <a:off x="6135156" y="4793535"/>
              <a:ext cx="474611"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39" idx="1"/>
            </p:cNvCxnSpPr>
            <p:nvPr/>
          </p:nvCxnSpPr>
          <p:spPr>
            <a:xfrm>
              <a:off x="6126480" y="5643410"/>
              <a:ext cx="483287"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endCxn id="45" idx="1"/>
            </p:cNvCxnSpPr>
            <p:nvPr/>
          </p:nvCxnSpPr>
          <p:spPr>
            <a:xfrm>
              <a:off x="6130939" y="3933522"/>
              <a:ext cx="468542" cy="1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a:xfrm>
              <a:off x="6800772" y="3425152"/>
              <a:ext cx="519182" cy="263157"/>
              <a:chOff x="6800772" y="3425152"/>
              <a:chExt cx="519182" cy="263157"/>
            </a:xfrm>
          </p:grpSpPr>
          <p:cxnSp>
            <p:nvCxnSpPr>
              <p:cNvPr id="74" name="Прямая со стрелкой 73"/>
              <p:cNvCxnSpPr/>
              <p:nvPr/>
            </p:nvCxnSpPr>
            <p:spPr>
              <a:xfrm flipV="1">
                <a:off x="7047163" y="3425152"/>
                <a:ext cx="0" cy="262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7319954" y="3425152"/>
                <a:ext cx="0" cy="2631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9" name="Рисунок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6826654" y="3454250"/>
                <a:ext cx="192494" cy="244257"/>
              </a:xfrm>
              <a:prstGeom prst="rect">
                <a:avLst/>
              </a:prstGeom>
            </p:spPr>
          </p:pic>
        </p:grpSp>
        <p:sp>
          <p:nvSpPr>
            <p:cNvPr id="59" name="Прямоугольник 58"/>
            <p:cNvSpPr/>
            <p:nvPr/>
          </p:nvSpPr>
          <p:spPr>
            <a:xfrm>
              <a:off x="5799458" y="6132623"/>
              <a:ext cx="2562947" cy="612030"/>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a:t>
              </a:r>
            </a:p>
            <a:p>
              <a:pPr algn="ctr">
                <a:lnSpc>
                  <a:spcPct val="80000"/>
                </a:lnSpc>
                <a:defRPr/>
              </a:pPr>
              <a:r>
                <a:rPr lang="ru-RU" dirty="0" smtClean="0">
                  <a:solidFill>
                    <a:schemeClr val="tx2">
                      <a:lumMod val="75000"/>
                    </a:schemeClr>
                  </a:solidFill>
                  <a:latin typeface="GOST Type BU" pitchFamily="2" charset="2"/>
                </a:rPr>
                <a:t>процесса</a:t>
              </a:r>
              <a:endParaRPr lang="ru-RU" dirty="0">
                <a:solidFill>
                  <a:schemeClr val="tx2">
                    <a:lumMod val="75000"/>
                  </a:schemeClr>
                </a:solidFill>
                <a:latin typeface="GOST Type BU" pitchFamily="2" charset="2"/>
              </a:endParaRPr>
            </a:p>
          </p:txBody>
        </p:sp>
        <p:cxnSp>
          <p:nvCxnSpPr>
            <p:cNvPr id="73" name="Прямая со стрелкой 72"/>
            <p:cNvCxnSpPr/>
            <p:nvPr/>
          </p:nvCxnSpPr>
          <p:spPr>
            <a:xfrm>
              <a:off x="7397432" y="4191052"/>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7566942" y="419105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6485899" y="2568919"/>
              <a:ext cx="1234075" cy="354099"/>
              <a:chOff x="6485899" y="2568919"/>
              <a:chExt cx="1234075" cy="354099"/>
            </a:xfrm>
          </p:grpSpPr>
          <p:cxnSp>
            <p:nvCxnSpPr>
              <p:cNvPr id="93" name="Прямая со стрелкой 92"/>
              <p:cNvCxnSpPr/>
              <p:nvPr/>
            </p:nvCxnSpPr>
            <p:spPr>
              <a:xfrm flipV="1">
                <a:off x="6866481" y="2568919"/>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flipV="1">
                <a:off x="7221010" y="2568919"/>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a:off x="7715808" y="256892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9" name="Рисунок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523581" y="2564426"/>
                <a:ext cx="280258" cy="355622"/>
              </a:xfrm>
              <a:prstGeom prst="rect">
                <a:avLst/>
              </a:prstGeom>
            </p:spPr>
          </p:pic>
          <p:pic>
            <p:nvPicPr>
              <p:cNvPr id="100" name="Рисунок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7458704" y="2593574"/>
                <a:ext cx="216475" cy="306065"/>
              </a:xfrm>
              <a:prstGeom prst="rect">
                <a:avLst/>
              </a:prstGeom>
            </p:spPr>
          </p:pic>
        </p:grpSp>
        <p:pic>
          <p:nvPicPr>
            <p:cNvPr id="101" name="Рисунок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159" y="2052673"/>
              <a:ext cx="1274327" cy="521982"/>
            </a:xfrm>
            <a:prstGeom prst="rect">
              <a:avLst/>
            </a:prstGeom>
          </p:spPr>
        </p:pic>
        <p:pic>
          <p:nvPicPr>
            <p:cNvPr id="104" name="Рисунок 10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3998" y="1188406"/>
              <a:ext cx="1304791" cy="534460"/>
            </a:xfrm>
            <a:prstGeom prst="rect">
              <a:avLst/>
            </a:prstGeom>
          </p:spPr>
        </p:pic>
        <p:grpSp>
          <p:nvGrpSpPr>
            <p:cNvPr id="122" name="Группа 121"/>
            <p:cNvGrpSpPr/>
            <p:nvPr/>
          </p:nvGrpSpPr>
          <p:grpSpPr>
            <a:xfrm>
              <a:off x="6758447" y="1717577"/>
              <a:ext cx="782882" cy="347887"/>
              <a:chOff x="6758447" y="1717577"/>
              <a:chExt cx="782882" cy="347887"/>
            </a:xfrm>
          </p:grpSpPr>
          <p:cxnSp>
            <p:nvCxnSpPr>
              <p:cNvPr id="102" name="Прямая со стрелкой 101"/>
              <p:cNvCxnSpPr/>
              <p:nvPr/>
            </p:nvCxnSpPr>
            <p:spPr>
              <a:xfrm flipV="1">
                <a:off x="7046531" y="1717577"/>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a:off x="7541329" y="1717579"/>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Рисунок 10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6800391" y="1763167"/>
                <a:ext cx="202696" cy="286583"/>
              </a:xfrm>
              <a:prstGeom prst="rect">
                <a:avLst/>
              </a:prstGeom>
            </p:spPr>
          </p:pic>
          <p:pic>
            <p:nvPicPr>
              <p:cNvPr id="106" name="Рисунок 10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7311073" y="1774682"/>
                <a:ext cx="183247" cy="259085"/>
              </a:xfrm>
              <a:prstGeom prst="rect">
                <a:avLst/>
              </a:prstGeom>
            </p:spPr>
          </p:pic>
        </p:grpSp>
        <p:grpSp>
          <p:nvGrpSpPr>
            <p:cNvPr id="123" name="Группа 122"/>
            <p:cNvGrpSpPr/>
            <p:nvPr/>
          </p:nvGrpSpPr>
          <p:grpSpPr>
            <a:xfrm>
              <a:off x="6126480" y="3172933"/>
              <a:ext cx="465812" cy="461834"/>
              <a:chOff x="6126480" y="3172933"/>
              <a:chExt cx="465812" cy="461834"/>
            </a:xfrm>
          </p:grpSpPr>
          <p:cxnSp>
            <p:nvCxnSpPr>
              <p:cNvPr id="71" name="Прямая со стрелкой 70"/>
              <p:cNvCxnSpPr>
                <a:endCxn id="2" idx="1"/>
              </p:cNvCxnSpPr>
              <p:nvPr/>
            </p:nvCxnSpPr>
            <p:spPr>
              <a:xfrm flipV="1">
                <a:off x="6135156" y="3172933"/>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6126480" y="3172933"/>
                <a:ext cx="0" cy="4618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4" name="Группа 123"/>
            <p:cNvGrpSpPr/>
            <p:nvPr/>
          </p:nvGrpSpPr>
          <p:grpSpPr>
            <a:xfrm>
              <a:off x="6126480" y="2326432"/>
              <a:ext cx="457518" cy="846501"/>
              <a:chOff x="6126480" y="2326432"/>
              <a:chExt cx="457518" cy="846501"/>
            </a:xfrm>
          </p:grpSpPr>
          <p:cxnSp>
            <p:nvCxnSpPr>
              <p:cNvPr id="108" name="Прямая со стрелкой 107"/>
              <p:cNvCxnSpPr/>
              <p:nvPr/>
            </p:nvCxnSpPr>
            <p:spPr>
              <a:xfrm flipV="1">
                <a:off x="6126862" y="2326432"/>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V="1">
                <a:off x="6126480" y="2326432"/>
                <a:ext cx="0" cy="846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5" name="Группа 124"/>
            <p:cNvGrpSpPr/>
            <p:nvPr/>
          </p:nvGrpSpPr>
          <p:grpSpPr>
            <a:xfrm>
              <a:off x="6126480" y="1475240"/>
              <a:ext cx="457518" cy="867478"/>
              <a:chOff x="6126480" y="1475240"/>
              <a:chExt cx="457518" cy="867478"/>
            </a:xfrm>
          </p:grpSpPr>
          <p:cxnSp>
            <p:nvCxnSpPr>
              <p:cNvPr id="109" name="Прямая со стрелкой 108"/>
              <p:cNvCxnSpPr/>
              <p:nvPr/>
            </p:nvCxnSpPr>
            <p:spPr>
              <a:xfrm flipV="1">
                <a:off x="6126862" y="1475240"/>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6126480" y="1475240"/>
                <a:ext cx="0" cy="8674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62" name="Группа 61"/>
          <p:cNvGrpSpPr/>
          <p:nvPr/>
        </p:nvGrpSpPr>
        <p:grpSpPr>
          <a:xfrm>
            <a:off x="5905878" y="1859355"/>
            <a:ext cx="479682" cy="3684080"/>
            <a:chOff x="5905878" y="1859355"/>
            <a:chExt cx="479682" cy="3684080"/>
          </a:xfrm>
        </p:grpSpPr>
        <p:grpSp>
          <p:nvGrpSpPr>
            <p:cNvPr id="56" name="Группа 55"/>
            <p:cNvGrpSpPr/>
            <p:nvPr/>
          </p:nvGrpSpPr>
          <p:grpSpPr>
            <a:xfrm>
              <a:off x="5905878" y="1859355"/>
              <a:ext cx="157978" cy="3684080"/>
              <a:chOff x="5905878" y="1859355"/>
              <a:chExt cx="157978" cy="3684080"/>
            </a:xfrm>
          </p:grpSpPr>
          <p:cxnSp>
            <p:nvCxnSpPr>
              <p:cNvPr id="48" name="Прямая соединительная линия 47"/>
              <p:cNvCxnSpPr/>
              <p:nvPr/>
            </p:nvCxnSpPr>
            <p:spPr>
              <a:xfrm>
                <a:off x="6054811" y="1859355"/>
                <a:ext cx="0" cy="368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stCxn id="104" idx="3"/>
              </p:cNvCxnSpPr>
              <p:nvPr/>
            </p:nvCxnSpPr>
            <p:spPr>
              <a:xfrm flipV="1">
                <a:off x="5927476" y="1859355"/>
                <a:ext cx="127335"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5909384" y="261418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5905878" y="3370100"/>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5918429" y="404342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flipV="1">
                <a:off x="5911897" y="4793428"/>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flipV="1">
                <a:off x="5917868" y="5543433"/>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1" name="Прямая со стрелкой 60"/>
            <p:cNvCxnSpPr/>
            <p:nvPr/>
          </p:nvCxnSpPr>
          <p:spPr>
            <a:xfrm>
              <a:off x="6051305" y="3725020"/>
              <a:ext cx="33425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Рисунок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5560" y="3515498"/>
            <a:ext cx="408585" cy="419044"/>
          </a:xfrm>
          <a:prstGeom prst="rect">
            <a:avLst/>
          </a:prstGeom>
        </p:spPr>
      </p:pic>
      <p:grpSp>
        <p:nvGrpSpPr>
          <p:cNvPr id="80" name="Группа 79"/>
          <p:cNvGrpSpPr/>
          <p:nvPr/>
        </p:nvGrpSpPr>
        <p:grpSpPr>
          <a:xfrm>
            <a:off x="6757195" y="990811"/>
            <a:ext cx="2271776" cy="5299075"/>
            <a:chOff x="6693485" y="1001511"/>
            <a:chExt cx="2271776" cy="5299075"/>
          </a:xfrm>
        </p:grpSpPr>
        <p:sp>
          <p:nvSpPr>
            <p:cNvPr id="107" name="Прямоугольник 106"/>
            <p:cNvSpPr/>
            <p:nvPr/>
          </p:nvSpPr>
          <p:spPr>
            <a:xfrm>
              <a:off x="7058570" y="1562813"/>
              <a:ext cx="1481003" cy="4404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Содержимое 2"/>
            <p:cNvSpPr txBox="1">
              <a:spLocks/>
            </p:cNvSpPr>
            <p:nvPr/>
          </p:nvSpPr>
          <p:spPr>
            <a:xfrm>
              <a:off x="6831162" y="1001511"/>
              <a:ext cx="1996422" cy="271153"/>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Результат обработки</a:t>
              </a:r>
              <a:endParaRPr lang="ru-RU" sz="2000" dirty="0">
                <a:solidFill>
                  <a:schemeClr val="tx2">
                    <a:lumMod val="75000"/>
                  </a:schemeClr>
                </a:solidFill>
                <a:latin typeface="GOST Type BU" pitchFamily="2" charset="2"/>
              </a:endParaRPr>
            </a:p>
          </p:txBody>
        </p:sp>
        <p:sp>
          <p:nvSpPr>
            <p:cNvPr id="111" name="Прямоугольник 110"/>
            <p:cNvSpPr/>
            <p:nvPr/>
          </p:nvSpPr>
          <p:spPr>
            <a:xfrm>
              <a:off x="6693485" y="5986654"/>
              <a:ext cx="2271776" cy="313932"/>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Выходные параметры</a:t>
              </a:r>
              <a:endParaRPr lang="ru-RU" dirty="0">
                <a:solidFill>
                  <a:schemeClr val="tx2">
                    <a:lumMod val="75000"/>
                  </a:schemeClr>
                </a:solidFill>
                <a:latin typeface="GOST Type BU" pitchFamily="2" charset="2"/>
              </a:endParaRPr>
            </a:p>
          </p:txBody>
        </p:sp>
      </p:grpSp>
      <p:pic>
        <p:nvPicPr>
          <p:cNvPr id="70" name="Рисунок 69"/>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9171" y="3508090"/>
            <a:ext cx="1028700" cy="433860"/>
          </a:xfrm>
          <a:prstGeom prst="rect">
            <a:avLst/>
          </a:prstGeom>
        </p:spPr>
      </p:pic>
      <p:cxnSp>
        <p:nvCxnSpPr>
          <p:cNvPr id="82" name="Прямая соединительная линия 81"/>
          <p:cNvCxnSpPr>
            <a:stCxn id="63" idx="3"/>
          </p:cNvCxnSpPr>
          <p:nvPr/>
        </p:nvCxnSpPr>
        <p:spPr>
          <a:xfrm>
            <a:off x="6794145" y="3725020"/>
            <a:ext cx="4296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endCxn id="70" idx="1"/>
          </p:cNvCxnSpPr>
          <p:nvPr/>
        </p:nvCxnSpPr>
        <p:spPr>
          <a:xfrm>
            <a:off x="7216726" y="3725020"/>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5" name="Группа 134"/>
          <p:cNvGrpSpPr/>
          <p:nvPr/>
        </p:nvGrpSpPr>
        <p:grpSpPr>
          <a:xfrm>
            <a:off x="7216726" y="3725020"/>
            <a:ext cx="182445" cy="588379"/>
            <a:chOff x="7216726" y="3725020"/>
            <a:chExt cx="182445" cy="588379"/>
          </a:xfrm>
        </p:grpSpPr>
        <p:cxnSp>
          <p:nvCxnSpPr>
            <p:cNvPr id="85" name="Прямая соединительная линия 84"/>
            <p:cNvCxnSpPr/>
            <p:nvPr/>
          </p:nvCxnSpPr>
          <p:spPr>
            <a:xfrm>
              <a:off x="7223760" y="372502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p:cNvCxnSpPr/>
            <p:nvPr/>
          </p:nvCxnSpPr>
          <p:spPr>
            <a:xfrm>
              <a:off x="7216726" y="431339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19" name="Рисунок 118"/>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6502" y="4094169"/>
            <a:ext cx="1009352" cy="425700"/>
          </a:xfrm>
          <a:prstGeom prst="rect">
            <a:avLst/>
          </a:prstGeom>
        </p:spPr>
      </p:pic>
      <p:grpSp>
        <p:nvGrpSpPr>
          <p:cNvPr id="53" name="Группа 52"/>
          <p:cNvGrpSpPr/>
          <p:nvPr/>
        </p:nvGrpSpPr>
        <p:grpSpPr>
          <a:xfrm>
            <a:off x="7216726" y="3144780"/>
            <a:ext cx="182445" cy="588379"/>
            <a:chOff x="7216726" y="3144780"/>
            <a:chExt cx="182445" cy="588379"/>
          </a:xfrm>
        </p:grpSpPr>
        <p:cxnSp>
          <p:nvCxnSpPr>
            <p:cNvPr id="116" name="Прямая соединительная линия 115"/>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Группа 113"/>
          <p:cNvGrpSpPr/>
          <p:nvPr/>
        </p:nvGrpSpPr>
        <p:grpSpPr>
          <a:xfrm>
            <a:off x="7216725" y="2573743"/>
            <a:ext cx="182445" cy="588379"/>
            <a:chOff x="7216726" y="3144780"/>
            <a:chExt cx="182445" cy="588379"/>
          </a:xfrm>
        </p:grpSpPr>
        <p:cxnSp>
          <p:nvCxnSpPr>
            <p:cNvPr id="118" name="Прямая соединительная линия 117"/>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Рисунок 37"/>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2083" y="2377755"/>
            <a:ext cx="986548" cy="417965"/>
          </a:xfrm>
          <a:prstGeom prst="rect">
            <a:avLst/>
          </a:prstGeom>
        </p:spPr>
      </p:pic>
      <p:pic>
        <p:nvPicPr>
          <p:cNvPr id="127" name="Рисунок 126"/>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8133" y="2929939"/>
            <a:ext cx="1009900" cy="425932"/>
          </a:xfrm>
          <a:prstGeom prst="rect">
            <a:avLst/>
          </a:prstGeom>
        </p:spPr>
      </p:pic>
    </p:spTree>
    <p:extLst>
      <p:ext uri="{BB962C8B-B14F-4D97-AF65-F5344CB8AC3E}">
        <p14:creationId xmlns:p14="http://schemas.microsoft.com/office/powerpoint/2010/main" val="22796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918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КАЧЕСТВО ОБРАБОТАННОЙ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ПОВЕРХНОСТИ ДЕТАЛИ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971551"/>
            <a:ext cx="9144000" cy="5676900"/>
          </a:xfrm>
          <a:prstGeom prst="rect">
            <a:avLst/>
          </a:prstGeom>
        </p:spPr>
        <p:txBody>
          <a:bodyPr vert="horz" lIns="91440" tIns="45720" rIns="91440" bIns="45720" rtlCol="0">
            <a:noAutofit/>
          </a:bodyPr>
          <a:lstStyle/>
          <a:p>
            <a:pPr marL="95250" indent="438150" algn="just">
              <a:lnSpc>
                <a:spcPct val="80000"/>
              </a:lnSpc>
              <a:defRPr/>
            </a:pPr>
            <a:r>
              <a:rPr lang="ru-RU" sz="2400" dirty="0">
                <a:solidFill>
                  <a:schemeClr val="tx2">
                    <a:lumMod val="75000"/>
                  </a:schemeClr>
                </a:solidFill>
                <a:latin typeface="GOST Type BU" pitchFamily="2" charset="2"/>
              </a:rPr>
              <a:t>Под </a:t>
            </a:r>
            <a:r>
              <a:rPr lang="ru-RU" sz="2400" dirty="0">
                <a:solidFill>
                  <a:srgbClr val="C00000"/>
                </a:solidFill>
                <a:latin typeface="GOST Type BU" pitchFamily="2" charset="2"/>
              </a:rPr>
              <a:t>качеством детали</a:t>
            </a:r>
            <a:r>
              <a:rPr lang="ru-RU" sz="2400" dirty="0">
                <a:solidFill>
                  <a:schemeClr val="tx2">
                    <a:lumMod val="75000"/>
                  </a:schemeClr>
                </a:solidFill>
                <a:latin typeface="GOST Type BU" pitchFamily="2" charset="2"/>
              </a:rPr>
              <a:t> понимают свойства ее поверхностного слоя, которые формируются в результате воздействия на поверхность одного или нескольких последовательно применяемых технологических методов обработки. </a:t>
            </a:r>
            <a:endParaRPr lang="ru-RU" sz="2400" dirty="0" smtClean="0">
              <a:solidFill>
                <a:schemeClr val="tx2">
                  <a:lumMod val="75000"/>
                </a:schemeClr>
              </a:solidFill>
              <a:latin typeface="GOST Type BU" pitchFamily="2" charset="2"/>
            </a:endParaRPr>
          </a:p>
          <a:p>
            <a:pPr marL="95250" indent="438150" algn="just">
              <a:lnSpc>
                <a:spcPct val="80000"/>
              </a:lnSpc>
              <a:defRPr/>
            </a:pPr>
            <a:r>
              <a:rPr lang="ru-RU" sz="2400" dirty="0" smtClean="0">
                <a:solidFill>
                  <a:srgbClr val="C00000"/>
                </a:solidFill>
                <a:latin typeface="GOST Type BU" pitchFamily="2" charset="2"/>
              </a:rPr>
              <a:t>Качество </a:t>
            </a:r>
            <a:r>
              <a:rPr lang="ru-RU" sz="2400" dirty="0">
                <a:solidFill>
                  <a:srgbClr val="C00000"/>
                </a:solidFill>
                <a:latin typeface="GOST Type BU" pitchFamily="2" charset="2"/>
              </a:rPr>
              <a:t>обработанной поверхности </a:t>
            </a:r>
            <a:r>
              <a:rPr lang="ru-RU" sz="2400" dirty="0" smtClean="0">
                <a:solidFill>
                  <a:schemeClr val="tx2">
                    <a:lumMod val="75000"/>
                  </a:schemeClr>
                </a:solidFill>
                <a:latin typeface="GOST Type BU" pitchFamily="2" charset="2"/>
              </a:rPr>
              <a:t>детали</a:t>
            </a:r>
            <a:r>
              <a:rPr lang="ru-RU" sz="2400" dirty="0" smtClean="0">
                <a:solidFill>
                  <a:srgbClr val="C00000"/>
                </a:solidFill>
                <a:latin typeface="GOST Type BU" pitchFamily="2" charset="2"/>
              </a:rPr>
              <a:t> </a:t>
            </a:r>
            <a:r>
              <a:rPr lang="ru-RU" sz="2400" dirty="0" smtClean="0">
                <a:solidFill>
                  <a:schemeClr val="tx2">
                    <a:lumMod val="75000"/>
                  </a:schemeClr>
                </a:solidFill>
                <a:latin typeface="GOST Type BU" pitchFamily="2" charset="2"/>
              </a:rPr>
              <a:t>характеризуется </a:t>
            </a:r>
            <a:r>
              <a:rPr lang="ru-RU" sz="2400" dirty="0">
                <a:solidFill>
                  <a:schemeClr val="tx2">
                    <a:lumMod val="75000"/>
                  </a:schemeClr>
                </a:solidFill>
                <a:latin typeface="GOST Type BU" pitchFamily="2" charset="2"/>
              </a:rPr>
              <a:t>шероховатостью и волнистостью, а также физико-механическими свойствами поверхностного слоя, такими как наклеп и остаточные напряжения</a:t>
            </a:r>
            <a:r>
              <a:rPr lang="ru-RU" sz="2400" dirty="0" smtClean="0">
                <a:solidFill>
                  <a:schemeClr val="tx2">
                    <a:lumMod val="75000"/>
                  </a:schemeClr>
                </a:solidFill>
                <a:latin typeface="GOST Type BU" pitchFamily="2" charset="2"/>
              </a:rPr>
              <a:t>.</a:t>
            </a:r>
          </a:p>
          <a:p>
            <a:pPr marL="95250" indent="438150" algn="just">
              <a:lnSpc>
                <a:spcPct val="80000"/>
              </a:lnSpc>
              <a:defRPr/>
            </a:pPr>
            <a:endParaRPr lang="ru-RU" sz="2400" dirty="0">
              <a:solidFill>
                <a:schemeClr val="tx2">
                  <a:lumMod val="75000"/>
                </a:schemeClr>
              </a:solidFill>
              <a:latin typeface="GOST Type BU" pitchFamily="2" charset="2"/>
            </a:endParaRPr>
          </a:p>
          <a:p>
            <a:pPr marL="95250" indent="438150" algn="just">
              <a:lnSpc>
                <a:spcPct val="80000"/>
              </a:lnSpc>
              <a:defRPr/>
            </a:pPr>
            <a:r>
              <a:rPr lang="ru-RU" sz="2400" dirty="0">
                <a:solidFill>
                  <a:srgbClr val="C00000"/>
                </a:solidFill>
                <a:latin typeface="GOST Type BU" pitchFamily="2" charset="2"/>
              </a:rPr>
              <a:t>Шероховатостью</a:t>
            </a:r>
            <a:r>
              <a:rPr lang="ru-RU" sz="2400" dirty="0">
                <a:solidFill>
                  <a:schemeClr val="tx2">
                    <a:lumMod val="75000"/>
                  </a:schemeClr>
                </a:solidFill>
                <a:latin typeface="GOST Type BU" pitchFamily="2" charset="2"/>
              </a:rPr>
              <a:t> поверхности называется совокупность неровностей с относительно малыми шагами, образующая рельеф поверхностей детали и рассматриваемая на определенной (базовой) длине</a:t>
            </a:r>
            <a:r>
              <a:rPr lang="ru-RU" sz="2400" dirty="0" smtClean="0">
                <a:solidFill>
                  <a:schemeClr val="tx2">
                    <a:lumMod val="75000"/>
                  </a:schemeClr>
                </a:solidFill>
                <a:latin typeface="GOST Type BU" pitchFamily="2" charset="2"/>
              </a:rPr>
              <a:t>.</a:t>
            </a:r>
          </a:p>
          <a:p>
            <a:pPr marL="95250" indent="438150" algn="just">
              <a:lnSpc>
                <a:spcPct val="80000"/>
              </a:lnSpc>
              <a:defRPr/>
            </a:pPr>
            <a:endParaRPr lang="ru-RU" sz="2400" dirty="0">
              <a:solidFill>
                <a:schemeClr val="tx2">
                  <a:lumMod val="75000"/>
                </a:schemeClr>
              </a:solidFill>
              <a:latin typeface="GOST Type BU" pitchFamily="2" charset="2"/>
            </a:endParaRPr>
          </a:p>
          <a:p>
            <a:pPr marL="95250" indent="438150" algn="just">
              <a:lnSpc>
                <a:spcPct val="80000"/>
              </a:lnSpc>
              <a:defRPr/>
            </a:pPr>
            <a:r>
              <a:rPr lang="ru-RU" sz="2400" dirty="0">
                <a:solidFill>
                  <a:schemeClr val="tx2">
                    <a:lumMod val="75000"/>
                  </a:schemeClr>
                </a:solidFill>
                <a:latin typeface="GOST Type BU" pitchFamily="2" charset="2"/>
              </a:rPr>
              <a:t>Под </a:t>
            </a:r>
            <a:r>
              <a:rPr lang="ru-RU" sz="2400" dirty="0">
                <a:solidFill>
                  <a:srgbClr val="C00000"/>
                </a:solidFill>
                <a:latin typeface="GOST Type BU" pitchFamily="2" charset="2"/>
              </a:rPr>
              <a:t>волнистостью</a:t>
            </a:r>
            <a:r>
              <a:rPr lang="ru-RU" sz="2400" dirty="0">
                <a:solidFill>
                  <a:schemeClr val="tx2">
                    <a:lumMod val="75000"/>
                  </a:schemeClr>
                </a:solidFill>
                <a:latin typeface="GOST Type BU" pitchFamily="2" charset="2"/>
              </a:rPr>
              <a:t> поверхности понимают совокупность периодически чередующихся возвышенностей и впадин, изменяющихся примерно по синусоидальному закону. Расстояние между смежными возвышенностями или впадинами превышает принимаемую при измерении шероховатости базовую длину</a:t>
            </a:r>
          </a:p>
        </p:txBody>
      </p:sp>
      <p:grpSp>
        <p:nvGrpSpPr>
          <p:cNvPr id="4" name="Группа 3"/>
          <p:cNvGrpSpPr/>
          <p:nvPr/>
        </p:nvGrpSpPr>
        <p:grpSpPr>
          <a:xfrm>
            <a:off x="8427075" y="6450136"/>
            <a:ext cx="465192" cy="369332"/>
            <a:chOff x="8427075" y="6450136"/>
            <a:chExt cx="46519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7075" y="6450136"/>
              <a:ext cx="46519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97291143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918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КАЧЕСТВО ОБРАБОТАННОЙ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ПОВЕРХНОСТИ ДЕТАЛИ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3768844"/>
            <a:ext cx="9144000" cy="877827"/>
          </a:xfrm>
          <a:prstGeom prst="rect">
            <a:avLst/>
          </a:prstGeom>
        </p:spPr>
        <p:txBody>
          <a:bodyPr vert="horz" lIns="91440" tIns="45720" rIns="91440" bIns="45720" rtlCol="0">
            <a:noAutofit/>
          </a:bodyPr>
          <a:lstStyle/>
          <a:p>
            <a:pPr marL="95250" indent="438150" algn="just">
              <a:lnSpc>
                <a:spcPct val="80000"/>
              </a:lnSpc>
              <a:defRPr/>
            </a:pPr>
            <a:r>
              <a:rPr lang="ru-RU" sz="2000" dirty="0" smtClean="0">
                <a:solidFill>
                  <a:schemeClr val="tx2">
                    <a:lumMod val="75000"/>
                  </a:schemeClr>
                </a:solidFill>
                <a:latin typeface="GOST Type BU" pitchFamily="2" charset="2"/>
              </a:rPr>
              <a:t>где </a:t>
            </a:r>
            <a:r>
              <a:rPr lang="en-US" sz="2000" dirty="0" smtClean="0">
                <a:solidFill>
                  <a:srgbClr val="C00000"/>
                </a:solidFill>
                <a:latin typeface="GOST Type BU" pitchFamily="2" charset="2"/>
              </a:rPr>
              <a:t>H </a:t>
            </a:r>
            <a:r>
              <a:rPr lang="en-US" sz="2000" baseline="-25000" dirty="0" smtClean="0">
                <a:solidFill>
                  <a:srgbClr val="C00000"/>
                </a:solidFill>
                <a:latin typeface="GOST Type BU" pitchFamily="2" charset="2"/>
              </a:rPr>
              <a:t>i max </a:t>
            </a:r>
            <a:r>
              <a:rPr lang="ru-RU" sz="2000" dirty="0" smtClean="0">
                <a:solidFill>
                  <a:schemeClr val="tx2">
                    <a:lumMod val="75000"/>
                  </a:schemeClr>
                </a:solidFill>
                <a:latin typeface="GOST Type BU" pitchFamily="2" charset="2"/>
              </a:rPr>
              <a:t>и </a:t>
            </a:r>
            <a:r>
              <a:rPr lang="en-US" sz="2000" dirty="0" smtClean="0">
                <a:solidFill>
                  <a:srgbClr val="C00000"/>
                </a:solidFill>
                <a:latin typeface="GOST Type BU" pitchFamily="2" charset="2"/>
              </a:rPr>
              <a:t>H </a:t>
            </a:r>
            <a:r>
              <a:rPr lang="en-US" sz="2000" baseline="-25000" dirty="0" smtClean="0">
                <a:solidFill>
                  <a:srgbClr val="C00000"/>
                </a:solidFill>
                <a:latin typeface="GOST Type BU" pitchFamily="2" charset="2"/>
              </a:rPr>
              <a:t>i min</a:t>
            </a:r>
            <a:r>
              <a:rPr lang="ru-RU" sz="2000" baseline="-25000" dirty="0" smtClean="0">
                <a:solidFill>
                  <a:srgbClr val="C00000"/>
                </a:solidFill>
                <a:latin typeface="GOST Type BU" pitchFamily="2" charset="2"/>
              </a:rPr>
              <a:t> </a:t>
            </a:r>
            <a:r>
              <a:rPr lang="ru-RU" sz="2000" dirty="0" smtClean="0">
                <a:solidFill>
                  <a:schemeClr val="tx2">
                    <a:lumMod val="75000"/>
                  </a:schemeClr>
                </a:solidFill>
                <a:latin typeface="GOST Type BU" pitchFamily="2" charset="2"/>
              </a:rPr>
              <a:t>– соответственно максимальные и минимальные отклонения профиля в пределах базовой длины. </a:t>
            </a:r>
          </a:p>
          <a:p>
            <a:pPr marL="95250" indent="438150" algn="just">
              <a:lnSpc>
                <a:spcPct val="80000"/>
              </a:lnSpc>
              <a:defRPr/>
            </a:pPr>
            <a:r>
              <a:rPr lang="ru-RU" sz="2000" dirty="0" smtClean="0">
                <a:solidFill>
                  <a:schemeClr val="tx2">
                    <a:lumMod val="75000"/>
                  </a:schemeClr>
                </a:solidFill>
                <a:latin typeface="GOST Type BU" pitchFamily="2" charset="2"/>
              </a:rPr>
              <a:t>Высота неровностей по критерию </a:t>
            </a:r>
            <a:r>
              <a:rPr lang="en-US" sz="2000" dirty="0" smtClean="0">
                <a:solidFill>
                  <a:srgbClr val="C00000"/>
                </a:solidFill>
                <a:latin typeface="GOST Type BU" pitchFamily="2" charset="2"/>
              </a:rPr>
              <a:t>R</a:t>
            </a:r>
            <a:r>
              <a:rPr lang="ru-RU" sz="2000" dirty="0" smtClean="0">
                <a:solidFill>
                  <a:srgbClr val="C00000"/>
                </a:solidFill>
                <a:latin typeface="GOST Type BU" pitchFamily="2" charset="2"/>
              </a:rPr>
              <a:t>а</a:t>
            </a:r>
            <a:r>
              <a:rPr lang="ru-RU" sz="2000" dirty="0" smtClean="0">
                <a:solidFill>
                  <a:schemeClr val="tx2">
                    <a:lumMod val="75000"/>
                  </a:schemeClr>
                </a:solidFill>
                <a:latin typeface="GOST Type BU" pitchFamily="2" charset="2"/>
              </a:rPr>
              <a:t>:</a:t>
            </a:r>
            <a:endParaRPr lang="ru-RU" sz="2000" dirty="0">
              <a:solidFill>
                <a:schemeClr val="tx2">
                  <a:lumMod val="75000"/>
                </a:schemeClr>
              </a:solidFill>
              <a:latin typeface="GOST Type BU" pitchFamily="2" charset="2"/>
            </a:endParaRPr>
          </a:p>
        </p:txBody>
      </p:sp>
      <p:sp>
        <p:nvSpPr>
          <p:cNvPr id="4" name="Содержимое 2"/>
          <p:cNvSpPr txBox="1">
            <a:spLocks/>
          </p:cNvSpPr>
          <p:nvPr/>
        </p:nvSpPr>
        <p:spPr>
          <a:xfrm>
            <a:off x="0" y="6543675"/>
            <a:ext cx="9144000" cy="238125"/>
          </a:xfrm>
          <a:prstGeom prst="rect">
            <a:avLst/>
          </a:prstGeom>
        </p:spPr>
        <p:txBody>
          <a:bodyPr vert="horz" lIns="91440" tIns="45720" rIns="91440" bIns="45720" rtlCol="0">
            <a:noAutofit/>
          </a:bodyPr>
          <a:lstStyle/>
          <a:p>
            <a:pPr marL="95250" indent="438150" algn="ctr">
              <a:lnSpc>
                <a:spcPct val="80000"/>
              </a:lnSpc>
              <a:defRPr/>
            </a:pPr>
            <a:r>
              <a:rPr lang="ru-RU" sz="2000" dirty="0">
                <a:solidFill>
                  <a:schemeClr val="tx2">
                    <a:lumMod val="75000"/>
                  </a:schemeClr>
                </a:solidFill>
                <a:latin typeface="GOST Type BU" pitchFamily="2" charset="2"/>
              </a:rPr>
              <a:t>Схема к определению шероховатости поверхности </a:t>
            </a: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0538" y="5445984"/>
            <a:ext cx="3702924" cy="1218458"/>
          </a:xfrm>
          <a:prstGeom prst="rect">
            <a:avLst/>
          </a:prstGeom>
        </p:spPr>
      </p:pic>
      <mc:AlternateContent xmlns:mc="http://schemas.openxmlformats.org/markup-compatibility/2006" xmlns:a14="http://schemas.microsoft.com/office/drawing/2010/main">
        <mc:Choice Requires="a14">
          <p:sp>
            <p:nvSpPr>
              <p:cNvPr id="7" name="Содержимое 2"/>
              <p:cNvSpPr txBox="1">
                <a:spLocks/>
              </p:cNvSpPr>
              <p:nvPr/>
            </p:nvSpPr>
            <p:spPr>
              <a:xfrm>
                <a:off x="0" y="933451"/>
                <a:ext cx="9144000" cy="2065243"/>
              </a:xfrm>
              <a:prstGeom prst="rect">
                <a:avLst/>
              </a:prstGeom>
            </p:spPr>
            <p:txBody>
              <a:bodyPr vert="horz" lIns="91440" tIns="45720" rIns="91440" bIns="45720" rtlCol="0">
                <a:noAutofit/>
              </a:bodyPr>
              <a:lstStyle/>
              <a:p>
                <a:pPr marL="95250" indent="438150" algn="just">
                  <a:lnSpc>
                    <a:spcPct val="80000"/>
                  </a:lnSpc>
                  <a:defRPr/>
                </a:pPr>
                <a:r>
                  <a:rPr lang="ru-RU" sz="2000" dirty="0" smtClean="0">
                    <a:solidFill>
                      <a:srgbClr val="C00000"/>
                    </a:solidFill>
                    <a:latin typeface="GOST Type BU" pitchFamily="2" charset="2"/>
                  </a:rPr>
                  <a:t>Макрогеометрия (волнистость) </a:t>
                </a:r>
                <a:r>
                  <a:rPr lang="ru-RU" sz="2000" dirty="0" smtClean="0">
                    <a:solidFill>
                      <a:schemeClr val="tx2">
                        <a:lumMod val="75000"/>
                      </a:schemeClr>
                    </a:solidFill>
                    <a:latin typeface="GOST Type BU" pitchFamily="2" charset="2"/>
                  </a:rPr>
                  <a:t>- неровности на больших участках поверхности.</a:t>
                </a:r>
              </a:p>
              <a:p>
                <a:pPr marL="95250" indent="438150" algn="just">
                  <a:lnSpc>
                    <a:spcPct val="80000"/>
                  </a:lnSpc>
                  <a:defRPr/>
                </a:pPr>
                <a:r>
                  <a:rPr lang="ru-RU" sz="2000" dirty="0" smtClean="0">
                    <a:solidFill>
                      <a:srgbClr val="C00000"/>
                    </a:solidFill>
                    <a:latin typeface="GOST Type BU" pitchFamily="2" charset="2"/>
                  </a:rPr>
                  <a:t>Микрогеометрия </a:t>
                </a:r>
                <a:r>
                  <a:rPr lang="ru-RU" sz="2000" dirty="0">
                    <a:solidFill>
                      <a:srgbClr val="C00000"/>
                    </a:solidFill>
                    <a:latin typeface="GOST Type BU" pitchFamily="2" charset="2"/>
                  </a:rPr>
                  <a:t>(шероховатость</a:t>
                </a:r>
                <a:r>
                  <a:rPr lang="ru-RU" sz="2000" dirty="0" smtClean="0">
                    <a:solidFill>
                      <a:srgbClr val="C00000"/>
                    </a:solidFill>
                    <a:latin typeface="GOST Type BU" pitchFamily="2" charset="2"/>
                  </a:rPr>
                  <a:t>) </a:t>
                </a:r>
                <a:r>
                  <a:rPr lang="ru-RU" sz="2000" dirty="0" smtClean="0">
                    <a:solidFill>
                      <a:schemeClr val="tx2">
                        <a:lumMod val="75000"/>
                      </a:schemeClr>
                    </a:solidFill>
                    <a:latin typeface="GOST Type BU" pitchFamily="2" charset="2"/>
                  </a:rPr>
                  <a:t>– неровности на участке поверхности примерно 1 </a:t>
                </a:r>
                <a14:m>
                  <m:oMath xmlns:m="http://schemas.openxmlformats.org/officeDocument/2006/math">
                    <m:sSup>
                      <m:sSupPr>
                        <m:ctrlPr>
                          <a:rPr lang="ru-RU" sz="2000" i="1" dirty="0" smtClean="0">
                            <a:solidFill>
                              <a:schemeClr val="tx2">
                                <a:lumMod val="75000"/>
                              </a:schemeClr>
                            </a:solidFill>
                            <a:latin typeface="Cambria Math"/>
                          </a:rPr>
                        </m:ctrlPr>
                      </m:sSupPr>
                      <m:e>
                        <m:r>
                          <a:rPr lang="ru-RU" sz="2000" b="0" i="1" dirty="0" smtClean="0">
                            <a:solidFill>
                              <a:schemeClr val="tx2">
                                <a:lumMod val="75000"/>
                              </a:schemeClr>
                            </a:solidFill>
                            <a:latin typeface="Cambria Math"/>
                          </a:rPr>
                          <m:t>мм</m:t>
                        </m:r>
                      </m:e>
                      <m:sup>
                        <m:r>
                          <a:rPr lang="ru-RU" sz="2000" b="0" i="1" dirty="0" smtClean="0">
                            <a:solidFill>
                              <a:schemeClr val="tx2">
                                <a:lumMod val="75000"/>
                              </a:schemeClr>
                            </a:solidFill>
                            <a:latin typeface="Cambria Math"/>
                          </a:rPr>
                          <m:t>2</m:t>
                        </m:r>
                      </m:sup>
                    </m:sSup>
                  </m:oMath>
                </a14:m>
                <a:r>
                  <a:rPr lang="ru-RU" sz="2000" dirty="0" smtClean="0">
                    <a:solidFill>
                      <a:schemeClr val="tx2">
                        <a:lumMod val="75000"/>
                      </a:schemeClr>
                    </a:solidFill>
                    <a:latin typeface="GOST Type BU" pitchFamily="2" charset="2"/>
                  </a:rPr>
                  <a:t>.</a:t>
                </a:r>
              </a:p>
              <a:p>
                <a:pPr marL="95250" indent="438150" algn="just">
                  <a:lnSpc>
                    <a:spcPct val="80000"/>
                  </a:lnSpc>
                  <a:defRPr/>
                </a:pPr>
                <a:r>
                  <a:rPr lang="ru-RU" sz="2000" dirty="0" err="1" smtClean="0">
                    <a:solidFill>
                      <a:srgbClr val="C00000"/>
                    </a:solidFill>
                    <a:latin typeface="GOST Type BU" pitchFamily="2" charset="2"/>
                  </a:rPr>
                  <a:t>Субмикрогеометрия</a:t>
                </a:r>
                <a:r>
                  <a:rPr lang="ru-RU" sz="2000" dirty="0" smtClean="0">
                    <a:solidFill>
                      <a:schemeClr val="tx2">
                        <a:lumMod val="75000"/>
                      </a:schemeClr>
                    </a:solidFill>
                    <a:latin typeface="GOST Type BU" pitchFamily="2" charset="2"/>
                  </a:rPr>
                  <a:t> – неровности поверхности, обусловленные несовершенством внутреннего строения металла и рассматриваемые на участках поверхности от одного до нескольких микрометров.</a:t>
                </a:r>
              </a:p>
              <a:p>
                <a:pPr marL="95250" indent="438150" algn="just">
                  <a:lnSpc>
                    <a:spcPct val="80000"/>
                  </a:lnSpc>
                  <a:defRPr/>
                </a:pPr>
                <a:r>
                  <a:rPr lang="ru-RU" sz="2000" dirty="0" smtClean="0">
                    <a:solidFill>
                      <a:schemeClr val="tx2">
                        <a:lumMod val="75000"/>
                      </a:schemeClr>
                    </a:solidFill>
                    <a:latin typeface="GOST Type BU" pitchFamily="2" charset="2"/>
                  </a:rPr>
                  <a:t>Высота неровностей по критерию </a:t>
                </a:r>
                <a:r>
                  <a:rPr lang="en-US" sz="2000" dirty="0" err="1">
                    <a:solidFill>
                      <a:srgbClr val="C00000"/>
                    </a:solidFill>
                    <a:latin typeface="GOST Type BU" pitchFamily="2" charset="2"/>
                  </a:rPr>
                  <a:t>R</a:t>
                </a:r>
                <a:r>
                  <a:rPr lang="en-US" sz="2400" baseline="-25000" dirty="0" err="1">
                    <a:solidFill>
                      <a:srgbClr val="C00000"/>
                    </a:solidFill>
                    <a:latin typeface="GOST Type BU" pitchFamily="2" charset="2"/>
                  </a:rPr>
                  <a:t>z</a:t>
                </a:r>
                <a:r>
                  <a:rPr lang="en-US" sz="2000" dirty="0">
                    <a:solidFill>
                      <a:srgbClr val="C00000"/>
                    </a:solidFill>
                    <a:latin typeface="GOST Type BU" pitchFamily="2" charset="2"/>
                  </a:rPr>
                  <a:t> </a:t>
                </a:r>
                <a:r>
                  <a:rPr lang="ru-RU" sz="2000" dirty="0" smtClean="0">
                    <a:solidFill>
                      <a:schemeClr val="tx2">
                        <a:lumMod val="75000"/>
                      </a:schemeClr>
                    </a:solidFill>
                    <a:latin typeface="GOST Type BU" pitchFamily="2" charset="2"/>
                  </a:rPr>
                  <a:t>:</a:t>
                </a:r>
                <a:endParaRPr lang="ru-RU" sz="2000" dirty="0">
                  <a:solidFill>
                    <a:schemeClr val="tx2">
                      <a:lumMod val="75000"/>
                    </a:schemeClr>
                  </a:solidFill>
                  <a:latin typeface="GOST Type BU" pitchFamily="2" charset="2"/>
                </a:endParaRPr>
              </a:p>
            </p:txBody>
          </p:sp>
        </mc:Choice>
        <mc:Fallback xmlns="">
          <p:sp>
            <p:nvSpPr>
              <p:cNvPr id="7" name="Содержимое 2"/>
              <p:cNvSpPr txBox="1">
                <a:spLocks noRot="1" noChangeAspect="1" noMove="1" noResize="1" noEditPoints="1" noAdjustHandles="1" noChangeArrowheads="1" noChangeShapeType="1" noTextEdit="1"/>
              </p:cNvSpPr>
              <p:nvPr/>
            </p:nvSpPr>
            <p:spPr>
              <a:xfrm>
                <a:off x="0" y="933451"/>
                <a:ext cx="9144000" cy="2065243"/>
              </a:xfrm>
              <a:prstGeom prst="rect">
                <a:avLst/>
              </a:prstGeom>
              <a:blipFill rotWithShape="0">
                <a:blip r:embed="rId4"/>
                <a:stretch>
                  <a:fillRect t="-4425" r="-667" b="-5605"/>
                </a:stretch>
              </a:blipFill>
            </p:spPr>
            <p:txBody>
              <a:bodyPr/>
              <a:lstStyle/>
              <a:p>
                <a:r>
                  <a:rPr lang="ru-RU">
                    <a:noFill/>
                  </a:rPr>
                  <a:t> </a:t>
                </a:r>
              </a:p>
            </p:txBody>
          </p:sp>
        </mc:Fallback>
      </mc:AlternateContent>
      <p:sp>
        <p:nvSpPr>
          <p:cNvPr id="8" name="Содержимое 2"/>
          <p:cNvSpPr txBox="1">
            <a:spLocks/>
          </p:cNvSpPr>
          <p:nvPr/>
        </p:nvSpPr>
        <p:spPr>
          <a:xfrm>
            <a:off x="0" y="5206735"/>
            <a:ext cx="9144000" cy="438913"/>
          </a:xfrm>
          <a:prstGeom prst="rect">
            <a:avLst/>
          </a:prstGeom>
        </p:spPr>
        <p:txBody>
          <a:bodyPr vert="horz" lIns="91440" tIns="45720" rIns="91440" bIns="45720" rtlCol="0">
            <a:noAutofit/>
          </a:bodyPr>
          <a:lstStyle/>
          <a:p>
            <a:pPr marL="95250" indent="438150" algn="just">
              <a:lnSpc>
                <a:spcPct val="80000"/>
              </a:lnSpc>
              <a:defRPr/>
            </a:pPr>
            <a:r>
              <a:rPr lang="ru-RU" sz="2000" dirty="0" smtClean="0">
                <a:solidFill>
                  <a:schemeClr val="tx2">
                    <a:lumMod val="75000"/>
                  </a:schemeClr>
                </a:solidFill>
                <a:latin typeface="GOST Type BU" pitchFamily="2" charset="2"/>
              </a:rPr>
              <a:t>где </a:t>
            </a:r>
            <a:r>
              <a:rPr lang="en-US" sz="2000" dirty="0" err="1" smtClean="0">
                <a:solidFill>
                  <a:srgbClr val="C00000"/>
                </a:solidFill>
                <a:latin typeface="GOST Type BU" pitchFamily="2" charset="2"/>
              </a:rPr>
              <a:t>y</a:t>
            </a:r>
            <a:r>
              <a:rPr lang="en-US" sz="2000" baseline="-25000" dirty="0" err="1" smtClean="0">
                <a:solidFill>
                  <a:srgbClr val="C00000"/>
                </a:solidFill>
                <a:latin typeface="GOST Type BU" pitchFamily="2" charset="2"/>
              </a:rPr>
              <a:t>i</a:t>
            </a:r>
            <a:r>
              <a:rPr lang="ru-RU" sz="2000" dirty="0" smtClean="0">
                <a:solidFill>
                  <a:schemeClr val="tx2">
                    <a:lumMod val="75000"/>
                  </a:schemeClr>
                </a:solidFill>
                <a:latin typeface="GOST Type BU" pitchFamily="2" charset="2"/>
              </a:rPr>
              <a:t> – отклонение профиля неровностей от средней линии.</a:t>
            </a:r>
            <a:endParaRPr lang="ru-RU" sz="2000" dirty="0">
              <a:solidFill>
                <a:schemeClr val="tx2">
                  <a:lumMod val="75000"/>
                </a:schemeClr>
              </a:solidFill>
              <a:latin typeface="GOST Type BU" pitchFamily="2" charset="2"/>
            </a:endParaRPr>
          </a:p>
        </p:txBody>
      </p:sp>
      <mc:AlternateContent xmlns:mc="http://schemas.openxmlformats.org/markup-compatibility/2006" xmlns:a14="http://schemas.microsoft.com/office/drawing/2010/main">
        <mc:Choice Requires="a14">
          <p:sp>
            <p:nvSpPr>
              <p:cNvPr id="5" name="TextBox 4"/>
              <p:cNvSpPr txBox="1"/>
              <p:nvPr/>
            </p:nvSpPr>
            <p:spPr>
              <a:xfrm>
                <a:off x="2832806" y="2879824"/>
                <a:ext cx="3478388" cy="984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C00000"/>
                              </a:solidFill>
                              <a:latin typeface="Cambria Math"/>
                            </a:rPr>
                          </m:ctrlPr>
                        </m:sSubPr>
                        <m:e>
                          <m:r>
                            <a:rPr lang="en-US" b="0" i="1" smtClean="0">
                              <a:solidFill>
                                <a:srgbClr val="C00000"/>
                              </a:solidFill>
                              <a:latin typeface="Cambria Math"/>
                            </a:rPr>
                            <m:t>𝑅</m:t>
                          </m:r>
                        </m:e>
                        <m:sub>
                          <m:r>
                            <a:rPr lang="en-US" b="0" i="1" smtClean="0">
                              <a:solidFill>
                                <a:srgbClr val="C00000"/>
                              </a:solidFill>
                              <a:latin typeface="Cambria Math"/>
                            </a:rPr>
                            <m:t>𝑍</m:t>
                          </m:r>
                        </m:sub>
                      </m:sSub>
                      <m:r>
                        <a:rPr lang="en-US" b="0" i="1" smtClean="0">
                          <a:solidFill>
                            <a:srgbClr val="C00000"/>
                          </a:solidFill>
                          <a:latin typeface="Cambria Math"/>
                        </a:rPr>
                        <m:t>=</m:t>
                      </m:r>
                      <m:f>
                        <m:fPr>
                          <m:ctrlPr>
                            <a:rPr lang="en-US" b="0" i="1" smtClean="0">
                              <a:solidFill>
                                <a:srgbClr val="C00000"/>
                              </a:solidFill>
                              <a:latin typeface="Cambria Math"/>
                            </a:rPr>
                          </m:ctrlPr>
                        </m:fPr>
                        <m:num>
                          <m:r>
                            <a:rPr lang="en-US" b="0" i="1" smtClean="0">
                              <a:solidFill>
                                <a:srgbClr val="C00000"/>
                              </a:solidFill>
                              <a:latin typeface="Cambria Math"/>
                            </a:rPr>
                            <m:t>1</m:t>
                          </m:r>
                        </m:num>
                        <m:den>
                          <m:r>
                            <a:rPr lang="en-US" b="0" i="1" smtClean="0">
                              <a:solidFill>
                                <a:srgbClr val="C00000"/>
                              </a:solidFill>
                              <a:latin typeface="Cambria Math"/>
                            </a:rPr>
                            <m:t>5</m:t>
                          </m:r>
                        </m:den>
                      </m:f>
                      <m:d>
                        <m:dPr>
                          <m:ctrlPr>
                            <a:rPr lang="en-US" b="0" i="1" smtClean="0">
                              <a:solidFill>
                                <a:srgbClr val="C00000"/>
                              </a:solidFill>
                              <a:latin typeface="Cambria Math"/>
                            </a:rPr>
                          </m:ctrlPr>
                        </m:dPr>
                        <m:e>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=1</m:t>
                              </m:r>
                            </m:sub>
                            <m:sup>
                              <m:r>
                                <a:rPr lang="en-US" b="0" i="1" smtClean="0">
                                  <a:solidFill>
                                    <a:srgbClr val="C00000"/>
                                  </a:solidFill>
                                  <a:latin typeface="Cambria Math"/>
                                </a:rPr>
                                <m:t>5</m:t>
                              </m:r>
                            </m:sup>
                            <m:e>
                              <m:sSub>
                                <m:sSubPr>
                                  <m:ctrlPr>
                                    <a:rPr lang="en-US" b="0" i="1" smtClean="0">
                                      <a:solidFill>
                                        <a:srgbClr val="C00000"/>
                                      </a:solidFill>
                                      <a:latin typeface="Cambria Math"/>
                                    </a:rPr>
                                  </m:ctrlPr>
                                </m:sSubPr>
                                <m:e>
                                  <m:r>
                                    <a:rPr lang="en-US" b="0" i="1" smtClean="0">
                                      <a:solidFill>
                                        <a:srgbClr val="C00000"/>
                                      </a:solidFill>
                                      <a:latin typeface="Cambria Math"/>
                                    </a:rPr>
                                    <m:t>𝐻</m:t>
                                  </m:r>
                                </m:e>
                                <m:sub>
                                  <m:r>
                                    <a:rPr lang="en-US" b="0" i="1" smtClean="0">
                                      <a:solidFill>
                                        <a:srgbClr val="C00000"/>
                                      </a:solidFill>
                                      <a:latin typeface="Cambria Math"/>
                                    </a:rPr>
                                    <m:t>𝑖</m:t>
                                  </m:r>
                                  <m:r>
                                    <a:rPr lang="en-US" b="0" i="1" smtClean="0">
                                      <a:solidFill>
                                        <a:srgbClr val="C00000"/>
                                      </a:solidFill>
                                      <a:latin typeface="Cambria Math"/>
                                    </a:rPr>
                                    <m:t> </m:t>
                                  </m:r>
                                  <m:r>
                                    <a:rPr lang="en-US" b="0" i="1" smtClean="0">
                                      <a:solidFill>
                                        <a:srgbClr val="C00000"/>
                                      </a:solidFill>
                                      <a:latin typeface="Cambria Math"/>
                                    </a:rPr>
                                    <m:t>𝑚𝑎𝑥</m:t>
                                  </m:r>
                                </m:sub>
                              </m:sSub>
                              <m:r>
                                <a:rPr lang="en-US" b="0" i="1" smtClean="0">
                                  <a:solidFill>
                                    <a:srgbClr val="C00000"/>
                                  </a:solidFill>
                                  <a:latin typeface="Cambria Math"/>
                                </a:rPr>
                                <m:t>+</m:t>
                              </m:r>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=1</m:t>
                                  </m:r>
                                </m:sub>
                                <m:sup>
                                  <m:r>
                                    <a:rPr lang="en-US" b="0" i="1" smtClean="0">
                                      <a:solidFill>
                                        <a:srgbClr val="C00000"/>
                                      </a:solidFill>
                                      <a:latin typeface="Cambria Math"/>
                                    </a:rPr>
                                    <m:t>5</m:t>
                                  </m:r>
                                </m:sup>
                                <m:e>
                                  <m:sSub>
                                    <m:sSubPr>
                                      <m:ctrlPr>
                                        <a:rPr lang="en-US" b="0" i="1" smtClean="0">
                                          <a:solidFill>
                                            <a:srgbClr val="C00000"/>
                                          </a:solidFill>
                                          <a:latin typeface="Cambria Math"/>
                                        </a:rPr>
                                      </m:ctrlPr>
                                    </m:sSubPr>
                                    <m:e>
                                      <m:r>
                                        <a:rPr lang="en-US" b="0" i="1" smtClean="0">
                                          <a:solidFill>
                                            <a:srgbClr val="C00000"/>
                                          </a:solidFill>
                                          <a:latin typeface="Cambria Math"/>
                                        </a:rPr>
                                        <m:t>𝐻</m:t>
                                      </m:r>
                                    </m:e>
                                    <m:sub>
                                      <m:r>
                                        <a:rPr lang="en-US" b="0" i="1" smtClean="0">
                                          <a:solidFill>
                                            <a:srgbClr val="C00000"/>
                                          </a:solidFill>
                                          <a:latin typeface="Cambria Math"/>
                                        </a:rPr>
                                        <m:t>𝑖</m:t>
                                      </m:r>
                                      <m:r>
                                        <a:rPr lang="en-US" b="0" i="1" smtClean="0">
                                          <a:solidFill>
                                            <a:srgbClr val="C00000"/>
                                          </a:solidFill>
                                          <a:latin typeface="Cambria Math"/>
                                        </a:rPr>
                                        <m:t> </m:t>
                                      </m:r>
                                      <m:r>
                                        <a:rPr lang="en-US" b="0" i="1" smtClean="0">
                                          <a:solidFill>
                                            <a:srgbClr val="C00000"/>
                                          </a:solidFill>
                                          <a:latin typeface="Cambria Math"/>
                                        </a:rPr>
                                        <m:t>𝑚𝑖𝑛</m:t>
                                      </m:r>
                                    </m:sub>
                                  </m:sSub>
                                </m:e>
                              </m:nary>
                            </m:e>
                          </m:nary>
                        </m:e>
                      </m:d>
                    </m:oMath>
                  </m:oMathPara>
                </a14:m>
                <a:endParaRPr lang="ru-RU" dirty="0"/>
              </a:p>
            </p:txBody>
          </p:sp>
        </mc:Choice>
        <mc:Fallback xmlns="">
          <p:sp>
            <p:nvSpPr>
              <p:cNvPr id="5" name="TextBox 4"/>
              <p:cNvSpPr txBox="1">
                <a:spLocks noRot="1" noChangeAspect="1" noMove="1" noResize="1" noEditPoints="1" noAdjustHandles="1" noChangeArrowheads="1" noChangeShapeType="1" noTextEdit="1"/>
              </p:cNvSpPr>
              <p:nvPr/>
            </p:nvSpPr>
            <p:spPr>
              <a:xfrm>
                <a:off x="2832806" y="2879824"/>
                <a:ext cx="3478388" cy="984052"/>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749563" y="4464091"/>
                <a:ext cx="1631729" cy="8485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C00000"/>
                              </a:solidFill>
                              <a:latin typeface="Cambria Math"/>
                            </a:rPr>
                          </m:ctrlPr>
                        </m:sSubPr>
                        <m:e>
                          <m:r>
                            <a:rPr lang="en-US" b="0" i="1" smtClean="0">
                              <a:solidFill>
                                <a:srgbClr val="C00000"/>
                              </a:solidFill>
                              <a:latin typeface="Cambria Math"/>
                            </a:rPr>
                            <m:t>𝑅</m:t>
                          </m:r>
                        </m:e>
                        <m:sub>
                          <m:r>
                            <a:rPr lang="en-US" b="0" i="1" smtClean="0">
                              <a:solidFill>
                                <a:srgbClr val="C00000"/>
                              </a:solidFill>
                              <a:latin typeface="Cambria Math"/>
                            </a:rPr>
                            <m:t>𝑎</m:t>
                          </m:r>
                        </m:sub>
                      </m:sSub>
                      <m:r>
                        <a:rPr lang="en-US" b="0" i="1" smtClean="0">
                          <a:solidFill>
                            <a:srgbClr val="C00000"/>
                          </a:solidFill>
                          <a:latin typeface="Cambria Math"/>
                        </a:rPr>
                        <m:t>=</m:t>
                      </m:r>
                      <m:f>
                        <m:fPr>
                          <m:ctrlPr>
                            <a:rPr lang="en-US" b="0" i="1" smtClean="0">
                              <a:solidFill>
                                <a:srgbClr val="C00000"/>
                              </a:solidFill>
                              <a:latin typeface="Cambria Math"/>
                            </a:rPr>
                          </m:ctrlPr>
                        </m:fPr>
                        <m:num>
                          <m:r>
                            <a:rPr lang="en-US" b="0" i="1" smtClean="0">
                              <a:solidFill>
                                <a:srgbClr val="C00000"/>
                              </a:solidFill>
                              <a:latin typeface="Cambria Math"/>
                            </a:rPr>
                            <m:t>1</m:t>
                          </m:r>
                        </m:num>
                        <m:den>
                          <m:r>
                            <a:rPr lang="en-US" b="0" i="1" smtClean="0">
                              <a:solidFill>
                                <a:srgbClr val="C00000"/>
                              </a:solidFill>
                              <a:latin typeface="Cambria Math"/>
                            </a:rPr>
                            <m:t>𝑛</m:t>
                          </m:r>
                        </m:den>
                      </m:f>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=1</m:t>
                          </m:r>
                        </m:sub>
                        <m:sup>
                          <m:r>
                            <a:rPr lang="en-US" b="0" i="1" smtClean="0">
                              <a:solidFill>
                                <a:srgbClr val="C00000"/>
                              </a:solidFill>
                              <a:latin typeface="Cambria Math"/>
                            </a:rPr>
                            <m:t>𝑛</m:t>
                          </m:r>
                        </m:sup>
                        <m:e>
                          <m:d>
                            <m:dPr>
                              <m:begChr m:val="|"/>
                              <m:endChr m:val="|"/>
                              <m:ctrlPr>
                                <a:rPr lang="en-US" b="0" i="1" smtClean="0">
                                  <a:solidFill>
                                    <a:srgbClr val="C00000"/>
                                  </a:solidFill>
                                  <a:latin typeface="Cambria Math"/>
                                </a:rPr>
                              </m:ctrlPr>
                            </m:dPr>
                            <m:e>
                              <m:sSub>
                                <m:sSubPr>
                                  <m:ctrlPr>
                                    <a:rPr lang="en-US" b="0" i="1" smtClean="0">
                                      <a:solidFill>
                                        <a:srgbClr val="C00000"/>
                                      </a:solidFill>
                                      <a:latin typeface="Cambria Math"/>
                                    </a:rPr>
                                  </m:ctrlPr>
                                </m:sSubPr>
                                <m:e>
                                  <m:r>
                                    <a:rPr lang="en-US" b="0" i="1" smtClean="0">
                                      <a:solidFill>
                                        <a:srgbClr val="C00000"/>
                                      </a:solidFill>
                                      <a:latin typeface="Cambria Math"/>
                                    </a:rPr>
                                    <m:t>𝑦</m:t>
                                  </m:r>
                                </m:e>
                                <m:sub>
                                  <m:r>
                                    <a:rPr lang="en-US" b="0" i="1" smtClean="0">
                                      <a:solidFill>
                                        <a:srgbClr val="C00000"/>
                                      </a:solidFill>
                                      <a:latin typeface="Cambria Math"/>
                                    </a:rPr>
                                    <m:t>𝑖</m:t>
                                  </m:r>
                                </m:sub>
                              </m:sSub>
                            </m:e>
                          </m:d>
                        </m:e>
                      </m:nary>
                    </m:oMath>
                  </m:oMathPara>
                </a14:m>
                <a:endParaRPr lang="ru-RU" dirty="0"/>
              </a:p>
            </p:txBody>
          </p:sp>
        </mc:Choice>
        <mc:Fallback xmlns="">
          <p:sp>
            <p:nvSpPr>
              <p:cNvPr id="9" name="TextBox 8"/>
              <p:cNvSpPr txBox="1">
                <a:spLocks noRot="1" noChangeAspect="1" noMove="1" noResize="1" noEditPoints="1" noAdjustHandles="1" noChangeArrowheads="1" noChangeShapeType="1" noTextEdit="1"/>
              </p:cNvSpPr>
              <p:nvPr/>
            </p:nvSpPr>
            <p:spPr>
              <a:xfrm>
                <a:off x="3749563" y="4464091"/>
                <a:ext cx="1631729" cy="848566"/>
              </a:xfrm>
              <a:prstGeom prst="rect">
                <a:avLst/>
              </a:prstGeom>
              <a:blipFill rotWithShape="0">
                <a:blip r:embed="rId6"/>
                <a:stretch>
                  <a:fillRect/>
                </a:stretch>
              </a:blipFill>
            </p:spPr>
            <p:txBody>
              <a:bodyPr/>
              <a:lstStyle/>
              <a:p>
                <a:r>
                  <a:rPr lang="ru-RU">
                    <a:noFill/>
                  </a:rPr>
                  <a:t> </a:t>
                </a:r>
              </a:p>
            </p:txBody>
          </p:sp>
        </mc:Fallback>
      </mc:AlternateContent>
      <p:sp>
        <p:nvSpPr>
          <p:cNvPr id="10" name="Содержимое 2"/>
          <p:cNvSpPr txBox="1">
            <a:spLocks/>
          </p:cNvSpPr>
          <p:nvPr/>
        </p:nvSpPr>
        <p:spPr>
          <a:xfrm>
            <a:off x="6189240" y="316342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1" name="Содержимое 2"/>
          <p:cNvSpPr txBox="1">
            <a:spLocks/>
          </p:cNvSpPr>
          <p:nvPr/>
        </p:nvSpPr>
        <p:spPr>
          <a:xfrm>
            <a:off x="5259338" y="4679944"/>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2" name="Группа 11"/>
          <p:cNvGrpSpPr/>
          <p:nvPr/>
        </p:nvGrpSpPr>
        <p:grpSpPr>
          <a:xfrm>
            <a:off x="8421465" y="6450136"/>
            <a:ext cx="476412" cy="369332"/>
            <a:chOff x="8421465" y="6450136"/>
            <a:chExt cx="476412" cy="369332"/>
          </a:xfrm>
        </p:grpSpPr>
        <p:sp>
          <p:nvSpPr>
            <p:cNvPr id="13" name="Овал 12"/>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4" name="TextBox 13"/>
            <p:cNvSpPr txBox="1"/>
            <p:nvPr/>
          </p:nvSpPr>
          <p:spPr>
            <a:xfrm>
              <a:off x="8421465"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6008056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54490"/>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ОПРЕДЕЛЕНИЕ ВЫСОТЫ НЕРОВНОСТЕЙ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5734049"/>
            <a:ext cx="9144000" cy="1047751"/>
          </a:xfrm>
          <a:prstGeom prst="rect">
            <a:avLst/>
          </a:prstGeom>
        </p:spPr>
        <p:txBody>
          <a:bodyPr vert="horz" lIns="91440" tIns="45720" rIns="91440" bIns="45720" rtlCol="0">
            <a:noAutofit/>
          </a:bodyPr>
          <a:lstStyle/>
          <a:p>
            <a:pPr marL="95250" indent="438150" algn="ctr">
              <a:lnSpc>
                <a:spcPct val="80000"/>
              </a:lnSpc>
              <a:defRPr/>
            </a:pPr>
            <a:r>
              <a:rPr lang="ru-RU" sz="2100" dirty="0" smtClean="0">
                <a:solidFill>
                  <a:schemeClr val="tx2">
                    <a:lumMod val="75000"/>
                  </a:schemeClr>
                </a:solidFill>
                <a:latin typeface="GOST Type BU" pitchFamily="2" charset="2"/>
              </a:rPr>
              <a:t>Схема к определению высоты неровностей обработанной </a:t>
            </a:r>
            <a:r>
              <a:rPr lang="ru-RU" sz="2100" dirty="0">
                <a:solidFill>
                  <a:schemeClr val="tx2">
                    <a:lumMod val="75000"/>
                  </a:schemeClr>
                </a:solidFill>
                <a:latin typeface="GOST Type BU" pitchFamily="2" charset="2"/>
              </a:rPr>
              <a:t>поверхности при точении:</a:t>
            </a:r>
          </a:p>
          <a:p>
            <a:pPr marL="95250" indent="438150" algn="ctr">
              <a:lnSpc>
                <a:spcPct val="80000"/>
              </a:lnSpc>
              <a:defRPr/>
            </a:pPr>
            <a:r>
              <a:rPr lang="ru-RU" sz="2100" dirty="0">
                <a:solidFill>
                  <a:srgbClr val="C00000"/>
                </a:solidFill>
                <a:latin typeface="GOST Type BU" pitchFamily="2" charset="2"/>
              </a:rPr>
              <a:t>а</a:t>
            </a:r>
            <a:r>
              <a:rPr lang="ru-RU" sz="2100" dirty="0">
                <a:solidFill>
                  <a:schemeClr val="tx2">
                    <a:lumMod val="75000"/>
                  </a:schemeClr>
                </a:solidFill>
                <a:latin typeface="GOST Type BU" pitchFamily="2" charset="2"/>
              </a:rPr>
              <a:t> – резцом с острозаточенной вершиной; </a:t>
            </a:r>
            <a:r>
              <a:rPr lang="ru-RU" sz="2100" dirty="0">
                <a:solidFill>
                  <a:srgbClr val="C00000"/>
                </a:solidFill>
                <a:latin typeface="GOST Type BU" pitchFamily="2" charset="2"/>
              </a:rPr>
              <a:t>б</a:t>
            </a:r>
            <a:r>
              <a:rPr lang="ru-RU" sz="2100" dirty="0">
                <a:solidFill>
                  <a:schemeClr val="tx2">
                    <a:lumMod val="75000"/>
                  </a:schemeClr>
                </a:solidFill>
                <a:latin typeface="GOST Type BU" pitchFamily="2" charset="2"/>
              </a:rPr>
              <a:t> – резцом с радиусом вершины</a:t>
            </a:r>
          </a:p>
        </p:txBody>
      </p:sp>
      <p:pic>
        <p:nvPicPr>
          <p:cNvPr id="11" name="Рисунок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755" y="750819"/>
            <a:ext cx="8120490" cy="4825891"/>
          </a:xfrm>
          <a:prstGeom prst="rect">
            <a:avLst/>
          </a:prstGeom>
        </p:spPr>
      </p:pic>
      <p:grpSp>
        <p:nvGrpSpPr>
          <p:cNvPr id="5" name="Группа 4"/>
          <p:cNvGrpSpPr/>
          <p:nvPr/>
        </p:nvGrpSpPr>
        <p:grpSpPr>
          <a:xfrm>
            <a:off x="8421466" y="6450136"/>
            <a:ext cx="476412" cy="369332"/>
            <a:chOff x="8421466"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6"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51721795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854490"/>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ФОРМУЛЫ ДЛЯ РАСЧЕТА ВЫСОТЫ НЕРОВНОСТЕЙ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1329086"/>
            <a:ext cx="9144000" cy="523875"/>
          </a:xfrm>
          <a:prstGeom prst="rect">
            <a:avLst/>
          </a:prstGeom>
        </p:spPr>
        <p:txBody>
          <a:bodyPr vert="horz" lIns="91440" tIns="45720" rIns="91440" bIns="45720" rtlCol="0">
            <a:noAutofit/>
          </a:bodyPr>
          <a:lstStyle/>
          <a:p>
            <a:pPr marL="438150" indent="-342900" algn="just">
              <a:lnSpc>
                <a:spcPct val="80000"/>
              </a:lnSpc>
              <a:buBlip>
                <a:blip r:embed="rId3"/>
              </a:buBlip>
              <a:defRPr/>
            </a:pPr>
            <a:r>
              <a:rPr lang="ru-RU" sz="2100" dirty="0" smtClean="0">
                <a:solidFill>
                  <a:schemeClr val="tx2">
                    <a:lumMod val="75000"/>
                  </a:schemeClr>
                </a:solidFill>
                <a:latin typeface="GOST Type BU" pitchFamily="2" charset="2"/>
              </a:rPr>
              <a:t> при обработке поверхности резцом </a:t>
            </a:r>
            <a:r>
              <a:rPr lang="ru-RU" sz="2100" dirty="0">
                <a:solidFill>
                  <a:schemeClr val="tx2">
                    <a:lumMod val="75000"/>
                  </a:schemeClr>
                </a:solidFill>
                <a:latin typeface="GOST Type BU" pitchFamily="2" charset="2"/>
              </a:rPr>
              <a:t>с острозаточенной </a:t>
            </a:r>
            <a:r>
              <a:rPr lang="ru-RU" sz="2100" dirty="0" smtClean="0">
                <a:solidFill>
                  <a:schemeClr val="tx2">
                    <a:lumMod val="75000"/>
                  </a:schemeClr>
                </a:solidFill>
                <a:latin typeface="GOST Type BU" pitchFamily="2" charset="2"/>
              </a:rPr>
              <a:t>вершиной:</a:t>
            </a:r>
            <a:endParaRPr lang="ru-RU" sz="2100" dirty="0">
              <a:solidFill>
                <a:schemeClr val="tx2">
                  <a:lumMod val="75000"/>
                </a:schemeClr>
              </a:solidFill>
              <a:latin typeface="GOST Type BU" pitchFamily="2" charset="2"/>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Содержимое 2"/>
          <p:cNvSpPr txBox="1">
            <a:spLocks/>
          </p:cNvSpPr>
          <p:nvPr/>
        </p:nvSpPr>
        <p:spPr>
          <a:xfrm>
            <a:off x="0" y="3831871"/>
            <a:ext cx="9144000" cy="412751"/>
          </a:xfrm>
          <a:prstGeom prst="rect">
            <a:avLst/>
          </a:prstGeom>
        </p:spPr>
        <p:txBody>
          <a:bodyPr vert="horz" lIns="91440" tIns="45720" rIns="91440" bIns="45720" rtlCol="0">
            <a:noAutofit/>
          </a:bodyPr>
          <a:lstStyle/>
          <a:p>
            <a:pPr marL="438150" indent="-342900" algn="just">
              <a:lnSpc>
                <a:spcPct val="80000"/>
              </a:lnSpc>
              <a:buBlip>
                <a:blip r:embed="rId3"/>
              </a:buBlip>
              <a:defRPr/>
            </a:pPr>
            <a:r>
              <a:rPr lang="ru-RU" sz="2100" dirty="0" smtClean="0">
                <a:solidFill>
                  <a:schemeClr val="tx2">
                    <a:lumMod val="75000"/>
                  </a:schemeClr>
                </a:solidFill>
                <a:latin typeface="GOST Type BU" pitchFamily="2" charset="2"/>
              </a:rPr>
              <a:t> при </a:t>
            </a:r>
            <a:r>
              <a:rPr lang="ru-RU" sz="2100" dirty="0">
                <a:solidFill>
                  <a:schemeClr val="tx2">
                    <a:lumMod val="75000"/>
                  </a:schemeClr>
                </a:solidFill>
                <a:latin typeface="GOST Type BU" pitchFamily="2" charset="2"/>
              </a:rPr>
              <a:t>обработке поверхности резцом с радиусом </a:t>
            </a:r>
            <a:r>
              <a:rPr lang="ru-RU" sz="2100" dirty="0" smtClean="0">
                <a:solidFill>
                  <a:schemeClr val="tx2">
                    <a:lumMod val="75000"/>
                  </a:schemeClr>
                </a:solidFill>
                <a:latin typeface="GOST Type BU" pitchFamily="2" charset="2"/>
              </a:rPr>
              <a:t>вершины:</a:t>
            </a:r>
            <a:endParaRPr lang="ru-RU" sz="2100" dirty="0">
              <a:solidFill>
                <a:schemeClr val="tx2">
                  <a:lumMod val="75000"/>
                </a:schemeClr>
              </a:solidFill>
              <a:latin typeface="GOST Type BU" pitchFamily="2" charset="2"/>
            </a:endParaRPr>
          </a:p>
        </p:txBody>
      </p:sp>
      <mc:AlternateContent xmlns:mc="http://schemas.openxmlformats.org/markup-compatibility/2006" xmlns:a14="http://schemas.microsoft.com/office/drawing/2010/main">
        <mc:Choice Requires="a14">
          <p:sp>
            <p:nvSpPr>
              <p:cNvPr id="10" name="Содержимое 2"/>
              <p:cNvSpPr txBox="1">
                <a:spLocks/>
              </p:cNvSpPr>
              <p:nvPr/>
            </p:nvSpPr>
            <p:spPr>
              <a:xfrm>
                <a:off x="-13447" y="5674782"/>
                <a:ext cx="9144000" cy="1047751"/>
              </a:xfrm>
              <a:prstGeom prst="rect">
                <a:avLst/>
              </a:prstGeom>
            </p:spPr>
            <p:txBody>
              <a:bodyPr vert="horz" lIns="91440" tIns="45720" rIns="91440" bIns="45720" rtlCol="0">
                <a:noAutofit/>
              </a:bodyPr>
              <a:lstStyle/>
              <a:p>
                <a:pPr marL="95250" indent="438150" algn="just">
                  <a:lnSpc>
                    <a:spcPct val="80000"/>
                  </a:lnSpc>
                  <a:defRPr/>
                </a:pPr>
                <a:r>
                  <a:rPr lang="ru-RU" sz="2100" dirty="0" smtClean="0">
                    <a:solidFill>
                      <a:schemeClr val="tx2">
                        <a:lumMod val="75000"/>
                      </a:schemeClr>
                    </a:solidFill>
                    <a:latin typeface="GOST Type BU" pitchFamily="2" charset="2"/>
                  </a:rPr>
                  <a:t>где </a:t>
                </a:r>
                <a14:m>
                  <m:oMath xmlns:m="http://schemas.openxmlformats.org/officeDocument/2006/math">
                    <m:sSub>
                      <m:sSubPr>
                        <m:ctrlPr>
                          <a:rPr lang="ru-RU" sz="2100" i="1" smtClean="0">
                            <a:solidFill>
                              <a:srgbClr val="C00000"/>
                            </a:solidFill>
                            <a:latin typeface="Cambria Math"/>
                          </a:rPr>
                        </m:ctrlPr>
                      </m:sSubPr>
                      <m:e>
                        <m:r>
                          <a:rPr lang="en-US" sz="2100" b="0" i="1" smtClean="0">
                            <a:solidFill>
                              <a:srgbClr val="C00000"/>
                            </a:solidFill>
                            <a:latin typeface="Cambria Math"/>
                          </a:rPr>
                          <m:t>𝑆</m:t>
                        </m:r>
                      </m:e>
                      <m:sub>
                        <m:r>
                          <a:rPr lang="en-US" sz="2100" b="0" i="1" smtClean="0">
                            <a:solidFill>
                              <a:srgbClr val="C00000"/>
                            </a:solidFill>
                            <a:latin typeface="Cambria Math"/>
                          </a:rPr>
                          <m:t>0</m:t>
                        </m:r>
                      </m:sub>
                    </m:sSub>
                  </m:oMath>
                </a14:m>
                <a:r>
                  <a:rPr lang="en-US" sz="2100" dirty="0" smtClean="0">
                    <a:solidFill>
                      <a:schemeClr val="tx2">
                        <a:lumMod val="75000"/>
                      </a:schemeClr>
                    </a:solidFill>
                    <a:latin typeface="GOST Type BU" pitchFamily="2" charset="2"/>
                  </a:rPr>
                  <a:t> – </a:t>
                </a:r>
                <a:r>
                  <a:rPr lang="ru-RU" sz="2100" dirty="0" smtClean="0">
                    <a:solidFill>
                      <a:schemeClr val="tx2">
                        <a:lumMod val="75000"/>
                      </a:schemeClr>
                    </a:solidFill>
                    <a:latin typeface="GOST Type BU" pitchFamily="2" charset="2"/>
                  </a:rPr>
                  <a:t>подача на оборот, мм/об; </a:t>
                </a:r>
                <a:r>
                  <a:rPr lang="el-GR" sz="2100" dirty="0" smtClean="0">
                    <a:solidFill>
                      <a:srgbClr val="C00000"/>
                    </a:solidFill>
                    <a:latin typeface="Times New Roman"/>
                    <a:cs typeface="Times New Roman"/>
                  </a:rPr>
                  <a:t>φ</a:t>
                </a:r>
                <a:r>
                  <a:rPr lang="ru-RU" sz="2100" dirty="0" smtClean="0">
                    <a:solidFill>
                      <a:schemeClr val="tx2">
                        <a:lumMod val="75000"/>
                      </a:schemeClr>
                    </a:solidFill>
                    <a:latin typeface="Times New Roman"/>
                    <a:cs typeface="Times New Roman"/>
                  </a:rPr>
                  <a:t>, </a:t>
                </a:r>
                <a14:m>
                  <m:oMath xmlns:m="http://schemas.openxmlformats.org/officeDocument/2006/math">
                    <m:sSub>
                      <m:sSubPr>
                        <m:ctrlPr>
                          <a:rPr lang="ru-RU" sz="2100" i="1" smtClean="0">
                            <a:solidFill>
                              <a:srgbClr val="C00000"/>
                            </a:solidFill>
                            <a:latin typeface="Cambria Math"/>
                            <a:cs typeface="Times New Roman"/>
                          </a:rPr>
                        </m:ctrlPr>
                      </m:sSubPr>
                      <m:e>
                        <m:r>
                          <a:rPr lang="ru-RU" sz="2100" i="1" smtClean="0">
                            <a:solidFill>
                              <a:srgbClr val="C00000"/>
                            </a:solidFill>
                            <a:latin typeface="Cambria Math"/>
                            <a:ea typeface="Cambria Math"/>
                            <a:cs typeface="Times New Roman"/>
                          </a:rPr>
                          <m:t>𝜑</m:t>
                        </m:r>
                      </m:e>
                      <m:sub>
                        <m:r>
                          <a:rPr lang="en-US" sz="2100" b="0" i="1" smtClean="0">
                            <a:solidFill>
                              <a:srgbClr val="C00000"/>
                            </a:solidFill>
                            <a:latin typeface="Cambria Math"/>
                            <a:cs typeface="Times New Roman"/>
                          </a:rPr>
                          <m:t>1</m:t>
                        </m:r>
                      </m:sub>
                    </m:sSub>
                  </m:oMath>
                </a14:m>
                <a:r>
                  <a:rPr lang="ru-RU" sz="2100" dirty="0" smtClean="0">
                    <a:solidFill>
                      <a:schemeClr val="tx2">
                        <a:lumMod val="75000"/>
                      </a:schemeClr>
                    </a:solidFill>
                    <a:latin typeface="Times New Roman"/>
                    <a:cs typeface="Times New Roman"/>
                  </a:rPr>
                  <a:t> – </a:t>
                </a:r>
                <a:r>
                  <a:rPr lang="ru-RU" sz="2100" dirty="0" smtClean="0">
                    <a:solidFill>
                      <a:schemeClr val="tx2">
                        <a:lumMod val="75000"/>
                      </a:schemeClr>
                    </a:solidFill>
                    <a:latin typeface="GOST Type BU" pitchFamily="2" charset="2"/>
                    <a:cs typeface="Times New Roman"/>
                  </a:rPr>
                  <a:t>соответственно главный и вспомогательный углы в плане, рад;</a:t>
                </a:r>
                <a:r>
                  <a:rPr lang="ru-RU" sz="2100" dirty="0" smtClean="0">
                    <a:solidFill>
                      <a:schemeClr val="tx2">
                        <a:lumMod val="75000"/>
                      </a:schemeClr>
                    </a:solidFill>
                    <a:latin typeface="GOST type A" pitchFamily="34" charset="0"/>
                    <a:cs typeface="Times New Roman"/>
                  </a:rPr>
                  <a:t> </a:t>
                </a:r>
                <a:r>
                  <a:rPr lang="en-US" sz="2100" dirty="0" smtClean="0">
                    <a:solidFill>
                      <a:srgbClr val="C00000"/>
                    </a:solidFill>
                    <a:latin typeface="Times New Roman"/>
                    <a:cs typeface="Times New Roman"/>
                  </a:rPr>
                  <a:t>r</a:t>
                </a:r>
                <a:r>
                  <a:rPr lang="en-US" sz="2100" dirty="0" smtClean="0">
                    <a:solidFill>
                      <a:schemeClr val="tx2">
                        <a:lumMod val="75000"/>
                      </a:schemeClr>
                    </a:solidFill>
                    <a:latin typeface="Times New Roman"/>
                    <a:cs typeface="Times New Roman"/>
                  </a:rPr>
                  <a:t> – </a:t>
                </a:r>
                <a:r>
                  <a:rPr lang="ru-RU" sz="2100" dirty="0" smtClean="0">
                    <a:solidFill>
                      <a:schemeClr val="tx2">
                        <a:lumMod val="75000"/>
                      </a:schemeClr>
                    </a:solidFill>
                    <a:latin typeface="GOST Type BU" pitchFamily="2" charset="2"/>
                    <a:cs typeface="Times New Roman"/>
                  </a:rPr>
                  <a:t>радиус вершины, мм.</a:t>
                </a:r>
                <a:endParaRPr lang="ru-RU" sz="2100" dirty="0">
                  <a:solidFill>
                    <a:schemeClr val="tx2">
                      <a:lumMod val="75000"/>
                    </a:schemeClr>
                  </a:solidFill>
                  <a:latin typeface="GOST Type BU" pitchFamily="2" charset="2"/>
                </a:endParaRPr>
              </a:p>
            </p:txBody>
          </p:sp>
        </mc:Choice>
        <mc:Fallback xmlns="">
          <p:sp>
            <p:nvSpPr>
              <p:cNvPr id="10" name="Содержимое 2"/>
              <p:cNvSpPr txBox="1">
                <a:spLocks noRot="1" noChangeAspect="1" noMove="1" noResize="1" noEditPoints="1" noAdjustHandles="1" noChangeArrowheads="1" noChangeShapeType="1" noTextEdit="1"/>
              </p:cNvSpPr>
              <p:nvPr/>
            </p:nvSpPr>
            <p:spPr>
              <a:xfrm>
                <a:off x="-13447" y="5674782"/>
                <a:ext cx="9144000" cy="1047751"/>
              </a:xfrm>
              <a:prstGeom prst="rect">
                <a:avLst/>
              </a:prstGeom>
              <a:blipFill rotWithShape="0">
                <a:blip r:embed="rId4"/>
                <a:stretch>
                  <a:fillRect t="-9302" r="-800"/>
                </a:stretch>
              </a:blipFill>
            </p:spPr>
            <p:txBody>
              <a:bodyPr/>
              <a:lstStyle/>
              <a:p>
                <a:r>
                  <a:rPr lang="ru-RU">
                    <a:noFill/>
                  </a:rPr>
                  <a:t> </a:t>
                </a:r>
              </a:p>
            </p:txBody>
          </p:sp>
        </mc:Fallback>
      </mc:AlternateContent>
      <p:sp>
        <p:nvSpPr>
          <p:cNvPr id="13" name="Содержимое 2"/>
          <p:cNvSpPr txBox="1">
            <a:spLocks/>
          </p:cNvSpPr>
          <p:nvPr/>
        </p:nvSpPr>
        <p:spPr>
          <a:xfrm>
            <a:off x="5054181" y="4849426"/>
            <a:ext cx="369060" cy="523875"/>
          </a:xfrm>
          <a:prstGeom prst="rect">
            <a:avLst/>
          </a:prstGeom>
        </p:spPr>
        <p:txBody>
          <a:bodyPr vert="horz" lIns="91440" tIns="45720" rIns="91440" bIns="45720" rtlCol="0">
            <a:noAutofit/>
          </a:bodyPr>
          <a:lstStyle/>
          <a:p>
            <a:pPr marL="95250" algn="just">
              <a:lnSpc>
                <a:spcPct val="80000"/>
              </a:lnSpc>
              <a:defRPr/>
            </a:pPr>
            <a:r>
              <a:rPr lang="ru-RU" sz="2100" dirty="0">
                <a:solidFill>
                  <a:schemeClr val="tx2">
                    <a:lumMod val="75000"/>
                  </a:schemeClr>
                </a:solidFill>
                <a:latin typeface="GOST Type BU" pitchFamily="2" charset="2"/>
              </a:rPr>
              <a:t>,</a:t>
            </a:r>
          </a:p>
        </p:txBody>
      </p:sp>
      <mc:AlternateContent xmlns:mc="http://schemas.openxmlformats.org/markup-compatibility/2006" xmlns:a14="http://schemas.microsoft.com/office/drawing/2010/main">
        <mc:Choice Requires="a14">
          <p:sp>
            <p:nvSpPr>
              <p:cNvPr id="8" name="TextBox 7"/>
              <p:cNvSpPr txBox="1"/>
              <p:nvPr/>
            </p:nvSpPr>
            <p:spPr>
              <a:xfrm>
                <a:off x="2993395" y="1908443"/>
                <a:ext cx="3157211" cy="9460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h</m:t>
                      </m:r>
                      <m:r>
                        <a:rPr lang="en-US" sz="2800" b="0" i="1" smtClean="0">
                          <a:solidFill>
                            <a:srgbClr val="C00000"/>
                          </a:solidFill>
                          <a:latin typeface="Cambria Math"/>
                        </a:rPr>
                        <m:t>=</m:t>
                      </m:r>
                      <m:sSub>
                        <m:sSubPr>
                          <m:ctrlPr>
                            <a:rPr lang="en-US" sz="2800" b="0" i="1" smtClean="0">
                              <a:solidFill>
                                <a:srgbClr val="C00000"/>
                              </a:solidFill>
                              <a:latin typeface="Cambria Math"/>
                            </a:rPr>
                          </m:ctrlPr>
                        </m:sSubPr>
                        <m:e>
                          <m:r>
                            <a:rPr lang="en-US" sz="2800" b="0" i="1" smtClean="0">
                              <a:solidFill>
                                <a:srgbClr val="C00000"/>
                              </a:solidFill>
                              <a:latin typeface="Cambria Math"/>
                            </a:rPr>
                            <m:t>𝑆</m:t>
                          </m:r>
                        </m:e>
                        <m:sub>
                          <m:r>
                            <a:rPr lang="en-US" sz="2800" b="0" i="1" smtClean="0">
                              <a:solidFill>
                                <a:srgbClr val="C00000"/>
                              </a:solidFill>
                              <a:latin typeface="Cambria Math"/>
                            </a:rPr>
                            <m:t>0</m:t>
                          </m:r>
                        </m:sub>
                      </m:sSub>
                      <m:f>
                        <m:fPr>
                          <m:ctrlPr>
                            <a:rPr lang="en-US" sz="2800" b="0" i="1" smtClean="0">
                              <a:solidFill>
                                <a:srgbClr val="C00000"/>
                              </a:solidFill>
                              <a:latin typeface="Cambria Math"/>
                            </a:rPr>
                          </m:ctrlPr>
                        </m:fPr>
                        <m:num>
                          <m:r>
                            <a:rPr lang="en-US" sz="2800" b="0" i="1" smtClean="0">
                              <a:solidFill>
                                <a:srgbClr val="C00000"/>
                              </a:solidFill>
                              <a:latin typeface="Cambria Math"/>
                            </a:rPr>
                            <m:t>𝑡𝑔</m:t>
                          </m:r>
                          <m:sSub>
                            <m:sSubPr>
                              <m:ctrlPr>
                                <a:rPr lang="en-US" sz="2800" b="0" i="1" smtClean="0">
                                  <a:solidFill>
                                    <a:srgbClr val="C00000"/>
                                  </a:solidFill>
                                  <a:latin typeface="Cambria Math"/>
                                </a:rPr>
                              </m:ctrlPr>
                            </m:sSubPr>
                            <m:e>
                              <m:r>
                                <m:rPr>
                                  <m:sty m:val="p"/>
                                </m:rPr>
                                <a:rPr lang="el-GR" sz="2800" b="0" i="1" smtClean="0">
                                  <a:solidFill>
                                    <a:srgbClr val="C00000"/>
                                  </a:solidFill>
                                  <a:latin typeface="Cambria Math"/>
                                </a:rPr>
                                <m:t>φ</m:t>
                              </m:r>
                            </m:e>
                            <m:sub>
                              <m:r>
                                <a:rPr lang="en-US" sz="2800" b="0" i="1" smtClean="0">
                                  <a:solidFill>
                                    <a:srgbClr val="C00000"/>
                                  </a:solidFill>
                                  <a:latin typeface="Cambria Math"/>
                                </a:rPr>
                                <m:t>1</m:t>
                              </m:r>
                            </m:sub>
                          </m:sSub>
                          <m:r>
                            <a:rPr lang="en-US" sz="2800" b="0" i="1" smtClean="0">
                              <a:solidFill>
                                <a:srgbClr val="C00000"/>
                              </a:solidFill>
                              <a:latin typeface="Cambria Math"/>
                              <a:ea typeface="Cambria Math"/>
                            </a:rPr>
                            <m:t>∙</m:t>
                          </m:r>
                          <m:r>
                            <a:rPr lang="en-US" sz="2800" b="0" i="1" smtClean="0">
                              <a:solidFill>
                                <a:srgbClr val="C00000"/>
                              </a:solidFill>
                              <a:latin typeface="Cambria Math"/>
                              <a:ea typeface="Cambria Math"/>
                            </a:rPr>
                            <m:t>𝑡𝑔</m:t>
                          </m:r>
                          <m:r>
                            <a:rPr lang="en-US" sz="2800" b="0" i="1" smtClean="0">
                              <a:solidFill>
                                <a:srgbClr val="C00000"/>
                              </a:solidFill>
                              <a:latin typeface="Cambria Math"/>
                              <a:ea typeface="Cambria Math"/>
                            </a:rPr>
                            <m:t>𝜑</m:t>
                          </m:r>
                        </m:num>
                        <m:den>
                          <m:r>
                            <a:rPr lang="en-US" sz="2800" b="0" i="1" smtClean="0">
                              <a:solidFill>
                                <a:srgbClr val="C00000"/>
                              </a:solidFill>
                              <a:latin typeface="Cambria Math"/>
                            </a:rPr>
                            <m:t>𝑡𝑔</m:t>
                          </m:r>
                          <m:sSub>
                            <m:sSubPr>
                              <m:ctrlPr>
                                <a:rPr lang="en-US" sz="2800" b="0" i="1" smtClean="0">
                                  <a:solidFill>
                                    <a:srgbClr val="C00000"/>
                                  </a:solidFill>
                                  <a:latin typeface="Cambria Math"/>
                                </a:rPr>
                              </m:ctrlPr>
                            </m:sSubPr>
                            <m:e>
                              <m:r>
                                <a:rPr lang="en-US" sz="2800" b="0" i="1" smtClean="0">
                                  <a:solidFill>
                                    <a:srgbClr val="C00000"/>
                                  </a:solidFill>
                                  <a:latin typeface="Cambria Math"/>
                                  <a:ea typeface="Cambria Math"/>
                                </a:rPr>
                                <m:t>𝜑</m:t>
                              </m:r>
                            </m:e>
                            <m:sub>
                              <m:r>
                                <a:rPr lang="en-US" sz="2800" b="0" i="1" smtClean="0">
                                  <a:solidFill>
                                    <a:srgbClr val="C00000"/>
                                  </a:solidFill>
                                  <a:latin typeface="Cambria Math"/>
                                </a:rPr>
                                <m:t>1</m:t>
                              </m:r>
                            </m:sub>
                          </m:sSub>
                          <m:r>
                            <a:rPr lang="en-US" sz="2800" b="0" i="1" smtClean="0">
                              <a:solidFill>
                                <a:srgbClr val="C00000"/>
                              </a:solidFill>
                              <a:latin typeface="Cambria Math"/>
                            </a:rPr>
                            <m:t>+</m:t>
                          </m:r>
                          <m:r>
                            <a:rPr lang="en-US" sz="2800" b="0" i="1" smtClean="0">
                              <a:solidFill>
                                <a:srgbClr val="C00000"/>
                              </a:solidFill>
                              <a:latin typeface="Cambria Math"/>
                            </a:rPr>
                            <m:t>𝑡𝑔</m:t>
                          </m:r>
                          <m:r>
                            <a:rPr lang="en-US" sz="2800" b="0" i="1" smtClean="0">
                              <a:solidFill>
                                <a:srgbClr val="C00000"/>
                              </a:solidFill>
                              <a:latin typeface="Cambria Math"/>
                              <a:ea typeface="Cambria Math"/>
                            </a:rPr>
                            <m:t>𝜑</m:t>
                          </m:r>
                        </m:den>
                      </m:f>
                    </m:oMath>
                  </m:oMathPara>
                </a14:m>
                <a:endParaRPr lang="ru-RU" sz="28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993395" y="1908443"/>
                <a:ext cx="3157211" cy="946093"/>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844045" y="4479817"/>
                <a:ext cx="1455911" cy="9868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a:rPr>
                        <m:t>h</m:t>
                      </m:r>
                      <m:r>
                        <a:rPr lang="en-US" sz="2800" b="0" i="1" smtClean="0">
                          <a:solidFill>
                            <a:srgbClr val="C00000"/>
                          </a:solidFill>
                          <a:latin typeface="Cambria Math"/>
                        </a:rPr>
                        <m:t>=</m:t>
                      </m:r>
                      <m:f>
                        <m:fPr>
                          <m:ctrlPr>
                            <a:rPr lang="en-US" sz="2800" b="0" i="1" smtClean="0">
                              <a:solidFill>
                                <a:srgbClr val="C00000"/>
                              </a:solidFill>
                              <a:latin typeface="Cambria Math"/>
                            </a:rPr>
                          </m:ctrlPr>
                        </m:fPr>
                        <m:num>
                          <m:sSup>
                            <m:sSupPr>
                              <m:ctrlPr>
                                <a:rPr lang="en-US" sz="2800" b="0" i="1" smtClean="0">
                                  <a:solidFill>
                                    <a:srgbClr val="C00000"/>
                                  </a:solidFill>
                                  <a:latin typeface="Cambria Math"/>
                                </a:rPr>
                              </m:ctrlPr>
                            </m:sSupPr>
                            <m:e>
                              <m:sSub>
                                <m:sSubPr>
                                  <m:ctrlPr>
                                    <a:rPr lang="en-US" sz="2800" b="0" i="1" smtClean="0">
                                      <a:solidFill>
                                        <a:srgbClr val="C00000"/>
                                      </a:solidFill>
                                      <a:latin typeface="Cambria Math"/>
                                    </a:rPr>
                                  </m:ctrlPr>
                                </m:sSubPr>
                                <m:e>
                                  <m:r>
                                    <a:rPr lang="en-US" sz="2800" b="0" i="1" smtClean="0">
                                      <a:solidFill>
                                        <a:srgbClr val="C00000"/>
                                      </a:solidFill>
                                      <a:latin typeface="Cambria Math"/>
                                    </a:rPr>
                                    <m:t>𝑆</m:t>
                                  </m:r>
                                </m:e>
                                <m:sub>
                                  <m:r>
                                    <a:rPr lang="en-US" sz="2800" b="0" i="1" smtClean="0">
                                      <a:solidFill>
                                        <a:srgbClr val="C00000"/>
                                      </a:solidFill>
                                      <a:latin typeface="Cambria Math"/>
                                    </a:rPr>
                                    <m:t>0</m:t>
                                  </m:r>
                                </m:sub>
                              </m:sSub>
                            </m:e>
                            <m:sup>
                              <m:r>
                                <a:rPr lang="en-US" sz="2800" b="0" i="1" smtClean="0">
                                  <a:solidFill>
                                    <a:srgbClr val="C00000"/>
                                  </a:solidFill>
                                  <a:latin typeface="Cambria Math"/>
                                </a:rPr>
                                <m:t>2</m:t>
                              </m:r>
                            </m:sup>
                          </m:sSup>
                        </m:num>
                        <m:den>
                          <m:r>
                            <a:rPr lang="en-US" sz="2800" b="0" i="1" smtClean="0">
                              <a:solidFill>
                                <a:srgbClr val="C00000"/>
                              </a:solidFill>
                              <a:latin typeface="Cambria Math"/>
                            </a:rPr>
                            <m:t>8</m:t>
                          </m:r>
                          <m:r>
                            <a:rPr lang="en-US" sz="2800" b="0" i="1" smtClean="0">
                              <a:solidFill>
                                <a:srgbClr val="C00000"/>
                              </a:solidFill>
                              <a:latin typeface="Cambria Math"/>
                            </a:rPr>
                            <m:t>𝑟</m:t>
                          </m:r>
                        </m:den>
                      </m:f>
                    </m:oMath>
                  </m:oMathPara>
                </a14:m>
                <a:endParaRPr lang="ru-RU" sz="2800" dirty="0">
                  <a:solidFill>
                    <a:srgbClr val="C0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844045" y="4479817"/>
                <a:ext cx="1455911" cy="986873"/>
              </a:xfrm>
              <a:prstGeom prst="rect">
                <a:avLst/>
              </a:prstGeom>
              <a:blipFill rotWithShape="0">
                <a:blip r:embed="rId6"/>
                <a:stretch>
                  <a:fillRect/>
                </a:stretch>
              </a:blipFill>
            </p:spPr>
            <p:txBody>
              <a:bodyPr/>
              <a:lstStyle/>
              <a:p>
                <a:r>
                  <a:rPr lang="ru-RU">
                    <a:noFill/>
                  </a:rPr>
                  <a:t> </a:t>
                </a:r>
              </a:p>
            </p:txBody>
          </p:sp>
        </mc:Fallback>
      </mc:AlternateContent>
      <p:sp>
        <p:nvSpPr>
          <p:cNvPr id="14" name="Содержимое 2"/>
          <p:cNvSpPr txBox="1">
            <a:spLocks/>
          </p:cNvSpPr>
          <p:nvPr/>
        </p:nvSpPr>
        <p:spPr>
          <a:xfrm>
            <a:off x="6028652" y="2143348"/>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2" name="Группа 11"/>
          <p:cNvGrpSpPr/>
          <p:nvPr/>
        </p:nvGrpSpPr>
        <p:grpSpPr>
          <a:xfrm>
            <a:off x="8421466" y="6450136"/>
            <a:ext cx="476412" cy="369332"/>
            <a:chOff x="8421466" y="6450136"/>
            <a:chExt cx="476412" cy="369332"/>
          </a:xfrm>
        </p:grpSpPr>
        <p:sp>
          <p:nvSpPr>
            <p:cNvPr id="15" name="Овал 1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6" name="TextBox 15"/>
            <p:cNvSpPr txBox="1"/>
            <p:nvPr/>
          </p:nvSpPr>
          <p:spPr>
            <a:xfrm>
              <a:off x="8421466"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212430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102523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a:t>
            </a:r>
            <a:r>
              <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РЕЖИМА РЕЗАНИЯ НА </a:t>
            </a:r>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ШЕРОХОВАТОСТЬ ПОВЕРХНОСТИ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5191122"/>
            <a:ext cx="9144000" cy="1047751"/>
          </a:xfrm>
          <a:prstGeom prst="rect">
            <a:avLst/>
          </a:prstGeom>
        </p:spPr>
        <p:txBody>
          <a:bodyPr vert="horz" lIns="91440" tIns="45720" rIns="91440" bIns="45720" rtlCol="0">
            <a:noAutofit/>
          </a:bodyPr>
          <a:lstStyle/>
          <a:p>
            <a:pPr marL="95250" indent="438150" algn="ctr">
              <a:lnSpc>
                <a:spcPct val="80000"/>
              </a:lnSpc>
              <a:defRPr/>
            </a:pPr>
            <a:r>
              <a:rPr lang="ru-RU" sz="2100" dirty="0">
                <a:solidFill>
                  <a:schemeClr val="tx2">
                    <a:lumMod val="75000"/>
                  </a:schemeClr>
                </a:solidFill>
                <a:latin typeface="GOST Type BU" pitchFamily="2" charset="2"/>
              </a:rPr>
              <a:t>Зависимости шероховатости обработанной поверхности детали </a:t>
            </a:r>
          </a:p>
          <a:p>
            <a:pPr marL="95250" indent="438150" algn="ctr">
              <a:lnSpc>
                <a:spcPct val="80000"/>
              </a:lnSpc>
              <a:defRPr/>
            </a:pPr>
            <a:r>
              <a:rPr lang="ru-RU" sz="2100" dirty="0">
                <a:solidFill>
                  <a:schemeClr val="tx2">
                    <a:lumMod val="75000"/>
                  </a:schemeClr>
                </a:solidFill>
                <a:latin typeface="GOST Type BU" pitchFamily="2" charset="2"/>
              </a:rPr>
              <a:t>от скорости резания (</a:t>
            </a:r>
            <a:r>
              <a:rPr lang="ru-RU" sz="2100" dirty="0">
                <a:solidFill>
                  <a:srgbClr val="C00000"/>
                </a:solidFill>
                <a:latin typeface="GOST Type BU" pitchFamily="2" charset="2"/>
              </a:rPr>
              <a:t>а</a:t>
            </a:r>
            <a:r>
              <a:rPr lang="ru-RU" sz="2100" dirty="0">
                <a:solidFill>
                  <a:schemeClr val="tx2">
                    <a:lumMod val="75000"/>
                  </a:schemeClr>
                </a:solidFill>
                <a:latin typeface="GOST Type BU" pitchFamily="2" charset="2"/>
              </a:rPr>
              <a:t>) и подачи (</a:t>
            </a:r>
            <a:r>
              <a:rPr lang="ru-RU" sz="2100" dirty="0">
                <a:solidFill>
                  <a:srgbClr val="C00000"/>
                </a:solidFill>
                <a:latin typeface="GOST Type BU" pitchFamily="2" charset="2"/>
              </a:rPr>
              <a:t>б</a:t>
            </a:r>
            <a:r>
              <a:rPr lang="ru-RU" sz="2100" dirty="0">
                <a:solidFill>
                  <a:schemeClr val="tx2">
                    <a:lumMod val="75000"/>
                  </a:schemeClr>
                </a:solidFill>
                <a:latin typeface="GOST Type BU" pitchFamily="2" charset="2"/>
              </a:rPr>
              <a:t>): </a:t>
            </a:r>
          </a:p>
          <a:p>
            <a:pPr marL="95250" indent="438150" algn="ctr">
              <a:lnSpc>
                <a:spcPct val="80000"/>
              </a:lnSpc>
              <a:defRPr/>
            </a:pPr>
            <a:r>
              <a:rPr lang="ru-RU" sz="2100" dirty="0">
                <a:solidFill>
                  <a:srgbClr val="C00000"/>
                </a:solidFill>
                <a:latin typeface="GOST Type BU" pitchFamily="2" charset="2"/>
              </a:rPr>
              <a:t>1</a:t>
            </a:r>
            <a:r>
              <a:rPr lang="ru-RU" sz="2100" dirty="0">
                <a:solidFill>
                  <a:schemeClr val="tx2">
                    <a:lumMod val="75000"/>
                  </a:schemeClr>
                </a:solidFill>
                <a:latin typeface="GOST Type BU" pitchFamily="2" charset="2"/>
              </a:rPr>
              <a:t> – резание с наростом, </a:t>
            </a:r>
            <a:r>
              <a:rPr lang="ru-RU" sz="2100" dirty="0">
                <a:solidFill>
                  <a:srgbClr val="C00000"/>
                </a:solidFill>
                <a:latin typeface="GOST Type BU" pitchFamily="2" charset="2"/>
              </a:rPr>
              <a:t>2</a:t>
            </a:r>
            <a:r>
              <a:rPr lang="ru-RU" sz="2100" dirty="0">
                <a:solidFill>
                  <a:schemeClr val="tx2">
                    <a:lumMod val="75000"/>
                  </a:schemeClr>
                </a:solidFill>
                <a:latin typeface="GOST Type BU" pitchFamily="2" charset="2"/>
              </a:rPr>
              <a:t> – резание без нароста</a:t>
            </a: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312" y="1662641"/>
            <a:ext cx="8467376" cy="3271310"/>
          </a:xfrm>
          <a:prstGeom prst="rect">
            <a:avLst/>
          </a:prstGeom>
        </p:spPr>
      </p:pic>
      <p:grpSp>
        <p:nvGrpSpPr>
          <p:cNvPr id="5" name="Группа 4"/>
          <p:cNvGrpSpPr/>
          <p:nvPr/>
        </p:nvGrpSpPr>
        <p:grpSpPr>
          <a:xfrm>
            <a:off x="8421467" y="6450136"/>
            <a:ext cx="476412" cy="369332"/>
            <a:chOff x="8421467" y="6450136"/>
            <a:chExt cx="47641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7" y="6450136"/>
              <a:ext cx="47641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259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2481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3999" cy="79851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РЕЗАНИЕ, ОБЩАЯ СХЕМА И СИСТЕМА РЕЗАНИЯ</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031786"/>
            <a:ext cx="8765628" cy="1056289"/>
          </a:xfrm>
          <a:prstGeom prst="rect">
            <a:avLst/>
          </a:prstGeom>
        </p:spPr>
        <p:txBody>
          <a:bodyPr vert="horz" lIns="91440" tIns="45720" rIns="91440" bIns="45720" rtlCol="0">
            <a:noAutofit/>
          </a:bodyPr>
          <a:lstStyle/>
          <a:p>
            <a:pPr algn="just">
              <a:lnSpc>
                <a:spcPct val="80000"/>
              </a:lnSpc>
              <a:defRPr/>
            </a:pPr>
            <a:r>
              <a:rPr lang="ru-RU" sz="2100" dirty="0" smtClean="0">
                <a:solidFill>
                  <a:srgbClr val="C00000"/>
                </a:solidFill>
                <a:latin typeface="GOST Type BU" pitchFamily="2" charset="2"/>
              </a:rPr>
              <a:t>Резанием </a:t>
            </a:r>
            <a:r>
              <a:rPr lang="ru-RU" sz="2100" dirty="0" smtClean="0">
                <a:solidFill>
                  <a:schemeClr val="tx1">
                    <a:lumMod val="75000"/>
                  </a:schemeClr>
                </a:solidFill>
                <a:latin typeface="GOST Type BU" pitchFamily="2" charset="2"/>
              </a:rPr>
              <a:t>называется обработка материала, заключающаяся в образовании новых поверхностей путем механического или какого-либо другого воздействия и последующего отделения части материала (стружки).</a:t>
            </a:r>
            <a:endParaRPr kumimoji="0" lang="ru-RU" sz="1400" b="0" i="0" u="none" strike="noStrike" kern="1200" cap="none" spc="0" normalizeH="0" baseline="0" noProof="0" dirty="0">
              <a:ln>
                <a:noFill/>
              </a:ln>
              <a:solidFill>
                <a:schemeClr val="tx1">
                  <a:lumMod val="75000"/>
                </a:schemeClr>
              </a:solidFill>
              <a:effectLst/>
              <a:uLnTx/>
              <a:uFillTx/>
              <a:latin typeface="GOST Type BU" pitchFamily="2" charset="2"/>
            </a:endParaRPr>
          </a:p>
        </p:txBody>
      </p:sp>
      <p:sp>
        <p:nvSpPr>
          <p:cNvPr id="5" name="Содержимое 2"/>
          <p:cNvSpPr txBox="1">
            <a:spLocks/>
          </p:cNvSpPr>
          <p:nvPr/>
        </p:nvSpPr>
        <p:spPr>
          <a:xfrm>
            <a:off x="204952" y="5256910"/>
            <a:ext cx="3452648" cy="1142998"/>
          </a:xfrm>
          <a:prstGeom prst="rect">
            <a:avLst/>
          </a:prstGeom>
        </p:spPr>
        <p:txBody>
          <a:bodyPr vert="horz" lIns="91440" tIns="45720" rIns="91440" bIns="45720" rtlCol="0">
            <a:noAutofit/>
          </a:bodyPr>
          <a:lstStyle/>
          <a:p>
            <a:pPr algn="just">
              <a:tabLst>
                <a:tab pos="2970213" algn="ctr"/>
                <a:tab pos="5940425" algn="r"/>
              </a:tabLst>
            </a:pPr>
            <a:r>
              <a:rPr lang="ru-RU" dirty="0" smtClean="0">
                <a:latin typeface="GOST Type BU" pitchFamily="2" charset="2"/>
              </a:rPr>
              <a:t>Общая схема обработки резанием: </a:t>
            </a:r>
            <a:r>
              <a:rPr lang="ru-RU" dirty="0" smtClean="0">
                <a:solidFill>
                  <a:srgbClr val="C00000"/>
                </a:solidFill>
                <a:latin typeface="GOST Type BU" pitchFamily="2" charset="2"/>
              </a:rPr>
              <a:t>1 -</a:t>
            </a:r>
            <a:r>
              <a:rPr lang="ru-RU" dirty="0" smtClean="0">
                <a:latin typeface="GOST Type BU" pitchFamily="2" charset="2"/>
              </a:rPr>
              <a:t> режущий инструмент; </a:t>
            </a:r>
            <a:r>
              <a:rPr lang="ru-RU" dirty="0" smtClean="0">
                <a:solidFill>
                  <a:srgbClr val="C00000"/>
                </a:solidFill>
                <a:latin typeface="GOST Type BU" pitchFamily="2" charset="2"/>
              </a:rPr>
              <a:t>2</a:t>
            </a:r>
            <a:r>
              <a:rPr lang="en-US" dirty="0" smtClean="0">
                <a:solidFill>
                  <a:srgbClr val="C00000"/>
                </a:solidFill>
                <a:latin typeface="GOST Type BU" pitchFamily="2" charset="2"/>
              </a:rPr>
              <a:t> </a:t>
            </a:r>
            <a:r>
              <a:rPr lang="ru-RU" dirty="0" smtClean="0">
                <a:solidFill>
                  <a:srgbClr val="C00000"/>
                </a:solidFill>
                <a:latin typeface="GOST Type BU" pitchFamily="2" charset="2"/>
              </a:rPr>
              <a:t>-</a:t>
            </a:r>
            <a:r>
              <a:rPr lang="en-US" dirty="0" smtClean="0">
                <a:latin typeface="GOST Type BU" pitchFamily="2" charset="2"/>
              </a:rPr>
              <a:t> </a:t>
            </a:r>
            <a:r>
              <a:rPr lang="ru-RU" dirty="0" smtClean="0">
                <a:latin typeface="GOST Type BU" pitchFamily="2" charset="2"/>
              </a:rPr>
              <a:t>заготовка; </a:t>
            </a:r>
            <a:r>
              <a:rPr lang="ru-RU" dirty="0" smtClean="0">
                <a:solidFill>
                  <a:srgbClr val="C00000"/>
                </a:solidFill>
                <a:latin typeface="GOST Type BU" pitchFamily="2" charset="2"/>
              </a:rPr>
              <a:t>3</a:t>
            </a:r>
            <a:r>
              <a:rPr lang="en-US" dirty="0" smtClean="0">
                <a:solidFill>
                  <a:srgbClr val="C00000"/>
                </a:solidFill>
                <a:latin typeface="GOST Type BU" pitchFamily="2" charset="2"/>
              </a:rPr>
              <a:t> </a:t>
            </a:r>
            <a:r>
              <a:rPr lang="ru-RU" dirty="0" smtClean="0">
                <a:solidFill>
                  <a:srgbClr val="C00000"/>
                </a:solidFill>
                <a:latin typeface="GOST Type BU" pitchFamily="2" charset="2"/>
              </a:rPr>
              <a:t>-</a:t>
            </a:r>
            <a:r>
              <a:rPr lang="en-US" dirty="0" smtClean="0">
                <a:latin typeface="GOST Type BU" pitchFamily="2" charset="2"/>
              </a:rPr>
              <a:t> </a:t>
            </a:r>
            <a:r>
              <a:rPr lang="ru-RU" dirty="0" smtClean="0">
                <a:latin typeface="GOST Type BU" pitchFamily="2" charset="2"/>
              </a:rPr>
              <a:t>стружка; </a:t>
            </a:r>
            <a:r>
              <a:rPr lang="ru-RU" dirty="0" smtClean="0">
                <a:solidFill>
                  <a:srgbClr val="C00000"/>
                </a:solidFill>
                <a:latin typeface="GOST Type BU" pitchFamily="2" charset="2"/>
              </a:rPr>
              <a:t>4</a:t>
            </a:r>
            <a:r>
              <a:rPr lang="en-US" dirty="0" smtClean="0">
                <a:solidFill>
                  <a:srgbClr val="C00000"/>
                </a:solidFill>
                <a:latin typeface="GOST Type BU" pitchFamily="2" charset="2"/>
              </a:rPr>
              <a:t> </a:t>
            </a:r>
            <a:r>
              <a:rPr lang="ru-RU" dirty="0" smtClean="0">
                <a:solidFill>
                  <a:srgbClr val="C00000"/>
                </a:solidFill>
                <a:latin typeface="GOST Type BU" pitchFamily="2" charset="2"/>
              </a:rPr>
              <a:t>-</a:t>
            </a:r>
            <a:r>
              <a:rPr lang="en-US" dirty="0" smtClean="0">
                <a:latin typeface="GOST Type BU" pitchFamily="2" charset="2"/>
              </a:rPr>
              <a:t> </a:t>
            </a:r>
            <a:r>
              <a:rPr lang="ru-RU" dirty="0" smtClean="0">
                <a:latin typeface="GOST Type BU" pitchFamily="2" charset="2"/>
              </a:rPr>
              <a:t>режущая кромка</a:t>
            </a:r>
            <a:endParaRPr lang="ru-RU" dirty="0">
              <a:latin typeface="GOST Type BU" pitchFamily="2" charset="2"/>
            </a:endParaRPr>
          </a:p>
        </p:txBody>
      </p:sp>
      <p:pic>
        <p:nvPicPr>
          <p:cNvPr id="1028" name="Picture 4"/>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3767829" y="2188328"/>
            <a:ext cx="5290891" cy="633932"/>
          </a:xfrm>
          <a:prstGeom prst="rect">
            <a:avLst/>
          </a:prstGeom>
          <a:noFill/>
          <a:ln>
            <a:noFill/>
          </a:ln>
        </p:spPr>
      </p:pic>
      <p:pic>
        <p:nvPicPr>
          <p:cNvPr id="1029" name="Picture 5"/>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4713" y="1732461"/>
            <a:ext cx="3399913" cy="3673470"/>
          </a:xfrm>
          <a:prstGeom prst="rect">
            <a:avLst/>
          </a:prstGeom>
          <a:noFill/>
          <a:ln>
            <a:noFill/>
          </a:ln>
        </p:spPr>
      </p:pic>
      <p:sp>
        <p:nvSpPr>
          <p:cNvPr id="10" name="Содержимое 2"/>
          <p:cNvSpPr txBox="1">
            <a:spLocks/>
          </p:cNvSpPr>
          <p:nvPr/>
        </p:nvSpPr>
        <p:spPr>
          <a:xfrm>
            <a:off x="3791603" y="3010324"/>
            <a:ext cx="5115914" cy="3389584"/>
          </a:xfrm>
          <a:prstGeom prst="rect">
            <a:avLst/>
          </a:prstGeom>
        </p:spPr>
        <p:txBody>
          <a:bodyPr vert="horz" lIns="91440" tIns="45720" rIns="91440" bIns="45720" rtlCol="0">
            <a:noAutofit/>
          </a:bodyPr>
          <a:lstStyle/>
          <a:p>
            <a:pPr algn="just">
              <a:lnSpc>
                <a:spcPct val="80000"/>
              </a:lnSpc>
              <a:defRPr/>
            </a:pPr>
            <a:r>
              <a:rPr lang="ru-RU" sz="2100" dirty="0" smtClean="0">
                <a:latin typeface="GOST Type BU" pitchFamily="2" charset="2"/>
              </a:rPr>
              <a:t> Система резания: </a:t>
            </a:r>
            <a:r>
              <a:rPr lang="ru-RU" sz="2100" dirty="0" smtClean="0">
                <a:solidFill>
                  <a:srgbClr val="C00000"/>
                </a:solidFill>
                <a:latin typeface="GOST Type BU" pitchFamily="2" charset="2"/>
              </a:rPr>
              <a:t>1 -</a:t>
            </a:r>
            <a:r>
              <a:rPr lang="ru-RU" sz="2100" dirty="0" smtClean="0">
                <a:latin typeface="GOST Type BU" pitchFamily="2" charset="2"/>
              </a:rPr>
              <a:t> станок; </a:t>
            </a:r>
            <a:r>
              <a:rPr lang="ru-RU" sz="2100" dirty="0" smtClean="0">
                <a:solidFill>
                  <a:srgbClr val="C00000"/>
                </a:solidFill>
                <a:latin typeface="GOST Type BU" pitchFamily="2" charset="2"/>
              </a:rPr>
              <a:t>2 -</a:t>
            </a:r>
            <a:r>
              <a:rPr lang="ru-RU" sz="2100" dirty="0" smtClean="0">
                <a:latin typeface="GOST Type BU" pitchFamily="2" charset="2"/>
              </a:rPr>
              <a:t> приспособление; </a:t>
            </a:r>
            <a:r>
              <a:rPr lang="ru-RU" sz="2100" dirty="0" smtClean="0">
                <a:solidFill>
                  <a:srgbClr val="C00000"/>
                </a:solidFill>
                <a:latin typeface="GOST Type BU" pitchFamily="2" charset="2"/>
              </a:rPr>
              <a:t>3 -</a:t>
            </a:r>
            <a:r>
              <a:rPr lang="ru-RU" sz="2100" dirty="0" smtClean="0">
                <a:latin typeface="GOST Type BU" pitchFamily="2" charset="2"/>
              </a:rPr>
              <a:t> инструмент; </a:t>
            </a:r>
            <a:r>
              <a:rPr lang="ru-RU" sz="2100" dirty="0" smtClean="0">
                <a:solidFill>
                  <a:srgbClr val="C00000"/>
                </a:solidFill>
                <a:latin typeface="GOST Type BU" pitchFamily="2" charset="2"/>
              </a:rPr>
              <a:t>4 -</a:t>
            </a:r>
            <a:r>
              <a:rPr lang="ru-RU" sz="2100" dirty="0" smtClean="0">
                <a:latin typeface="GOST Type BU" pitchFamily="2" charset="2"/>
              </a:rPr>
              <a:t> заготовка; </a:t>
            </a:r>
            <a:r>
              <a:rPr lang="ru-RU" sz="2100" dirty="0" smtClean="0">
                <a:solidFill>
                  <a:srgbClr val="C00000"/>
                </a:solidFill>
                <a:latin typeface="GOST Type BU" pitchFamily="2" charset="2"/>
              </a:rPr>
              <a:t>5 - </a:t>
            </a:r>
            <a:r>
              <a:rPr lang="ru-RU" sz="2100" dirty="0" smtClean="0">
                <a:latin typeface="GOST Type BU" pitchFamily="2" charset="2"/>
              </a:rPr>
              <a:t>среда технологическая; </a:t>
            </a:r>
            <a:r>
              <a:rPr lang="ru-RU" sz="2100" dirty="0" smtClean="0">
                <a:solidFill>
                  <a:srgbClr val="C00000"/>
                </a:solidFill>
                <a:latin typeface="GOST Type BU" pitchFamily="2" charset="2"/>
              </a:rPr>
              <a:t>6 -</a:t>
            </a:r>
            <a:r>
              <a:rPr lang="ru-RU" sz="2100" dirty="0" smtClean="0">
                <a:latin typeface="GOST Type BU" pitchFamily="2" charset="2"/>
              </a:rPr>
              <a:t> режим резания; </a:t>
            </a:r>
            <a:r>
              <a:rPr lang="ru-RU" sz="2100" dirty="0" smtClean="0">
                <a:solidFill>
                  <a:srgbClr val="C00000"/>
                </a:solidFill>
                <a:latin typeface="GOST Type BU" pitchFamily="2" charset="2"/>
              </a:rPr>
              <a:t>7 -</a:t>
            </a:r>
            <a:r>
              <a:rPr lang="ru-RU" sz="2100" dirty="0" smtClean="0">
                <a:latin typeface="GOST Type BU" pitchFamily="2" charset="2"/>
              </a:rPr>
              <a:t> кинематика; </a:t>
            </a:r>
            <a:r>
              <a:rPr lang="ru-RU" sz="2100" dirty="0" smtClean="0">
                <a:solidFill>
                  <a:srgbClr val="C00000"/>
                </a:solidFill>
                <a:latin typeface="GOST Type BU" pitchFamily="2" charset="2"/>
              </a:rPr>
              <a:t>8 -</a:t>
            </a:r>
            <a:r>
              <a:rPr lang="ru-RU" sz="2100" dirty="0" smtClean="0">
                <a:latin typeface="GOST Type BU" pitchFamily="2" charset="2"/>
              </a:rPr>
              <a:t> упругие и пластические деформации; </a:t>
            </a:r>
            <a:r>
              <a:rPr lang="ru-RU" sz="2100" dirty="0" smtClean="0">
                <a:solidFill>
                  <a:srgbClr val="C00000"/>
                </a:solidFill>
                <a:latin typeface="GOST Type BU" pitchFamily="2" charset="2"/>
              </a:rPr>
              <a:t>9 -</a:t>
            </a:r>
            <a:r>
              <a:rPr lang="ru-RU" sz="2100" dirty="0" smtClean="0">
                <a:latin typeface="GOST Type BU" pitchFamily="2" charset="2"/>
              </a:rPr>
              <a:t> трение и разрушение; </a:t>
            </a:r>
            <a:r>
              <a:rPr lang="ru-RU" sz="2100" dirty="0" smtClean="0">
                <a:solidFill>
                  <a:srgbClr val="C00000"/>
                </a:solidFill>
                <a:latin typeface="GOST Type BU" pitchFamily="2" charset="2"/>
              </a:rPr>
              <a:t>10 -</a:t>
            </a:r>
            <a:r>
              <a:rPr lang="ru-RU" sz="2100" dirty="0" smtClean="0">
                <a:latin typeface="GOST Type BU" pitchFamily="2" charset="2"/>
              </a:rPr>
              <a:t> тепловые явления; </a:t>
            </a:r>
            <a:r>
              <a:rPr lang="ru-RU" sz="2100" dirty="0" smtClean="0">
                <a:solidFill>
                  <a:srgbClr val="C00000"/>
                </a:solidFill>
                <a:latin typeface="GOST Type BU" pitchFamily="2" charset="2"/>
              </a:rPr>
              <a:t>11 -</a:t>
            </a:r>
            <a:r>
              <a:rPr lang="ru-RU" sz="2100" dirty="0" smtClean="0">
                <a:latin typeface="GOST Type BU" pitchFamily="2" charset="2"/>
              </a:rPr>
              <a:t> химические явления; </a:t>
            </a:r>
            <a:r>
              <a:rPr lang="ru-RU" sz="2100" dirty="0" smtClean="0">
                <a:solidFill>
                  <a:srgbClr val="C00000"/>
                </a:solidFill>
                <a:latin typeface="GOST Type BU" pitchFamily="2" charset="2"/>
              </a:rPr>
              <a:t>12 -</a:t>
            </a:r>
            <a:r>
              <a:rPr lang="ru-RU" sz="2100" dirty="0" smtClean="0">
                <a:latin typeface="GOST Type BU" pitchFamily="2" charset="2"/>
              </a:rPr>
              <a:t> электромагнитные явления; </a:t>
            </a:r>
            <a:r>
              <a:rPr lang="ru-RU" sz="2100" dirty="0" smtClean="0">
                <a:solidFill>
                  <a:srgbClr val="C00000"/>
                </a:solidFill>
                <a:latin typeface="GOST Type BU" pitchFamily="2" charset="2"/>
              </a:rPr>
              <a:t>13 -</a:t>
            </a:r>
            <a:r>
              <a:rPr lang="ru-RU" sz="2100" dirty="0" smtClean="0">
                <a:latin typeface="GOST Type BU" pitchFamily="2" charset="2"/>
              </a:rPr>
              <a:t> точность обработки; </a:t>
            </a:r>
            <a:r>
              <a:rPr lang="ru-RU" sz="2100" dirty="0" smtClean="0">
                <a:solidFill>
                  <a:srgbClr val="C00000"/>
                </a:solidFill>
                <a:latin typeface="GOST Type BU" pitchFamily="2" charset="2"/>
              </a:rPr>
              <a:t>14 -</a:t>
            </a:r>
            <a:r>
              <a:rPr lang="ru-RU" sz="2100" dirty="0" smtClean="0">
                <a:latin typeface="GOST Type BU" pitchFamily="2" charset="2"/>
              </a:rPr>
              <a:t> качество поверхности; </a:t>
            </a:r>
            <a:r>
              <a:rPr lang="ru-RU" sz="2100" dirty="0" smtClean="0">
                <a:solidFill>
                  <a:srgbClr val="C00000"/>
                </a:solidFill>
                <a:latin typeface="GOST Type BU" pitchFamily="2" charset="2"/>
              </a:rPr>
              <a:t>15 -</a:t>
            </a:r>
            <a:r>
              <a:rPr lang="ru-RU" sz="2100" dirty="0" smtClean="0">
                <a:latin typeface="GOST Type BU" pitchFamily="2" charset="2"/>
              </a:rPr>
              <a:t> стойкость инструмента; </a:t>
            </a:r>
            <a:r>
              <a:rPr lang="ru-RU" sz="2100" dirty="0" smtClean="0">
                <a:solidFill>
                  <a:srgbClr val="C00000"/>
                </a:solidFill>
                <a:latin typeface="GOST Type BU" pitchFamily="2" charset="2"/>
              </a:rPr>
              <a:t>16 -</a:t>
            </a:r>
            <a:r>
              <a:rPr lang="ru-RU" sz="2100" dirty="0" smtClean="0">
                <a:latin typeface="GOST Type BU" pitchFamily="2" charset="2"/>
              </a:rPr>
              <a:t> прочность инструмента; </a:t>
            </a:r>
            <a:r>
              <a:rPr lang="ru-RU" sz="2100" dirty="0" smtClean="0">
                <a:solidFill>
                  <a:srgbClr val="C00000"/>
                </a:solidFill>
                <a:latin typeface="GOST Type BU" pitchFamily="2" charset="2"/>
              </a:rPr>
              <a:t>17 -</a:t>
            </a:r>
            <a:r>
              <a:rPr lang="ru-RU" sz="2100" dirty="0" smtClean="0">
                <a:latin typeface="GOST Type BU" pitchFamily="2" charset="2"/>
              </a:rPr>
              <a:t> производительность; </a:t>
            </a:r>
            <a:r>
              <a:rPr lang="ru-RU" sz="2100" dirty="0" smtClean="0">
                <a:solidFill>
                  <a:srgbClr val="C00000"/>
                </a:solidFill>
                <a:latin typeface="GOST Type BU" pitchFamily="2" charset="2"/>
              </a:rPr>
              <a:t>18 -</a:t>
            </a:r>
            <a:r>
              <a:rPr lang="ru-RU" sz="2100" dirty="0" smtClean="0">
                <a:latin typeface="GOST Type BU" pitchFamily="2" charset="2"/>
              </a:rPr>
              <a:t> экономичность</a:t>
            </a:r>
          </a:p>
        </p:txBody>
      </p:sp>
      <p:grpSp>
        <p:nvGrpSpPr>
          <p:cNvPr id="8" name="Группа 7"/>
          <p:cNvGrpSpPr/>
          <p:nvPr/>
        </p:nvGrpSpPr>
        <p:grpSpPr>
          <a:xfrm>
            <a:off x="8466348" y="6450136"/>
            <a:ext cx="386645" cy="369332"/>
            <a:chOff x="8466348" y="6450136"/>
            <a:chExt cx="386645"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26</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1196684"/>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ВЛИЯНИЕ РЕЖИМА РЕЗАНИЯ НА ФИЗИКО-МЕХАНИЧЕСКИЕ СВОЙСТВА</a:t>
            </a:r>
            <a:b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ПОВЕРХНОСТНОГО СЛОЯ ДЕТАЛИ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Содержимое 2"/>
          <p:cNvSpPr txBox="1">
            <a:spLocks/>
          </p:cNvSpPr>
          <p:nvPr/>
        </p:nvSpPr>
        <p:spPr>
          <a:xfrm>
            <a:off x="0" y="5519737"/>
            <a:ext cx="9144000" cy="657228"/>
          </a:xfrm>
          <a:prstGeom prst="rect">
            <a:avLst/>
          </a:prstGeom>
        </p:spPr>
        <p:txBody>
          <a:bodyPr vert="horz" lIns="91440" tIns="45720" rIns="91440" bIns="45720" rtlCol="0">
            <a:noAutofit/>
          </a:bodyPr>
          <a:lstStyle/>
          <a:p>
            <a:pPr marL="95250" indent="438150" algn="ctr">
              <a:lnSpc>
                <a:spcPct val="80000"/>
              </a:lnSpc>
              <a:defRPr/>
            </a:pPr>
            <a:r>
              <a:rPr lang="ru-RU" sz="2100" dirty="0">
                <a:solidFill>
                  <a:schemeClr val="tx2">
                    <a:lumMod val="75000"/>
                  </a:schemeClr>
                </a:solidFill>
                <a:latin typeface="GOST Type BU" pitchFamily="2" charset="2"/>
              </a:rPr>
              <a:t>Зависимости степени </a:t>
            </a:r>
            <a:r>
              <a:rPr lang="ru-RU" sz="2100" dirty="0">
                <a:solidFill>
                  <a:srgbClr val="C00000"/>
                </a:solidFill>
                <a:latin typeface="GOST Type BU" pitchFamily="2" charset="2"/>
              </a:rPr>
              <a:t>N</a:t>
            </a:r>
            <a:r>
              <a:rPr lang="ru-RU" sz="2100" dirty="0">
                <a:solidFill>
                  <a:schemeClr val="tx2">
                    <a:lumMod val="75000"/>
                  </a:schemeClr>
                </a:solidFill>
                <a:latin typeface="GOST Type BU" pitchFamily="2" charset="2"/>
              </a:rPr>
              <a:t> и глубины </a:t>
            </a:r>
            <a:r>
              <a:rPr lang="ru-RU" sz="2100" dirty="0">
                <a:solidFill>
                  <a:srgbClr val="C00000"/>
                </a:solidFill>
                <a:latin typeface="GOST Type BU" pitchFamily="2" charset="2"/>
              </a:rPr>
              <a:t>h</a:t>
            </a:r>
            <a:r>
              <a:rPr lang="ru-RU" sz="2100" dirty="0">
                <a:solidFill>
                  <a:schemeClr val="tx2">
                    <a:lumMod val="75000"/>
                  </a:schemeClr>
                </a:solidFill>
                <a:latin typeface="GOST Type BU" pitchFamily="2" charset="2"/>
              </a:rPr>
              <a:t> наклепа от подачи (</a:t>
            </a:r>
            <a:r>
              <a:rPr lang="ru-RU" sz="2100" dirty="0">
                <a:solidFill>
                  <a:srgbClr val="C00000"/>
                </a:solidFill>
                <a:latin typeface="GOST Type BU" pitchFamily="2" charset="2"/>
              </a:rPr>
              <a:t>а</a:t>
            </a:r>
            <a:r>
              <a:rPr lang="ru-RU" sz="2100" dirty="0">
                <a:solidFill>
                  <a:schemeClr val="tx2">
                    <a:lumMod val="75000"/>
                  </a:schemeClr>
                </a:solidFill>
                <a:latin typeface="GOST Type BU" pitchFamily="2" charset="2"/>
              </a:rPr>
              <a:t>) </a:t>
            </a:r>
          </a:p>
          <a:p>
            <a:pPr marL="95250" indent="438150" algn="ctr">
              <a:lnSpc>
                <a:spcPct val="80000"/>
              </a:lnSpc>
              <a:defRPr/>
            </a:pPr>
            <a:r>
              <a:rPr lang="ru-RU" sz="2100" dirty="0">
                <a:solidFill>
                  <a:schemeClr val="tx2">
                    <a:lumMod val="75000"/>
                  </a:schemeClr>
                </a:solidFill>
                <a:latin typeface="GOST Type BU" pitchFamily="2" charset="2"/>
              </a:rPr>
              <a:t>и скорости резания (</a:t>
            </a:r>
            <a:r>
              <a:rPr lang="ru-RU" sz="2100" dirty="0">
                <a:solidFill>
                  <a:srgbClr val="C00000"/>
                </a:solidFill>
                <a:latin typeface="GOST Type BU" pitchFamily="2" charset="2"/>
              </a:rPr>
              <a:t>б</a:t>
            </a:r>
            <a:r>
              <a:rPr lang="ru-RU" sz="2100" dirty="0">
                <a:solidFill>
                  <a:schemeClr val="tx2">
                    <a:lumMod val="75000"/>
                  </a:schemeClr>
                </a:solidFill>
                <a:latin typeface="GOST Type BU" pitchFamily="2" charset="2"/>
              </a:rPr>
              <a:t>)</a:t>
            </a:r>
          </a:p>
        </p:txBody>
      </p:sp>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734" y="1581150"/>
            <a:ext cx="8810532" cy="3841079"/>
          </a:xfrm>
          <a:prstGeom prst="rect">
            <a:avLst/>
          </a:prstGeom>
        </p:spPr>
      </p:pic>
      <p:grpSp>
        <p:nvGrpSpPr>
          <p:cNvPr id="6" name="Группа 5"/>
          <p:cNvGrpSpPr/>
          <p:nvPr/>
        </p:nvGrpSpPr>
        <p:grpSpPr>
          <a:xfrm>
            <a:off x="8415855" y="6450136"/>
            <a:ext cx="487634" cy="369332"/>
            <a:chOff x="8415855"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1664727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32688" y="6450136"/>
            <a:ext cx="453970" cy="369332"/>
            <a:chOff x="8432688" y="6450136"/>
            <a:chExt cx="453970"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32688"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261</a:t>
              </a:r>
              <a:endParaRPr lang="ru-RU" dirty="0">
                <a:solidFill>
                  <a:srgbClr val="C00000"/>
                </a:solidFill>
                <a:latin typeface="GOST type A" panose="020B0500000000000000" pitchFamily="34" charset="0"/>
              </a:endParaRPr>
            </a:p>
          </p:txBody>
        </p:sp>
      </p:grpSp>
      <p:sp>
        <p:nvSpPr>
          <p:cNvPr id="7" name="Заголовок 1"/>
          <p:cNvSpPr>
            <a:spLocks noGrp="1"/>
          </p:cNvSpPr>
          <p:nvPr>
            <p:ph type="title"/>
          </p:nvPr>
        </p:nvSpPr>
        <p:spPr>
          <a:xfrm>
            <a:off x="9330" y="-86381"/>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3" name="Группа 2"/>
          <p:cNvGrpSpPr/>
          <p:nvPr/>
        </p:nvGrpSpPr>
        <p:grpSpPr>
          <a:xfrm>
            <a:off x="143009" y="1247331"/>
            <a:ext cx="6138194" cy="5264893"/>
            <a:chOff x="118295" y="759935"/>
            <a:chExt cx="8245669" cy="5984718"/>
          </a:xfrm>
        </p:grpSpPr>
        <p:grpSp>
          <p:nvGrpSpPr>
            <p:cNvPr id="8" name="Группа 7"/>
            <p:cNvGrpSpPr/>
            <p:nvPr/>
          </p:nvGrpSpPr>
          <p:grpSpPr>
            <a:xfrm>
              <a:off x="118295" y="2268813"/>
              <a:ext cx="4602994" cy="2706552"/>
              <a:chOff x="379553" y="1809464"/>
              <a:chExt cx="4602994" cy="2706552"/>
            </a:xfrm>
          </p:grpSpPr>
          <p:grpSp>
            <p:nvGrpSpPr>
              <p:cNvPr id="9" name="Группа 8"/>
              <p:cNvGrpSpPr/>
              <p:nvPr/>
            </p:nvGrpSpPr>
            <p:grpSpPr>
              <a:xfrm>
                <a:off x="379553" y="1809465"/>
                <a:ext cx="4463035" cy="2706551"/>
                <a:chOff x="155618" y="1781473"/>
                <a:chExt cx="6506439" cy="3592959"/>
              </a:xfrm>
            </p:grpSpPr>
            <p:cxnSp>
              <p:nvCxnSpPr>
                <p:cNvPr id="11" name="Прямая со стрелкой 10"/>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155618" y="1781473"/>
                  <a:ext cx="4257506" cy="3592959"/>
                  <a:chOff x="155618" y="1781473"/>
                  <a:chExt cx="4257506" cy="3592959"/>
                </a:xfrm>
              </p:grpSpPr>
              <p:grpSp>
                <p:nvGrpSpPr>
                  <p:cNvPr id="14" name="Группа 13"/>
                  <p:cNvGrpSpPr/>
                  <p:nvPr/>
                </p:nvGrpSpPr>
                <p:grpSpPr>
                  <a:xfrm>
                    <a:off x="221692" y="1928658"/>
                    <a:ext cx="4061626" cy="3303309"/>
                    <a:chOff x="221692" y="1928658"/>
                    <a:chExt cx="4061626" cy="3303309"/>
                  </a:xfrm>
                </p:grpSpPr>
                <p:grpSp>
                  <p:nvGrpSpPr>
                    <p:cNvPr id="16" name="Группа 15"/>
                    <p:cNvGrpSpPr/>
                    <p:nvPr/>
                  </p:nvGrpSpPr>
                  <p:grpSpPr>
                    <a:xfrm>
                      <a:off x="221692" y="1928658"/>
                      <a:ext cx="4061626" cy="3303309"/>
                      <a:chOff x="4760741" y="1879231"/>
                      <a:chExt cx="4061626" cy="3303309"/>
                    </a:xfrm>
                  </p:grpSpPr>
                  <p:cxnSp>
                    <p:nvCxnSpPr>
                      <p:cNvPr id="20" name="Прямая со стрелкой 19"/>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22" name="Прямая со стрелкой 21"/>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4" name="Прямая со стрелкой 23"/>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6" name="Рисунок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7" name="Прямая со стрелкой 26"/>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8" name="Прямая со стрелкой 27"/>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9" name="Рисунок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7" name="Прямая со стрелкой 16"/>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9" name="Прямая со стрелкой 18"/>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5" name="Прямоугольник 14"/>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10" name="Прямоугольник 9"/>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31" name="Прямоугольник 30"/>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3" name="Группа 32"/>
            <p:cNvGrpSpPr/>
            <p:nvPr/>
          </p:nvGrpSpPr>
          <p:grpSpPr>
            <a:xfrm>
              <a:off x="5682095" y="759935"/>
              <a:ext cx="2681869" cy="5355892"/>
              <a:chOff x="5682095" y="759935"/>
              <a:chExt cx="2681869" cy="5355892"/>
            </a:xfrm>
          </p:grpSpPr>
          <p:sp>
            <p:nvSpPr>
              <p:cNvPr id="34" name="Прямоугольник 33"/>
              <p:cNvSpPr/>
              <p:nvPr/>
            </p:nvSpPr>
            <p:spPr>
              <a:xfrm>
                <a:off x="5852293" y="1108753"/>
                <a:ext cx="2339208" cy="5007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одержимое 2"/>
              <p:cNvSpPr txBox="1">
                <a:spLocks/>
              </p:cNvSpPr>
              <p:nvPr/>
            </p:nvSpPr>
            <p:spPr>
              <a:xfrm>
                <a:off x="5682095" y="759935"/>
                <a:ext cx="2681869" cy="308225"/>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Процесс резания</a:t>
                </a:r>
                <a:endParaRPr lang="ru-RU" sz="2000" dirty="0">
                  <a:solidFill>
                    <a:schemeClr val="tx2">
                      <a:lumMod val="75000"/>
                    </a:schemeClr>
                  </a:solidFill>
                  <a:latin typeface="GOST Type BU" pitchFamily="2" charset="2"/>
                </a:endParaRPr>
              </a:p>
            </p:txBody>
          </p:sp>
        </p:grpSp>
        <p:pic>
          <p:nvPicPr>
            <p:cNvPr id="36" name="Рисунок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9767" y="4529711"/>
              <a:ext cx="1264233" cy="527649"/>
            </a:xfrm>
            <a:prstGeom prst="rect">
              <a:avLst/>
            </a:prstGeom>
          </p:spPr>
        </p:pic>
        <p:cxnSp>
          <p:nvCxnSpPr>
            <p:cNvPr id="37" name="Прямая со стрелкой 36"/>
            <p:cNvCxnSpPr>
              <a:stCxn id="13" idx="3"/>
              <a:endCxn id="32"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9767" y="5375257"/>
              <a:ext cx="1264233" cy="536307"/>
            </a:xfrm>
            <a:prstGeom prst="rect">
              <a:avLst/>
            </a:prstGeom>
          </p:spPr>
        </p:pic>
        <p:cxnSp>
          <p:nvCxnSpPr>
            <p:cNvPr id="40" name="Прямая со стрелкой 39"/>
            <p:cNvCxnSpPr/>
            <p:nvPr/>
          </p:nvCxnSpPr>
          <p:spPr>
            <a:xfrm>
              <a:off x="6826041" y="5043827"/>
              <a:ext cx="0" cy="35295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61924" y="5075486"/>
              <a:ext cx="203573" cy="287823"/>
            </a:xfrm>
            <a:prstGeom prst="rect">
              <a:avLst/>
            </a:prstGeom>
          </p:spPr>
        </p:pic>
        <p:cxnSp>
          <p:nvCxnSpPr>
            <p:cNvPr id="42" name="Прямая соединительная линия 41"/>
            <p:cNvCxnSpPr/>
            <p:nvPr/>
          </p:nvCxnSpPr>
          <p:spPr>
            <a:xfrm>
              <a:off x="7183780" y="5043827"/>
              <a:ext cx="0" cy="3478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644207" y="5039078"/>
              <a:ext cx="0" cy="3564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7329105" y="5043827"/>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481" y="3672627"/>
              <a:ext cx="1274519" cy="522060"/>
            </a:xfrm>
            <a:prstGeom prst="rect">
              <a:avLst/>
            </a:prstGeom>
          </p:spPr>
        </p:pic>
        <p:cxnSp>
          <p:nvCxnSpPr>
            <p:cNvPr id="46" name="Прямая со стрелкой 45"/>
            <p:cNvCxnSpPr/>
            <p:nvPr/>
          </p:nvCxnSpPr>
          <p:spPr>
            <a:xfrm flipV="1">
              <a:off x="6826041" y="4191051"/>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7180570" y="4191051"/>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575765" y="4241513"/>
              <a:ext cx="207366" cy="293186"/>
            </a:xfrm>
            <a:prstGeom prst="rect">
              <a:avLst/>
            </a:prstGeom>
          </p:spPr>
        </p:pic>
        <p:pic>
          <p:nvPicPr>
            <p:cNvPr id="2" name="Рисунок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92292" y="2909749"/>
              <a:ext cx="1272194" cy="526368"/>
            </a:xfrm>
            <a:prstGeom prst="rect">
              <a:avLst/>
            </a:prstGeom>
          </p:spPr>
        </p:pic>
        <p:cxnSp>
          <p:nvCxnSpPr>
            <p:cNvPr id="55" name="Прямая соединительная линия 54"/>
            <p:cNvCxnSpPr>
              <a:stCxn id="32" idx="3"/>
            </p:cNvCxnSpPr>
            <p:nvPr/>
          </p:nvCxnSpPr>
          <p:spPr>
            <a:xfrm flipV="1">
              <a:off x="5478764" y="3629566"/>
              <a:ext cx="647716" cy="15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126480" y="3626593"/>
              <a:ext cx="2134" cy="20168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36" idx="1"/>
            </p:cNvCxnSpPr>
            <p:nvPr/>
          </p:nvCxnSpPr>
          <p:spPr>
            <a:xfrm>
              <a:off x="6135156" y="4793535"/>
              <a:ext cx="474611"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39" idx="1"/>
            </p:cNvCxnSpPr>
            <p:nvPr/>
          </p:nvCxnSpPr>
          <p:spPr>
            <a:xfrm>
              <a:off x="6126480" y="5643410"/>
              <a:ext cx="483287"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endCxn id="45" idx="1"/>
            </p:cNvCxnSpPr>
            <p:nvPr/>
          </p:nvCxnSpPr>
          <p:spPr>
            <a:xfrm>
              <a:off x="6130939" y="3933522"/>
              <a:ext cx="468542" cy="1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a:xfrm>
              <a:off x="6800772" y="3425152"/>
              <a:ext cx="519182" cy="263157"/>
              <a:chOff x="6800772" y="3425152"/>
              <a:chExt cx="519182" cy="263157"/>
            </a:xfrm>
          </p:grpSpPr>
          <p:cxnSp>
            <p:nvCxnSpPr>
              <p:cNvPr id="74" name="Прямая со стрелкой 73"/>
              <p:cNvCxnSpPr/>
              <p:nvPr/>
            </p:nvCxnSpPr>
            <p:spPr>
              <a:xfrm flipV="1">
                <a:off x="7047163" y="3425152"/>
                <a:ext cx="0" cy="262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7319954" y="3425152"/>
                <a:ext cx="0" cy="2631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9" name="Рисунок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6826654" y="3454250"/>
                <a:ext cx="192494" cy="244257"/>
              </a:xfrm>
              <a:prstGeom prst="rect">
                <a:avLst/>
              </a:prstGeom>
            </p:spPr>
          </p:pic>
        </p:grpSp>
        <p:sp>
          <p:nvSpPr>
            <p:cNvPr id="59" name="Прямоугольник 58"/>
            <p:cNvSpPr/>
            <p:nvPr/>
          </p:nvSpPr>
          <p:spPr>
            <a:xfrm>
              <a:off x="5799458" y="6132623"/>
              <a:ext cx="2562947" cy="612030"/>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a:t>
              </a:r>
            </a:p>
            <a:p>
              <a:pPr algn="ctr">
                <a:lnSpc>
                  <a:spcPct val="80000"/>
                </a:lnSpc>
                <a:defRPr/>
              </a:pPr>
              <a:r>
                <a:rPr lang="ru-RU" dirty="0" smtClean="0">
                  <a:solidFill>
                    <a:schemeClr val="tx2">
                      <a:lumMod val="75000"/>
                    </a:schemeClr>
                  </a:solidFill>
                  <a:latin typeface="GOST Type BU" pitchFamily="2" charset="2"/>
                </a:rPr>
                <a:t>процесса</a:t>
              </a:r>
              <a:endParaRPr lang="ru-RU" dirty="0">
                <a:solidFill>
                  <a:schemeClr val="tx2">
                    <a:lumMod val="75000"/>
                  </a:schemeClr>
                </a:solidFill>
                <a:latin typeface="GOST Type BU" pitchFamily="2" charset="2"/>
              </a:endParaRPr>
            </a:p>
          </p:txBody>
        </p:sp>
        <p:cxnSp>
          <p:nvCxnSpPr>
            <p:cNvPr id="73" name="Прямая со стрелкой 72"/>
            <p:cNvCxnSpPr/>
            <p:nvPr/>
          </p:nvCxnSpPr>
          <p:spPr>
            <a:xfrm>
              <a:off x="7397432" y="4191052"/>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7566942" y="419105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6485899" y="2568919"/>
              <a:ext cx="1234075" cy="354099"/>
              <a:chOff x="6485899" y="2568919"/>
              <a:chExt cx="1234075" cy="354099"/>
            </a:xfrm>
          </p:grpSpPr>
          <p:cxnSp>
            <p:nvCxnSpPr>
              <p:cNvPr id="93" name="Прямая со стрелкой 92"/>
              <p:cNvCxnSpPr/>
              <p:nvPr/>
            </p:nvCxnSpPr>
            <p:spPr>
              <a:xfrm flipV="1">
                <a:off x="6866481" y="2568919"/>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flipV="1">
                <a:off x="7221010" y="2568919"/>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a:off x="7715808" y="256892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9" name="Рисунок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523581" y="2564426"/>
                <a:ext cx="280258" cy="355622"/>
              </a:xfrm>
              <a:prstGeom prst="rect">
                <a:avLst/>
              </a:prstGeom>
            </p:spPr>
          </p:pic>
          <p:pic>
            <p:nvPicPr>
              <p:cNvPr id="100" name="Рисунок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7458704" y="2593574"/>
                <a:ext cx="216475" cy="306065"/>
              </a:xfrm>
              <a:prstGeom prst="rect">
                <a:avLst/>
              </a:prstGeom>
            </p:spPr>
          </p:pic>
        </p:grpSp>
        <p:pic>
          <p:nvPicPr>
            <p:cNvPr id="101" name="Рисунок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159" y="2052673"/>
              <a:ext cx="1274327" cy="521982"/>
            </a:xfrm>
            <a:prstGeom prst="rect">
              <a:avLst/>
            </a:prstGeom>
          </p:spPr>
        </p:pic>
        <p:pic>
          <p:nvPicPr>
            <p:cNvPr id="104" name="Рисунок 10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3998" y="1188406"/>
              <a:ext cx="1304791" cy="534460"/>
            </a:xfrm>
            <a:prstGeom prst="rect">
              <a:avLst/>
            </a:prstGeom>
          </p:spPr>
        </p:pic>
        <p:grpSp>
          <p:nvGrpSpPr>
            <p:cNvPr id="122" name="Группа 121"/>
            <p:cNvGrpSpPr/>
            <p:nvPr/>
          </p:nvGrpSpPr>
          <p:grpSpPr>
            <a:xfrm>
              <a:off x="6758447" y="1717577"/>
              <a:ext cx="782882" cy="347887"/>
              <a:chOff x="6758447" y="1717577"/>
              <a:chExt cx="782882" cy="347887"/>
            </a:xfrm>
          </p:grpSpPr>
          <p:cxnSp>
            <p:nvCxnSpPr>
              <p:cNvPr id="102" name="Прямая со стрелкой 101"/>
              <p:cNvCxnSpPr/>
              <p:nvPr/>
            </p:nvCxnSpPr>
            <p:spPr>
              <a:xfrm flipV="1">
                <a:off x="7046531" y="1717577"/>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a:off x="7541329" y="1717579"/>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Рисунок 10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6800391" y="1763167"/>
                <a:ext cx="202696" cy="286583"/>
              </a:xfrm>
              <a:prstGeom prst="rect">
                <a:avLst/>
              </a:prstGeom>
            </p:spPr>
          </p:pic>
          <p:pic>
            <p:nvPicPr>
              <p:cNvPr id="106" name="Рисунок 10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7311073" y="1774682"/>
                <a:ext cx="183247" cy="259085"/>
              </a:xfrm>
              <a:prstGeom prst="rect">
                <a:avLst/>
              </a:prstGeom>
            </p:spPr>
          </p:pic>
        </p:grpSp>
        <p:grpSp>
          <p:nvGrpSpPr>
            <p:cNvPr id="123" name="Группа 122"/>
            <p:cNvGrpSpPr/>
            <p:nvPr/>
          </p:nvGrpSpPr>
          <p:grpSpPr>
            <a:xfrm>
              <a:off x="6126480" y="3172933"/>
              <a:ext cx="465812" cy="461834"/>
              <a:chOff x="6126480" y="3172933"/>
              <a:chExt cx="465812" cy="461834"/>
            </a:xfrm>
          </p:grpSpPr>
          <p:cxnSp>
            <p:nvCxnSpPr>
              <p:cNvPr id="71" name="Прямая со стрелкой 70"/>
              <p:cNvCxnSpPr>
                <a:endCxn id="2" idx="1"/>
              </p:cNvCxnSpPr>
              <p:nvPr/>
            </p:nvCxnSpPr>
            <p:spPr>
              <a:xfrm flipV="1">
                <a:off x="6135156" y="3172933"/>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6126480" y="3172933"/>
                <a:ext cx="0" cy="4618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4" name="Группа 123"/>
            <p:cNvGrpSpPr/>
            <p:nvPr/>
          </p:nvGrpSpPr>
          <p:grpSpPr>
            <a:xfrm>
              <a:off x="6126480" y="2326432"/>
              <a:ext cx="457518" cy="846501"/>
              <a:chOff x="6126480" y="2326432"/>
              <a:chExt cx="457518" cy="846501"/>
            </a:xfrm>
          </p:grpSpPr>
          <p:cxnSp>
            <p:nvCxnSpPr>
              <p:cNvPr id="108" name="Прямая со стрелкой 107"/>
              <p:cNvCxnSpPr/>
              <p:nvPr/>
            </p:nvCxnSpPr>
            <p:spPr>
              <a:xfrm flipV="1">
                <a:off x="6126862" y="2326432"/>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V="1">
                <a:off x="6126480" y="2326432"/>
                <a:ext cx="0" cy="846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5" name="Группа 124"/>
            <p:cNvGrpSpPr/>
            <p:nvPr/>
          </p:nvGrpSpPr>
          <p:grpSpPr>
            <a:xfrm>
              <a:off x="6126480" y="1475240"/>
              <a:ext cx="457518" cy="867478"/>
              <a:chOff x="6126480" y="1475240"/>
              <a:chExt cx="457518" cy="867478"/>
            </a:xfrm>
          </p:grpSpPr>
          <p:cxnSp>
            <p:nvCxnSpPr>
              <p:cNvPr id="109" name="Прямая со стрелкой 108"/>
              <p:cNvCxnSpPr/>
              <p:nvPr/>
            </p:nvCxnSpPr>
            <p:spPr>
              <a:xfrm flipV="1">
                <a:off x="6126862" y="1475240"/>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6126480" y="1475240"/>
                <a:ext cx="0" cy="8674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62" name="Группа 61"/>
          <p:cNvGrpSpPr/>
          <p:nvPr/>
        </p:nvGrpSpPr>
        <p:grpSpPr>
          <a:xfrm>
            <a:off x="5905878" y="1859355"/>
            <a:ext cx="479682" cy="3684080"/>
            <a:chOff x="5905878" y="1859355"/>
            <a:chExt cx="479682" cy="3684080"/>
          </a:xfrm>
        </p:grpSpPr>
        <p:grpSp>
          <p:nvGrpSpPr>
            <p:cNvPr id="56" name="Группа 55"/>
            <p:cNvGrpSpPr/>
            <p:nvPr/>
          </p:nvGrpSpPr>
          <p:grpSpPr>
            <a:xfrm>
              <a:off x="5905878" y="1859355"/>
              <a:ext cx="157978" cy="3684080"/>
              <a:chOff x="5905878" y="1859355"/>
              <a:chExt cx="157978" cy="3684080"/>
            </a:xfrm>
          </p:grpSpPr>
          <p:cxnSp>
            <p:nvCxnSpPr>
              <p:cNvPr id="48" name="Прямая соединительная линия 47"/>
              <p:cNvCxnSpPr/>
              <p:nvPr/>
            </p:nvCxnSpPr>
            <p:spPr>
              <a:xfrm>
                <a:off x="6054811" y="1859355"/>
                <a:ext cx="0" cy="368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stCxn id="104" idx="3"/>
              </p:cNvCxnSpPr>
              <p:nvPr/>
            </p:nvCxnSpPr>
            <p:spPr>
              <a:xfrm flipV="1">
                <a:off x="5927476" y="1859355"/>
                <a:ext cx="127335"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5909384" y="261418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5905878" y="3370100"/>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5918429" y="404342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flipV="1">
                <a:off x="5911897" y="4793428"/>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flipV="1">
                <a:off x="5917868" y="5543433"/>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1" name="Прямая со стрелкой 60"/>
            <p:cNvCxnSpPr/>
            <p:nvPr/>
          </p:nvCxnSpPr>
          <p:spPr>
            <a:xfrm>
              <a:off x="6051305" y="3725020"/>
              <a:ext cx="33425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Рисунок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5560" y="3515498"/>
            <a:ext cx="408585" cy="419044"/>
          </a:xfrm>
          <a:prstGeom prst="rect">
            <a:avLst/>
          </a:prstGeom>
        </p:spPr>
      </p:pic>
      <p:grpSp>
        <p:nvGrpSpPr>
          <p:cNvPr id="80" name="Группа 79"/>
          <p:cNvGrpSpPr/>
          <p:nvPr/>
        </p:nvGrpSpPr>
        <p:grpSpPr>
          <a:xfrm>
            <a:off x="6757195" y="990811"/>
            <a:ext cx="2271776" cy="5299075"/>
            <a:chOff x="6693485" y="1001511"/>
            <a:chExt cx="2271776" cy="5299075"/>
          </a:xfrm>
        </p:grpSpPr>
        <p:sp>
          <p:nvSpPr>
            <p:cNvPr id="107" name="Прямоугольник 106"/>
            <p:cNvSpPr/>
            <p:nvPr/>
          </p:nvSpPr>
          <p:spPr>
            <a:xfrm>
              <a:off x="7058570" y="1562813"/>
              <a:ext cx="1481003" cy="4404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Содержимое 2"/>
            <p:cNvSpPr txBox="1">
              <a:spLocks/>
            </p:cNvSpPr>
            <p:nvPr/>
          </p:nvSpPr>
          <p:spPr>
            <a:xfrm>
              <a:off x="6831162" y="1001511"/>
              <a:ext cx="1996422" cy="271153"/>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Результат обработки</a:t>
              </a:r>
              <a:endParaRPr lang="ru-RU" sz="2000" dirty="0">
                <a:solidFill>
                  <a:schemeClr val="tx2">
                    <a:lumMod val="75000"/>
                  </a:schemeClr>
                </a:solidFill>
                <a:latin typeface="GOST Type BU" pitchFamily="2" charset="2"/>
              </a:endParaRPr>
            </a:p>
          </p:txBody>
        </p:sp>
        <p:sp>
          <p:nvSpPr>
            <p:cNvPr id="111" name="Прямоугольник 110"/>
            <p:cNvSpPr/>
            <p:nvPr/>
          </p:nvSpPr>
          <p:spPr>
            <a:xfrm>
              <a:off x="6693485" y="5986654"/>
              <a:ext cx="2271776" cy="313932"/>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Выходные параметры</a:t>
              </a:r>
              <a:endParaRPr lang="ru-RU" dirty="0">
                <a:solidFill>
                  <a:schemeClr val="tx2">
                    <a:lumMod val="75000"/>
                  </a:schemeClr>
                </a:solidFill>
                <a:latin typeface="GOST Type BU" pitchFamily="2" charset="2"/>
              </a:endParaRPr>
            </a:p>
          </p:txBody>
        </p:sp>
      </p:grpSp>
      <p:cxnSp>
        <p:nvCxnSpPr>
          <p:cNvPr id="82" name="Прямая соединительная линия 81"/>
          <p:cNvCxnSpPr>
            <a:stCxn id="63" idx="3"/>
          </p:cNvCxnSpPr>
          <p:nvPr/>
        </p:nvCxnSpPr>
        <p:spPr>
          <a:xfrm>
            <a:off x="6794145" y="3725020"/>
            <a:ext cx="4296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p:nvPr/>
        </p:nvCxnSpPr>
        <p:spPr>
          <a:xfrm>
            <a:off x="7216726" y="3725020"/>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5" name="Группа 134"/>
          <p:cNvGrpSpPr/>
          <p:nvPr/>
        </p:nvGrpSpPr>
        <p:grpSpPr>
          <a:xfrm>
            <a:off x="7216726" y="3725020"/>
            <a:ext cx="182445" cy="588379"/>
            <a:chOff x="7216726" y="3725020"/>
            <a:chExt cx="182445" cy="588379"/>
          </a:xfrm>
        </p:grpSpPr>
        <p:cxnSp>
          <p:nvCxnSpPr>
            <p:cNvPr id="85" name="Прямая соединительная линия 84"/>
            <p:cNvCxnSpPr/>
            <p:nvPr/>
          </p:nvCxnSpPr>
          <p:spPr>
            <a:xfrm>
              <a:off x="7223760" y="372502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p:cNvCxnSpPr/>
            <p:nvPr/>
          </p:nvCxnSpPr>
          <p:spPr>
            <a:xfrm>
              <a:off x="7216726" y="431339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Группа 52"/>
          <p:cNvGrpSpPr/>
          <p:nvPr/>
        </p:nvGrpSpPr>
        <p:grpSpPr>
          <a:xfrm>
            <a:off x="7214391" y="3124418"/>
            <a:ext cx="182445" cy="588379"/>
            <a:chOff x="7216726" y="3144780"/>
            <a:chExt cx="182445" cy="588379"/>
          </a:xfrm>
        </p:grpSpPr>
        <p:cxnSp>
          <p:nvCxnSpPr>
            <p:cNvPr id="116" name="Прямая соединительная линия 115"/>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14" name="Рисунок 113"/>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2083" y="3500059"/>
            <a:ext cx="1028700" cy="433860"/>
          </a:xfrm>
          <a:prstGeom prst="rect">
            <a:avLst/>
          </a:prstGeom>
        </p:spPr>
      </p:pic>
      <p:pic>
        <p:nvPicPr>
          <p:cNvPr id="118" name="Рисунок 117"/>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2083" y="4094169"/>
            <a:ext cx="1009352" cy="425700"/>
          </a:xfrm>
          <a:prstGeom prst="rect">
            <a:avLst/>
          </a:prstGeom>
        </p:spPr>
      </p:pic>
      <p:pic>
        <p:nvPicPr>
          <p:cNvPr id="126" name="Рисунок 125"/>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2083" y="2377755"/>
            <a:ext cx="986548" cy="417965"/>
          </a:xfrm>
          <a:prstGeom prst="rect">
            <a:avLst/>
          </a:prstGeom>
        </p:spPr>
      </p:pic>
      <p:pic>
        <p:nvPicPr>
          <p:cNvPr id="127" name="Рисунок 126"/>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1809" y="2919254"/>
            <a:ext cx="1009900" cy="425932"/>
          </a:xfrm>
          <a:prstGeom prst="rect">
            <a:avLst/>
          </a:prstGeom>
        </p:spPr>
      </p:pic>
      <p:grpSp>
        <p:nvGrpSpPr>
          <p:cNvPr id="128" name="Группа 127"/>
          <p:cNvGrpSpPr/>
          <p:nvPr/>
        </p:nvGrpSpPr>
        <p:grpSpPr>
          <a:xfrm>
            <a:off x="7221425" y="2586737"/>
            <a:ext cx="182445" cy="588379"/>
            <a:chOff x="7216726" y="3144780"/>
            <a:chExt cx="182445" cy="588379"/>
          </a:xfrm>
        </p:grpSpPr>
        <p:cxnSp>
          <p:nvCxnSpPr>
            <p:cNvPr id="129" name="Прямая соединительная линия 128"/>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Прямая со стрелкой 129"/>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1" name="Рисунок 130"/>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482" y="4656315"/>
            <a:ext cx="995316" cy="419780"/>
          </a:xfrm>
          <a:prstGeom prst="rect">
            <a:avLst/>
          </a:prstGeom>
        </p:spPr>
      </p:pic>
      <p:grpSp>
        <p:nvGrpSpPr>
          <p:cNvPr id="132" name="Группа 131"/>
          <p:cNvGrpSpPr/>
          <p:nvPr/>
        </p:nvGrpSpPr>
        <p:grpSpPr>
          <a:xfrm>
            <a:off x="7220391" y="4272567"/>
            <a:ext cx="182445" cy="588379"/>
            <a:chOff x="7216726" y="3725020"/>
            <a:chExt cx="182445" cy="588379"/>
          </a:xfrm>
        </p:grpSpPr>
        <p:cxnSp>
          <p:nvCxnSpPr>
            <p:cNvPr id="134" name="Прямая соединительная линия 133"/>
            <p:cNvCxnSpPr/>
            <p:nvPr/>
          </p:nvCxnSpPr>
          <p:spPr>
            <a:xfrm>
              <a:off x="7223760" y="372502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Прямая со стрелкой 135"/>
            <p:cNvCxnSpPr/>
            <p:nvPr/>
          </p:nvCxnSpPr>
          <p:spPr>
            <a:xfrm>
              <a:off x="7216726" y="431339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85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circle(in)">
                                      <p:cBhvr>
                                        <p:cTn id="7" dur="2000"/>
                                        <p:tgtEl>
                                          <p:spTgt spid="132"/>
                                        </p:tgtEl>
                                      </p:cBhvr>
                                    </p:animEffect>
                                  </p:childTnLst>
                                </p:cTn>
                              </p:par>
                              <p:par>
                                <p:cTn id="8" presetID="21" presetClass="entr" presetSubtype="1"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wheel(1)">
                                      <p:cBhvr>
                                        <p:cTn id="10" dur="2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a:noAutofit/>
          </a:bodyPr>
          <a:lstStyle/>
          <a:p>
            <a:r>
              <a:rPr lang="be-BY"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ПРОИЗВОДИТЕЛЬНОСТЬ ОБРАБОТКИ РЕЗАНИЕМ</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325394" y="1323975"/>
                <a:ext cx="8229600" cy="5235576"/>
              </a:xfrm>
            </p:spPr>
            <p:txBody>
              <a:bodyPr>
                <a:normAutofit/>
              </a:bodyPr>
              <a:lstStyle/>
              <a:p>
                <a:pPr marL="0" indent="0" algn="ctr">
                  <a:buNone/>
                </a:pPr>
                <a14:m>
                  <m:oMath xmlns:m="http://schemas.openxmlformats.org/officeDocument/2006/math">
                    <m:r>
                      <a:rPr lang="ru-RU" b="0" i="1" smtClean="0">
                        <a:latin typeface="Cambria Math" panose="02040503050406030204" pitchFamily="18" charset="0"/>
                      </a:rPr>
                      <m:t>П=</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𝑘</m:t>
                        </m:r>
                      </m:e>
                      <m:sub>
                        <m:r>
                          <a:rPr lang="ru-RU" b="0" i="1" smtClean="0">
                            <a:latin typeface="Cambria Math" panose="02040503050406030204" pitchFamily="18" charset="0"/>
                          </a:rPr>
                          <m:t>Д</m:t>
                        </m:r>
                      </m:sub>
                    </m:sSub>
                    <m:r>
                      <a:rPr lang="en-US" b="0" i="1" smtClean="0">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𝑘</m:t>
                        </m:r>
                      </m:e>
                      <m:sub>
                        <m:r>
                          <a:rPr lang="ru-RU" b="0" i="1" smtClean="0">
                            <a:latin typeface="Cambria Math" panose="02040503050406030204" pitchFamily="18" charset="0"/>
                          </a:rPr>
                          <m:t>кэ</m:t>
                        </m:r>
                      </m:sub>
                    </m:sSub>
                    <m:r>
                      <a:rPr lang="en-US" b="0" i="1" smtClean="0">
                        <a:latin typeface="Cambria Math" panose="02040503050406030204" pitchFamily="18" charset="0"/>
                      </a:rPr>
                      <m:t>,</m:t>
                    </m:r>
                    <m:sSub>
                      <m:sSubPr>
                        <m:ctrlPr>
                          <a:rPr lang="en-US" i="1">
                            <a:latin typeface="Cambria Math"/>
                          </a:rPr>
                        </m:ctrlPr>
                      </m:sSubPr>
                      <m:e>
                        <m:r>
                          <a:rPr lang="en-US" b="0" i="1" smtClean="0">
                            <a:latin typeface="Cambria Math" panose="02040503050406030204" pitchFamily="18" charset="0"/>
                          </a:rPr>
                          <m:t>𝐹</m:t>
                        </m:r>
                      </m:e>
                      <m:sub>
                        <m:r>
                          <a:rPr lang="ru-RU" b="0" i="1" smtClean="0">
                            <a:latin typeface="Cambria Math" panose="02040503050406030204" pitchFamily="18" charset="0"/>
                          </a:rPr>
                          <m:t>П</m:t>
                        </m:r>
                      </m:sub>
                    </m:sSub>
                    <m:r>
                      <a:rPr lang="en-US" b="0" i="1" smtClean="0">
                        <a:latin typeface="Cambria Math" panose="02040503050406030204" pitchFamily="18" charset="0"/>
                      </a:rPr>
                      <m:t>,</m:t>
                    </m:r>
                    <m:sSub>
                      <m:sSubPr>
                        <m:ctrlPr>
                          <a:rPr lang="en-US" i="1">
                            <a:latin typeface="Cambria Math"/>
                          </a:rPr>
                        </m:ctrlPr>
                      </m:sSubPr>
                      <m:e>
                        <m:r>
                          <a:rPr lang="en-US" b="0" i="1" smtClean="0">
                            <a:latin typeface="Cambria Math" panose="02040503050406030204" pitchFamily="18" charset="0"/>
                          </a:rPr>
                          <m:t>𝑉</m:t>
                        </m:r>
                      </m:e>
                      <m:sub>
                        <m:r>
                          <a:rPr lang="ru-RU" b="0" i="1" smtClean="0">
                            <a:latin typeface="Cambria Math" panose="02040503050406030204" pitchFamily="18" charset="0"/>
                          </a:rPr>
                          <m:t>сн</m:t>
                        </m:r>
                      </m:sub>
                    </m:sSub>
                    <m:r>
                      <a:rPr lang="en-US" b="0" i="1" smtClean="0">
                        <a:latin typeface="Cambria Math" panose="02040503050406030204" pitchFamily="18" charset="0"/>
                      </a:rPr>
                      <m:t>,</m:t>
                    </m:r>
                    <m:sSub>
                      <m:sSubPr>
                        <m:ctrlPr>
                          <a:rPr lang="en-US" i="1">
                            <a:latin typeface="Cambria Math"/>
                          </a:rPr>
                        </m:ctrlPr>
                      </m:sSubPr>
                      <m:e>
                        <m:r>
                          <a:rPr lang="en-US" b="0" i="1" smtClean="0">
                            <a:latin typeface="Cambria Math" panose="02040503050406030204" pitchFamily="18" charset="0"/>
                          </a:rPr>
                          <m:t>𝑉</m:t>
                        </m:r>
                      </m:e>
                      <m:sub>
                        <m:r>
                          <a:rPr lang="ru-RU" b="0" i="1" smtClean="0">
                            <a:latin typeface="Cambria Math" panose="02040503050406030204" pitchFamily="18" charset="0"/>
                          </a:rPr>
                          <m:t>ср</m:t>
                        </m:r>
                      </m:sub>
                    </m:sSub>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ru-RU" dirty="0" smtClean="0">
                    <a:latin typeface="GOST type A" panose="020B0500000000000000" pitchFamily="34" charset="0"/>
                  </a:rPr>
                  <a:t>,</a:t>
                </a:r>
              </a:p>
              <a:p>
                <a:pPr marL="95250" indent="0" algn="just">
                  <a:lnSpc>
                    <a:spcPct val="90000"/>
                  </a:lnSpc>
                  <a:buNone/>
                  <a:defRPr/>
                </a:pPr>
                <a:r>
                  <a:rPr lang="ru-RU" sz="2200" dirty="0" smtClean="0">
                    <a:solidFill>
                      <a:schemeClr val="tx2">
                        <a:lumMod val="75000"/>
                      </a:schemeClr>
                    </a:solidFill>
                    <a:latin typeface="GOST Type BU" pitchFamily="2" charset="2"/>
                  </a:rPr>
                  <a:t>где:</a:t>
                </a:r>
              </a:p>
              <a:p>
                <a:pPr marL="95250" indent="0" algn="just">
                  <a:lnSpc>
                    <a:spcPct val="90000"/>
                  </a:lnSpc>
                  <a:buNone/>
                  <a:defRPr/>
                </a:pPr>
                <a14:m>
                  <m:oMath xmlns:m="http://schemas.openxmlformats.org/officeDocument/2006/math">
                    <m:sSub>
                      <m:sSubPr>
                        <m:ctrlPr>
                          <a:rPr lang="en-US" sz="2400" i="1">
                            <a:latin typeface="Cambria Math"/>
                          </a:rPr>
                        </m:ctrlPr>
                      </m:sSubPr>
                      <m:e>
                        <m:r>
                          <a:rPr lang="en-US" sz="2400" i="1">
                            <a:latin typeface="Cambria Math" panose="02040503050406030204" pitchFamily="18" charset="0"/>
                          </a:rPr>
                          <m:t>𝑘</m:t>
                        </m:r>
                      </m:e>
                      <m:sub>
                        <m:r>
                          <a:rPr lang="ru-RU" sz="2400" i="1">
                            <a:latin typeface="Cambria Math" panose="02040503050406030204" pitchFamily="18" charset="0"/>
                          </a:rPr>
                          <m:t>Д</m:t>
                        </m:r>
                      </m:sub>
                    </m:sSub>
                  </m:oMath>
                </a14:m>
                <a:r>
                  <a:rPr lang="ru-RU" sz="2200" dirty="0">
                    <a:solidFill>
                      <a:schemeClr val="tx2">
                        <a:lumMod val="75000"/>
                      </a:schemeClr>
                    </a:solidFill>
                    <a:latin typeface="GOST Type BU" pitchFamily="2" charset="2"/>
                  </a:rPr>
                  <a:t> – количество изготовленных деталей, </a:t>
                </a:r>
                <a:r>
                  <a:rPr lang="ru-RU" sz="2200" dirty="0" err="1">
                    <a:solidFill>
                      <a:schemeClr val="tx2">
                        <a:lumMod val="75000"/>
                      </a:schemeClr>
                    </a:solidFill>
                    <a:latin typeface="GOST Type BU" pitchFamily="2" charset="2"/>
                  </a:rPr>
                  <a:t>шт</a:t>
                </a:r>
                <a:r>
                  <a:rPr lang="ru-RU" sz="2200" dirty="0" smtClean="0">
                    <a:solidFill>
                      <a:schemeClr val="tx2">
                        <a:lumMod val="75000"/>
                      </a:schemeClr>
                    </a:solidFill>
                    <a:latin typeface="GOST Type BU" pitchFamily="2" charset="2"/>
                  </a:rPr>
                  <a:t>;</a:t>
                </a:r>
              </a:p>
              <a:p>
                <a:pPr marL="95250" indent="0" algn="just">
                  <a:lnSpc>
                    <a:spcPct val="90000"/>
                  </a:lnSpc>
                  <a:buNone/>
                  <a:defRPr/>
                </a:pPr>
                <a14:m>
                  <m:oMath xmlns:m="http://schemas.openxmlformats.org/officeDocument/2006/math">
                    <m:sSub>
                      <m:sSubPr>
                        <m:ctrlPr>
                          <a:rPr lang="en-US" sz="2400" i="1">
                            <a:latin typeface="Cambria Math"/>
                          </a:rPr>
                        </m:ctrlPr>
                      </m:sSubPr>
                      <m:e>
                        <m:r>
                          <a:rPr lang="en-US" sz="2400" i="1">
                            <a:latin typeface="Cambria Math" panose="02040503050406030204" pitchFamily="18" charset="0"/>
                          </a:rPr>
                          <m:t>𝑘</m:t>
                        </m:r>
                      </m:e>
                      <m:sub>
                        <m:r>
                          <a:rPr lang="ru-RU" sz="2400" i="1">
                            <a:latin typeface="Cambria Math" panose="02040503050406030204" pitchFamily="18" charset="0"/>
                          </a:rPr>
                          <m:t>кэ</m:t>
                        </m:r>
                      </m:sub>
                    </m:sSub>
                  </m:oMath>
                </a14:m>
                <a:r>
                  <a:rPr lang="ru-RU" sz="2200" dirty="0" smtClean="0">
                    <a:solidFill>
                      <a:schemeClr val="tx2">
                        <a:lumMod val="75000"/>
                      </a:schemeClr>
                    </a:solidFill>
                    <a:latin typeface="GOST Type BU" pitchFamily="2" charset="2"/>
                  </a:rPr>
                  <a:t> </a:t>
                </a:r>
                <a:r>
                  <a:rPr lang="ru-RU" sz="2200" dirty="0">
                    <a:solidFill>
                      <a:schemeClr val="tx2">
                        <a:lumMod val="75000"/>
                      </a:schemeClr>
                    </a:solidFill>
                    <a:latin typeface="GOST Type BU" pitchFamily="2" charset="2"/>
                  </a:rPr>
                  <a:t>– количество обработанных конструктивных элементов, </a:t>
                </a:r>
                <a:r>
                  <a:rPr lang="ru-RU" sz="2200" dirty="0" err="1">
                    <a:solidFill>
                      <a:schemeClr val="tx2">
                        <a:lumMod val="75000"/>
                      </a:schemeClr>
                    </a:solidFill>
                    <a:latin typeface="GOST Type BU" pitchFamily="2" charset="2"/>
                  </a:rPr>
                  <a:t>шт</a:t>
                </a:r>
                <a:r>
                  <a:rPr lang="ru-RU" sz="2200" dirty="0" smtClean="0">
                    <a:solidFill>
                      <a:schemeClr val="tx2">
                        <a:lumMod val="75000"/>
                      </a:schemeClr>
                    </a:solidFill>
                    <a:latin typeface="GOST Type BU" pitchFamily="2" charset="2"/>
                  </a:rPr>
                  <a:t>;</a:t>
                </a:r>
              </a:p>
              <a:p>
                <a:pPr marL="95250" indent="0" algn="just">
                  <a:lnSpc>
                    <a:spcPct val="90000"/>
                  </a:lnSpc>
                  <a:buNone/>
                  <a:defRPr/>
                </a:pPr>
                <a14:m>
                  <m:oMath xmlns:m="http://schemas.openxmlformats.org/officeDocument/2006/math">
                    <m:sSub>
                      <m:sSubPr>
                        <m:ctrlPr>
                          <a:rPr lang="en-US" sz="2400" i="1">
                            <a:latin typeface="Cambria Math"/>
                          </a:rPr>
                        </m:ctrlPr>
                      </m:sSubPr>
                      <m:e>
                        <m:r>
                          <a:rPr lang="en-US" sz="2400" i="1">
                            <a:latin typeface="Cambria Math" panose="02040503050406030204" pitchFamily="18" charset="0"/>
                          </a:rPr>
                          <m:t>𝐹</m:t>
                        </m:r>
                      </m:e>
                      <m:sub>
                        <m:r>
                          <a:rPr lang="ru-RU" sz="2400" i="1">
                            <a:latin typeface="Cambria Math" panose="02040503050406030204" pitchFamily="18" charset="0"/>
                          </a:rPr>
                          <m:t>П</m:t>
                        </m:r>
                      </m:sub>
                    </m:sSub>
                  </m:oMath>
                </a14:m>
                <a:r>
                  <a:rPr lang="ru-RU" sz="2200" dirty="0" smtClean="0">
                    <a:solidFill>
                      <a:schemeClr val="tx2">
                        <a:lumMod val="75000"/>
                      </a:schemeClr>
                    </a:solidFill>
                    <a:latin typeface="GOST Type BU" pitchFamily="2" charset="2"/>
                  </a:rPr>
                  <a:t>- </a:t>
                </a:r>
                <a:r>
                  <a:rPr lang="ru-RU" sz="2200" dirty="0">
                    <a:solidFill>
                      <a:schemeClr val="tx2">
                        <a:lumMod val="75000"/>
                      </a:schemeClr>
                    </a:solidFill>
                    <a:latin typeface="GOST Type BU" pitchFamily="2" charset="2"/>
                  </a:rPr>
                  <a:t>площадь обрабатываемой поверхности, мм2; </a:t>
                </a:r>
                <a:endParaRPr lang="ru-RU" sz="2200" dirty="0" smtClean="0">
                  <a:solidFill>
                    <a:schemeClr val="tx2">
                      <a:lumMod val="75000"/>
                    </a:schemeClr>
                  </a:solidFill>
                  <a:latin typeface="GOST Type BU" pitchFamily="2" charset="2"/>
                </a:endParaRPr>
              </a:p>
              <a:p>
                <a:pPr marL="95250" indent="0" algn="just">
                  <a:lnSpc>
                    <a:spcPct val="90000"/>
                  </a:lnSpc>
                  <a:buNone/>
                  <a:defRPr/>
                </a:pPr>
                <a14:m>
                  <m:oMath xmlns:m="http://schemas.openxmlformats.org/officeDocument/2006/math">
                    <m:sSub>
                      <m:sSubPr>
                        <m:ctrlPr>
                          <a:rPr lang="en-US" sz="2400" i="1">
                            <a:latin typeface="Cambria Math"/>
                          </a:rPr>
                        </m:ctrlPr>
                      </m:sSubPr>
                      <m:e>
                        <m:r>
                          <a:rPr lang="en-US" sz="2400" i="1">
                            <a:latin typeface="Cambria Math" panose="02040503050406030204" pitchFamily="18" charset="0"/>
                          </a:rPr>
                          <m:t>𝑉</m:t>
                        </m:r>
                      </m:e>
                      <m:sub>
                        <m:r>
                          <a:rPr lang="ru-RU" sz="2400" i="1">
                            <a:latin typeface="Cambria Math" panose="02040503050406030204" pitchFamily="18" charset="0"/>
                          </a:rPr>
                          <m:t>сн</m:t>
                        </m:r>
                      </m:sub>
                    </m:sSub>
                  </m:oMath>
                </a14:m>
                <a:r>
                  <a:rPr lang="ru-RU" sz="2200" dirty="0" smtClean="0">
                    <a:solidFill>
                      <a:schemeClr val="tx2">
                        <a:lumMod val="75000"/>
                      </a:schemeClr>
                    </a:solidFill>
                    <a:latin typeface="GOST Type BU" pitchFamily="2" charset="2"/>
                  </a:rPr>
                  <a:t>- </a:t>
                </a:r>
                <a:r>
                  <a:rPr lang="ru-RU" sz="2200" dirty="0">
                    <a:solidFill>
                      <a:schemeClr val="tx2">
                        <a:lumMod val="75000"/>
                      </a:schemeClr>
                    </a:solidFill>
                    <a:latin typeface="GOST Type BU" pitchFamily="2" charset="2"/>
                  </a:rPr>
                  <a:t>объём снимаемого слоя, мм3; </a:t>
                </a:r>
                <a:endParaRPr lang="ru-RU" sz="2200" dirty="0" smtClean="0">
                  <a:solidFill>
                    <a:schemeClr val="tx2">
                      <a:lumMod val="75000"/>
                    </a:schemeClr>
                  </a:solidFill>
                  <a:latin typeface="GOST Type BU" pitchFamily="2" charset="2"/>
                </a:endParaRPr>
              </a:p>
              <a:p>
                <a:pPr marL="95250" indent="0" algn="just">
                  <a:lnSpc>
                    <a:spcPct val="90000"/>
                  </a:lnSpc>
                  <a:buNone/>
                  <a:defRPr/>
                </a:pPr>
                <a14:m>
                  <m:oMath xmlns:m="http://schemas.openxmlformats.org/officeDocument/2006/math">
                    <m:sSub>
                      <m:sSubPr>
                        <m:ctrlPr>
                          <a:rPr lang="en-US" sz="2400" i="1">
                            <a:latin typeface="Cambria Math"/>
                          </a:rPr>
                        </m:ctrlPr>
                      </m:sSubPr>
                      <m:e>
                        <m:r>
                          <a:rPr lang="en-US" sz="2400" i="1">
                            <a:latin typeface="Cambria Math" panose="02040503050406030204" pitchFamily="18" charset="0"/>
                          </a:rPr>
                          <m:t>𝑉</m:t>
                        </m:r>
                      </m:e>
                      <m:sub>
                        <m:r>
                          <a:rPr lang="ru-RU" sz="2400" i="1">
                            <a:latin typeface="Cambria Math" panose="02040503050406030204" pitchFamily="18" charset="0"/>
                          </a:rPr>
                          <m:t>ср</m:t>
                        </m:r>
                      </m:sub>
                    </m:sSub>
                  </m:oMath>
                </a14:m>
                <a:r>
                  <a:rPr lang="ru-RU" sz="2200" dirty="0" smtClean="0">
                    <a:solidFill>
                      <a:schemeClr val="tx2">
                        <a:lumMod val="75000"/>
                      </a:schemeClr>
                    </a:solidFill>
                    <a:latin typeface="GOST Type BU" pitchFamily="2" charset="2"/>
                  </a:rPr>
                  <a:t>- </a:t>
                </a:r>
                <a:r>
                  <a:rPr lang="ru-RU" sz="2200" dirty="0">
                    <a:solidFill>
                      <a:schemeClr val="tx2">
                        <a:lumMod val="75000"/>
                      </a:schemeClr>
                    </a:solidFill>
                    <a:latin typeface="GOST Type BU" pitchFamily="2" charset="2"/>
                  </a:rPr>
                  <a:t>объём срезаемого слоя, мм3</a:t>
                </a:r>
                <a:r>
                  <a:rPr lang="ru-RU" sz="2200" dirty="0" smtClean="0">
                    <a:solidFill>
                      <a:schemeClr val="tx2">
                        <a:lumMod val="75000"/>
                      </a:schemeClr>
                    </a:solidFill>
                    <a:latin typeface="GOST Type BU" pitchFamily="2" charset="2"/>
                  </a:rPr>
                  <a:t>;</a:t>
                </a:r>
              </a:p>
              <a:p>
                <a:pPr marL="438150" algn="just">
                  <a:lnSpc>
                    <a:spcPct val="90000"/>
                  </a:lnSpc>
                  <a:buFont typeface="GOST Type BU" panose="02010603020201000205" pitchFamily="2" charset="2"/>
                  <a:buChar char="Т"/>
                  <a:defRPr/>
                </a:pPr>
                <a:r>
                  <a:rPr lang="ru-RU" sz="2200" dirty="0" smtClean="0">
                    <a:solidFill>
                      <a:schemeClr val="tx2">
                        <a:lumMod val="75000"/>
                      </a:schemeClr>
                    </a:solidFill>
                    <a:latin typeface="GOST Type BU" pitchFamily="2" charset="2"/>
                  </a:rPr>
                  <a:t>– </a:t>
                </a:r>
                <a:r>
                  <a:rPr lang="ru-RU" sz="2200" dirty="0">
                    <a:solidFill>
                      <a:schemeClr val="tx2">
                        <a:lumMod val="75000"/>
                      </a:schemeClr>
                    </a:solidFill>
                    <a:latin typeface="GOST Type BU" pitchFamily="2" charset="2"/>
                  </a:rPr>
                  <a:t>время</a:t>
                </a:r>
                <a:r>
                  <a:rPr lang="ru-RU" sz="2200" dirty="0" smtClean="0">
                    <a:solidFill>
                      <a:schemeClr val="tx2">
                        <a:lumMod val="75000"/>
                      </a:schemeClr>
                    </a:solidFill>
                    <a:latin typeface="GOST Type BU" pitchFamily="2" charset="2"/>
                  </a:rPr>
                  <a:t>.</a:t>
                </a:r>
              </a:p>
              <a:p>
                <a:pPr marL="0" indent="0">
                  <a:buNone/>
                </a:pPr>
                <a:endParaRPr lang="ru-RU" b="0" dirty="0" smtClean="0">
                  <a:latin typeface="GOST type A" panose="020B0500000000000000" pitchFamily="34" charset="0"/>
                </a:endParaRPr>
              </a:p>
              <a:p>
                <a:pPr marL="0" indent="0">
                  <a:buNone/>
                </a:pPr>
                <a:endParaRPr lang="ru-RU" b="0" dirty="0" smtClean="0">
                  <a:latin typeface="GOST type A" panose="020B0500000000000000" pitchFamily="34" charset="0"/>
                </a:endParaRPr>
              </a:p>
              <a:p>
                <a:pPr marL="0" indent="0">
                  <a:buNone/>
                </a:pPr>
                <a:endParaRPr lang="ru-RU" dirty="0">
                  <a:latin typeface="GOST type A" panose="020B0500000000000000" pitchFamily="34"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325394" y="1323975"/>
                <a:ext cx="8229600" cy="5235576"/>
              </a:xfrm>
              <a:blipFill rotWithShape="0">
                <a:blip r:embed="rId2"/>
                <a:stretch>
                  <a:fillRect t="-1513" r="-593"/>
                </a:stretch>
              </a:blipFill>
            </p:spPr>
            <p:txBody>
              <a:bodyPr/>
              <a:lstStyle/>
              <a:p>
                <a:r>
                  <a:rPr lang="ru-RU">
                    <a:noFill/>
                  </a:rPr>
                  <a:t> </a:t>
                </a:r>
              </a:p>
            </p:txBody>
          </p:sp>
        </mc:Fallback>
      </mc:AlternateContent>
      <p:sp>
        <p:nvSpPr>
          <p:cNvPr id="21" name="Rectangle 25"/>
          <p:cNvSpPr>
            <a:spLocks noChangeArrowheads="1"/>
          </p:cNvSpPr>
          <p:nvPr/>
        </p:nvSpPr>
        <p:spPr bwMode="auto">
          <a:xfrm>
            <a:off x="-131806" y="4333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3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43" name="Группа 42"/>
          <p:cNvGrpSpPr/>
          <p:nvPr/>
        </p:nvGrpSpPr>
        <p:grpSpPr>
          <a:xfrm>
            <a:off x="8415854" y="6450136"/>
            <a:ext cx="487634" cy="369332"/>
            <a:chOff x="8415854" y="6450136"/>
            <a:chExt cx="487634" cy="369332"/>
          </a:xfrm>
        </p:grpSpPr>
        <p:sp>
          <p:nvSpPr>
            <p:cNvPr id="44" name="Овал 4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5" name="TextBox 44"/>
            <p:cNvSpPr txBox="1"/>
            <p:nvPr/>
          </p:nvSpPr>
          <p:spPr>
            <a:xfrm>
              <a:off x="8415854"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50683368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457200" y="98854"/>
                <a:ext cx="8229600" cy="6623222"/>
              </a:xfrm>
            </p:spPr>
            <p:txBody>
              <a:bodyPr>
                <a:normAutofit/>
              </a:bodyPr>
              <a:lstStyle/>
              <a:p>
                <a:pPr marL="0" indent="0">
                  <a:buNone/>
                </a:pPr>
                <a14:m>
                  <m:oMathPara xmlns:m="http://schemas.openxmlformats.org/officeDocument/2006/math">
                    <m:oMathParaPr>
                      <m:jc m:val="center"/>
                    </m:oMathParaPr>
                    <m:oMath xmlns:m="http://schemas.openxmlformats.org/officeDocument/2006/math">
                      <m:sSub>
                        <m:sSubPr>
                          <m:ctrlPr>
                            <a:rPr lang="en-US" i="1" smtClean="0">
                              <a:latin typeface="Cambria Math"/>
                            </a:rPr>
                          </m:ctrlPr>
                        </m:sSubPr>
                        <m:e>
                          <m:r>
                            <a:rPr lang="en-US" i="1">
                              <a:latin typeface="Cambria Math" panose="02040503050406030204" pitchFamily="18" charset="0"/>
                            </a:rPr>
                            <m:t>𝑘</m:t>
                          </m:r>
                        </m:e>
                        <m:sub>
                          <m:r>
                            <a:rPr lang="ru-RU" i="1">
                              <a:latin typeface="Cambria Math" panose="02040503050406030204" pitchFamily="18" charset="0"/>
                            </a:rPr>
                            <m:t>Д</m:t>
                          </m:r>
                        </m:sub>
                      </m:sSub>
                      <m:r>
                        <a:rPr lang="ru-RU" i="1">
                          <a:latin typeface="Cambria Math" panose="02040503050406030204" pitchFamily="18" charset="0"/>
                        </a:rPr>
                        <m:t>=</m:t>
                      </m:r>
                      <m:r>
                        <a:rPr lang="en-US" i="1">
                          <a:latin typeface="Cambria Math" panose="02040503050406030204" pitchFamily="18" charset="0"/>
                        </a:rPr>
                        <m:t>𝑓</m:t>
                      </m:r>
                      <m:d>
                        <m:dPr>
                          <m:ctrlPr>
                            <a:rPr lang="en-US" i="1">
                              <a:latin typeface="Cambria Math"/>
                            </a:rPr>
                          </m:ctrlPr>
                        </m:dPr>
                        <m:e>
                          <m:sSub>
                            <m:sSubPr>
                              <m:ctrlPr>
                                <a:rPr lang="en-US" i="1">
                                  <a:latin typeface="Cambria Math"/>
                                </a:rPr>
                              </m:ctrlPr>
                            </m:sSubPr>
                            <m:e>
                              <m:r>
                                <a:rPr lang="en-US" i="1">
                                  <a:latin typeface="Cambria Math" panose="02040503050406030204" pitchFamily="18" charset="0"/>
                                </a:rPr>
                                <m:t>𝑇</m:t>
                              </m:r>
                            </m:e>
                            <m:sub>
                              <m:r>
                                <a:rPr lang="ru-RU" i="1">
                                  <a:latin typeface="Cambria Math" panose="02040503050406030204" pitchFamily="18" charset="0"/>
                                </a:rPr>
                                <m:t>шт. д</m:t>
                              </m:r>
                            </m:sub>
                          </m:sSub>
                        </m:e>
                      </m:d>
                      <m:r>
                        <a:rPr lang="en-US" i="1">
                          <a:latin typeface="Cambria Math" panose="02040503050406030204" pitchFamily="18" charset="0"/>
                        </a:rPr>
                        <m:t>,</m:t>
                      </m:r>
                    </m:oMath>
                  </m:oMathPara>
                </a14:m>
                <a:endParaRPr lang="ru-RU"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panose="02040503050406030204" pitchFamily="18" charset="0"/>
                            </a:rPr>
                            <m:t>𝑘</m:t>
                          </m:r>
                        </m:e>
                        <m:sub>
                          <m:r>
                            <a:rPr lang="ru-RU" i="1">
                              <a:latin typeface="Cambria Math" panose="02040503050406030204" pitchFamily="18" charset="0"/>
                            </a:rPr>
                            <m:t>кэ</m:t>
                          </m:r>
                        </m:sub>
                      </m:sSub>
                      <m:r>
                        <a:rPr lang="ru-RU" i="1">
                          <a:latin typeface="Cambria Math" panose="02040503050406030204" pitchFamily="18" charset="0"/>
                        </a:rPr>
                        <m:t>=</m:t>
                      </m:r>
                      <m:r>
                        <a:rPr lang="en-US" i="1">
                          <a:latin typeface="Cambria Math" panose="02040503050406030204" pitchFamily="18" charset="0"/>
                        </a:rPr>
                        <m:t>𝑓</m:t>
                      </m:r>
                      <m:d>
                        <m:dPr>
                          <m:ctrlPr>
                            <a:rPr lang="en-US" i="1">
                              <a:latin typeface="Cambria Math"/>
                            </a:rPr>
                          </m:ctrlPr>
                        </m:dPr>
                        <m:e>
                          <m:sSub>
                            <m:sSubPr>
                              <m:ctrlPr>
                                <a:rPr lang="en-US" i="1">
                                  <a:latin typeface="Cambria Math"/>
                                </a:rPr>
                              </m:ctrlPr>
                            </m:sSubPr>
                            <m:e>
                              <m:r>
                                <a:rPr lang="en-US" i="1">
                                  <a:latin typeface="Cambria Math" panose="02040503050406030204" pitchFamily="18" charset="0"/>
                                </a:rPr>
                                <m:t>𝑇</m:t>
                              </m:r>
                            </m:e>
                            <m:sub>
                              <m:r>
                                <a:rPr lang="ru-RU" i="1">
                                  <a:latin typeface="Cambria Math" panose="02040503050406030204" pitchFamily="18" charset="0"/>
                                </a:rPr>
                                <m:t>шт. кэ</m:t>
                              </m:r>
                            </m:sub>
                          </m:sSub>
                        </m:e>
                      </m:d>
                      <m:r>
                        <a:rPr lang="ru-RU">
                          <a:latin typeface="Cambria Math" panose="02040503050406030204" pitchFamily="18" charset="0"/>
                        </a:rPr>
                        <m:t>,</m:t>
                      </m:r>
                    </m:oMath>
                  </m:oMathPara>
                </a14:m>
                <a:endParaRPr lang="ru-RU" dirty="0">
                  <a:latin typeface="Cambria Math" panose="02040503050406030204" pitchFamily="18" charset="0"/>
                </a:endParaRPr>
              </a:p>
              <a:p>
                <a:pPr marL="0" indent="0" algn="ctr">
                  <a:buNone/>
                </a:pPr>
                <a14:m>
                  <m:oMath xmlns:m="http://schemas.openxmlformats.org/officeDocument/2006/math">
                    <m:sSub>
                      <m:sSubPr>
                        <m:ctrlPr>
                          <a:rPr lang="en-US" i="1">
                            <a:latin typeface="Cambria Math"/>
                          </a:rPr>
                        </m:ctrlPr>
                      </m:sSubPr>
                      <m:e>
                        <m:r>
                          <a:rPr lang="en-US" i="1">
                            <a:latin typeface="Cambria Math" panose="02040503050406030204" pitchFamily="18" charset="0"/>
                          </a:rPr>
                          <m:t>𝑇</m:t>
                        </m:r>
                      </m:e>
                      <m:sub>
                        <m:r>
                          <a:rPr lang="ru-RU" i="1">
                            <a:latin typeface="Cambria Math" panose="02040503050406030204" pitchFamily="18" charset="0"/>
                          </a:rPr>
                          <m:t>шт</m:t>
                        </m:r>
                      </m:sub>
                    </m:sSub>
                    <m:r>
                      <a:rPr lang="ru-RU"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𝑇</m:t>
                        </m:r>
                      </m:e>
                      <m:sub>
                        <m:r>
                          <a:rPr lang="ru-RU" i="1">
                            <a:latin typeface="Cambria Math" panose="02040503050406030204" pitchFamily="18" charset="0"/>
                          </a:rPr>
                          <m:t>о</m:t>
                        </m:r>
                      </m:sub>
                    </m:sSub>
                    <m:r>
                      <a:rPr lang="ru-RU"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𝑇</m:t>
                        </m:r>
                      </m:e>
                      <m:sub>
                        <m:r>
                          <a:rPr lang="ru-RU" i="1">
                            <a:latin typeface="Cambria Math" panose="02040503050406030204" pitchFamily="18" charset="0"/>
                          </a:rPr>
                          <m:t>в</m:t>
                        </m:r>
                      </m:sub>
                    </m:sSub>
                  </m:oMath>
                </a14:m>
                <a:r>
                  <a:rPr lang="ru-RU" dirty="0" smtClean="0"/>
                  <a:t>,</a:t>
                </a:r>
              </a:p>
              <a:p>
                <a:pPr marL="0" indent="0" algn="just">
                  <a:buNone/>
                </a:pPr>
                <a:endParaRPr lang="ru-RU" sz="2200" dirty="0" smtClean="0">
                  <a:solidFill>
                    <a:schemeClr val="tx2">
                      <a:lumMod val="75000"/>
                    </a:schemeClr>
                  </a:solidFill>
                  <a:latin typeface="GOST Type BU" pitchFamily="2" charset="2"/>
                </a:endParaRPr>
              </a:p>
              <a:p>
                <a:pPr marL="0" indent="0" algn="just">
                  <a:buNone/>
                </a:pPr>
                <a:r>
                  <a:rPr lang="ru-RU" sz="2200" dirty="0" smtClean="0">
                    <a:solidFill>
                      <a:schemeClr val="tx2">
                        <a:lumMod val="75000"/>
                      </a:schemeClr>
                    </a:solidFill>
                    <a:latin typeface="GOST Type BU" pitchFamily="2" charset="2"/>
                  </a:rPr>
                  <a:t>где</a:t>
                </a:r>
                <a:r>
                  <a:rPr lang="ru-RU" sz="2200" dirty="0">
                    <a:solidFill>
                      <a:schemeClr val="tx2">
                        <a:lumMod val="75000"/>
                      </a:schemeClr>
                    </a:solidFill>
                    <a:latin typeface="GOST Type BU" pitchFamily="2" charset="2"/>
                  </a:rPr>
                  <a:t>:</a:t>
                </a:r>
                <a14:m>
                  <m:oMath xmlns:m="http://schemas.openxmlformats.org/officeDocument/2006/math">
                    <m:r>
                      <a:rPr lang="ru-RU" sz="2200">
                        <a:solidFill>
                          <a:schemeClr val="tx2">
                            <a:lumMod val="75000"/>
                          </a:schemeClr>
                        </a:solidFill>
                        <a:latin typeface="Cambria Math"/>
                      </a:rPr>
                      <m:t> </m:t>
                    </m:r>
                    <m:sSub>
                      <m:sSubPr>
                        <m:ctrlPr>
                          <a:rPr lang="en-US" sz="2200" i="1">
                            <a:solidFill>
                              <a:schemeClr val="tx2">
                                <a:lumMod val="75000"/>
                              </a:schemeClr>
                            </a:solidFill>
                            <a:latin typeface="Cambria Math"/>
                          </a:rPr>
                        </m:ctrlPr>
                      </m:sSubPr>
                      <m:e>
                        <m:r>
                          <a:rPr lang="ru-RU" sz="2200">
                            <a:solidFill>
                              <a:schemeClr val="tx2">
                                <a:lumMod val="75000"/>
                              </a:schemeClr>
                            </a:solidFill>
                            <a:latin typeface="Cambria Math"/>
                          </a:rPr>
                          <m:t> </m:t>
                        </m:r>
                        <m:r>
                          <a:rPr lang="en-US" sz="2200">
                            <a:solidFill>
                              <a:schemeClr val="tx2">
                                <a:lumMod val="75000"/>
                              </a:schemeClr>
                            </a:solidFill>
                            <a:latin typeface="Cambria Math"/>
                          </a:rPr>
                          <m:t>𝑇</m:t>
                        </m:r>
                      </m:e>
                      <m:sub>
                        <m:r>
                          <a:rPr lang="ru-RU" sz="2200">
                            <a:solidFill>
                              <a:schemeClr val="tx2">
                                <a:lumMod val="75000"/>
                              </a:schemeClr>
                            </a:solidFill>
                            <a:latin typeface="Cambria Math"/>
                          </a:rPr>
                          <m:t>шт. д</m:t>
                        </m:r>
                      </m:sub>
                    </m:sSub>
                  </m:oMath>
                </a14:m>
                <a:r>
                  <a:rPr lang="ru-RU" sz="2200" dirty="0">
                    <a:solidFill>
                      <a:schemeClr val="tx2">
                        <a:lumMod val="75000"/>
                      </a:schemeClr>
                    </a:solidFill>
                    <a:latin typeface="GOST Type BU" pitchFamily="2" charset="2"/>
                  </a:rPr>
                  <a:t> и </a:t>
                </a:r>
                <a14:m>
                  <m:oMath xmlns:m="http://schemas.openxmlformats.org/officeDocument/2006/math">
                    <m:sSub>
                      <m:sSubPr>
                        <m:ctrlPr>
                          <a:rPr lang="en-US" sz="2200" i="1">
                            <a:solidFill>
                              <a:schemeClr val="tx2">
                                <a:lumMod val="75000"/>
                              </a:schemeClr>
                            </a:solidFill>
                            <a:latin typeface="Cambria Math"/>
                          </a:rPr>
                        </m:ctrlPr>
                      </m:sSubPr>
                      <m:e>
                        <m:r>
                          <a:rPr lang="en-US" sz="2200">
                            <a:solidFill>
                              <a:schemeClr val="tx2">
                                <a:lumMod val="75000"/>
                              </a:schemeClr>
                            </a:solidFill>
                            <a:latin typeface="Cambria Math"/>
                          </a:rPr>
                          <m:t>𝑇</m:t>
                        </m:r>
                      </m:e>
                      <m:sub>
                        <m:r>
                          <a:rPr lang="ru-RU" sz="2200">
                            <a:solidFill>
                              <a:schemeClr val="tx2">
                                <a:lumMod val="75000"/>
                              </a:schemeClr>
                            </a:solidFill>
                            <a:latin typeface="Cambria Math"/>
                          </a:rPr>
                          <m:t>шт. кэ</m:t>
                        </m:r>
                      </m:sub>
                    </m:sSub>
                  </m:oMath>
                </a14:m>
                <a:r>
                  <a:rPr lang="ru-RU" sz="2200" dirty="0">
                    <a:solidFill>
                      <a:schemeClr val="tx2">
                        <a:lumMod val="75000"/>
                      </a:schemeClr>
                    </a:solidFill>
                    <a:latin typeface="GOST Type BU" pitchFamily="2" charset="2"/>
                  </a:rPr>
                  <a:t> - </a:t>
                </a:r>
                <a:r>
                  <a:rPr lang="be-BY" sz="2200" dirty="0">
                    <a:solidFill>
                      <a:schemeClr val="tx2">
                        <a:lumMod val="75000"/>
                      </a:schemeClr>
                    </a:solidFill>
                    <a:latin typeface="GOST Type BU" pitchFamily="2" charset="2"/>
                  </a:rPr>
                  <a:t>штучное время соответственно для детали и конструктивного элемента, мин;</a:t>
                </a:r>
              </a:p>
              <a:p>
                <a:pPr marL="0" indent="0" algn="just">
                  <a:buNone/>
                </a:pPr>
                <a14:m>
                  <m:oMath xmlns:m="http://schemas.openxmlformats.org/officeDocument/2006/math">
                    <m:sSub>
                      <m:sSubPr>
                        <m:ctrlPr>
                          <a:rPr lang="en-US" sz="2200" i="1">
                            <a:solidFill>
                              <a:schemeClr val="tx2">
                                <a:lumMod val="75000"/>
                              </a:schemeClr>
                            </a:solidFill>
                            <a:latin typeface="Cambria Math"/>
                          </a:rPr>
                        </m:ctrlPr>
                      </m:sSubPr>
                      <m:e>
                        <m:r>
                          <a:rPr lang="en-US" sz="2200">
                            <a:solidFill>
                              <a:schemeClr val="tx2">
                                <a:lumMod val="75000"/>
                              </a:schemeClr>
                            </a:solidFill>
                            <a:latin typeface="Cambria Math"/>
                          </a:rPr>
                          <m:t>𝑇</m:t>
                        </m:r>
                      </m:e>
                      <m:sub>
                        <m:r>
                          <a:rPr lang="ru-RU" sz="2200">
                            <a:solidFill>
                              <a:schemeClr val="tx2">
                                <a:lumMod val="75000"/>
                              </a:schemeClr>
                            </a:solidFill>
                            <a:latin typeface="Cambria Math"/>
                          </a:rPr>
                          <m:t>о</m:t>
                        </m:r>
                      </m:sub>
                    </m:sSub>
                  </m:oMath>
                </a14:m>
                <a:r>
                  <a:rPr lang="ru-RU" sz="2200" dirty="0">
                    <a:solidFill>
                      <a:schemeClr val="tx2">
                        <a:lumMod val="75000"/>
                      </a:schemeClr>
                    </a:solidFill>
                    <a:latin typeface="GOST Type BU" pitchFamily="2" charset="2"/>
                  </a:rPr>
                  <a:t> - основное время, мин;</a:t>
                </a:r>
              </a:p>
              <a:p>
                <a:pPr marL="0" indent="0" algn="just">
                  <a:buNone/>
                </a:pPr>
                <a14:m>
                  <m:oMath xmlns:m="http://schemas.openxmlformats.org/officeDocument/2006/math">
                    <m:sSub>
                      <m:sSubPr>
                        <m:ctrlPr>
                          <a:rPr lang="en-US" sz="2200" i="1">
                            <a:solidFill>
                              <a:schemeClr val="tx2">
                                <a:lumMod val="75000"/>
                              </a:schemeClr>
                            </a:solidFill>
                            <a:latin typeface="Cambria Math"/>
                          </a:rPr>
                        </m:ctrlPr>
                      </m:sSubPr>
                      <m:e>
                        <m:r>
                          <a:rPr lang="en-US" sz="2200">
                            <a:solidFill>
                              <a:schemeClr val="tx2">
                                <a:lumMod val="75000"/>
                              </a:schemeClr>
                            </a:solidFill>
                            <a:latin typeface="Cambria Math"/>
                          </a:rPr>
                          <m:t>𝑇</m:t>
                        </m:r>
                      </m:e>
                      <m:sub>
                        <m:r>
                          <a:rPr lang="ru-RU" sz="2200">
                            <a:solidFill>
                              <a:schemeClr val="tx2">
                                <a:lumMod val="75000"/>
                              </a:schemeClr>
                            </a:solidFill>
                            <a:latin typeface="Cambria Math"/>
                          </a:rPr>
                          <m:t>в</m:t>
                        </m:r>
                      </m:sub>
                    </m:sSub>
                  </m:oMath>
                </a14:m>
                <a:r>
                  <a:rPr lang="ru-RU" sz="2200" dirty="0">
                    <a:solidFill>
                      <a:schemeClr val="tx2">
                        <a:lumMod val="75000"/>
                      </a:schemeClr>
                    </a:solidFill>
                    <a:latin typeface="GOST Type BU" pitchFamily="2" charset="2"/>
                  </a:rPr>
                  <a:t> - вспомогательное время</a:t>
                </a:r>
                <a:r>
                  <a:rPr lang="ru-RU" sz="2200" dirty="0" smtClean="0">
                    <a:solidFill>
                      <a:schemeClr val="tx2">
                        <a:lumMod val="75000"/>
                      </a:schemeClr>
                    </a:solidFill>
                    <a:latin typeface="GOST Type BU" pitchFamily="2" charset="2"/>
                  </a:rPr>
                  <a:t>, мин.</a:t>
                </a:r>
              </a:p>
              <a:p>
                <a:pPr marL="0" indent="0" algn="just">
                  <a:buNone/>
                </a:pPr>
                <a:endParaRPr lang="ru-RU" sz="2200" dirty="0">
                  <a:solidFill>
                    <a:schemeClr val="tx2">
                      <a:lumMod val="75000"/>
                    </a:schemeClr>
                  </a:solidFill>
                  <a:latin typeface="GOST Type BU" pitchFamily="2" charset="2"/>
                </a:endParaRPr>
              </a:p>
              <a:p>
                <a:pPr marL="0" indent="0" algn="ctr">
                  <a:buNone/>
                </a:pPr>
                <a14:m>
                  <m:oMath xmlns:m="http://schemas.openxmlformats.org/officeDocument/2006/math">
                    <m:r>
                      <a:rPr lang="en-US" i="1">
                        <a:latin typeface="Cambria Math" panose="02040503050406030204" pitchFamily="18" charset="0"/>
                      </a:rPr>
                      <m:t>𝑓</m:t>
                    </m:r>
                    <m:d>
                      <m:dPr>
                        <m:ctrlPr>
                          <a:rPr lang="en-US" i="1">
                            <a:latin typeface="Cambria Math"/>
                          </a:rPr>
                        </m:ctrlPr>
                      </m:dPr>
                      <m:e>
                        <m:sSub>
                          <m:sSubPr>
                            <m:ctrlPr>
                              <a:rPr lang="en-US" i="1">
                                <a:latin typeface="Cambria Math"/>
                              </a:rPr>
                            </m:ctrlPr>
                          </m:sSubPr>
                          <m:e>
                            <m:r>
                              <a:rPr lang="en-US" i="1">
                                <a:latin typeface="Cambria Math" panose="02040503050406030204" pitchFamily="18" charset="0"/>
                              </a:rPr>
                              <m:t>𝑇</m:t>
                            </m:r>
                          </m:e>
                          <m:sub>
                            <m:r>
                              <a:rPr lang="ru-RU" b="0" i="1" smtClean="0">
                                <a:latin typeface="Cambria Math" panose="02040503050406030204" pitchFamily="18" charset="0"/>
                              </a:rPr>
                              <m:t>о</m:t>
                            </m:r>
                          </m:sub>
                        </m:sSub>
                      </m:e>
                    </m:d>
                    <m:r>
                      <a:rPr lang="ru-RU" b="0" i="1" smtClean="0">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𝐹</m:t>
                        </m:r>
                      </m:e>
                      <m:sub>
                        <m:r>
                          <a:rPr lang="ru-RU" i="1">
                            <a:latin typeface="Cambria Math" panose="02040503050406030204" pitchFamily="18" charset="0"/>
                          </a:rPr>
                          <m:t>П</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𝑉</m:t>
                        </m:r>
                      </m:e>
                      <m:sub>
                        <m:r>
                          <a:rPr lang="ru-RU" i="1">
                            <a:latin typeface="Cambria Math" panose="02040503050406030204" pitchFamily="18" charset="0"/>
                          </a:rPr>
                          <m:t>сн</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𝑉</m:t>
                        </m:r>
                      </m:e>
                      <m:sub>
                        <m:r>
                          <a:rPr lang="ru-RU" i="1">
                            <a:latin typeface="Cambria Math" panose="02040503050406030204" pitchFamily="18" charset="0"/>
                          </a:rPr>
                          <m:t>ср</m:t>
                        </m:r>
                      </m:sub>
                    </m:sSub>
                  </m:oMath>
                </a14:m>
                <a:r>
                  <a:rPr lang="ru-RU" dirty="0" smtClean="0"/>
                  <a:t>,</a:t>
                </a:r>
              </a:p>
              <a:p>
                <a:pPr marL="0" indent="0" algn="just">
                  <a:buNone/>
                </a:pPr>
                <a:r>
                  <a:rPr lang="ru-RU" sz="2200" dirty="0">
                    <a:solidFill>
                      <a:schemeClr val="tx2">
                        <a:lumMod val="75000"/>
                      </a:schemeClr>
                    </a:solidFill>
                    <a:latin typeface="GOST Type BU" pitchFamily="2" charset="2"/>
                  </a:rPr>
                  <a:t>где: </a:t>
                </a:r>
                <a14:m>
                  <m:oMath xmlns:m="http://schemas.openxmlformats.org/officeDocument/2006/math">
                    <m:sSub>
                      <m:sSubPr>
                        <m:ctrlPr>
                          <a:rPr lang="en-US" sz="2200" i="1">
                            <a:solidFill>
                              <a:schemeClr val="tx2">
                                <a:lumMod val="75000"/>
                              </a:schemeClr>
                            </a:solidFill>
                            <a:latin typeface="Cambria Math"/>
                          </a:rPr>
                        </m:ctrlPr>
                      </m:sSubPr>
                      <m:e>
                        <m:r>
                          <a:rPr lang="en-US" sz="2200">
                            <a:solidFill>
                              <a:schemeClr val="tx2">
                                <a:lumMod val="75000"/>
                              </a:schemeClr>
                            </a:solidFill>
                            <a:latin typeface="Cambria Math"/>
                          </a:rPr>
                          <m:t>𝑇</m:t>
                        </m:r>
                      </m:e>
                      <m:sub>
                        <m:r>
                          <a:rPr lang="ru-RU" sz="2200">
                            <a:solidFill>
                              <a:schemeClr val="tx2">
                                <a:lumMod val="75000"/>
                              </a:schemeClr>
                            </a:solidFill>
                            <a:latin typeface="Cambria Math"/>
                          </a:rPr>
                          <m:t>о</m:t>
                        </m:r>
                      </m:sub>
                    </m:sSub>
                  </m:oMath>
                </a14:m>
                <a:r>
                  <a:rPr lang="ru-RU" sz="2200" dirty="0">
                    <a:solidFill>
                      <a:schemeClr val="tx2">
                        <a:lumMod val="75000"/>
                      </a:schemeClr>
                    </a:solidFill>
                    <a:latin typeface="GOST Type BU" pitchFamily="2" charset="2"/>
                  </a:rPr>
                  <a:t>=</a:t>
                </a:r>
                <a:r>
                  <a:rPr lang="en-US" sz="2200" dirty="0">
                    <a:solidFill>
                      <a:schemeClr val="tx2">
                        <a:lumMod val="75000"/>
                      </a:schemeClr>
                    </a:solidFill>
                    <a:latin typeface="GOST Type BU" pitchFamily="2" charset="2"/>
                  </a:rPr>
                  <a:t>L/</a:t>
                </a:r>
                <a14:m>
                  <m:oMath xmlns:m="http://schemas.openxmlformats.org/officeDocument/2006/math">
                    <m:sSub>
                      <m:sSubPr>
                        <m:ctrlPr>
                          <a:rPr lang="en-US" sz="2200" i="1">
                            <a:solidFill>
                              <a:schemeClr val="tx2">
                                <a:lumMod val="75000"/>
                              </a:schemeClr>
                            </a:solidFill>
                            <a:latin typeface="Cambria Math"/>
                          </a:rPr>
                        </m:ctrlPr>
                      </m:sSubPr>
                      <m:e>
                        <m:r>
                          <a:rPr lang="en-US" sz="2200">
                            <a:solidFill>
                              <a:schemeClr val="tx2">
                                <a:lumMod val="75000"/>
                              </a:schemeClr>
                            </a:solidFill>
                            <a:latin typeface="Cambria Math"/>
                          </a:rPr>
                          <m:t>𝑆</m:t>
                        </m:r>
                      </m:e>
                      <m:sub>
                        <m:r>
                          <a:rPr lang="en-US" sz="2200">
                            <a:solidFill>
                              <a:schemeClr val="tx2">
                                <a:lumMod val="75000"/>
                              </a:schemeClr>
                            </a:solidFill>
                            <a:latin typeface="Cambria Math"/>
                          </a:rPr>
                          <m:t>𝑀</m:t>
                        </m:r>
                      </m:sub>
                    </m:sSub>
                    <m:r>
                      <a:rPr lang="ru-RU" sz="2200">
                        <a:solidFill>
                          <a:schemeClr val="tx2">
                            <a:lumMod val="75000"/>
                          </a:schemeClr>
                        </a:solidFill>
                        <a:latin typeface="Cambria Math"/>
                      </a:rPr>
                      <m:t>,</m:t>
                    </m:r>
                  </m:oMath>
                </a14:m>
                <a:endParaRPr lang="ru-RU" sz="2200" dirty="0">
                  <a:solidFill>
                    <a:schemeClr val="tx2">
                      <a:lumMod val="75000"/>
                    </a:schemeClr>
                  </a:solidFill>
                  <a:latin typeface="GOST Type BU" pitchFamily="2" charset="2"/>
                </a:endParaRPr>
              </a:p>
              <a:p>
                <a:pPr marL="0" indent="0" algn="just">
                  <a:buNone/>
                </a:pPr>
                <a:r>
                  <a:rPr lang="en-US" sz="2200" dirty="0">
                    <a:solidFill>
                      <a:schemeClr val="tx2">
                        <a:lumMod val="75000"/>
                      </a:schemeClr>
                    </a:solidFill>
                    <a:latin typeface="GOST Type BU" pitchFamily="2" charset="2"/>
                  </a:rPr>
                  <a:t>L</a:t>
                </a:r>
                <a:r>
                  <a:rPr lang="ru-RU" sz="2200" dirty="0">
                    <a:solidFill>
                      <a:schemeClr val="tx2">
                        <a:lumMod val="75000"/>
                      </a:schemeClr>
                    </a:solidFill>
                    <a:latin typeface="GOST Type BU" pitchFamily="2" charset="2"/>
                  </a:rPr>
                  <a:t> - длина  хода инструмента, мм;</a:t>
                </a:r>
              </a:p>
              <a:p>
                <a:pPr marL="0" indent="0" algn="just">
                  <a:buNone/>
                </a:pPr>
                <a14:m>
                  <m:oMath xmlns:m="http://schemas.openxmlformats.org/officeDocument/2006/math">
                    <m:sSub>
                      <m:sSubPr>
                        <m:ctrlPr>
                          <a:rPr lang="en-US" sz="2200" i="1">
                            <a:solidFill>
                              <a:schemeClr val="tx2">
                                <a:lumMod val="75000"/>
                              </a:schemeClr>
                            </a:solidFill>
                            <a:latin typeface="Cambria Math"/>
                          </a:rPr>
                        </m:ctrlPr>
                      </m:sSubPr>
                      <m:e>
                        <m:r>
                          <a:rPr lang="en-US" sz="2200">
                            <a:solidFill>
                              <a:schemeClr val="tx2">
                                <a:lumMod val="75000"/>
                              </a:schemeClr>
                            </a:solidFill>
                            <a:latin typeface="Cambria Math"/>
                          </a:rPr>
                          <m:t>𝑆</m:t>
                        </m:r>
                      </m:e>
                      <m:sub>
                        <m:r>
                          <a:rPr lang="en-US" sz="2200">
                            <a:solidFill>
                              <a:schemeClr val="tx2">
                                <a:lumMod val="75000"/>
                              </a:schemeClr>
                            </a:solidFill>
                            <a:latin typeface="Cambria Math"/>
                          </a:rPr>
                          <m:t>𝑀</m:t>
                        </m:r>
                      </m:sub>
                    </m:sSub>
                  </m:oMath>
                </a14:m>
                <a:r>
                  <a:rPr lang="ru-RU" sz="2200" dirty="0">
                    <a:solidFill>
                      <a:schemeClr val="tx2">
                        <a:lumMod val="75000"/>
                      </a:schemeClr>
                    </a:solidFill>
                    <a:latin typeface="GOST Type BU" pitchFamily="2" charset="2"/>
                  </a:rPr>
                  <a:t>– минутная подача инструмента, мм/мин.</a:t>
                </a:r>
              </a:p>
              <a:p>
                <a:pPr marL="0" indent="0" algn="just">
                  <a:buNone/>
                </a:pPr>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457200" y="98854"/>
                <a:ext cx="8229600" cy="6623222"/>
              </a:xfrm>
              <a:blipFill rotWithShape="0">
                <a:blip r:embed="rId2"/>
                <a:stretch>
                  <a:fillRect l="-963" r="-963"/>
                </a:stretch>
              </a:blipFill>
            </p:spPr>
            <p:txBody>
              <a:bodyPr/>
              <a:lstStyle/>
              <a:p>
                <a:r>
                  <a:rPr lang="ru-RU">
                    <a:noFill/>
                  </a:rPr>
                  <a:t> </a:t>
                </a:r>
              </a:p>
            </p:txBody>
          </p:sp>
        </mc:Fallback>
      </mc:AlternateContent>
      <p:grpSp>
        <p:nvGrpSpPr>
          <p:cNvPr id="5" name="Группа 4"/>
          <p:cNvGrpSpPr/>
          <p:nvPr/>
        </p:nvGrpSpPr>
        <p:grpSpPr>
          <a:xfrm>
            <a:off x="8421465" y="6450136"/>
            <a:ext cx="476413" cy="369332"/>
            <a:chOff x="8421465" y="6450136"/>
            <a:chExt cx="476413"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21465"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10766599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415854" y="6450136"/>
            <a:ext cx="487634" cy="369332"/>
            <a:chOff x="8415854"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15854"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264</a:t>
              </a:r>
              <a:endParaRPr lang="ru-RU" dirty="0">
                <a:solidFill>
                  <a:srgbClr val="C00000"/>
                </a:solidFill>
                <a:latin typeface="GOST type A" panose="020B0500000000000000" pitchFamily="34" charset="0"/>
              </a:endParaRPr>
            </a:p>
          </p:txBody>
        </p:sp>
      </p:grpSp>
      <p:sp>
        <p:nvSpPr>
          <p:cNvPr id="7" name="Заголовок 1"/>
          <p:cNvSpPr>
            <a:spLocks noGrp="1"/>
          </p:cNvSpPr>
          <p:nvPr>
            <p:ph type="title"/>
          </p:nvPr>
        </p:nvSpPr>
        <p:spPr>
          <a:xfrm>
            <a:off x="9330" y="-86381"/>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3" name="Группа 2"/>
          <p:cNvGrpSpPr/>
          <p:nvPr/>
        </p:nvGrpSpPr>
        <p:grpSpPr>
          <a:xfrm>
            <a:off x="143009" y="1247331"/>
            <a:ext cx="6138194" cy="5264893"/>
            <a:chOff x="118295" y="759935"/>
            <a:chExt cx="8245669" cy="5984718"/>
          </a:xfrm>
        </p:grpSpPr>
        <p:grpSp>
          <p:nvGrpSpPr>
            <p:cNvPr id="8" name="Группа 7"/>
            <p:cNvGrpSpPr/>
            <p:nvPr/>
          </p:nvGrpSpPr>
          <p:grpSpPr>
            <a:xfrm>
              <a:off x="118295" y="2268813"/>
              <a:ext cx="4602994" cy="2706552"/>
              <a:chOff x="379553" y="1809464"/>
              <a:chExt cx="4602994" cy="2706552"/>
            </a:xfrm>
          </p:grpSpPr>
          <p:grpSp>
            <p:nvGrpSpPr>
              <p:cNvPr id="9" name="Группа 8"/>
              <p:cNvGrpSpPr/>
              <p:nvPr/>
            </p:nvGrpSpPr>
            <p:grpSpPr>
              <a:xfrm>
                <a:off x="379553" y="1809465"/>
                <a:ext cx="4463035" cy="2706551"/>
                <a:chOff x="155618" y="1781473"/>
                <a:chExt cx="6506439" cy="3592959"/>
              </a:xfrm>
            </p:grpSpPr>
            <p:cxnSp>
              <p:nvCxnSpPr>
                <p:cNvPr id="11" name="Прямая со стрелкой 10"/>
                <p:cNvCxnSpPr/>
                <p:nvPr/>
              </p:nvCxnSpPr>
              <p:spPr>
                <a:xfrm>
                  <a:off x="4413124" y="3583931"/>
                  <a:ext cx="616076" cy="7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155618" y="1781473"/>
                  <a:ext cx="4257506" cy="3592959"/>
                  <a:chOff x="155618" y="1781473"/>
                  <a:chExt cx="4257506" cy="3592959"/>
                </a:xfrm>
              </p:grpSpPr>
              <p:grpSp>
                <p:nvGrpSpPr>
                  <p:cNvPr id="14" name="Группа 13"/>
                  <p:cNvGrpSpPr/>
                  <p:nvPr/>
                </p:nvGrpSpPr>
                <p:grpSpPr>
                  <a:xfrm>
                    <a:off x="221692" y="1928658"/>
                    <a:ext cx="4061626" cy="3303309"/>
                    <a:chOff x="221692" y="1928658"/>
                    <a:chExt cx="4061626" cy="3303309"/>
                  </a:xfrm>
                </p:grpSpPr>
                <p:grpSp>
                  <p:nvGrpSpPr>
                    <p:cNvPr id="16" name="Группа 15"/>
                    <p:cNvGrpSpPr/>
                    <p:nvPr/>
                  </p:nvGrpSpPr>
                  <p:grpSpPr>
                    <a:xfrm>
                      <a:off x="221692" y="1928658"/>
                      <a:ext cx="4061626" cy="3303309"/>
                      <a:chOff x="4760741" y="1879231"/>
                      <a:chExt cx="4061626" cy="3303309"/>
                    </a:xfrm>
                  </p:grpSpPr>
                  <p:cxnSp>
                    <p:nvCxnSpPr>
                      <p:cNvPr id="20" name="Прямая со стрелкой 19"/>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cxnSp>
                    <p:nvCxnSpPr>
                      <p:cNvPr id="22" name="Прямая со стрелкой 21"/>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24" name="Прямая со стрелкой 23"/>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26" name="Рисунок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27" name="Прямая со стрелкой 26"/>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8" name="Прямая со стрелкой 27"/>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9" name="Рисунок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17" name="Прямая со стрелкой 16"/>
                    <p:cNvCxnSpPr/>
                    <p:nvPr/>
                  </p:nvCxnSpPr>
                  <p:spPr>
                    <a:xfrm>
                      <a:off x="3420267" y="2629801"/>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617" y="1958856"/>
                      <a:ext cx="1649895" cy="675819"/>
                    </a:xfrm>
                    <a:prstGeom prst="rect">
                      <a:avLst/>
                    </a:prstGeom>
                  </p:spPr>
                </p:pic>
                <p:cxnSp>
                  <p:nvCxnSpPr>
                    <p:cNvPr id="19" name="Прямая со стрелкой 18"/>
                    <p:cNvCxnSpPr/>
                    <p:nvPr/>
                  </p:nvCxnSpPr>
                  <p:spPr>
                    <a:xfrm>
                      <a:off x="1949880" y="228381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15" name="Прямоугольник 14"/>
                  <p:cNvSpPr/>
                  <p:nvPr/>
                </p:nvSpPr>
                <p:spPr>
                  <a:xfrm>
                    <a:off x="155618" y="1781473"/>
                    <a:ext cx="4257506" cy="3592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420" y="3247638"/>
                  <a:ext cx="1636637" cy="694286"/>
                </a:xfrm>
                <a:prstGeom prst="rect">
                  <a:avLst/>
                </a:prstGeom>
              </p:spPr>
            </p:pic>
          </p:grpSp>
          <p:sp>
            <p:nvSpPr>
              <p:cNvPr id="10" name="Прямоугольник 9"/>
              <p:cNvSpPr/>
              <p:nvPr/>
            </p:nvSpPr>
            <p:spPr>
              <a:xfrm>
                <a:off x="3299952" y="1809464"/>
                <a:ext cx="1682595" cy="27065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1104924" y="1797744"/>
              <a:ext cx="2642069" cy="313932"/>
            </a:xfrm>
            <a:prstGeom prst="rect">
              <a:avLst/>
            </a:prstGeom>
          </p:spPr>
          <p:txBody>
            <a:bodyPr wrap="none">
              <a:spAutoFit/>
            </a:bodyPr>
            <a:lstStyle/>
            <a:p>
              <a:pPr algn="ctr">
                <a:lnSpc>
                  <a:spcPct val="80000"/>
                </a:lnSpc>
                <a:defRPr/>
              </a:pPr>
              <a:r>
                <a:rPr lang="ru-RU" dirty="0">
                  <a:solidFill>
                    <a:schemeClr val="tx2">
                      <a:lumMod val="75000"/>
                    </a:schemeClr>
                  </a:solidFill>
                  <a:latin typeface="GOST Type BU" pitchFamily="2" charset="2"/>
                </a:rPr>
                <a:t>Вид обработки резанием</a:t>
              </a:r>
            </a:p>
          </p:txBody>
        </p:sp>
        <p:sp>
          <p:nvSpPr>
            <p:cNvPr id="31" name="Прямоугольник 30"/>
            <p:cNvSpPr/>
            <p:nvPr/>
          </p:nvSpPr>
          <p:spPr>
            <a:xfrm>
              <a:off x="1104851" y="5176325"/>
              <a:ext cx="2145139" cy="316818"/>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Входные параметры</a:t>
              </a:r>
              <a:endParaRPr lang="ru-RU" dirty="0">
                <a:solidFill>
                  <a:schemeClr val="tx2">
                    <a:lumMod val="75000"/>
                  </a:schemeClr>
                </a:solidFill>
                <a:latin typeface="GOST Type BU" pitchFamily="2" charset="2"/>
              </a:endParaRPr>
            </a:p>
          </p:txBody>
        </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843" y="3391140"/>
              <a:ext cx="467921" cy="479899"/>
            </a:xfrm>
            <a:prstGeom prst="rect">
              <a:avLst/>
            </a:prstGeom>
          </p:spPr>
        </p:pic>
        <p:grpSp>
          <p:nvGrpSpPr>
            <p:cNvPr id="33" name="Группа 32"/>
            <p:cNvGrpSpPr/>
            <p:nvPr/>
          </p:nvGrpSpPr>
          <p:grpSpPr>
            <a:xfrm>
              <a:off x="5682095" y="759935"/>
              <a:ext cx="2681869" cy="5355892"/>
              <a:chOff x="5682095" y="759935"/>
              <a:chExt cx="2681869" cy="5355892"/>
            </a:xfrm>
          </p:grpSpPr>
          <p:sp>
            <p:nvSpPr>
              <p:cNvPr id="34" name="Прямоугольник 33"/>
              <p:cNvSpPr/>
              <p:nvPr/>
            </p:nvSpPr>
            <p:spPr>
              <a:xfrm>
                <a:off x="5852293" y="1108753"/>
                <a:ext cx="2339208" cy="5007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одержимое 2"/>
              <p:cNvSpPr txBox="1">
                <a:spLocks/>
              </p:cNvSpPr>
              <p:nvPr/>
            </p:nvSpPr>
            <p:spPr>
              <a:xfrm>
                <a:off x="5682095" y="759935"/>
                <a:ext cx="2681869" cy="308225"/>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Процесс резания</a:t>
                </a:r>
                <a:endParaRPr lang="ru-RU" sz="2000" dirty="0">
                  <a:solidFill>
                    <a:schemeClr val="tx2">
                      <a:lumMod val="75000"/>
                    </a:schemeClr>
                  </a:solidFill>
                  <a:latin typeface="GOST Type BU" pitchFamily="2" charset="2"/>
                </a:endParaRPr>
              </a:p>
            </p:txBody>
          </p:sp>
        </p:grpSp>
        <p:pic>
          <p:nvPicPr>
            <p:cNvPr id="36" name="Рисунок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9767" y="4529711"/>
              <a:ext cx="1264233" cy="527649"/>
            </a:xfrm>
            <a:prstGeom prst="rect">
              <a:avLst/>
            </a:prstGeom>
          </p:spPr>
        </p:pic>
        <p:cxnSp>
          <p:nvCxnSpPr>
            <p:cNvPr id="37" name="Прямая со стрелкой 36"/>
            <p:cNvCxnSpPr>
              <a:stCxn id="13" idx="3"/>
              <a:endCxn id="32" idx="1"/>
            </p:cNvCxnSpPr>
            <p:nvPr/>
          </p:nvCxnSpPr>
          <p:spPr>
            <a:xfrm flipV="1">
              <a:off x="4581330" y="3631090"/>
              <a:ext cx="429513" cy="3677"/>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9767" y="5375257"/>
              <a:ext cx="1264233" cy="536307"/>
            </a:xfrm>
            <a:prstGeom prst="rect">
              <a:avLst/>
            </a:prstGeom>
          </p:spPr>
        </p:pic>
        <p:cxnSp>
          <p:nvCxnSpPr>
            <p:cNvPr id="40" name="Прямая со стрелкой 39"/>
            <p:cNvCxnSpPr/>
            <p:nvPr/>
          </p:nvCxnSpPr>
          <p:spPr>
            <a:xfrm>
              <a:off x="6826041" y="5043827"/>
              <a:ext cx="0" cy="35295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61924" y="5075486"/>
              <a:ext cx="203573" cy="287823"/>
            </a:xfrm>
            <a:prstGeom prst="rect">
              <a:avLst/>
            </a:prstGeom>
          </p:spPr>
        </p:pic>
        <p:cxnSp>
          <p:nvCxnSpPr>
            <p:cNvPr id="42" name="Прямая соединительная линия 41"/>
            <p:cNvCxnSpPr/>
            <p:nvPr/>
          </p:nvCxnSpPr>
          <p:spPr>
            <a:xfrm>
              <a:off x="7183780" y="5043827"/>
              <a:ext cx="0" cy="3478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644207" y="5039078"/>
              <a:ext cx="0" cy="3564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7329105" y="5043827"/>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481" y="3672627"/>
              <a:ext cx="1274519" cy="522060"/>
            </a:xfrm>
            <a:prstGeom prst="rect">
              <a:avLst/>
            </a:prstGeom>
          </p:spPr>
        </p:pic>
        <p:cxnSp>
          <p:nvCxnSpPr>
            <p:cNvPr id="46" name="Прямая со стрелкой 45"/>
            <p:cNvCxnSpPr/>
            <p:nvPr/>
          </p:nvCxnSpPr>
          <p:spPr>
            <a:xfrm flipV="1">
              <a:off x="6826041" y="4191051"/>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7180570" y="4191051"/>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6575765" y="4241513"/>
              <a:ext cx="207366" cy="293186"/>
            </a:xfrm>
            <a:prstGeom prst="rect">
              <a:avLst/>
            </a:prstGeom>
          </p:spPr>
        </p:pic>
        <p:pic>
          <p:nvPicPr>
            <p:cNvPr id="2" name="Рисунок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92292" y="2909749"/>
              <a:ext cx="1272194" cy="526368"/>
            </a:xfrm>
            <a:prstGeom prst="rect">
              <a:avLst/>
            </a:prstGeom>
          </p:spPr>
        </p:pic>
        <p:cxnSp>
          <p:nvCxnSpPr>
            <p:cNvPr id="55" name="Прямая соединительная линия 54"/>
            <p:cNvCxnSpPr>
              <a:stCxn id="32" idx="3"/>
            </p:cNvCxnSpPr>
            <p:nvPr/>
          </p:nvCxnSpPr>
          <p:spPr>
            <a:xfrm flipV="1">
              <a:off x="5478764" y="3629566"/>
              <a:ext cx="647716" cy="15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126480" y="3626593"/>
              <a:ext cx="2134" cy="20168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36" idx="1"/>
            </p:cNvCxnSpPr>
            <p:nvPr/>
          </p:nvCxnSpPr>
          <p:spPr>
            <a:xfrm>
              <a:off x="6135156" y="4793535"/>
              <a:ext cx="474611"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39" idx="1"/>
            </p:cNvCxnSpPr>
            <p:nvPr/>
          </p:nvCxnSpPr>
          <p:spPr>
            <a:xfrm>
              <a:off x="6126480" y="5643410"/>
              <a:ext cx="483287"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endCxn id="45" idx="1"/>
            </p:cNvCxnSpPr>
            <p:nvPr/>
          </p:nvCxnSpPr>
          <p:spPr>
            <a:xfrm>
              <a:off x="6130939" y="3933522"/>
              <a:ext cx="468542" cy="1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a:xfrm>
              <a:off x="6800772" y="3425152"/>
              <a:ext cx="519182" cy="263157"/>
              <a:chOff x="6800772" y="3425152"/>
              <a:chExt cx="519182" cy="263157"/>
            </a:xfrm>
          </p:grpSpPr>
          <p:cxnSp>
            <p:nvCxnSpPr>
              <p:cNvPr id="74" name="Прямая со стрелкой 73"/>
              <p:cNvCxnSpPr/>
              <p:nvPr/>
            </p:nvCxnSpPr>
            <p:spPr>
              <a:xfrm flipV="1">
                <a:off x="7047163" y="3425152"/>
                <a:ext cx="0" cy="262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7319954" y="3425152"/>
                <a:ext cx="0" cy="2631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9" name="Рисунок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6826654" y="3454250"/>
                <a:ext cx="192494" cy="244257"/>
              </a:xfrm>
              <a:prstGeom prst="rect">
                <a:avLst/>
              </a:prstGeom>
            </p:spPr>
          </p:pic>
        </p:grpSp>
        <p:sp>
          <p:nvSpPr>
            <p:cNvPr id="59" name="Прямоугольник 58"/>
            <p:cNvSpPr/>
            <p:nvPr/>
          </p:nvSpPr>
          <p:spPr>
            <a:xfrm>
              <a:off x="5799458" y="6132623"/>
              <a:ext cx="2562947" cy="612030"/>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Характеристики </a:t>
              </a:r>
            </a:p>
            <a:p>
              <a:pPr algn="ctr">
                <a:lnSpc>
                  <a:spcPct val="80000"/>
                </a:lnSpc>
                <a:defRPr/>
              </a:pPr>
              <a:r>
                <a:rPr lang="ru-RU" dirty="0" smtClean="0">
                  <a:solidFill>
                    <a:schemeClr val="tx2">
                      <a:lumMod val="75000"/>
                    </a:schemeClr>
                  </a:solidFill>
                  <a:latin typeface="GOST Type BU" pitchFamily="2" charset="2"/>
                </a:rPr>
                <a:t>процесса</a:t>
              </a:r>
              <a:endParaRPr lang="ru-RU" dirty="0">
                <a:solidFill>
                  <a:schemeClr val="tx2">
                    <a:lumMod val="75000"/>
                  </a:schemeClr>
                </a:solidFill>
                <a:latin typeface="GOST Type BU" pitchFamily="2" charset="2"/>
              </a:endParaRPr>
            </a:p>
          </p:txBody>
        </p:sp>
        <p:cxnSp>
          <p:nvCxnSpPr>
            <p:cNvPr id="73" name="Прямая со стрелкой 72"/>
            <p:cNvCxnSpPr/>
            <p:nvPr/>
          </p:nvCxnSpPr>
          <p:spPr>
            <a:xfrm>
              <a:off x="7397432" y="4191052"/>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7566942" y="419105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6485899" y="2568919"/>
              <a:ext cx="1234075" cy="354099"/>
              <a:chOff x="6485899" y="2568919"/>
              <a:chExt cx="1234075" cy="354099"/>
            </a:xfrm>
          </p:grpSpPr>
          <p:cxnSp>
            <p:nvCxnSpPr>
              <p:cNvPr id="93" name="Прямая со стрелкой 92"/>
              <p:cNvCxnSpPr/>
              <p:nvPr/>
            </p:nvCxnSpPr>
            <p:spPr>
              <a:xfrm flipV="1">
                <a:off x="6866481" y="2568919"/>
                <a:ext cx="0" cy="3540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flipV="1">
                <a:off x="7221010" y="2568919"/>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a:off x="7715808" y="2568921"/>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9" name="Рисунок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523581" y="2564426"/>
                <a:ext cx="280258" cy="355622"/>
              </a:xfrm>
              <a:prstGeom prst="rect">
                <a:avLst/>
              </a:prstGeom>
            </p:spPr>
          </p:pic>
          <p:pic>
            <p:nvPicPr>
              <p:cNvPr id="100" name="Рисунок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7458704" y="2593574"/>
                <a:ext cx="216475" cy="306065"/>
              </a:xfrm>
              <a:prstGeom prst="rect">
                <a:avLst/>
              </a:prstGeom>
            </p:spPr>
          </p:pic>
        </p:grpSp>
        <p:pic>
          <p:nvPicPr>
            <p:cNvPr id="101" name="Рисунок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159" y="2052673"/>
              <a:ext cx="1274327" cy="521982"/>
            </a:xfrm>
            <a:prstGeom prst="rect">
              <a:avLst/>
            </a:prstGeom>
          </p:spPr>
        </p:pic>
        <p:pic>
          <p:nvPicPr>
            <p:cNvPr id="104" name="Рисунок 10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3998" y="1188406"/>
              <a:ext cx="1304791" cy="534460"/>
            </a:xfrm>
            <a:prstGeom prst="rect">
              <a:avLst/>
            </a:prstGeom>
          </p:spPr>
        </p:pic>
        <p:grpSp>
          <p:nvGrpSpPr>
            <p:cNvPr id="122" name="Группа 121"/>
            <p:cNvGrpSpPr/>
            <p:nvPr/>
          </p:nvGrpSpPr>
          <p:grpSpPr>
            <a:xfrm>
              <a:off x="6758447" y="1717577"/>
              <a:ext cx="782882" cy="347887"/>
              <a:chOff x="6758447" y="1717577"/>
              <a:chExt cx="782882" cy="347887"/>
            </a:xfrm>
          </p:grpSpPr>
          <p:cxnSp>
            <p:nvCxnSpPr>
              <p:cNvPr id="102" name="Прямая со стрелкой 101"/>
              <p:cNvCxnSpPr/>
              <p:nvPr/>
            </p:nvCxnSpPr>
            <p:spPr>
              <a:xfrm flipV="1">
                <a:off x="7046531" y="1717577"/>
                <a:ext cx="1245" cy="3478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a:off x="7541329" y="1717579"/>
                <a:ext cx="0" cy="34788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Рисунок 10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6800391" y="1763167"/>
                <a:ext cx="202696" cy="286583"/>
              </a:xfrm>
              <a:prstGeom prst="rect">
                <a:avLst/>
              </a:prstGeom>
            </p:spPr>
          </p:pic>
          <p:pic>
            <p:nvPicPr>
              <p:cNvPr id="106" name="Рисунок 10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7311073" y="1774682"/>
                <a:ext cx="183247" cy="259085"/>
              </a:xfrm>
              <a:prstGeom prst="rect">
                <a:avLst/>
              </a:prstGeom>
            </p:spPr>
          </p:pic>
        </p:grpSp>
        <p:grpSp>
          <p:nvGrpSpPr>
            <p:cNvPr id="123" name="Группа 122"/>
            <p:cNvGrpSpPr/>
            <p:nvPr/>
          </p:nvGrpSpPr>
          <p:grpSpPr>
            <a:xfrm>
              <a:off x="6126480" y="3172933"/>
              <a:ext cx="465812" cy="461834"/>
              <a:chOff x="6126480" y="3172933"/>
              <a:chExt cx="465812" cy="461834"/>
            </a:xfrm>
          </p:grpSpPr>
          <p:cxnSp>
            <p:nvCxnSpPr>
              <p:cNvPr id="71" name="Прямая со стрелкой 70"/>
              <p:cNvCxnSpPr>
                <a:endCxn id="2" idx="1"/>
              </p:cNvCxnSpPr>
              <p:nvPr/>
            </p:nvCxnSpPr>
            <p:spPr>
              <a:xfrm flipV="1">
                <a:off x="6135156" y="3172933"/>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6126480" y="3172933"/>
                <a:ext cx="0" cy="4618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4" name="Группа 123"/>
            <p:cNvGrpSpPr/>
            <p:nvPr/>
          </p:nvGrpSpPr>
          <p:grpSpPr>
            <a:xfrm>
              <a:off x="6126480" y="2326432"/>
              <a:ext cx="457518" cy="846501"/>
              <a:chOff x="6126480" y="2326432"/>
              <a:chExt cx="457518" cy="846501"/>
            </a:xfrm>
          </p:grpSpPr>
          <p:cxnSp>
            <p:nvCxnSpPr>
              <p:cNvPr id="108" name="Прямая со стрелкой 107"/>
              <p:cNvCxnSpPr/>
              <p:nvPr/>
            </p:nvCxnSpPr>
            <p:spPr>
              <a:xfrm flipV="1">
                <a:off x="6126862" y="2326432"/>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V="1">
                <a:off x="6126480" y="2326432"/>
                <a:ext cx="0" cy="846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5" name="Группа 124"/>
            <p:cNvGrpSpPr/>
            <p:nvPr/>
          </p:nvGrpSpPr>
          <p:grpSpPr>
            <a:xfrm>
              <a:off x="6126480" y="1475240"/>
              <a:ext cx="457518" cy="867478"/>
              <a:chOff x="6126480" y="1475240"/>
              <a:chExt cx="457518" cy="867478"/>
            </a:xfrm>
          </p:grpSpPr>
          <p:cxnSp>
            <p:nvCxnSpPr>
              <p:cNvPr id="109" name="Прямая со стрелкой 108"/>
              <p:cNvCxnSpPr/>
              <p:nvPr/>
            </p:nvCxnSpPr>
            <p:spPr>
              <a:xfrm flipV="1">
                <a:off x="6126862" y="1475240"/>
                <a:ext cx="457136" cy="13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6126480" y="1475240"/>
                <a:ext cx="0" cy="8674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62" name="Группа 61"/>
          <p:cNvGrpSpPr/>
          <p:nvPr/>
        </p:nvGrpSpPr>
        <p:grpSpPr>
          <a:xfrm>
            <a:off x="5905878" y="1859355"/>
            <a:ext cx="479682" cy="3684080"/>
            <a:chOff x="5905878" y="1859355"/>
            <a:chExt cx="479682" cy="3684080"/>
          </a:xfrm>
        </p:grpSpPr>
        <p:grpSp>
          <p:nvGrpSpPr>
            <p:cNvPr id="56" name="Группа 55"/>
            <p:cNvGrpSpPr/>
            <p:nvPr/>
          </p:nvGrpSpPr>
          <p:grpSpPr>
            <a:xfrm>
              <a:off x="5905878" y="1859355"/>
              <a:ext cx="157978" cy="3684080"/>
              <a:chOff x="5905878" y="1859355"/>
              <a:chExt cx="157978" cy="3684080"/>
            </a:xfrm>
          </p:grpSpPr>
          <p:cxnSp>
            <p:nvCxnSpPr>
              <p:cNvPr id="48" name="Прямая соединительная линия 47"/>
              <p:cNvCxnSpPr/>
              <p:nvPr/>
            </p:nvCxnSpPr>
            <p:spPr>
              <a:xfrm>
                <a:off x="6054811" y="1859355"/>
                <a:ext cx="0" cy="368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stCxn id="104" idx="3"/>
              </p:cNvCxnSpPr>
              <p:nvPr/>
            </p:nvCxnSpPr>
            <p:spPr>
              <a:xfrm flipV="1">
                <a:off x="5927476" y="1859355"/>
                <a:ext cx="127335"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5909384" y="261418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5905878" y="3370100"/>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5918429" y="4043421"/>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flipV="1">
                <a:off x="5911897" y="4793428"/>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flipV="1">
                <a:off x="5917868" y="5543433"/>
                <a:ext cx="145427"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1" name="Прямая со стрелкой 60"/>
            <p:cNvCxnSpPr/>
            <p:nvPr/>
          </p:nvCxnSpPr>
          <p:spPr>
            <a:xfrm>
              <a:off x="6051305" y="3725020"/>
              <a:ext cx="33425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Рисунок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5560" y="3515498"/>
            <a:ext cx="408585" cy="419044"/>
          </a:xfrm>
          <a:prstGeom prst="rect">
            <a:avLst/>
          </a:prstGeom>
        </p:spPr>
      </p:pic>
      <p:grpSp>
        <p:nvGrpSpPr>
          <p:cNvPr id="80" name="Группа 79"/>
          <p:cNvGrpSpPr/>
          <p:nvPr/>
        </p:nvGrpSpPr>
        <p:grpSpPr>
          <a:xfrm>
            <a:off x="6757195" y="990811"/>
            <a:ext cx="2271776" cy="5299075"/>
            <a:chOff x="6693485" y="1001511"/>
            <a:chExt cx="2271776" cy="5299075"/>
          </a:xfrm>
        </p:grpSpPr>
        <p:sp>
          <p:nvSpPr>
            <p:cNvPr id="107" name="Прямоугольник 106"/>
            <p:cNvSpPr/>
            <p:nvPr/>
          </p:nvSpPr>
          <p:spPr>
            <a:xfrm>
              <a:off x="7058570" y="1562813"/>
              <a:ext cx="1481003" cy="4404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Содержимое 2"/>
            <p:cNvSpPr txBox="1">
              <a:spLocks/>
            </p:cNvSpPr>
            <p:nvPr/>
          </p:nvSpPr>
          <p:spPr>
            <a:xfrm>
              <a:off x="6831162" y="1001511"/>
              <a:ext cx="1996422" cy="271153"/>
            </a:xfrm>
            <a:prstGeom prst="rect">
              <a:avLst/>
            </a:prstGeom>
          </p:spPr>
          <p:txBody>
            <a:bodyPr vert="horz" lIns="91440" tIns="45720" rIns="91440" bIns="45720" rtlCol="0">
              <a:noAutofit/>
            </a:bodyPr>
            <a:lstStyle/>
            <a:p>
              <a:pPr algn="ctr">
                <a:lnSpc>
                  <a:spcPct val="80000"/>
                </a:lnSpc>
                <a:defRPr/>
              </a:pPr>
              <a:r>
                <a:rPr lang="ru-RU" sz="2000" dirty="0" smtClean="0">
                  <a:solidFill>
                    <a:schemeClr val="tx2">
                      <a:lumMod val="75000"/>
                    </a:schemeClr>
                  </a:solidFill>
                  <a:latin typeface="GOST Type BU" pitchFamily="2" charset="2"/>
                </a:rPr>
                <a:t>Результат обработки</a:t>
              </a:r>
              <a:endParaRPr lang="ru-RU" sz="2000" dirty="0">
                <a:solidFill>
                  <a:schemeClr val="tx2">
                    <a:lumMod val="75000"/>
                  </a:schemeClr>
                </a:solidFill>
                <a:latin typeface="GOST Type BU" pitchFamily="2" charset="2"/>
              </a:endParaRPr>
            </a:p>
          </p:txBody>
        </p:sp>
        <p:sp>
          <p:nvSpPr>
            <p:cNvPr id="111" name="Прямоугольник 110"/>
            <p:cNvSpPr/>
            <p:nvPr/>
          </p:nvSpPr>
          <p:spPr>
            <a:xfrm>
              <a:off x="6693485" y="5986654"/>
              <a:ext cx="2271776" cy="313932"/>
            </a:xfrm>
            <a:prstGeom prst="rect">
              <a:avLst/>
            </a:prstGeom>
          </p:spPr>
          <p:txBody>
            <a:bodyPr wrap="none">
              <a:spAutoFit/>
            </a:bodyPr>
            <a:lstStyle/>
            <a:p>
              <a:pPr algn="ctr">
                <a:lnSpc>
                  <a:spcPct val="80000"/>
                </a:lnSpc>
                <a:defRPr/>
              </a:pPr>
              <a:r>
                <a:rPr lang="ru-RU" dirty="0" smtClean="0">
                  <a:solidFill>
                    <a:schemeClr val="tx2">
                      <a:lumMod val="75000"/>
                    </a:schemeClr>
                  </a:solidFill>
                  <a:latin typeface="GOST Type BU" pitchFamily="2" charset="2"/>
                </a:rPr>
                <a:t>Выходные параметры</a:t>
              </a:r>
              <a:endParaRPr lang="ru-RU" dirty="0">
                <a:solidFill>
                  <a:schemeClr val="tx2">
                    <a:lumMod val="75000"/>
                  </a:schemeClr>
                </a:solidFill>
                <a:latin typeface="GOST Type BU" pitchFamily="2" charset="2"/>
              </a:endParaRPr>
            </a:p>
          </p:txBody>
        </p:sp>
      </p:grpSp>
      <p:pic>
        <p:nvPicPr>
          <p:cNvPr id="70" name="Рисунок 69"/>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4926" y="3789285"/>
            <a:ext cx="1028700" cy="433860"/>
          </a:xfrm>
          <a:prstGeom prst="rect">
            <a:avLst/>
          </a:prstGeom>
        </p:spPr>
      </p:pic>
      <p:cxnSp>
        <p:nvCxnSpPr>
          <p:cNvPr id="82" name="Прямая соединительная линия 81"/>
          <p:cNvCxnSpPr>
            <a:stCxn id="63" idx="3"/>
          </p:cNvCxnSpPr>
          <p:nvPr/>
        </p:nvCxnSpPr>
        <p:spPr>
          <a:xfrm>
            <a:off x="6794145" y="3725020"/>
            <a:ext cx="4296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p:nvPr/>
        </p:nvCxnSpPr>
        <p:spPr>
          <a:xfrm>
            <a:off x="7223760" y="4006215"/>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5" name="Группа 134"/>
          <p:cNvGrpSpPr/>
          <p:nvPr/>
        </p:nvGrpSpPr>
        <p:grpSpPr>
          <a:xfrm>
            <a:off x="7224200" y="4006215"/>
            <a:ext cx="182445" cy="588379"/>
            <a:chOff x="7216726" y="3725020"/>
            <a:chExt cx="182445" cy="588379"/>
          </a:xfrm>
        </p:grpSpPr>
        <p:cxnSp>
          <p:nvCxnSpPr>
            <p:cNvPr id="85" name="Прямая соединительная линия 84"/>
            <p:cNvCxnSpPr/>
            <p:nvPr/>
          </p:nvCxnSpPr>
          <p:spPr>
            <a:xfrm>
              <a:off x="7223760" y="372502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p:cNvCxnSpPr/>
            <p:nvPr/>
          </p:nvCxnSpPr>
          <p:spPr>
            <a:xfrm>
              <a:off x="7216726" y="431339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19" name="Рисунок 118"/>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5881" y="4384843"/>
            <a:ext cx="1009352" cy="425700"/>
          </a:xfrm>
          <a:prstGeom prst="rect">
            <a:avLst/>
          </a:prstGeom>
        </p:spPr>
      </p:pic>
      <p:grpSp>
        <p:nvGrpSpPr>
          <p:cNvPr id="53" name="Группа 52"/>
          <p:cNvGrpSpPr/>
          <p:nvPr/>
        </p:nvGrpSpPr>
        <p:grpSpPr>
          <a:xfrm>
            <a:off x="7224200" y="3425975"/>
            <a:ext cx="182445" cy="588379"/>
            <a:chOff x="7216726" y="3144780"/>
            <a:chExt cx="182445" cy="588379"/>
          </a:xfrm>
        </p:grpSpPr>
        <p:cxnSp>
          <p:nvCxnSpPr>
            <p:cNvPr id="116" name="Прямая соединительная линия 115"/>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2" name="Рисунок 51"/>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6644" y="3223210"/>
            <a:ext cx="995316" cy="419780"/>
          </a:xfrm>
          <a:prstGeom prst="rect">
            <a:avLst/>
          </a:prstGeom>
        </p:spPr>
      </p:pic>
      <p:grpSp>
        <p:nvGrpSpPr>
          <p:cNvPr id="114" name="Группа 113"/>
          <p:cNvGrpSpPr/>
          <p:nvPr/>
        </p:nvGrpSpPr>
        <p:grpSpPr>
          <a:xfrm>
            <a:off x="7224199" y="2854938"/>
            <a:ext cx="182445" cy="588379"/>
            <a:chOff x="7216726" y="3144780"/>
            <a:chExt cx="182445" cy="588379"/>
          </a:xfrm>
        </p:grpSpPr>
        <p:cxnSp>
          <p:nvCxnSpPr>
            <p:cNvPr id="118" name="Прямая соединительная линия 117"/>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Рисунок 37"/>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9557" y="2658950"/>
            <a:ext cx="986548" cy="417965"/>
          </a:xfrm>
          <a:prstGeom prst="rect">
            <a:avLst/>
          </a:prstGeom>
        </p:spPr>
      </p:pic>
      <p:pic>
        <p:nvPicPr>
          <p:cNvPr id="49" name="Рисунок 48"/>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060" y="4962511"/>
            <a:ext cx="1009900" cy="425932"/>
          </a:xfrm>
          <a:prstGeom prst="rect">
            <a:avLst/>
          </a:prstGeom>
        </p:spPr>
      </p:pic>
      <p:grpSp>
        <p:nvGrpSpPr>
          <p:cNvPr id="127" name="Группа 126"/>
          <p:cNvGrpSpPr/>
          <p:nvPr/>
        </p:nvGrpSpPr>
        <p:grpSpPr>
          <a:xfrm>
            <a:off x="7223760" y="4585390"/>
            <a:ext cx="182445" cy="588379"/>
            <a:chOff x="7216726" y="3725020"/>
            <a:chExt cx="182445" cy="588379"/>
          </a:xfrm>
        </p:grpSpPr>
        <p:cxnSp>
          <p:nvCxnSpPr>
            <p:cNvPr id="128" name="Прямая соединительная линия 127"/>
            <p:cNvCxnSpPr/>
            <p:nvPr/>
          </p:nvCxnSpPr>
          <p:spPr>
            <a:xfrm>
              <a:off x="7223760" y="372502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Прямая со стрелкой 128"/>
            <p:cNvCxnSpPr/>
            <p:nvPr/>
          </p:nvCxnSpPr>
          <p:spPr>
            <a:xfrm>
              <a:off x="7216726" y="431339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0" name="Группа 129"/>
          <p:cNvGrpSpPr/>
          <p:nvPr/>
        </p:nvGrpSpPr>
        <p:grpSpPr>
          <a:xfrm>
            <a:off x="7223760" y="2275235"/>
            <a:ext cx="182445" cy="588379"/>
            <a:chOff x="7216726" y="3144780"/>
            <a:chExt cx="182445" cy="588379"/>
          </a:xfrm>
        </p:grpSpPr>
        <p:cxnSp>
          <p:nvCxnSpPr>
            <p:cNvPr id="131" name="Прямая соединительная линия 130"/>
            <p:cNvCxnSpPr/>
            <p:nvPr/>
          </p:nvCxnSpPr>
          <p:spPr>
            <a:xfrm>
              <a:off x="7223760" y="3144780"/>
              <a:ext cx="0" cy="5883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Прямая со стрелкой 131"/>
            <p:cNvCxnSpPr/>
            <p:nvPr/>
          </p:nvCxnSpPr>
          <p:spPr>
            <a:xfrm>
              <a:off x="7216726" y="3148219"/>
              <a:ext cx="18244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4" name="Рисунок 53"/>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6205" y="2078581"/>
            <a:ext cx="992686" cy="418671"/>
          </a:xfrm>
          <a:prstGeom prst="rect">
            <a:avLst/>
          </a:prstGeom>
        </p:spPr>
      </p:pic>
    </p:spTree>
    <p:extLst>
      <p:ext uri="{BB962C8B-B14F-4D97-AF65-F5344CB8AC3E}">
        <p14:creationId xmlns:p14="http://schemas.microsoft.com/office/powerpoint/2010/main" val="18275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circle(in)">
                                      <p:cBhvr>
                                        <p:cTn id="7" dur="2000"/>
                                        <p:tgtEl>
                                          <p:spTgt spid="130"/>
                                        </p:tgtEl>
                                      </p:cBhvr>
                                    </p:animEffect>
                                  </p:childTnLst>
                                </p:cTn>
                              </p:par>
                              <p:par>
                                <p:cTn id="8" presetID="21" presetClass="entr" presetSubtype="1"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heel(1)">
                                      <p:cBhvr>
                                        <p:cTn id="10"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3999" cy="645459"/>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ЭКОНОМИЧЕСКИЙ АСПЕКТ</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833718"/>
            <a:ext cx="8765628" cy="5795681"/>
          </a:xfrm>
          <a:prstGeom prst="rect">
            <a:avLst/>
          </a:prstGeom>
        </p:spPr>
        <p:txBody>
          <a:bodyPr vert="horz" lIns="91440" tIns="45720" rIns="91440" bIns="45720" rtlCol="0">
            <a:noAutofit/>
          </a:bodyPr>
          <a:lstStyle/>
          <a:p>
            <a:pPr marL="100013" lvl="0" indent="531813" algn="just">
              <a:spcBef>
                <a:spcPct val="20000"/>
              </a:spcBef>
              <a:buBlip>
                <a:blip r:embed="rId2"/>
              </a:buBlip>
              <a:defRPr/>
            </a:pPr>
            <a:r>
              <a:rPr lang="ru-RU" sz="1850" dirty="0">
                <a:latin typeface="GOST Type BU" pitchFamily="2" charset="2"/>
              </a:rPr>
              <a:t>«Если Вы просто покупаете инструмент на 30% дешевле, то экономия на производстве одной детали составит всего 1% от ее себестоимости. В случае, когда Вы покупаете более качественный инструмент и увеличиваете стойкость, то также экономите около 1%. Но купив еще более качественный инструмент и увеличив режим резания, можно получить экономию в 15% от себестоимости детали</a:t>
            </a:r>
            <a:r>
              <a:rPr lang="ru-RU" sz="1850" dirty="0" smtClean="0">
                <a:latin typeface="GOST Type BU" pitchFamily="2" charset="2"/>
              </a:rPr>
              <a:t>.»</a:t>
            </a:r>
            <a:endParaRPr lang="ru-RU" sz="1850" dirty="0">
              <a:latin typeface="GOST Type BU" pitchFamily="2" charset="2"/>
            </a:endParaRPr>
          </a:p>
          <a:p>
            <a:pPr marL="457200" lvl="0" indent="-457200" algn="r">
              <a:spcBef>
                <a:spcPct val="20000"/>
              </a:spcBef>
              <a:buAutoNum type="arabicPeriod" startAt="2006"/>
              <a:defRPr/>
            </a:pPr>
            <a:r>
              <a:rPr lang="ru-RU" sz="1850" i="1" dirty="0" err="1" smtClean="0">
                <a:solidFill>
                  <a:srgbClr val="C00000"/>
                </a:solidFill>
                <a:latin typeface="GOST Type BU" pitchFamily="2" charset="2"/>
              </a:rPr>
              <a:t>Ионас</a:t>
            </a:r>
            <a:r>
              <a:rPr lang="ru-RU" sz="1850" i="1" dirty="0" smtClean="0">
                <a:solidFill>
                  <a:srgbClr val="C00000"/>
                </a:solidFill>
                <a:latin typeface="GOST Type BU" pitchFamily="2" charset="2"/>
              </a:rPr>
              <a:t> </a:t>
            </a:r>
            <a:r>
              <a:rPr lang="ru-RU" sz="1850" i="1" dirty="0" err="1">
                <a:solidFill>
                  <a:srgbClr val="C00000"/>
                </a:solidFill>
                <a:latin typeface="GOST Type BU" pitchFamily="2" charset="2"/>
              </a:rPr>
              <a:t>Ренберг</a:t>
            </a:r>
            <a:r>
              <a:rPr lang="ru-RU" sz="1850" i="1" dirty="0">
                <a:solidFill>
                  <a:srgbClr val="C00000"/>
                </a:solidFill>
                <a:latin typeface="GOST Type BU" pitchFamily="2" charset="2"/>
              </a:rPr>
              <a:t> «</a:t>
            </a:r>
            <a:r>
              <a:rPr lang="ru-RU" sz="1850" i="1" dirty="0" err="1">
                <a:solidFill>
                  <a:srgbClr val="C00000"/>
                </a:solidFill>
                <a:latin typeface="GOST Type BU" pitchFamily="2" charset="2"/>
              </a:rPr>
              <a:t>Sandvik</a:t>
            </a:r>
            <a:r>
              <a:rPr lang="ru-RU" sz="1850" i="1" dirty="0">
                <a:solidFill>
                  <a:srgbClr val="C00000"/>
                </a:solidFill>
                <a:latin typeface="GOST Type BU" pitchFamily="2" charset="2"/>
              </a:rPr>
              <a:t> </a:t>
            </a:r>
            <a:r>
              <a:rPr lang="ru-RU" sz="1850" i="1" dirty="0" err="1">
                <a:solidFill>
                  <a:srgbClr val="C00000"/>
                </a:solidFill>
                <a:latin typeface="GOST Type BU" pitchFamily="2" charset="2"/>
              </a:rPr>
              <a:t>Coromant</a:t>
            </a:r>
            <a:r>
              <a:rPr lang="ru-RU" sz="1850" i="1" dirty="0" smtClean="0">
                <a:solidFill>
                  <a:srgbClr val="C00000"/>
                </a:solidFill>
                <a:latin typeface="GOST Type BU" pitchFamily="2" charset="2"/>
              </a:rPr>
              <a:t>»</a:t>
            </a:r>
            <a:endParaRPr lang="ru-RU" sz="1850" i="1" dirty="0">
              <a:solidFill>
                <a:srgbClr val="C00000"/>
              </a:solidFill>
              <a:latin typeface="GOST Type BU" pitchFamily="2" charset="2"/>
            </a:endParaRPr>
          </a:p>
          <a:p>
            <a:pPr marL="93663" lvl="0" indent="538163" algn="just">
              <a:spcBef>
                <a:spcPct val="20000"/>
              </a:spcBef>
              <a:buBlip>
                <a:blip r:embed="rId2"/>
              </a:buBlip>
              <a:defRPr/>
            </a:pPr>
            <a:endParaRPr lang="ru-RU" sz="1850" dirty="0" smtClean="0">
              <a:latin typeface="GOST Type BU" pitchFamily="2" charset="2"/>
            </a:endParaRPr>
          </a:p>
          <a:p>
            <a:pPr marL="93663" lvl="0" indent="538163" algn="just">
              <a:spcBef>
                <a:spcPct val="20000"/>
              </a:spcBef>
              <a:buBlip>
                <a:blip r:embed="rId2"/>
              </a:buBlip>
              <a:defRPr/>
            </a:pPr>
            <a:r>
              <a:rPr lang="ru-RU" sz="1850" dirty="0" smtClean="0">
                <a:latin typeface="GOST Type BU" pitchFamily="2" charset="2"/>
              </a:rPr>
              <a:t>«</a:t>
            </a:r>
            <a:r>
              <a:rPr lang="ru-RU" sz="1850" dirty="0">
                <a:latin typeface="GOST Type BU" pitchFamily="2" charset="2"/>
              </a:rPr>
              <a:t>Замена дисковой фрезы из быстрорежущей стали на фрезу со вставками из </a:t>
            </a:r>
            <a:r>
              <a:rPr lang="ru-RU" sz="1850" dirty="0" err="1">
                <a:latin typeface="GOST Type BU" pitchFamily="2" charset="2"/>
              </a:rPr>
              <a:t>минералокерамики</a:t>
            </a:r>
            <a:r>
              <a:rPr lang="ru-RU" sz="1850" dirty="0">
                <a:latin typeface="GOST Type BU" pitchFamily="2" charset="2"/>
              </a:rPr>
              <a:t> обеспечивает повышение скорости резания в 3-4 раза. Однако учитывая коэффициент использования оборудования и долю времени резания в балансе фонда времени, эти усовершенствования при всей их важности повышают суммарную производительность только на 2-3% в год» </a:t>
            </a:r>
            <a:endParaRPr lang="ru-RU" sz="1850" dirty="0" smtClean="0">
              <a:latin typeface="GOST Type BU" pitchFamily="2" charset="2"/>
            </a:endParaRPr>
          </a:p>
          <a:p>
            <a:pPr marL="93663" lvl="0" algn="r">
              <a:spcBef>
                <a:spcPct val="20000"/>
              </a:spcBef>
              <a:defRPr/>
            </a:pPr>
            <a:r>
              <a:rPr lang="ru-RU" sz="1850" i="1" dirty="0" err="1" smtClean="0">
                <a:solidFill>
                  <a:srgbClr val="C00000"/>
                </a:solidFill>
                <a:latin typeface="GOST Type BU" pitchFamily="2" charset="2"/>
              </a:rPr>
              <a:t>Бонетто</a:t>
            </a:r>
            <a:r>
              <a:rPr lang="ru-RU" sz="1850" i="1" dirty="0" smtClean="0">
                <a:solidFill>
                  <a:srgbClr val="C00000"/>
                </a:solidFill>
                <a:latin typeface="GOST Type BU" pitchFamily="2" charset="2"/>
              </a:rPr>
              <a:t> </a:t>
            </a:r>
            <a:r>
              <a:rPr lang="ru-RU" sz="1850" i="1" dirty="0">
                <a:solidFill>
                  <a:srgbClr val="C00000"/>
                </a:solidFill>
                <a:latin typeface="GOST Type BU" pitchFamily="2" charset="2"/>
              </a:rPr>
              <a:t>Р. Гибкие производственные цеха. Париж: Гермес, 1986. – 183С</a:t>
            </a:r>
            <a:r>
              <a:rPr lang="ru-RU" sz="1850" i="1" dirty="0" smtClean="0">
                <a:solidFill>
                  <a:srgbClr val="C00000"/>
                </a:solidFill>
                <a:latin typeface="GOST Type BU" pitchFamily="2" charset="2"/>
              </a:rPr>
              <a:t>.</a:t>
            </a:r>
          </a:p>
          <a:p>
            <a:pPr marL="93663" lvl="0" algn="just">
              <a:spcBef>
                <a:spcPct val="20000"/>
              </a:spcBef>
              <a:defRPr/>
            </a:pPr>
            <a:endParaRPr kumimoji="0" lang="ru-RU" sz="1850" b="0" i="1" u="none" strike="noStrike" kern="1200" cap="none" spc="0" normalizeH="0" baseline="0" noProof="0" dirty="0">
              <a:ln>
                <a:noFill/>
              </a:ln>
              <a:solidFill>
                <a:schemeClr val="tx1"/>
              </a:solidFill>
              <a:effectLst/>
              <a:uLnTx/>
              <a:uFillTx/>
              <a:latin typeface="GOST Type BU" pitchFamily="2" charset="2"/>
            </a:endParaRPr>
          </a:p>
          <a:p>
            <a:pPr marL="93663" lvl="0" indent="538163" algn="just">
              <a:spcBef>
                <a:spcPct val="20000"/>
              </a:spcBef>
              <a:buBlip>
                <a:blip r:embed="rId2"/>
              </a:buBlip>
              <a:defRPr/>
            </a:pPr>
            <a:r>
              <a:rPr lang="ru-RU" sz="1850" dirty="0">
                <a:latin typeface="GOST Type BU" pitchFamily="2" charset="2"/>
              </a:rPr>
              <a:t>Экономить на проектировании – это всё равно, что экономить на прицеливании при стрельбе в цель.</a:t>
            </a:r>
          </a:p>
          <a:p>
            <a:pPr marL="93663" lvl="0" algn="r">
              <a:spcBef>
                <a:spcPct val="20000"/>
              </a:spcBef>
              <a:defRPr/>
            </a:pPr>
            <a:r>
              <a:rPr lang="ru-RU" sz="1850" i="1" dirty="0">
                <a:solidFill>
                  <a:srgbClr val="C00000"/>
                </a:solidFill>
                <a:latin typeface="GOST Type BU" pitchFamily="2" charset="2"/>
              </a:rPr>
              <a:t>Авиаконструктор, академик О.К. Антонов</a:t>
            </a:r>
          </a:p>
          <a:p>
            <a:pPr marL="93663" lvl="0" algn="just">
              <a:spcBef>
                <a:spcPct val="20000"/>
              </a:spcBef>
              <a:defRPr/>
            </a:pPr>
            <a:endParaRPr kumimoji="0" lang="ru-RU" b="0" i="1"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21465" y="6450136"/>
            <a:ext cx="476413" cy="369332"/>
            <a:chOff x="8421465" y="6450136"/>
            <a:chExt cx="476413"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21465"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674048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3999" cy="1007533"/>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СТРУКТУРА СЕБЕСТОИМОСТИ </a:t>
            </a:r>
            <a:b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ОБРАБОТКИ ДЕТАЛИ </a:t>
            </a:r>
            <a:endParaRPr lang="ru-RU" sz="24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5796049"/>
            <a:ext cx="9144000" cy="722779"/>
          </a:xfrm>
          <a:prstGeom prst="rect">
            <a:avLst/>
          </a:prstGeom>
        </p:spPr>
        <p:txBody>
          <a:bodyPr vert="horz" lIns="91440" tIns="45720" rIns="91440" bIns="45720" rtlCol="0">
            <a:noAutofit/>
          </a:bodyPr>
          <a:lstStyle/>
          <a:p>
            <a:pPr marL="100013" lvl="0" algn="ctr">
              <a:spcBef>
                <a:spcPct val="20000"/>
              </a:spcBef>
              <a:defRPr/>
            </a:pPr>
            <a:r>
              <a:rPr lang="ru-RU" dirty="0" smtClean="0">
                <a:solidFill>
                  <a:schemeClr val="tx1">
                    <a:lumMod val="75000"/>
                  </a:schemeClr>
                </a:solidFill>
                <a:latin typeface="GOST Type BU" pitchFamily="2" charset="2"/>
              </a:rPr>
              <a:t>По проспекту  </a:t>
            </a:r>
            <a:r>
              <a:rPr lang="ru-RU" dirty="0">
                <a:solidFill>
                  <a:schemeClr val="tx1">
                    <a:lumMod val="75000"/>
                  </a:schemeClr>
                </a:solidFill>
                <a:latin typeface="GOST Type BU" pitchFamily="2" charset="2"/>
              </a:rPr>
              <a:t>«</a:t>
            </a:r>
            <a:r>
              <a:rPr lang="en-US" dirty="0">
                <a:solidFill>
                  <a:schemeClr val="tx1">
                    <a:lumMod val="75000"/>
                  </a:schemeClr>
                </a:solidFill>
                <a:latin typeface="GOST Type BU" pitchFamily="2" charset="2"/>
              </a:rPr>
              <a:t>SANDVIK COROMANT</a:t>
            </a:r>
            <a:r>
              <a:rPr lang="en-US" dirty="0" smtClean="0">
                <a:solidFill>
                  <a:schemeClr val="tx1">
                    <a:lumMod val="75000"/>
                  </a:schemeClr>
                </a:solidFill>
                <a:latin typeface="GOST Type BU" pitchFamily="2" charset="2"/>
              </a:rPr>
              <a:t>»</a:t>
            </a:r>
            <a:r>
              <a:rPr lang="ru-RU" dirty="0" smtClean="0">
                <a:solidFill>
                  <a:schemeClr val="tx1">
                    <a:lumMod val="75000"/>
                  </a:schemeClr>
                </a:solidFill>
                <a:latin typeface="GOST Type BU" pitchFamily="2" charset="2"/>
              </a:rPr>
              <a:t>: </a:t>
            </a:r>
            <a:r>
              <a:rPr lang="ru-RU" dirty="0" smtClean="0">
                <a:solidFill>
                  <a:srgbClr val="C00000"/>
                </a:solidFill>
                <a:latin typeface="GOST Type BU" pitchFamily="2" charset="2"/>
              </a:rPr>
              <a:t>1</a:t>
            </a:r>
            <a:r>
              <a:rPr lang="ru-RU" dirty="0" smtClean="0">
                <a:latin typeface="GOST Type BU" pitchFamily="2" charset="2"/>
              </a:rPr>
              <a:t> </a:t>
            </a:r>
            <a:r>
              <a:rPr lang="ru-RU" dirty="0">
                <a:latin typeface="GOST Type BU" pitchFamily="2" charset="2"/>
              </a:rPr>
              <a:t>– общая себестоимость </a:t>
            </a:r>
            <a:r>
              <a:rPr lang="ru-RU" dirty="0" smtClean="0">
                <a:latin typeface="GOST Type BU" pitchFamily="2" charset="2"/>
              </a:rPr>
              <a:t>обработки; </a:t>
            </a:r>
          </a:p>
          <a:p>
            <a:pPr marL="100013" lvl="0" algn="ctr">
              <a:spcBef>
                <a:spcPct val="20000"/>
              </a:spcBef>
              <a:defRPr/>
            </a:pPr>
            <a:r>
              <a:rPr lang="ru-RU" dirty="0" smtClean="0">
                <a:solidFill>
                  <a:srgbClr val="C00000"/>
                </a:solidFill>
                <a:latin typeface="GOST Type BU" pitchFamily="2" charset="2"/>
              </a:rPr>
              <a:t>2</a:t>
            </a:r>
            <a:r>
              <a:rPr lang="ru-RU" dirty="0" smtClean="0">
                <a:latin typeface="GOST Type BU" pitchFamily="2" charset="2"/>
              </a:rPr>
              <a:t> </a:t>
            </a:r>
            <a:r>
              <a:rPr lang="ru-RU" dirty="0">
                <a:latin typeface="GOST Type BU" pitchFamily="2" charset="2"/>
              </a:rPr>
              <a:t>– расходы на </a:t>
            </a:r>
            <a:r>
              <a:rPr lang="ru-RU" dirty="0" smtClean="0">
                <a:latin typeface="GOST Type BU" pitchFamily="2" charset="2"/>
              </a:rPr>
              <a:t>инструмент; </a:t>
            </a:r>
            <a:r>
              <a:rPr lang="ru-RU" dirty="0" smtClean="0">
                <a:solidFill>
                  <a:srgbClr val="C00000"/>
                </a:solidFill>
                <a:latin typeface="GOST Type BU" pitchFamily="2" charset="2"/>
              </a:rPr>
              <a:t>3 </a:t>
            </a:r>
            <a:r>
              <a:rPr lang="ru-RU" dirty="0">
                <a:latin typeface="GOST Type BU" pitchFamily="2" charset="2"/>
              </a:rPr>
              <a:t>– постоянные </a:t>
            </a:r>
            <a:r>
              <a:rPr lang="ru-RU" dirty="0" smtClean="0">
                <a:latin typeface="GOST Type BU" pitchFamily="2" charset="2"/>
              </a:rPr>
              <a:t>затраты; </a:t>
            </a:r>
            <a:r>
              <a:rPr lang="ru-RU" dirty="0" smtClean="0">
                <a:solidFill>
                  <a:srgbClr val="C00000"/>
                </a:solidFill>
                <a:latin typeface="GOST Type BU" pitchFamily="2" charset="2"/>
              </a:rPr>
              <a:t>4</a:t>
            </a:r>
            <a:r>
              <a:rPr lang="ru-RU" dirty="0" smtClean="0">
                <a:latin typeface="GOST Type BU" pitchFamily="2" charset="2"/>
              </a:rPr>
              <a:t> </a:t>
            </a:r>
            <a:r>
              <a:rPr lang="ru-RU" dirty="0">
                <a:latin typeface="GOST Type BU" pitchFamily="2" charset="2"/>
              </a:rPr>
              <a:t>– стоимость работы станка</a:t>
            </a:r>
          </a:p>
        </p:txBody>
      </p:sp>
      <p:pic>
        <p:nvPicPr>
          <p:cNvPr id="3" name="Рисунок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4600" y="1034913"/>
            <a:ext cx="5114800" cy="4739137"/>
          </a:xfrm>
          <a:prstGeom prst="rect">
            <a:avLst/>
          </a:prstGeom>
        </p:spPr>
      </p:pic>
      <p:grpSp>
        <p:nvGrpSpPr>
          <p:cNvPr id="5" name="Группа 4"/>
          <p:cNvGrpSpPr/>
          <p:nvPr/>
        </p:nvGrpSpPr>
        <p:grpSpPr>
          <a:xfrm>
            <a:off x="8415855" y="6450136"/>
            <a:ext cx="487634" cy="369332"/>
            <a:chOff x="8415855" y="6450136"/>
            <a:chExt cx="48763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26497668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131376"/>
            <a:ext cx="9144000" cy="4138047"/>
          </a:xfrm>
          <a:prstGeom prst="rect">
            <a:avLst/>
          </a:prstGeom>
        </p:spPr>
      </p:pic>
      <p:sp>
        <p:nvSpPr>
          <p:cNvPr id="6" name="Содержимое 2"/>
          <p:cNvSpPr txBox="1">
            <a:spLocks/>
          </p:cNvSpPr>
          <p:nvPr/>
        </p:nvSpPr>
        <p:spPr>
          <a:xfrm>
            <a:off x="-1" y="5269423"/>
            <a:ext cx="9144000" cy="1346529"/>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accent1">
                    <a:lumMod val="75000"/>
                  </a:schemeClr>
                </a:solidFill>
                <a:latin typeface="GOST Type BU" pitchFamily="2" charset="2"/>
              </a:rPr>
              <a:t>,</a:t>
            </a:r>
            <a:r>
              <a:rPr lang="en-US" sz="2400" dirty="0" smtClean="0">
                <a:solidFill>
                  <a:schemeClr val="accent1">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скорости резания</a:t>
            </a:r>
          </a:p>
        </p:txBody>
      </p:sp>
      <p:grpSp>
        <p:nvGrpSpPr>
          <p:cNvPr id="5" name="Группа 4"/>
          <p:cNvGrpSpPr/>
          <p:nvPr/>
        </p:nvGrpSpPr>
        <p:grpSpPr>
          <a:xfrm>
            <a:off x="8415855" y="6450136"/>
            <a:ext cx="487634" cy="369332"/>
            <a:chOff x="8415855"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6063801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подачи </a:t>
            </a:r>
            <a:r>
              <a:rPr lang="ru-RU" sz="2400" dirty="0">
                <a:solidFill>
                  <a:srgbClr val="C00000"/>
                </a:solidFill>
                <a:latin typeface="GOST Type BU" pitchFamily="2" charset="2"/>
              </a:rPr>
              <a:t>S</a:t>
            </a:r>
            <a:r>
              <a:rPr lang="ru-RU" sz="2400" dirty="0">
                <a:solidFill>
                  <a:schemeClr val="tx2">
                    <a:lumMod val="75000"/>
                  </a:schemeClr>
                </a:solidFill>
                <a:latin typeface="GOST Type BU" pitchFamily="2" charset="2"/>
              </a:rPr>
              <a:t> (толщины стружки </a:t>
            </a: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a:t>
            </a:r>
          </a:p>
        </p:txBody>
      </p:sp>
      <p:pic>
        <p:nvPicPr>
          <p:cNvPr id="2051" name="Picture 3" descr="D:\Amigo\PSU\Презентация лекций ТР и ТП\~Source\AmigoEdit\Рис. 23.3. Влияние разных параметров.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439" b="36339"/>
          <a:stretch/>
        </p:blipFill>
        <p:spPr bwMode="auto">
          <a:xfrm>
            <a:off x="293686" y="1193800"/>
            <a:ext cx="8429626" cy="41021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8415857" y="6450136"/>
            <a:ext cx="487634" cy="369332"/>
            <a:chOff x="8415857"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7"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a:t>
              </a:r>
              <a:r>
                <a:rPr lang="en-US" dirty="0" smtClean="0">
                  <a:solidFill>
                    <a:srgbClr val="C00000"/>
                  </a:solidFill>
                  <a:latin typeface="GOST type A" panose="020B0500000000000000" pitchFamily="34" charset="0"/>
                </a:rPr>
                <a:t>68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6928973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глубины резания </a:t>
            </a:r>
            <a:r>
              <a:rPr lang="ru-RU" sz="2400" dirty="0">
                <a:solidFill>
                  <a:srgbClr val="C00000"/>
                </a:solidFill>
                <a:latin typeface="GOST Type BU" pitchFamily="2" charset="2"/>
              </a:rPr>
              <a:t>t</a:t>
            </a:r>
            <a:r>
              <a:rPr lang="ru-RU" sz="2400" dirty="0">
                <a:solidFill>
                  <a:schemeClr val="tx2">
                    <a:lumMod val="75000"/>
                  </a:schemeClr>
                </a:solidFill>
                <a:latin typeface="GOST Type BU" pitchFamily="2" charset="2"/>
              </a:rPr>
              <a:t> (ширины среза </a:t>
            </a:r>
            <a:r>
              <a:rPr lang="ru-RU" sz="2400" dirty="0">
                <a:solidFill>
                  <a:srgbClr val="C00000"/>
                </a:solidFill>
                <a:latin typeface="GOST Type BU" pitchFamily="2" charset="2"/>
              </a:rPr>
              <a:t>b</a:t>
            </a:r>
            <a:r>
              <a:rPr lang="ru-RU" sz="2400" dirty="0">
                <a:solidFill>
                  <a:schemeClr val="tx2">
                    <a:lumMod val="75000"/>
                  </a:schemeClr>
                </a:solidFill>
                <a:latin typeface="GOST Type BU" pitchFamily="2" charset="2"/>
              </a:rPr>
              <a:t>)</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037819"/>
            <a:ext cx="9144000" cy="4591861"/>
          </a:xfrm>
          <a:prstGeom prst="rect">
            <a:avLst/>
          </a:prstGeom>
        </p:spPr>
      </p:pic>
      <p:grpSp>
        <p:nvGrpSpPr>
          <p:cNvPr id="5" name="Группа 4"/>
          <p:cNvGrpSpPr/>
          <p:nvPr/>
        </p:nvGrpSpPr>
        <p:grpSpPr>
          <a:xfrm>
            <a:off x="8415856" y="6450136"/>
            <a:ext cx="487634" cy="369332"/>
            <a:chOff x="8415856"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269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90351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66348" y="6450136"/>
            <a:ext cx="386645" cy="369332"/>
            <a:chOff x="8466348"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27</a:t>
              </a:r>
              <a:endParaRPr lang="ru-RU" dirty="0">
                <a:solidFill>
                  <a:srgbClr val="C00000"/>
                </a:solidFill>
                <a:latin typeface="GOST type A" panose="020B0500000000000000" pitchFamily="34" charset="0"/>
              </a:endParaRPr>
            </a:p>
          </p:txBody>
        </p:sp>
      </p:gr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5890"/>
            <a:ext cx="9144000" cy="3746220"/>
          </a:xfrm>
          <a:prstGeom prst="rect">
            <a:avLst/>
          </a:prstGeom>
        </p:spPr>
      </p:pic>
    </p:spTree>
    <p:extLst>
      <p:ext uri="{BB962C8B-B14F-4D97-AF65-F5344CB8AC3E}">
        <p14:creationId xmlns:p14="http://schemas.microsoft.com/office/powerpoint/2010/main" val="21913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mph" presetSubtype="0" fill="hold" nodeType="afterEffect">
                                  <p:stCondLst>
                                    <p:cond delay="500"/>
                                  </p:stCondLst>
                                  <p:childTnLst>
                                    <p:animScale>
                                      <p:cBhvr>
                                        <p:cTn id="12" dur="2000" fill="hold"/>
                                        <p:tgtEl>
                                          <p:spTgt spid="5"/>
                                        </p:tgtEl>
                                      </p:cBhvr>
                                      <p:by x="25000" y="25000"/>
                                    </p:animScale>
                                  </p:childTnLst>
                                </p:cTn>
                              </p:par>
                              <p:par>
                                <p:cTn id="13" presetID="42" presetClass="path" presetSubtype="0" accel="50000" decel="50000" fill="hold" nodeType="withEffect">
                                  <p:stCondLst>
                                    <p:cond delay="500"/>
                                  </p:stCondLst>
                                  <p:childTnLst>
                                    <p:animMotion origin="layout" path="M 0 0 L -0.33507 0.00208 " pathEditMode="relative" rAng="0" ptsTypes="AA">
                                      <p:cBhvr>
                                        <p:cTn id="14" dur="2000" fill="hold"/>
                                        <p:tgtEl>
                                          <p:spTgt spid="5"/>
                                        </p:tgtEl>
                                        <p:attrNameLst>
                                          <p:attrName>ppt_x</p:attrName>
                                          <p:attrName>ppt_y</p:attrName>
                                        </p:attrNameLst>
                                      </p:cBhvr>
                                      <p:rCtr x="-1675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6"/>
            <a:ext cx="9144000" cy="1082384"/>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РЕЗАНИЕМ</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18" y="1538784"/>
            <a:ext cx="8935164" cy="3940190"/>
          </a:xfrm>
          <a:prstGeom prst="rect">
            <a:avLst/>
          </a:prstGeom>
        </p:spPr>
      </p:pic>
      <p:sp>
        <p:nvSpPr>
          <p:cNvPr id="5"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переднего угла </a:t>
            </a:r>
            <a:r>
              <a:rPr lang="ru-RU" sz="2400" dirty="0">
                <a:solidFill>
                  <a:srgbClr val="C00000"/>
                </a:solidFill>
                <a:latin typeface="GOST Type BU" pitchFamily="2" charset="2"/>
              </a:rPr>
              <a:t>γ</a:t>
            </a:r>
            <a:r>
              <a:rPr lang="ru-RU" sz="2400" dirty="0">
                <a:solidFill>
                  <a:schemeClr val="tx2">
                    <a:lumMod val="75000"/>
                  </a:schemeClr>
                </a:solidFill>
                <a:latin typeface="GOST Type BU" pitchFamily="2" charset="2"/>
              </a:rPr>
              <a:t> </a:t>
            </a:r>
          </a:p>
        </p:txBody>
      </p:sp>
      <p:grpSp>
        <p:nvGrpSpPr>
          <p:cNvPr id="6" name="Группа 5"/>
          <p:cNvGrpSpPr/>
          <p:nvPr/>
        </p:nvGrpSpPr>
        <p:grpSpPr>
          <a:xfrm>
            <a:off x="8415856" y="6450136"/>
            <a:ext cx="487634" cy="369332"/>
            <a:chOff x="8415856"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76753007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5" y="1470009"/>
            <a:ext cx="8858250" cy="3906272"/>
          </a:xfrm>
          <a:prstGeom prst="rect">
            <a:avLst/>
          </a:prstGeom>
        </p:spPr>
      </p:pic>
      <p:sp>
        <p:nvSpPr>
          <p:cNvPr id="4"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заднего угла </a:t>
            </a:r>
            <a:r>
              <a:rPr lang="el-GR" sz="2800" dirty="0" smtClean="0">
                <a:solidFill>
                  <a:srgbClr val="C00000"/>
                </a:solidFill>
                <a:latin typeface="Times New Roman"/>
                <a:cs typeface="Times New Roman"/>
              </a:rPr>
              <a:t>α</a:t>
            </a:r>
            <a:r>
              <a:rPr lang="ru-RU" sz="2400" dirty="0" smtClean="0">
                <a:solidFill>
                  <a:schemeClr val="tx2">
                    <a:lumMod val="75000"/>
                  </a:schemeClr>
                </a:solidFill>
                <a:latin typeface="GOST Type BU" pitchFamily="2" charset="2"/>
              </a:rPr>
              <a:t> </a:t>
            </a:r>
            <a:endParaRPr lang="ru-RU" sz="2400" dirty="0">
              <a:solidFill>
                <a:schemeClr val="tx2">
                  <a:lumMod val="75000"/>
                </a:schemeClr>
              </a:solidFill>
              <a:latin typeface="GOST Type BU" pitchFamily="2" charset="2"/>
            </a:endParaRPr>
          </a:p>
        </p:txBody>
      </p:sp>
      <p:sp>
        <p:nvSpPr>
          <p:cNvPr id="6"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5" name="Группа 4"/>
          <p:cNvGrpSpPr/>
          <p:nvPr/>
        </p:nvGrpSpPr>
        <p:grpSpPr>
          <a:xfrm>
            <a:off x="8432688" y="6450136"/>
            <a:ext cx="453970" cy="369332"/>
            <a:chOff x="8432688" y="6450136"/>
            <a:chExt cx="453970"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32688"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30249157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16" y="1295198"/>
            <a:ext cx="8935168" cy="3940191"/>
          </a:xfrm>
          <a:prstGeom prst="rect">
            <a:avLst/>
          </a:prstGeom>
        </p:spPr>
      </p:pic>
      <p:sp>
        <p:nvSpPr>
          <p:cNvPr id="4"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главного угла в плане </a:t>
            </a:r>
            <a:r>
              <a:rPr lang="el-GR" sz="2800" dirty="0" smtClean="0">
                <a:solidFill>
                  <a:srgbClr val="C00000"/>
                </a:solidFill>
                <a:latin typeface="Times New Roman"/>
                <a:cs typeface="Times New Roman"/>
              </a:rPr>
              <a:t>φ</a:t>
            </a:r>
            <a:r>
              <a:rPr lang="ru-RU" sz="2400" dirty="0" smtClean="0">
                <a:solidFill>
                  <a:schemeClr val="tx2">
                    <a:lumMod val="75000"/>
                  </a:schemeClr>
                </a:solidFill>
                <a:latin typeface="GOST Type BU" pitchFamily="2" charset="2"/>
              </a:rPr>
              <a:t> </a:t>
            </a:r>
            <a:endParaRPr lang="ru-RU" sz="2400" dirty="0">
              <a:solidFill>
                <a:schemeClr val="tx2">
                  <a:lumMod val="75000"/>
                </a:schemeClr>
              </a:solidFill>
              <a:latin typeface="GOST Type BU" pitchFamily="2" charset="2"/>
            </a:endParaRPr>
          </a:p>
        </p:txBody>
      </p:sp>
      <p:sp>
        <p:nvSpPr>
          <p:cNvPr id="6"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5" name="Группа 4"/>
          <p:cNvGrpSpPr/>
          <p:nvPr/>
        </p:nvGrpSpPr>
        <p:grpSpPr>
          <a:xfrm>
            <a:off x="8415856" y="6450136"/>
            <a:ext cx="487634" cy="369332"/>
            <a:chOff x="8415856"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97068888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smtClean="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вспомогательного угла в плане </a:t>
                </a:r>
                <a14:m>
                  <m:oMath xmlns:m="http://schemas.openxmlformats.org/officeDocument/2006/math">
                    <m:sSub>
                      <m:sSubPr>
                        <m:ctrlPr>
                          <a:rPr lang="el-GR" sz="2400" i="1" dirty="0" smtClean="0">
                            <a:solidFill>
                              <a:srgbClr val="C00000"/>
                            </a:solidFill>
                            <a:latin typeface="Cambria Math"/>
                            <a:cs typeface="Times New Roman"/>
                          </a:rPr>
                        </m:ctrlPr>
                      </m:sSubPr>
                      <m:e>
                        <m:r>
                          <a:rPr lang="el-GR" sz="2400" i="1" dirty="0" smtClean="0">
                            <a:solidFill>
                              <a:srgbClr val="C00000"/>
                            </a:solidFill>
                            <a:latin typeface="Cambria Math"/>
                            <a:ea typeface="Cambria Math"/>
                            <a:cs typeface="Times New Roman"/>
                          </a:rPr>
                          <m:t>𝜑</m:t>
                        </m:r>
                      </m:e>
                      <m:sub>
                        <m:r>
                          <a:rPr lang="ru-RU" sz="2400" b="0" i="1" dirty="0" smtClean="0">
                            <a:solidFill>
                              <a:srgbClr val="C00000"/>
                            </a:solidFill>
                            <a:latin typeface="Cambria Math"/>
                            <a:cs typeface="Times New Roman"/>
                          </a:rPr>
                          <m:t>1</m:t>
                        </m:r>
                      </m:sub>
                    </m:sSub>
                  </m:oMath>
                </a14:m>
                <a:r>
                  <a:rPr lang="ru-RU" sz="2400" dirty="0" smtClean="0">
                    <a:solidFill>
                      <a:schemeClr val="tx2">
                        <a:lumMod val="75000"/>
                      </a:schemeClr>
                    </a:solidFill>
                    <a:latin typeface="GOST Type BU" pitchFamily="2" charset="2"/>
                  </a:rPr>
                  <a:t> </a:t>
                </a:r>
                <a:endParaRPr lang="ru-RU" sz="2400" dirty="0">
                  <a:solidFill>
                    <a:schemeClr val="tx2">
                      <a:lumMod val="75000"/>
                    </a:schemeClr>
                  </a:solidFill>
                  <a:latin typeface="GOST Type BU" pitchFamily="2" charset="2"/>
                </a:endParaRPr>
              </a:p>
            </p:txBody>
          </p:sp>
        </mc:Choice>
        <mc:Fallback xmlns="">
          <p:sp>
            <p:nvSpPr>
              <p:cNvPr id="5" name="Содержимое 2"/>
              <p:cNvSpPr txBox="1">
                <a:spLocks noRot="1" noChangeAspect="1" noMove="1" noResize="1" noEditPoints="1" noAdjustHandles="1" noChangeArrowheads="1" noChangeShapeType="1" noTextEdit="1"/>
              </p:cNvSpPr>
              <p:nvPr/>
            </p:nvSpPr>
            <p:spPr>
              <a:xfrm>
                <a:off x="-1" y="5478974"/>
                <a:ext cx="9144000" cy="1321876"/>
              </a:xfrm>
              <a:prstGeom prst="rect">
                <a:avLst/>
              </a:prstGeom>
              <a:blipFill rotWithShape="1">
                <a:blip r:embed="rId4"/>
                <a:stretch>
                  <a:fillRect t="-9217" r="-400" b="-5991"/>
                </a:stretch>
              </a:blipFill>
            </p:spPr>
            <p:txBody>
              <a:bodyPr/>
              <a:lstStyle/>
              <a:p>
                <a:r>
                  <a:rPr lang="ru-RU">
                    <a:noFill/>
                  </a:rPr>
                  <a:t> </a:t>
                </a:r>
              </a:p>
            </p:txBody>
          </p:sp>
        </mc:Fallback>
      </mc:AlternateContent>
      <p:sp>
        <p:nvSpPr>
          <p:cNvPr id="6"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074" name="Picture 2" descr="D:\Amigo\PSU\Презентация лекций ТР и ТП\~Source\AmigoEdit\Рис. 23.5. Влияние на те же характеристики по рис. 23.3 вспомогательного угла в плане.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0940"/>
          <a:stretch/>
        </p:blipFill>
        <p:spPr bwMode="auto">
          <a:xfrm>
            <a:off x="419099" y="1576864"/>
            <a:ext cx="8305800" cy="38058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Группа 6"/>
          <p:cNvGrpSpPr/>
          <p:nvPr/>
        </p:nvGrpSpPr>
        <p:grpSpPr>
          <a:xfrm>
            <a:off x="8421467" y="6450136"/>
            <a:ext cx="476413" cy="369332"/>
            <a:chOff x="8421467" y="6450136"/>
            <a:chExt cx="476413"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21467"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227624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50" y="1486344"/>
            <a:ext cx="8953500" cy="4140123"/>
          </a:xfrm>
          <a:prstGeom prst="rect">
            <a:avLst/>
          </a:prstGeom>
        </p:spPr>
      </p:pic>
      <p:sp>
        <p:nvSpPr>
          <p:cNvPr id="4"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400" dirty="0">
                <a:solidFill>
                  <a:schemeClr val="tx2">
                    <a:lumMod val="75000"/>
                  </a:schemeClr>
                </a:solidFill>
                <a:latin typeface="GOST Type BU" pitchFamily="2" charset="2"/>
              </a:rPr>
              <a:t>Влияние на коэффициент утолщения или укорочения стружки </a:t>
            </a:r>
            <a:r>
              <a:rPr lang="ru-RU" sz="2400" dirty="0">
                <a:solidFill>
                  <a:srgbClr val="C00000"/>
                </a:solidFill>
                <a:latin typeface="GOST Type BU" pitchFamily="2" charset="2"/>
              </a:rPr>
              <a:t>К</a:t>
            </a:r>
            <a:r>
              <a:rPr lang="ru-RU" sz="2400" baseline="-25000" dirty="0">
                <a:solidFill>
                  <a:srgbClr val="C00000"/>
                </a:solidFill>
                <a:latin typeface="GOST Type BU" pitchFamily="2" charset="2"/>
              </a:rPr>
              <a:t>а</a:t>
            </a:r>
            <a:r>
              <a:rPr lang="ru-RU" sz="2400" dirty="0" smtClean="0">
                <a:solidFill>
                  <a:schemeClr val="tx2">
                    <a:lumMod val="75000"/>
                  </a:schemeClr>
                </a:solidFill>
                <a:latin typeface="GOST Type BU" pitchFamily="2" charset="2"/>
              </a:rPr>
              <a:t>,</a:t>
            </a:r>
            <a:r>
              <a:rPr lang="en-US" sz="24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l</a:t>
            </a:r>
            <a:r>
              <a:rPr lang="ru-RU" sz="2400" dirty="0">
                <a:solidFill>
                  <a:schemeClr val="tx2">
                    <a:lumMod val="75000"/>
                  </a:schemeClr>
                </a:solidFill>
                <a:latin typeface="GOST Type BU" pitchFamily="2" charset="2"/>
              </a:rPr>
              <a:t>, составляющую силы резания </a:t>
            </a:r>
            <a:r>
              <a:rPr lang="ru-RU" sz="2400" dirty="0" err="1">
                <a:solidFill>
                  <a:srgbClr val="C00000"/>
                </a:solidFill>
                <a:latin typeface="GOST Type BU" pitchFamily="2" charset="2"/>
              </a:rPr>
              <a:t>Р</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температуру резания </a:t>
            </a:r>
            <a:r>
              <a:rPr lang="el-GR" sz="2400" dirty="0" smtClean="0">
                <a:solidFill>
                  <a:srgbClr val="C00000"/>
                </a:solidFill>
                <a:latin typeface="Times New Roman"/>
                <a:cs typeface="Times New Roman"/>
              </a:rPr>
              <a:t>θ</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стойкость инструмента </a:t>
            </a:r>
            <a:r>
              <a:rPr lang="ru-RU" sz="2400" dirty="0">
                <a:solidFill>
                  <a:srgbClr val="C00000"/>
                </a:solidFill>
                <a:latin typeface="GOST Type BU" pitchFamily="2" charset="2"/>
              </a:rPr>
              <a:t>Т</a:t>
            </a:r>
            <a:r>
              <a:rPr lang="ru-RU" sz="2400" dirty="0">
                <a:solidFill>
                  <a:schemeClr val="tx2">
                    <a:lumMod val="75000"/>
                  </a:schemeClr>
                </a:solidFill>
                <a:latin typeface="GOST Type BU" pitchFamily="2" charset="2"/>
              </a:rPr>
              <a:t> и шероховатость обработанной поверхности </a:t>
            </a:r>
            <a:r>
              <a:rPr lang="ru-RU" sz="2400" dirty="0" err="1">
                <a:solidFill>
                  <a:srgbClr val="C00000"/>
                </a:solidFill>
                <a:latin typeface="GOST Type BU" pitchFamily="2" charset="2"/>
              </a:rPr>
              <a:t>R</a:t>
            </a:r>
            <a:r>
              <a:rPr lang="ru-RU" sz="2400" baseline="-25000" dirty="0" err="1">
                <a:solidFill>
                  <a:srgbClr val="C00000"/>
                </a:solidFill>
                <a:latin typeface="GOST Type BU" pitchFamily="2" charset="2"/>
              </a:rPr>
              <a:t>z</a:t>
            </a:r>
            <a:r>
              <a:rPr lang="ru-RU" sz="2400" dirty="0">
                <a:solidFill>
                  <a:schemeClr val="tx2">
                    <a:lumMod val="75000"/>
                  </a:schemeClr>
                </a:solidFill>
                <a:latin typeface="GOST Type BU" pitchFamily="2" charset="2"/>
              </a:rPr>
              <a:t> </a:t>
            </a:r>
            <a:r>
              <a:rPr lang="ru-RU" sz="2400" dirty="0" smtClean="0">
                <a:solidFill>
                  <a:schemeClr val="tx2">
                    <a:lumMod val="75000"/>
                  </a:schemeClr>
                </a:solidFill>
                <a:latin typeface="GOST Type BU" pitchFamily="2" charset="2"/>
              </a:rPr>
              <a:t>угла наклона режущей кромки </a:t>
            </a:r>
            <a:r>
              <a:rPr lang="el-GR" sz="2800" dirty="0" smtClean="0">
                <a:solidFill>
                  <a:srgbClr val="C00000"/>
                </a:solidFill>
                <a:latin typeface="Times New Roman"/>
                <a:cs typeface="Times New Roman"/>
              </a:rPr>
              <a:t>λ</a:t>
            </a:r>
            <a:r>
              <a:rPr lang="ru-RU" sz="2400" dirty="0" smtClean="0">
                <a:solidFill>
                  <a:schemeClr val="tx2">
                    <a:lumMod val="75000"/>
                  </a:schemeClr>
                </a:solidFill>
                <a:latin typeface="GOST Type BU" pitchFamily="2" charset="2"/>
              </a:rPr>
              <a:t> </a:t>
            </a:r>
            <a:endParaRPr lang="ru-RU" sz="2400" dirty="0">
              <a:solidFill>
                <a:schemeClr val="tx2">
                  <a:lumMod val="75000"/>
                </a:schemeClr>
              </a:solidFill>
              <a:latin typeface="GOST Type BU" pitchFamily="2" charset="2"/>
            </a:endParaRPr>
          </a:p>
        </p:txBody>
      </p:sp>
      <p:sp>
        <p:nvSpPr>
          <p:cNvPr id="6"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5" name="Группа 4"/>
          <p:cNvGrpSpPr/>
          <p:nvPr/>
        </p:nvGrpSpPr>
        <p:grpSpPr>
          <a:xfrm>
            <a:off x="8415856" y="6450136"/>
            <a:ext cx="487634" cy="369332"/>
            <a:chOff x="8415856" y="6450136"/>
            <a:chExt cx="48763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34943040"/>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825" y="1243001"/>
            <a:ext cx="8896350" cy="4378186"/>
          </a:xfrm>
          <a:prstGeom prst="rect">
            <a:avLst/>
          </a:prstGeom>
        </p:spPr>
      </p:pic>
      <mc:AlternateContent xmlns:mc="http://schemas.openxmlformats.org/markup-compatibility/2006" xmlns:a14="http://schemas.microsoft.com/office/drawing/2010/main">
        <mc:Choice Requires="a14">
          <p:sp>
            <p:nvSpPr>
              <p:cNvPr id="4" name="Содержимое 2"/>
              <p:cNvSpPr txBox="1">
                <a:spLocks/>
              </p:cNvSpPr>
              <p:nvPr/>
            </p:nvSpPr>
            <p:spPr>
              <a:xfrm>
                <a:off x="-1" y="5478974"/>
                <a:ext cx="9144000" cy="1321876"/>
              </a:xfrm>
              <a:prstGeom prst="rect">
                <a:avLst/>
              </a:prstGeom>
            </p:spPr>
            <p:txBody>
              <a:bodyPr vert="horz" lIns="91440" tIns="45720" rIns="91440" bIns="45720" rtlCol="0">
                <a:noAutofit/>
              </a:bodyPr>
              <a:lstStyle/>
              <a:p>
                <a:pPr indent="361950" algn="ctr">
                  <a:lnSpc>
                    <a:spcPct val="80000"/>
                  </a:lnSpc>
                  <a:defRPr/>
                </a:pPr>
                <a:r>
                  <a:rPr lang="ru-RU" sz="2000" dirty="0" smtClean="0">
                    <a:solidFill>
                      <a:schemeClr val="tx2">
                        <a:lumMod val="75000"/>
                      </a:schemeClr>
                    </a:solidFill>
                    <a:latin typeface="GOST Type BU" pitchFamily="2" charset="2"/>
                  </a:rPr>
                  <a:t>Влияние на коэффициент утолщения или укорочения стружки </a:t>
                </a:r>
                <a:r>
                  <a:rPr lang="ru-RU" sz="2000" dirty="0">
                    <a:solidFill>
                      <a:srgbClr val="C00000"/>
                    </a:solidFill>
                    <a:latin typeface="GOST Type BU" pitchFamily="2" charset="2"/>
                  </a:rPr>
                  <a:t>К</a:t>
                </a:r>
                <a:r>
                  <a:rPr lang="ru-RU" sz="2000" baseline="-25000" dirty="0">
                    <a:solidFill>
                      <a:srgbClr val="C00000"/>
                    </a:solidFill>
                    <a:latin typeface="GOST Type BU" pitchFamily="2" charset="2"/>
                  </a:rPr>
                  <a:t>а</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l</a:t>
                </a:r>
                <a:r>
                  <a:rPr lang="ru-RU" sz="2000" dirty="0">
                    <a:solidFill>
                      <a:schemeClr val="tx2">
                        <a:lumMod val="75000"/>
                      </a:schemeClr>
                    </a:solidFill>
                    <a:latin typeface="GOST Type BU" pitchFamily="2" charset="2"/>
                  </a:rPr>
                  <a:t>, составляющую силы резания </a:t>
                </a:r>
                <a:r>
                  <a:rPr lang="ru-RU" sz="2000" dirty="0" err="1">
                    <a:solidFill>
                      <a:srgbClr val="C00000"/>
                    </a:solidFill>
                    <a:latin typeface="GOST Type BU" pitchFamily="2" charset="2"/>
                  </a:rPr>
                  <a:t>Р</a:t>
                </a:r>
                <a:r>
                  <a:rPr lang="ru-RU" sz="2000" baseline="-25000" dirty="0" err="1">
                    <a:solidFill>
                      <a:srgbClr val="C00000"/>
                    </a:solidFill>
                    <a:latin typeface="GOST Type BU" pitchFamily="2" charset="2"/>
                  </a:rPr>
                  <a:t>z</a:t>
                </a:r>
                <a:r>
                  <a:rPr lang="ru-RU" sz="2000" dirty="0">
                    <a:solidFill>
                      <a:schemeClr val="tx2">
                        <a:lumMod val="75000"/>
                      </a:schemeClr>
                    </a:solidFill>
                    <a:latin typeface="GOST Type BU" pitchFamily="2" charset="2"/>
                  </a:rPr>
                  <a:t>, температуру резания </a:t>
                </a:r>
                <a:r>
                  <a:rPr lang="el-GR" sz="2000" dirty="0" smtClean="0">
                    <a:solidFill>
                      <a:srgbClr val="C00000"/>
                    </a:solidFill>
                    <a:latin typeface="Times New Roman"/>
                    <a:cs typeface="Times New Roman"/>
                  </a:rPr>
                  <a:t>θ</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стойкость инструмента </a:t>
                </a:r>
                <a:r>
                  <a:rPr lang="ru-RU" sz="2000" dirty="0">
                    <a:solidFill>
                      <a:srgbClr val="C00000"/>
                    </a:solidFill>
                    <a:latin typeface="GOST Type BU" pitchFamily="2" charset="2"/>
                  </a:rPr>
                  <a:t>Т</a:t>
                </a:r>
                <a:r>
                  <a:rPr lang="ru-RU" sz="2000" dirty="0">
                    <a:solidFill>
                      <a:schemeClr val="tx2">
                        <a:lumMod val="75000"/>
                      </a:schemeClr>
                    </a:solidFill>
                    <a:latin typeface="GOST Type BU" pitchFamily="2" charset="2"/>
                  </a:rPr>
                  <a:t> и шероховатость обработанной поверхности </a:t>
                </a:r>
                <a:r>
                  <a:rPr lang="ru-RU" sz="2000" dirty="0" err="1">
                    <a:solidFill>
                      <a:srgbClr val="C00000"/>
                    </a:solidFill>
                    <a:latin typeface="GOST Type BU" pitchFamily="2" charset="2"/>
                  </a:rPr>
                  <a:t>R</a:t>
                </a:r>
                <a:r>
                  <a:rPr lang="ru-RU" sz="2000" baseline="-25000" dirty="0" err="1">
                    <a:solidFill>
                      <a:srgbClr val="C00000"/>
                    </a:solidFill>
                    <a:latin typeface="GOST Type BU" pitchFamily="2" charset="2"/>
                  </a:rPr>
                  <a:t>z</a:t>
                </a:r>
                <a:r>
                  <a:rPr lang="ru-RU" sz="2000" dirty="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угла радиуса округления </a:t>
                </a:r>
                <a:r>
                  <a:rPr lang="ru-RU" sz="2000" dirty="0" err="1" smtClean="0">
                    <a:solidFill>
                      <a:schemeClr val="tx2">
                        <a:lumMod val="75000"/>
                      </a:schemeClr>
                    </a:solidFill>
                    <a:latin typeface="GOST Type BU" pitchFamily="2" charset="2"/>
                  </a:rPr>
                  <a:t>ружущей</a:t>
                </a:r>
                <a:r>
                  <a:rPr lang="ru-RU" sz="2000" dirty="0" smtClean="0">
                    <a:solidFill>
                      <a:schemeClr val="tx2">
                        <a:lumMod val="75000"/>
                      </a:schemeClr>
                    </a:solidFill>
                    <a:latin typeface="GOST Type BU" pitchFamily="2" charset="2"/>
                  </a:rPr>
                  <a:t> кромки  </a:t>
                </a:r>
                <a14:m>
                  <m:oMath xmlns:m="http://schemas.openxmlformats.org/officeDocument/2006/math">
                    <m:sSub>
                      <m:sSubPr>
                        <m:ctrlPr>
                          <a:rPr lang="el-GR" sz="2400" i="1" dirty="0" smtClean="0">
                            <a:solidFill>
                              <a:srgbClr val="C00000"/>
                            </a:solidFill>
                            <a:latin typeface="Cambria Math"/>
                            <a:cs typeface="Times New Roman"/>
                          </a:rPr>
                        </m:ctrlPr>
                      </m:sSubPr>
                      <m:e>
                        <m:r>
                          <a:rPr lang="en-US" sz="2400" b="0" i="1" dirty="0" smtClean="0">
                            <a:solidFill>
                              <a:srgbClr val="C00000"/>
                            </a:solidFill>
                            <a:latin typeface="Cambria Math"/>
                            <a:cs typeface="Times New Roman"/>
                          </a:rPr>
                          <m:t>𝑟</m:t>
                        </m:r>
                      </m:e>
                      <m:sub>
                        <m:r>
                          <a:rPr lang="ru-RU" sz="2400" b="0" i="1" dirty="0" smtClean="0">
                            <a:solidFill>
                              <a:srgbClr val="C00000"/>
                            </a:solidFill>
                            <a:latin typeface="Cambria Math"/>
                            <a:cs typeface="Times New Roman"/>
                          </a:rPr>
                          <m:t>В</m:t>
                        </m:r>
                      </m:sub>
                    </m:sSub>
                  </m:oMath>
                </a14:m>
                <a:r>
                  <a:rPr lang="ru-RU" sz="2400" dirty="0" smtClean="0">
                    <a:solidFill>
                      <a:schemeClr val="tx2">
                        <a:lumMod val="75000"/>
                      </a:schemeClr>
                    </a:solidFill>
                    <a:latin typeface="GOST Type BU" pitchFamily="2" charset="2"/>
                  </a:rPr>
                  <a:t> </a:t>
                </a:r>
                <a:endParaRPr lang="ru-RU" sz="2400" dirty="0">
                  <a:solidFill>
                    <a:schemeClr val="tx2">
                      <a:lumMod val="75000"/>
                    </a:schemeClr>
                  </a:solidFill>
                  <a:latin typeface="GOST Type BU" pitchFamily="2" charset="2"/>
                </a:endParaRPr>
              </a:p>
            </p:txBody>
          </p:sp>
        </mc:Choice>
        <mc:Fallback xmlns="">
          <p:sp>
            <p:nvSpPr>
              <p:cNvPr id="4" name="Содержимое 2"/>
              <p:cNvSpPr txBox="1">
                <a:spLocks noRot="1" noChangeAspect="1" noMove="1" noResize="1" noEditPoints="1" noAdjustHandles="1" noChangeArrowheads="1" noChangeShapeType="1" noTextEdit="1"/>
              </p:cNvSpPr>
              <p:nvPr/>
            </p:nvSpPr>
            <p:spPr>
              <a:xfrm>
                <a:off x="-1" y="5478974"/>
                <a:ext cx="9144000" cy="1321876"/>
              </a:xfrm>
              <a:prstGeom prst="rect">
                <a:avLst/>
              </a:prstGeom>
              <a:blipFill rotWithShape="0">
                <a:blip r:embed="rId4"/>
                <a:stretch>
                  <a:fillRect t="-7373"/>
                </a:stretch>
              </a:blipFill>
            </p:spPr>
            <p:txBody>
              <a:bodyPr/>
              <a:lstStyle/>
              <a:p>
                <a:r>
                  <a:rPr lang="ru-RU">
                    <a:noFill/>
                  </a:rPr>
                  <a:t> </a:t>
                </a:r>
              </a:p>
            </p:txBody>
          </p:sp>
        </mc:Fallback>
      </mc:AlternateContent>
      <p:sp>
        <p:nvSpPr>
          <p:cNvPr id="6"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ВЗАИМОСВЯЗЬ ЯВЛЕНИЙ ПРИ ОБРАБОТКЕ РЕЗАНИЕМ </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7" name="Группа 6"/>
          <p:cNvGrpSpPr/>
          <p:nvPr/>
        </p:nvGrpSpPr>
        <p:grpSpPr>
          <a:xfrm>
            <a:off x="8421466" y="6450136"/>
            <a:ext cx="476413" cy="369332"/>
            <a:chOff x="8421466" y="6450136"/>
            <a:chExt cx="476413"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21466"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806789976"/>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ОПТИМИЗАЦИЯ ФУНКЦИОНИРОВАНИЯ СИСТЕМЫ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2" y="1431839"/>
            <a:ext cx="9144000" cy="5772150"/>
          </a:xfrm>
          <a:prstGeom prst="rect">
            <a:avLst/>
          </a:prstGeom>
        </p:spPr>
        <p:txBody>
          <a:bodyPr vert="horz" lIns="91440" tIns="45720" rIns="91440" bIns="45720" rtlCol="0">
            <a:noAutofit/>
          </a:bodyPr>
          <a:lstStyle/>
          <a:p>
            <a:pPr marL="100013" indent="531813" algn="just">
              <a:lnSpc>
                <a:spcPct val="80000"/>
              </a:lnSpc>
              <a:buBlip>
                <a:blip r:embed="rId3"/>
              </a:buBlip>
              <a:defRPr/>
            </a:pPr>
            <a:r>
              <a:rPr lang="ru-RU" dirty="0" smtClean="0">
                <a:solidFill>
                  <a:srgbClr val="C00000"/>
                </a:solidFill>
                <a:latin typeface="GOST Type BU" pitchFamily="2" charset="2"/>
              </a:rPr>
              <a:t>оптимальная </a:t>
            </a:r>
            <a:r>
              <a:rPr lang="ru-RU" dirty="0">
                <a:solidFill>
                  <a:srgbClr val="C00000"/>
                </a:solidFill>
                <a:latin typeface="GOST Type BU" pitchFamily="2" charset="2"/>
              </a:rPr>
              <a:t>система </a:t>
            </a:r>
            <a:r>
              <a:rPr lang="ru-RU" dirty="0">
                <a:solidFill>
                  <a:schemeClr val="tx2">
                    <a:lumMod val="75000"/>
                  </a:schemeClr>
                </a:solidFill>
                <a:latin typeface="GOST Type BU" pitchFamily="2" charset="2"/>
              </a:rPr>
              <a:t>(от лат. </a:t>
            </a:r>
            <a:r>
              <a:rPr lang="ru-RU" dirty="0" err="1">
                <a:solidFill>
                  <a:schemeClr val="tx2">
                    <a:lumMod val="75000"/>
                  </a:schemeClr>
                </a:solidFill>
                <a:latin typeface="GOST Type BU" pitchFamily="2" charset="2"/>
              </a:rPr>
              <a:t>optimus</a:t>
            </a:r>
            <a:r>
              <a:rPr lang="ru-RU" dirty="0">
                <a:solidFill>
                  <a:schemeClr val="tx2">
                    <a:lumMod val="75000"/>
                  </a:schemeClr>
                </a:solidFill>
                <a:latin typeface="GOST Type BU" pitchFamily="2" charset="2"/>
              </a:rPr>
              <a:t> – наилучший) – это система, для которой выработанные определенным образом критерии принимают оптимальные </a:t>
            </a:r>
            <a:r>
              <a:rPr lang="ru-RU" dirty="0" smtClean="0">
                <a:solidFill>
                  <a:schemeClr val="tx2">
                    <a:lumMod val="75000"/>
                  </a:schemeClr>
                </a:solidFill>
                <a:latin typeface="GOST Type BU" pitchFamily="2" charset="2"/>
              </a:rPr>
              <a:t>значения;</a:t>
            </a:r>
            <a:endParaRPr lang="ru-RU" dirty="0">
              <a:solidFill>
                <a:schemeClr val="tx2">
                  <a:lumMod val="75000"/>
                </a:schemeClr>
              </a:solidFill>
              <a:latin typeface="GOST Type BU" pitchFamily="2" charset="2"/>
            </a:endParaRPr>
          </a:p>
          <a:p>
            <a:pPr marL="100013" indent="531813" algn="just">
              <a:lnSpc>
                <a:spcPct val="80000"/>
              </a:lnSpc>
              <a:buBlip>
                <a:blip r:embed="rId3"/>
              </a:buBlip>
              <a:defRPr/>
            </a:pPr>
            <a:r>
              <a:rPr lang="ru-RU" dirty="0" smtClean="0">
                <a:solidFill>
                  <a:srgbClr val="C00000"/>
                </a:solidFill>
                <a:latin typeface="GOST Type BU" pitchFamily="2" charset="2"/>
              </a:rPr>
              <a:t>оптимизация </a:t>
            </a:r>
            <a:r>
              <a:rPr lang="ru-RU" dirty="0">
                <a:solidFill>
                  <a:srgbClr val="C00000"/>
                </a:solidFill>
                <a:latin typeface="GOST Type BU" pitchFamily="2" charset="2"/>
              </a:rPr>
              <a:t>системы резания</a:t>
            </a:r>
            <a:r>
              <a:rPr lang="ru-RU" dirty="0">
                <a:solidFill>
                  <a:schemeClr val="tx2">
                    <a:lumMod val="75000"/>
                  </a:schemeClr>
                </a:solidFill>
                <a:latin typeface="GOST Type BU" pitchFamily="2" charset="2"/>
              </a:rPr>
              <a:t> – это выбор такого варианта управления процессом резания, при котором достигается экстремальное значение критерия, характеризующего качество </a:t>
            </a:r>
            <a:r>
              <a:rPr lang="ru-RU" dirty="0" smtClean="0">
                <a:solidFill>
                  <a:schemeClr val="tx2">
                    <a:lumMod val="75000"/>
                  </a:schemeClr>
                </a:solidFill>
                <a:latin typeface="GOST Type BU" pitchFamily="2" charset="2"/>
              </a:rPr>
              <a:t>управления:</a:t>
            </a:r>
            <a:endParaRPr lang="en-US" dirty="0" smtClean="0">
              <a:solidFill>
                <a:schemeClr val="tx2">
                  <a:lumMod val="75000"/>
                </a:schemeClr>
              </a:solidFill>
              <a:latin typeface="GOST Type BU" pitchFamily="2" charset="2"/>
            </a:endParaRPr>
          </a:p>
          <a:p>
            <a:pPr marL="100013" indent="531813" algn="just">
              <a:lnSpc>
                <a:spcPct val="80000"/>
              </a:lnSpc>
              <a:buBlip>
                <a:blip r:embed="rId3"/>
              </a:buBlip>
              <a:defRPr/>
            </a:pPr>
            <a:endParaRPr lang="en-US" dirty="0">
              <a:solidFill>
                <a:schemeClr val="tx2">
                  <a:lumMod val="75000"/>
                </a:schemeClr>
              </a:solidFill>
              <a:latin typeface="GOST Type BU" pitchFamily="2" charset="2"/>
            </a:endParaRPr>
          </a:p>
          <a:p>
            <a:pPr marL="100013" indent="531813" algn="just">
              <a:lnSpc>
                <a:spcPct val="80000"/>
              </a:lnSpc>
              <a:defRPr/>
            </a:pPr>
            <a:endParaRPr lang="en-US" dirty="0" smtClean="0">
              <a:solidFill>
                <a:schemeClr val="tx2">
                  <a:lumMod val="75000"/>
                </a:schemeClr>
              </a:solidFill>
              <a:latin typeface="GOST Type BU" pitchFamily="2" charset="2"/>
            </a:endParaRPr>
          </a:p>
          <a:p>
            <a:pPr marL="100013" indent="531813" algn="just">
              <a:lnSpc>
                <a:spcPct val="80000"/>
              </a:lnSpc>
              <a:defRPr/>
            </a:pPr>
            <a:endParaRPr lang="en-US" dirty="0">
              <a:solidFill>
                <a:schemeClr val="tx2">
                  <a:lumMod val="75000"/>
                </a:schemeClr>
              </a:solidFill>
              <a:latin typeface="GOST Type BU" pitchFamily="2" charset="2"/>
            </a:endParaRPr>
          </a:p>
          <a:p>
            <a:pPr marL="100013" indent="531813" algn="just">
              <a:lnSpc>
                <a:spcPct val="80000"/>
              </a:lnSpc>
              <a:defRPr/>
            </a:pPr>
            <a:endParaRPr lang="en-US" dirty="0" smtClean="0">
              <a:solidFill>
                <a:schemeClr val="tx2">
                  <a:lumMod val="75000"/>
                </a:schemeClr>
              </a:solidFill>
              <a:latin typeface="GOST Type BU" pitchFamily="2" charset="2"/>
            </a:endParaRPr>
          </a:p>
          <a:p>
            <a:pPr marL="100013" indent="265113" algn="just">
              <a:lnSpc>
                <a:spcPct val="80000"/>
              </a:lnSpc>
              <a:defRPr/>
            </a:pPr>
            <a:r>
              <a:rPr lang="ru-RU" dirty="0">
                <a:latin typeface="GOST Type BU" pitchFamily="2" charset="2"/>
              </a:rPr>
              <a:t>при технологических </a:t>
            </a:r>
            <a:r>
              <a:rPr lang="ru-RU" dirty="0" smtClean="0">
                <a:latin typeface="GOST Type BU" pitchFamily="2" charset="2"/>
              </a:rPr>
              <a:t>ограничениях</a:t>
            </a:r>
            <a:r>
              <a:rPr lang="en-US" dirty="0" smtClean="0">
                <a:latin typeface="GOST Type BU" pitchFamily="2" charset="2"/>
              </a:rPr>
              <a:t> </a:t>
            </a:r>
            <a:r>
              <a:rPr lang="en-US" i="1" dirty="0" smtClean="0">
                <a:solidFill>
                  <a:srgbClr val="C00000"/>
                </a:solidFill>
                <a:latin typeface="GOST Type BU" pitchFamily="2" charset="2"/>
              </a:rPr>
              <a:t>g(x, w)</a:t>
            </a:r>
            <a:r>
              <a:rPr lang="en-US" i="1" dirty="0" smtClean="0">
                <a:solidFill>
                  <a:srgbClr val="C00000"/>
                </a:solidFill>
                <a:latin typeface="GOST Type BU" pitchFamily="2" charset="2"/>
                <a:cs typeface="Times New Roman"/>
              </a:rPr>
              <a:t>≤0</a:t>
            </a:r>
            <a:r>
              <a:rPr lang="en-US" dirty="0" smtClean="0">
                <a:latin typeface="GOST Type BU" pitchFamily="2" charset="2"/>
                <a:cs typeface="Times New Roman"/>
              </a:rPr>
              <a:t>; </a:t>
            </a:r>
            <a:r>
              <a:rPr lang="en-US" i="1" dirty="0" smtClean="0">
                <a:solidFill>
                  <a:srgbClr val="C00000"/>
                </a:solidFill>
                <a:latin typeface="GOST Type BU" pitchFamily="2" charset="2"/>
                <a:cs typeface="Times New Roman"/>
              </a:rPr>
              <a:t>f(x)≤0</a:t>
            </a:r>
            <a:r>
              <a:rPr lang="en-US" dirty="0" smtClean="0">
                <a:latin typeface="GOST Type BU" pitchFamily="2" charset="2"/>
                <a:cs typeface="Times New Roman"/>
              </a:rPr>
              <a:t>; </a:t>
            </a:r>
            <a:r>
              <a:rPr lang="en-US" i="1" dirty="0" err="1" smtClean="0">
                <a:solidFill>
                  <a:srgbClr val="C00000"/>
                </a:solidFill>
                <a:latin typeface="GOST Type BU" pitchFamily="2" charset="2"/>
                <a:cs typeface="Times New Roman"/>
              </a:rPr>
              <a:t>a</a:t>
            </a:r>
            <a:r>
              <a:rPr lang="en-US" i="1" baseline="-25000" dirty="0" err="1" smtClean="0">
                <a:solidFill>
                  <a:srgbClr val="C00000"/>
                </a:solidFill>
                <a:latin typeface="GOST Type BU" pitchFamily="2" charset="2"/>
                <a:cs typeface="Times New Roman"/>
              </a:rPr>
              <a:t>i</a:t>
            </a:r>
            <a:r>
              <a:rPr lang="en-US" i="1" baseline="-25000" dirty="0" smtClean="0">
                <a:solidFill>
                  <a:srgbClr val="C00000"/>
                </a:solidFill>
                <a:latin typeface="GOST Type BU" pitchFamily="2" charset="2"/>
                <a:cs typeface="Times New Roman"/>
              </a:rPr>
              <a:t> </a:t>
            </a:r>
            <a:r>
              <a:rPr lang="en-US" i="1" dirty="0" smtClean="0">
                <a:solidFill>
                  <a:srgbClr val="C00000"/>
                </a:solidFill>
                <a:latin typeface="GOST Type BU" pitchFamily="2" charset="2"/>
                <a:cs typeface="Times New Roman"/>
              </a:rPr>
              <a:t>≤ x</a:t>
            </a:r>
            <a:r>
              <a:rPr lang="en-US" i="1" baseline="-25000" dirty="0" smtClean="0">
                <a:solidFill>
                  <a:srgbClr val="C00000"/>
                </a:solidFill>
                <a:latin typeface="GOST Type BU" pitchFamily="2" charset="2"/>
                <a:cs typeface="Times New Roman"/>
              </a:rPr>
              <a:t>i </a:t>
            </a:r>
            <a:r>
              <a:rPr lang="en-US" i="1" dirty="0" smtClean="0">
                <a:solidFill>
                  <a:srgbClr val="C00000"/>
                </a:solidFill>
                <a:latin typeface="GOST Type BU" pitchFamily="2" charset="2"/>
                <a:cs typeface="Times New Roman"/>
              </a:rPr>
              <a:t>≤ b</a:t>
            </a:r>
            <a:r>
              <a:rPr lang="en-US" i="1" baseline="-25000" dirty="0" smtClean="0">
                <a:solidFill>
                  <a:srgbClr val="C00000"/>
                </a:solidFill>
                <a:latin typeface="GOST Type BU" pitchFamily="2" charset="2"/>
                <a:cs typeface="Times New Roman"/>
              </a:rPr>
              <a:t>i </a:t>
            </a:r>
            <a:r>
              <a:rPr lang="ru-RU" dirty="0" smtClean="0">
                <a:latin typeface="GOST Type BU" pitchFamily="2" charset="2"/>
                <a:cs typeface="Times New Roman"/>
              </a:rPr>
              <a:t>, где </a:t>
            </a:r>
            <a:r>
              <a:rPr lang="en-US" i="1" dirty="0" smtClean="0">
                <a:solidFill>
                  <a:srgbClr val="C00000"/>
                </a:solidFill>
                <a:latin typeface="GOST Type BU" pitchFamily="2" charset="2"/>
                <a:cs typeface="Times New Roman"/>
              </a:rPr>
              <a:t>f</a:t>
            </a:r>
            <a:r>
              <a:rPr lang="en-US" i="1" baseline="-25000" dirty="0" smtClean="0">
                <a:solidFill>
                  <a:srgbClr val="C00000"/>
                </a:solidFill>
                <a:latin typeface="GOST Type BU" pitchFamily="2" charset="2"/>
                <a:cs typeface="Times New Roman"/>
              </a:rPr>
              <a:t>0</a:t>
            </a:r>
            <a:r>
              <a:rPr lang="en-US" i="1" dirty="0" smtClean="0">
                <a:solidFill>
                  <a:srgbClr val="C00000"/>
                </a:solidFill>
                <a:latin typeface="GOST Type BU" pitchFamily="2" charset="2"/>
                <a:cs typeface="Times New Roman"/>
              </a:rPr>
              <a:t>(x, w) </a:t>
            </a:r>
            <a:r>
              <a:rPr lang="en-US" dirty="0" smtClean="0">
                <a:latin typeface="GOST Type BU" pitchFamily="2" charset="2"/>
                <a:cs typeface="Times New Roman"/>
              </a:rPr>
              <a:t>– </a:t>
            </a:r>
            <a:r>
              <a:rPr lang="ru-RU" dirty="0" smtClean="0">
                <a:latin typeface="GOST Type BU" pitchFamily="2" charset="2"/>
                <a:cs typeface="Times New Roman"/>
              </a:rPr>
              <a:t>критерий </a:t>
            </a:r>
            <a:r>
              <a:rPr lang="ru-RU" dirty="0" smtClean="0">
                <a:latin typeface="GOST Type BU" pitchFamily="2" charset="2"/>
              </a:rPr>
              <a:t>оптимизации</a:t>
            </a:r>
            <a:r>
              <a:rPr lang="ru-RU" dirty="0">
                <a:latin typeface="GOST Type BU" pitchFamily="2" charset="2"/>
              </a:rPr>
              <a:t>, зависящий от </a:t>
            </a:r>
            <a:r>
              <a:rPr lang="ru-RU" dirty="0" smtClean="0">
                <a:latin typeface="GOST Type BU" pitchFamily="2" charset="2"/>
              </a:rPr>
              <a:t>управляемых </a:t>
            </a:r>
            <a:r>
              <a:rPr lang="en-US" i="1" dirty="0" smtClean="0">
                <a:solidFill>
                  <a:srgbClr val="C00000"/>
                </a:solidFill>
                <a:latin typeface="GOST Type BU" pitchFamily="2" charset="2"/>
              </a:rPr>
              <a:t>x</a:t>
            </a:r>
            <a:r>
              <a:rPr lang="en-US" dirty="0" smtClean="0">
                <a:latin typeface="GOST Type BU" pitchFamily="2" charset="2"/>
              </a:rPr>
              <a:t> </a:t>
            </a:r>
            <a:r>
              <a:rPr lang="ru-RU" dirty="0" smtClean="0">
                <a:latin typeface="GOST Type BU" pitchFamily="2" charset="2"/>
              </a:rPr>
              <a:t>и постоянных</a:t>
            </a:r>
            <a:r>
              <a:rPr lang="en-US" dirty="0" smtClean="0">
                <a:latin typeface="GOST Type BU" pitchFamily="2" charset="2"/>
              </a:rPr>
              <a:t> </a:t>
            </a:r>
            <a:r>
              <a:rPr lang="en-US" i="1" dirty="0" smtClean="0">
                <a:solidFill>
                  <a:srgbClr val="C00000"/>
                </a:solidFill>
                <a:latin typeface="GOST Type BU" pitchFamily="2" charset="2"/>
              </a:rPr>
              <a:t>w</a:t>
            </a:r>
            <a:r>
              <a:rPr lang="ru-RU" dirty="0" smtClean="0">
                <a:latin typeface="GOST Type BU" pitchFamily="2" charset="2"/>
              </a:rPr>
              <a:t>  </a:t>
            </a:r>
            <a:r>
              <a:rPr lang="ru-RU" dirty="0">
                <a:latin typeface="GOST Type BU" pitchFamily="2" charset="2"/>
              </a:rPr>
              <a:t>параметров процесса; </a:t>
            </a:r>
            <a:r>
              <a:rPr lang="en-US" i="1" dirty="0">
                <a:solidFill>
                  <a:srgbClr val="C00000"/>
                </a:solidFill>
                <a:latin typeface="GOST Type BU" pitchFamily="2" charset="2"/>
              </a:rPr>
              <a:t>D</a:t>
            </a:r>
            <a:r>
              <a:rPr lang="ru-RU" dirty="0">
                <a:latin typeface="GOST Type BU" pitchFamily="2" charset="2"/>
              </a:rPr>
              <a:t> – область допустимых значений ; </a:t>
            </a:r>
            <a:r>
              <a:rPr lang="en-US" i="1" dirty="0" err="1" smtClean="0">
                <a:solidFill>
                  <a:srgbClr val="C00000"/>
                </a:solidFill>
                <a:latin typeface="GOST Type BU" pitchFamily="2" charset="2"/>
              </a:rPr>
              <a:t>a</a:t>
            </a:r>
            <a:r>
              <a:rPr lang="en-US" i="1" baseline="-25000" dirty="0" err="1" smtClean="0">
                <a:solidFill>
                  <a:srgbClr val="C00000"/>
                </a:solidFill>
                <a:latin typeface="GOST Type BU" pitchFamily="2" charset="2"/>
              </a:rPr>
              <a:t>i</a:t>
            </a:r>
            <a:r>
              <a:rPr lang="ru-RU" dirty="0" smtClean="0">
                <a:latin typeface="GOST Type BU" pitchFamily="2" charset="2"/>
              </a:rPr>
              <a:t>,</a:t>
            </a:r>
            <a:r>
              <a:rPr lang="en-US" dirty="0" smtClean="0">
                <a:latin typeface="GOST Type BU" pitchFamily="2" charset="2"/>
              </a:rPr>
              <a:t> </a:t>
            </a:r>
            <a:r>
              <a:rPr lang="en-US" i="1" dirty="0" smtClean="0">
                <a:solidFill>
                  <a:srgbClr val="C00000"/>
                </a:solidFill>
                <a:latin typeface="GOST Type BU" pitchFamily="2" charset="2"/>
              </a:rPr>
              <a:t>b</a:t>
            </a:r>
            <a:r>
              <a:rPr lang="en-US" i="1" baseline="-25000" dirty="0" smtClean="0">
                <a:solidFill>
                  <a:srgbClr val="C00000"/>
                </a:solidFill>
                <a:latin typeface="GOST Type BU" pitchFamily="2" charset="2"/>
              </a:rPr>
              <a:t>i</a:t>
            </a:r>
            <a:r>
              <a:rPr lang="en-US" dirty="0" smtClean="0">
                <a:latin typeface="GOST Type BU" pitchFamily="2" charset="2"/>
              </a:rPr>
              <a:t> </a:t>
            </a:r>
            <a:r>
              <a:rPr lang="ru-RU" dirty="0" smtClean="0">
                <a:latin typeface="GOST Type BU" pitchFamily="2" charset="2"/>
              </a:rPr>
              <a:t>– </a:t>
            </a:r>
            <a:r>
              <a:rPr lang="ru-RU" dirty="0">
                <a:latin typeface="GOST Type BU" pitchFamily="2" charset="2"/>
              </a:rPr>
              <a:t>постоянные</a:t>
            </a:r>
            <a:r>
              <a:rPr lang="en-US" dirty="0" smtClean="0">
                <a:latin typeface="GOST Type BU" pitchFamily="2" charset="2"/>
                <a:cs typeface="Times New Roman"/>
              </a:rPr>
              <a:t> </a:t>
            </a:r>
            <a:endParaRPr lang="en-US" dirty="0" smtClean="0">
              <a:latin typeface="GOST Type BU" pitchFamily="2" charset="2"/>
            </a:endParaRPr>
          </a:p>
          <a:p>
            <a:pPr marL="100013" indent="531813" algn="just">
              <a:lnSpc>
                <a:spcPct val="80000"/>
              </a:lnSpc>
              <a:buBlip>
                <a:blip r:embed="rId3"/>
              </a:buBlip>
              <a:defRPr/>
            </a:pPr>
            <a:endParaRPr lang="en-US" dirty="0" smtClean="0">
              <a:solidFill>
                <a:schemeClr val="tx2">
                  <a:lumMod val="75000"/>
                </a:schemeClr>
              </a:solidFill>
              <a:latin typeface="GOST Type BU" pitchFamily="2" charset="2"/>
            </a:endParaRPr>
          </a:p>
          <a:p>
            <a:pPr marL="100013" indent="531813" algn="just">
              <a:lnSpc>
                <a:spcPct val="80000"/>
              </a:lnSpc>
              <a:buBlip>
                <a:blip r:embed="rId3"/>
              </a:buBlip>
              <a:defRPr/>
            </a:pPr>
            <a:r>
              <a:rPr lang="ru-RU" dirty="0" smtClean="0">
                <a:solidFill>
                  <a:srgbClr val="C00000"/>
                </a:solidFill>
                <a:latin typeface="GOST Type BU" pitchFamily="2" charset="2"/>
              </a:rPr>
              <a:t>оптимизация функционирования системы резания - </a:t>
            </a:r>
            <a:r>
              <a:rPr lang="ru-RU" dirty="0" smtClean="0">
                <a:solidFill>
                  <a:schemeClr val="tx2">
                    <a:lumMod val="75000"/>
                  </a:schemeClr>
                </a:solidFill>
                <a:latin typeface="GOST Type BU" pitchFamily="2" charset="2"/>
              </a:rPr>
              <a:t>определение наилучших параметров (свойств), сочетаний и связей элементов обрабатывающей системы (станка, приспособлений, инструментов, деталей, технологических сред, кинематической схемы вида обработки, режима резания (</a:t>
            </a:r>
            <a:r>
              <a:rPr lang="ru-RU" dirty="0" smtClean="0">
                <a:solidFill>
                  <a:srgbClr val="C00000"/>
                </a:solidFill>
                <a:latin typeface="GOST Type BU" pitchFamily="2" charset="2"/>
              </a:rPr>
              <a:t>υ</a:t>
            </a:r>
            <a:r>
              <a:rPr lang="ru-RU" dirty="0" smtClean="0">
                <a:solidFill>
                  <a:schemeClr val="tx2">
                    <a:lumMod val="75000"/>
                  </a:schemeClr>
                </a:solidFill>
                <a:latin typeface="GOST Type BU" pitchFamily="2" charset="2"/>
              </a:rPr>
              <a:t>, </a:t>
            </a:r>
            <a:r>
              <a:rPr lang="ru-RU" dirty="0" smtClean="0">
                <a:solidFill>
                  <a:srgbClr val="C00000"/>
                </a:solidFill>
                <a:latin typeface="GOST Type BU" pitchFamily="2" charset="2"/>
              </a:rPr>
              <a:t>S</a:t>
            </a:r>
            <a:r>
              <a:rPr lang="ru-RU" dirty="0" smtClean="0">
                <a:solidFill>
                  <a:schemeClr val="tx2">
                    <a:lumMod val="75000"/>
                  </a:schemeClr>
                </a:solidFill>
                <a:latin typeface="GOST Type BU" pitchFamily="2" charset="2"/>
              </a:rPr>
              <a:t>, </a:t>
            </a:r>
            <a:r>
              <a:rPr lang="ru-RU" dirty="0" smtClean="0">
                <a:solidFill>
                  <a:srgbClr val="C00000"/>
                </a:solidFill>
                <a:latin typeface="GOST Type BU" pitchFamily="2" charset="2"/>
              </a:rPr>
              <a:t>t</a:t>
            </a:r>
            <a:r>
              <a:rPr lang="ru-RU" dirty="0" smtClean="0">
                <a:solidFill>
                  <a:schemeClr val="tx2">
                    <a:lumMod val="75000"/>
                  </a:schemeClr>
                </a:solidFill>
                <a:latin typeface="GOST Type BU" pitchFamily="2" charset="2"/>
              </a:rPr>
              <a:t>)), имеющих место на входе системы резания, а также характеристик процесса резания (контактных, динамических, тепловых и т.д.) по техническим, в том числе технологическим и физическим, организационным и экономическим критериям, обеспечивающим наилучшие показатели на выходе системы резания (производительности, качества, стойкости, себестоимости</a:t>
            </a:r>
            <a:r>
              <a:rPr lang="ru-RU" sz="2000" dirty="0" smtClean="0">
                <a:solidFill>
                  <a:schemeClr val="tx2">
                    <a:lumMod val="75000"/>
                  </a:schemeClr>
                </a:solidFill>
                <a:latin typeface="GOST Type BU" pitchFamily="2" charset="2"/>
              </a:rPr>
              <a:t>)</a:t>
            </a:r>
          </a:p>
          <a:p>
            <a:pPr marL="95250" indent="266700" algn="just">
              <a:lnSpc>
                <a:spcPct val="80000"/>
              </a:lnSpc>
              <a:defRPr/>
            </a:pPr>
            <a:endParaRPr lang="ru-RU" sz="2300" dirty="0">
              <a:solidFill>
                <a:schemeClr val="tx2">
                  <a:lumMod val="75000"/>
                </a:schemeClr>
              </a:solidFill>
              <a:latin typeface="GOST Type BU" pitchFamily="2" charset="2"/>
            </a:endParaRPr>
          </a:p>
          <a:p>
            <a:pPr marL="95250" indent="266700" algn="just">
              <a:lnSpc>
                <a:spcPct val="80000"/>
              </a:lnSpc>
              <a:defRPr/>
            </a:pPr>
            <a:endParaRPr lang="ru-RU" sz="2300" dirty="0" smtClean="0">
              <a:solidFill>
                <a:schemeClr val="tx2">
                  <a:lumMod val="75000"/>
                </a:schemeClr>
              </a:solidFill>
              <a:latin typeface="GOST Type BU" pitchFamily="2" charset="2"/>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5" name="TextBox 4"/>
              <p:cNvSpPr txBox="1"/>
              <p:nvPr/>
            </p:nvSpPr>
            <p:spPr>
              <a:xfrm>
                <a:off x="2135370" y="2733199"/>
                <a:ext cx="487325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ru-RU" sz="3200" i="1" smtClean="0">
                              <a:solidFill>
                                <a:srgbClr val="C00000"/>
                              </a:solidFill>
                              <a:latin typeface="Cambria Math"/>
                            </a:rPr>
                          </m:ctrlPr>
                        </m:sSupPr>
                        <m:e>
                          <m:r>
                            <a:rPr lang="en-US" sz="3200" b="0" i="1" smtClean="0">
                              <a:solidFill>
                                <a:srgbClr val="C00000"/>
                              </a:solidFill>
                              <a:latin typeface="Cambria Math"/>
                            </a:rPr>
                            <m:t>𝑄</m:t>
                          </m:r>
                        </m:e>
                        <m:sup>
                          <m:r>
                            <a:rPr lang="en-US" sz="3200" b="0" i="1" smtClean="0">
                              <a:solidFill>
                                <a:srgbClr val="C00000"/>
                              </a:solidFill>
                              <a:latin typeface="Cambria Math"/>
                            </a:rPr>
                            <m:t>′</m:t>
                          </m:r>
                        </m:sup>
                      </m:sSup>
                      <m:r>
                        <a:rPr lang="en-US" sz="3200" b="0" i="1" smtClean="0">
                          <a:solidFill>
                            <a:srgbClr val="C00000"/>
                          </a:solidFill>
                          <a:latin typeface="Cambria Math"/>
                        </a:rPr>
                        <m:t>=</m:t>
                      </m:r>
                      <m:r>
                        <a:rPr lang="en-US" sz="3200" b="0" i="1" smtClean="0">
                          <a:solidFill>
                            <a:srgbClr val="C00000"/>
                          </a:solidFill>
                          <a:latin typeface="Cambria Math"/>
                        </a:rPr>
                        <m:t>𝑒𝑥𝑡𝑟</m:t>
                      </m:r>
                      <m:d>
                        <m:dPr>
                          <m:begChr m:val="{"/>
                          <m:endChr m:val="}"/>
                          <m:ctrlPr>
                            <a:rPr lang="en-US" sz="3200" b="0" i="1" smtClean="0">
                              <a:solidFill>
                                <a:srgbClr val="C00000"/>
                              </a:solidFill>
                              <a:latin typeface="Cambria Math"/>
                            </a:rPr>
                          </m:ctrlPr>
                        </m:dPr>
                        <m:e>
                          <m:sSub>
                            <m:sSubPr>
                              <m:ctrlPr>
                                <a:rPr lang="en-US" sz="3200" b="0" i="1" smtClean="0">
                                  <a:solidFill>
                                    <a:srgbClr val="C00000"/>
                                  </a:solidFill>
                                  <a:latin typeface="Cambria Math"/>
                                </a:rPr>
                              </m:ctrlPr>
                            </m:sSubPr>
                            <m:e>
                              <m:r>
                                <a:rPr lang="en-US" sz="3200" b="0" i="1" smtClean="0">
                                  <a:solidFill>
                                    <a:srgbClr val="C00000"/>
                                  </a:solidFill>
                                  <a:latin typeface="Cambria Math"/>
                                </a:rPr>
                                <m:t>𝑓</m:t>
                              </m:r>
                            </m:e>
                            <m:sub>
                              <m:r>
                                <a:rPr lang="en-US" sz="3200" b="0" i="1" smtClean="0">
                                  <a:solidFill>
                                    <a:srgbClr val="C00000"/>
                                  </a:solidFill>
                                  <a:latin typeface="Cambria Math"/>
                                </a:rPr>
                                <m:t>0</m:t>
                              </m:r>
                            </m:sub>
                          </m:sSub>
                          <m:d>
                            <m:dPr>
                              <m:ctrlPr>
                                <a:rPr lang="en-US" sz="3200" b="0" i="1" smtClean="0">
                                  <a:solidFill>
                                    <a:srgbClr val="C00000"/>
                                  </a:solidFill>
                                  <a:latin typeface="Cambria Math"/>
                                </a:rPr>
                              </m:ctrlPr>
                            </m:dPr>
                            <m:e>
                              <m:r>
                                <a:rPr lang="en-US" sz="3200" b="0" i="1" smtClean="0">
                                  <a:solidFill>
                                    <a:srgbClr val="C00000"/>
                                  </a:solidFill>
                                  <a:latin typeface="Cambria Math"/>
                                </a:rPr>
                                <m:t>𝑥</m:t>
                              </m:r>
                              <m:r>
                                <a:rPr lang="en-US" sz="3200" b="0" i="1" smtClean="0">
                                  <a:solidFill>
                                    <a:srgbClr val="C00000"/>
                                  </a:solidFill>
                                  <a:latin typeface="Cambria Math"/>
                                </a:rPr>
                                <m:t>,</m:t>
                              </m:r>
                              <m:r>
                                <a:rPr lang="en-US" sz="3200" b="0" i="1" smtClean="0">
                                  <a:solidFill>
                                    <a:srgbClr val="C00000"/>
                                  </a:solidFill>
                                  <a:latin typeface="Cambria Math"/>
                                </a:rPr>
                                <m:t>𝑤</m:t>
                              </m:r>
                            </m:e>
                          </m:d>
                        </m:e>
                        <m:e>
                          <m:r>
                            <a:rPr lang="en-US" sz="3200" b="0" i="1" smtClean="0">
                              <a:solidFill>
                                <a:srgbClr val="C00000"/>
                              </a:solidFill>
                              <a:latin typeface="Cambria Math"/>
                            </a:rPr>
                            <m:t>𝑥</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𝐷</m:t>
                          </m:r>
                        </m:e>
                      </m:d>
                    </m:oMath>
                  </m:oMathPara>
                </a14:m>
                <a:endParaRPr lang="ru-RU"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2135370" y="2733199"/>
                <a:ext cx="4873257" cy="584775"/>
              </a:xfrm>
              <a:prstGeom prst="rect">
                <a:avLst/>
              </a:prstGeom>
              <a:blipFill rotWithShape="1">
                <a:blip r:embed="rId4"/>
                <a:stretch>
                  <a:fillRect/>
                </a:stretch>
              </a:blipFill>
            </p:spPr>
            <p:txBody>
              <a:bodyPr/>
              <a:lstStyle/>
              <a:p>
                <a:r>
                  <a:rPr lang="ru-RU">
                    <a:noFill/>
                  </a:rPr>
                  <a:t> </a:t>
                </a:r>
              </a:p>
            </p:txBody>
          </p:sp>
        </mc:Fallback>
      </mc:AlternateContent>
      <p:sp>
        <p:nvSpPr>
          <p:cNvPr id="7" name="Содержимое 2"/>
          <p:cNvSpPr txBox="1">
            <a:spLocks/>
          </p:cNvSpPr>
          <p:nvPr/>
        </p:nvSpPr>
        <p:spPr>
          <a:xfrm>
            <a:off x="6819438" y="2803709"/>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8" name="Группа 7"/>
          <p:cNvGrpSpPr/>
          <p:nvPr/>
        </p:nvGrpSpPr>
        <p:grpSpPr>
          <a:xfrm>
            <a:off x="8415856" y="6450136"/>
            <a:ext cx="487634" cy="369332"/>
            <a:chOff x="8415856" y="6450136"/>
            <a:chExt cx="487634"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869301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ОПТИМИЗАЦИЯ ФУНКЦИОНИРОВАНИЯ СИСТЕМЫ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667434"/>
            <a:ext cx="9144000" cy="5000065"/>
          </a:xfrm>
          <a:prstGeom prst="rect">
            <a:avLst/>
          </a:prstGeom>
        </p:spPr>
        <p:txBody>
          <a:bodyPr vert="horz" lIns="91440" tIns="45720" rIns="91440" bIns="45720" rtlCol="0">
            <a:noAutofit/>
          </a:bodyPr>
          <a:lstStyle/>
          <a:p>
            <a:pPr marL="95250" indent="266700" algn="just">
              <a:lnSpc>
                <a:spcPct val="80000"/>
              </a:lnSpc>
              <a:defRPr/>
            </a:pPr>
            <a:r>
              <a:rPr lang="ru-RU" sz="2800" dirty="0" smtClean="0">
                <a:solidFill>
                  <a:srgbClr val="C00000"/>
                </a:solidFill>
                <a:latin typeface="GOST Type BU" pitchFamily="2" charset="2"/>
              </a:rPr>
              <a:t>Оптимизация</a:t>
            </a:r>
            <a:r>
              <a:rPr lang="ru-RU" sz="2800" dirty="0" smtClean="0">
                <a:solidFill>
                  <a:schemeClr val="tx2">
                    <a:lumMod val="75000"/>
                  </a:schemeClr>
                </a:solidFill>
                <a:latin typeface="GOST Type BU" pitchFamily="2" charset="2"/>
              </a:rPr>
              <a:t> </a:t>
            </a:r>
            <a:r>
              <a:rPr lang="ru-RU" sz="2800" dirty="0">
                <a:solidFill>
                  <a:srgbClr val="C00000"/>
                </a:solidFill>
                <a:latin typeface="GOST Type BU" pitchFamily="2" charset="2"/>
              </a:rPr>
              <a:t>может </a:t>
            </a:r>
            <a:r>
              <a:rPr lang="ru-RU" sz="2800" dirty="0" smtClean="0">
                <a:solidFill>
                  <a:srgbClr val="C00000"/>
                </a:solidFill>
                <a:latin typeface="GOST Type BU" pitchFamily="2" charset="2"/>
              </a:rPr>
              <a:t>быть:</a:t>
            </a:r>
          </a:p>
          <a:p>
            <a:pPr marL="95250" indent="266700" algn="just">
              <a:lnSpc>
                <a:spcPct val="80000"/>
              </a:lnSpc>
              <a:defRPr/>
            </a:pPr>
            <a:endParaRPr lang="ru-RU" sz="2800" dirty="0" smtClean="0">
              <a:solidFill>
                <a:schemeClr val="tx2">
                  <a:lumMod val="75000"/>
                </a:schemeClr>
              </a:solidFill>
              <a:latin typeface="GOST Type BU" pitchFamily="2" charset="2"/>
            </a:endParaRPr>
          </a:p>
          <a:p>
            <a:pPr marL="180975" indent="542925" algn="just">
              <a:lnSpc>
                <a:spcPct val="80000"/>
              </a:lnSpc>
              <a:buBlip>
                <a:blip r:embed="rId3"/>
              </a:buBlip>
              <a:defRPr/>
            </a:pPr>
            <a:r>
              <a:rPr lang="ru-RU" sz="2800" dirty="0" smtClean="0">
                <a:solidFill>
                  <a:schemeClr val="tx2">
                    <a:lumMod val="75000"/>
                  </a:schemeClr>
                </a:solidFill>
                <a:latin typeface="GOST Type BU" pitchFamily="2" charset="2"/>
              </a:rPr>
              <a:t>внешней и внутренней; </a:t>
            </a:r>
          </a:p>
          <a:p>
            <a:pPr marL="180975" indent="542925" algn="just">
              <a:lnSpc>
                <a:spcPct val="80000"/>
              </a:lnSpc>
              <a:buBlip>
                <a:blip r:embed="rId3"/>
              </a:buBlip>
              <a:defRPr/>
            </a:pPr>
            <a:endParaRPr lang="ru-RU" sz="2800" dirty="0" smtClean="0">
              <a:solidFill>
                <a:schemeClr val="tx2">
                  <a:lumMod val="75000"/>
                </a:schemeClr>
              </a:solidFill>
              <a:latin typeface="GOST Type BU" pitchFamily="2" charset="2"/>
            </a:endParaRPr>
          </a:p>
          <a:p>
            <a:pPr marL="180975" indent="542925" algn="just">
              <a:lnSpc>
                <a:spcPct val="80000"/>
              </a:lnSpc>
              <a:buBlip>
                <a:blip r:embed="rId3"/>
              </a:buBlip>
              <a:defRPr/>
            </a:pPr>
            <a:r>
              <a:rPr lang="ru-RU" sz="2800" dirty="0" smtClean="0">
                <a:solidFill>
                  <a:schemeClr val="tx2">
                    <a:lumMod val="75000"/>
                  </a:schemeClr>
                </a:solidFill>
                <a:latin typeface="GOST Type BU" pitchFamily="2" charset="2"/>
              </a:rPr>
              <a:t>одноцелевой </a:t>
            </a:r>
            <a:r>
              <a:rPr lang="ru-RU" sz="2800" dirty="0">
                <a:solidFill>
                  <a:schemeClr val="tx2">
                    <a:lumMod val="75000"/>
                  </a:schemeClr>
                </a:solidFill>
                <a:latin typeface="GOST Type BU" pitchFamily="2" charset="2"/>
              </a:rPr>
              <a:t>и </a:t>
            </a:r>
            <a:r>
              <a:rPr lang="ru-RU" sz="2800" dirty="0" smtClean="0">
                <a:solidFill>
                  <a:schemeClr val="tx2">
                    <a:lumMod val="75000"/>
                  </a:schemeClr>
                </a:solidFill>
                <a:latin typeface="GOST Type BU" pitchFamily="2" charset="2"/>
              </a:rPr>
              <a:t>многоцелевой (многокритериальной);</a:t>
            </a:r>
          </a:p>
          <a:p>
            <a:pPr marL="180975" indent="542925" algn="just">
              <a:lnSpc>
                <a:spcPct val="80000"/>
              </a:lnSpc>
              <a:buBlip>
                <a:blip r:embed="rId3"/>
              </a:buBlip>
              <a:defRPr/>
            </a:pPr>
            <a:endParaRPr lang="ru-RU" sz="2800" dirty="0" smtClean="0">
              <a:solidFill>
                <a:schemeClr val="tx2">
                  <a:lumMod val="75000"/>
                </a:schemeClr>
              </a:solidFill>
              <a:latin typeface="GOST Type BU" pitchFamily="2" charset="2"/>
            </a:endParaRPr>
          </a:p>
          <a:p>
            <a:pPr marL="180975" indent="542925" algn="just">
              <a:lnSpc>
                <a:spcPct val="80000"/>
              </a:lnSpc>
              <a:buBlip>
                <a:blip r:embed="rId3"/>
              </a:buBlip>
              <a:defRPr/>
            </a:pPr>
            <a:r>
              <a:rPr lang="ru-RU" sz="2800" dirty="0" smtClean="0">
                <a:solidFill>
                  <a:schemeClr val="tx2">
                    <a:lumMod val="75000"/>
                  </a:schemeClr>
                </a:solidFill>
                <a:latin typeface="GOST Type BU" pitchFamily="2" charset="2"/>
              </a:rPr>
              <a:t>детерминированной </a:t>
            </a:r>
            <a:r>
              <a:rPr lang="ru-RU" sz="2800" dirty="0">
                <a:solidFill>
                  <a:schemeClr val="tx2">
                    <a:lumMod val="75000"/>
                  </a:schemeClr>
                </a:solidFill>
                <a:latin typeface="GOST Type BU" pitchFamily="2" charset="2"/>
              </a:rPr>
              <a:t>(статической) и </a:t>
            </a:r>
            <a:r>
              <a:rPr lang="ru-RU" sz="2800" dirty="0" smtClean="0">
                <a:solidFill>
                  <a:schemeClr val="tx2">
                    <a:lumMod val="75000"/>
                  </a:schemeClr>
                </a:solidFill>
                <a:latin typeface="GOST Type BU" pitchFamily="2" charset="2"/>
              </a:rPr>
              <a:t>динамической (</a:t>
            </a:r>
            <a:r>
              <a:rPr lang="ru-RU" sz="2800" dirty="0">
                <a:solidFill>
                  <a:schemeClr val="tx2">
                    <a:lumMod val="75000"/>
                  </a:schemeClr>
                </a:solidFill>
                <a:latin typeface="GOST Type BU" pitchFamily="2" charset="2"/>
              </a:rPr>
              <a:t>стохастической</a:t>
            </a:r>
            <a:r>
              <a:rPr lang="ru-RU" sz="2800" dirty="0" smtClean="0">
                <a:solidFill>
                  <a:schemeClr val="tx2">
                    <a:lumMod val="75000"/>
                  </a:schemeClr>
                </a:solidFill>
                <a:latin typeface="GOST Type BU" pitchFamily="2" charset="2"/>
              </a:rPr>
              <a:t>)</a:t>
            </a:r>
          </a:p>
          <a:p>
            <a:pPr marL="180975" indent="542925" algn="just">
              <a:lnSpc>
                <a:spcPct val="80000"/>
              </a:lnSpc>
              <a:buBlip>
                <a:blip r:embed="rId3"/>
              </a:buBlip>
              <a:defRPr/>
            </a:pPr>
            <a:endParaRPr lang="ru-RU" sz="2000" dirty="0">
              <a:solidFill>
                <a:schemeClr val="tx2">
                  <a:lumMod val="75000"/>
                </a:schemeClr>
              </a:solidFill>
              <a:latin typeface="GOST Type BU" pitchFamily="2" charset="2"/>
            </a:endParaRPr>
          </a:p>
        </p:txBody>
      </p:sp>
      <p:grpSp>
        <p:nvGrpSpPr>
          <p:cNvPr id="4" name="Группа 3"/>
          <p:cNvGrpSpPr/>
          <p:nvPr/>
        </p:nvGrpSpPr>
        <p:grpSpPr>
          <a:xfrm>
            <a:off x="8415855" y="6450136"/>
            <a:ext cx="487634" cy="369332"/>
            <a:chOff x="8415855"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8056704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ОПТИМИЗАЦИЯ ФУНКЦИОНИРОВАНИЯ СИСТЕМЫ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385046"/>
            <a:ext cx="9144000" cy="5282453"/>
          </a:xfrm>
          <a:prstGeom prst="rect">
            <a:avLst/>
          </a:prstGeom>
        </p:spPr>
        <p:txBody>
          <a:bodyPr vert="horz" lIns="91440" tIns="45720" rIns="91440" bIns="45720" rtlCol="0">
            <a:noAutofit/>
          </a:bodyPr>
          <a:lstStyle/>
          <a:p>
            <a:pPr marL="95250" indent="266700" algn="just">
              <a:lnSpc>
                <a:spcPct val="80000"/>
              </a:lnSpc>
              <a:defRPr/>
            </a:pPr>
            <a:r>
              <a:rPr lang="ru-RU" sz="2800" dirty="0">
                <a:solidFill>
                  <a:srgbClr val="C00000"/>
                </a:solidFill>
                <a:latin typeface="GOST Type BU" pitchFamily="2" charset="2"/>
              </a:rPr>
              <a:t>Критерий оптимизации или целевая функция </a:t>
            </a:r>
            <a:r>
              <a:rPr lang="ru-RU" sz="2800" dirty="0">
                <a:solidFill>
                  <a:schemeClr val="tx2">
                    <a:lumMod val="75000"/>
                  </a:schemeClr>
                </a:solidFill>
                <a:latin typeface="GOST Type BU" pitchFamily="2" charset="2"/>
              </a:rPr>
              <a:t>– это критерий, который определяет качество управления процессом, а критерий оптимальности – его заданная </a:t>
            </a:r>
            <a:r>
              <a:rPr lang="ru-RU" sz="2800" dirty="0" smtClean="0">
                <a:solidFill>
                  <a:schemeClr val="tx2">
                    <a:lumMod val="75000"/>
                  </a:schemeClr>
                </a:solidFill>
                <a:latin typeface="GOST Type BU" pitchFamily="2" charset="2"/>
              </a:rPr>
              <a:t>величина;</a:t>
            </a:r>
          </a:p>
          <a:p>
            <a:pPr marL="95250" indent="266700" algn="just">
              <a:lnSpc>
                <a:spcPct val="80000"/>
              </a:lnSpc>
              <a:defRPr/>
            </a:pPr>
            <a:endParaRPr lang="ru-RU" sz="2800" dirty="0" smtClean="0">
              <a:solidFill>
                <a:schemeClr val="tx2">
                  <a:lumMod val="75000"/>
                </a:schemeClr>
              </a:solidFill>
              <a:latin typeface="GOST Type BU" pitchFamily="2" charset="2"/>
            </a:endParaRPr>
          </a:p>
          <a:p>
            <a:pPr marL="95250" indent="266700" algn="just">
              <a:lnSpc>
                <a:spcPct val="80000"/>
              </a:lnSpc>
              <a:defRPr/>
            </a:pPr>
            <a:r>
              <a:rPr lang="ru-RU" sz="2800" dirty="0" smtClean="0">
                <a:solidFill>
                  <a:srgbClr val="C00000"/>
                </a:solidFill>
                <a:latin typeface="GOST Type BU" pitchFamily="2" charset="2"/>
              </a:rPr>
              <a:t>Критерии оптимизации подразделяются:</a:t>
            </a:r>
          </a:p>
          <a:p>
            <a:pPr marL="95250" indent="266700" algn="just">
              <a:lnSpc>
                <a:spcPct val="80000"/>
              </a:lnSpc>
              <a:defRPr/>
            </a:pPr>
            <a:endParaRPr lang="ru-RU" sz="2800" dirty="0" smtClean="0">
              <a:solidFill>
                <a:srgbClr val="C00000"/>
              </a:solidFill>
              <a:latin typeface="GOST Type BU" pitchFamily="2" charset="2"/>
            </a:endParaRPr>
          </a:p>
          <a:p>
            <a:pPr marL="180975" indent="720725" algn="just">
              <a:lnSpc>
                <a:spcPct val="80000"/>
              </a:lnSpc>
              <a:buBlip>
                <a:blip r:embed="rId3"/>
              </a:buBlip>
              <a:defRPr/>
            </a:pPr>
            <a:r>
              <a:rPr lang="ru-RU" sz="2800" dirty="0" smtClean="0">
                <a:solidFill>
                  <a:schemeClr val="tx2">
                    <a:lumMod val="75000"/>
                  </a:schemeClr>
                </a:solidFill>
                <a:latin typeface="GOST Type BU" pitchFamily="2" charset="2"/>
              </a:rPr>
              <a:t>дифференциальные </a:t>
            </a:r>
            <a:r>
              <a:rPr lang="ru-RU" sz="2800" dirty="0">
                <a:solidFill>
                  <a:schemeClr val="tx2">
                    <a:lumMod val="75000"/>
                  </a:schemeClr>
                </a:solidFill>
                <a:latin typeface="GOST Type BU" pitchFamily="2" charset="2"/>
              </a:rPr>
              <a:t>– удельная энергоемкость процесса, температура резания, интенсивность изнашивания инструмента и др</a:t>
            </a:r>
            <a:r>
              <a:rPr lang="ru-RU" sz="2800" dirty="0" smtClean="0">
                <a:solidFill>
                  <a:schemeClr val="tx2">
                    <a:lumMod val="75000"/>
                  </a:schemeClr>
                </a:solidFill>
                <a:latin typeface="GOST Type BU" pitchFamily="2" charset="2"/>
              </a:rPr>
              <a:t>.;</a:t>
            </a:r>
          </a:p>
          <a:p>
            <a:pPr marL="180975" indent="720725" algn="just">
              <a:lnSpc>
                <a:spcPct val="80000"/>
              </a:lnSpc>
              <a:buBlip>
                <a:blip r:embed="rId3"/>
              </a:buBlip>
              <a:defRPr/>
            </a:pPr>
            <a:endParaRPr lang="ru-RU" sz="2800" dirty="0" smtClean="0">
              <a:solidFill>
                <a:schemeClr val="tx2">
                  <a:lumMod val="75000"/>
                </a:schemeClr>
              </a:solidFill>
              <a:latin typeface="GOST Type BU" pitchFamily="2" charset="2"/>
            </a:endParaRPr>
          </a:p>
          <a:p>
            <a:pPr marL="180975" indent="720725" algn="just">
              <a:lnSpc>
                <a:spcPct val="80000"/>
              </a:lnSpc>
              <a:buBlip>
                <a:blip r:embed="rId3"/>
              </a:buBlip>
              <a:defRPr/>
            </a:pPr>
            <a:r>
              <a:rPr lang="ru-RU" sz="2800" dirty="0" smtClean="0">
                <a:solidFill>
                  <a:schemeClr val="tx2">
                    <a:lumMod val="75000"/>
                  </a:schemeClr>
                </a:solidFill>
                <a:latin typeface="GOST Type BU" pitchFamily="2" charset="2"/>
              </a:rPr>
              <a:t>интегральные – скрытая </a:t>
            </a:r>
            <a:r>
              <a:rPr lang="ru-RU" sz="2800" dirty="0">
                <a:solidFill>
                  <a:schemeClr val="tx2">
                    <a:lumMod val="75000"/>
                  </a:schemeClr>
                </a:solidFill>
                <a:latin typeface="GOST Type BU" pitchFamily="2" charset="2"/>
              </a:rPr>
              <a:t>энергия деформирования поверхностного слоя </a:t>
            </a:r>
            <a:r>
              <a:rPr lang="ru-RU" sz="2800" dirty="0" smtClean="0">
                <a:solidFill>
                  <a:schemeClr val="tx2">
                    <a:lumMod val="75000"/>
                  </a:schemeClr>
                </a:solidFill>
                <a:latin typeface="GOST Type BU" pitchFamily="2" charset="2"/>
              </a:rPr>
              <a:t>детали, комбинации различных характеристик и др.</a:t>
            </a:r>
          </a:p>
          <a:p>
            <a:pPr marL="95250" indent="266700" algn="just">
              <a:lnSpc>
                <a:spcPct val="80000"/>
              </a:lnSpc>
              <a:defRPr/>
            </a:pPr>
            <a:endParaRPr lang="ru-RU" sz="2000" dirty="0" smtClean="0">
              <a:solidFill>
                <a:schemeClr val="tx2">
                  <a:lumMod val="75000"/>
                </a:schemeClr>
              </a:solidFill>
              <a:latin typeface="GOST Type BU" pitchFamily="2" charset="2"/>
            </a:endParaRPr>
          </a:p>
          <a:p>
            <a:pPr marL="95250" indent="266700" algn="just">
              <a:lnSpc>
                <a:spcPct val="80000"/>
              </a:lnSpc>
              <a:defRPr/>
            </a:pPr>
            <a:endParaRPr lang="ru-RU" sz="2000" dirty="0">
              <a:solidFill>
                <a:schemeClr val="tx2">
                  <a:lumMod val="75000"/>
                </a:schemeClr>
              </a:solidFill>
              <a:latin typeface="GOST Type BU" pitchFamily="2" charset="2"/>
            </a:endParaRPr>
          </a:p>
          <a:p>
            <a:pPr marL="95250" indent="266700" algn="just">
              <a:lnSpc>
                <a:spcPct val="80000"/>
              </a:lnSpc>
              <a:defRPr/>
            </a:pPr>
            <a:endParaRPr lang="ru-RU" sz="2000" dirty="0">
              <a:solidFill>
                <a:schemeClr val="tx2">
                  <a:lumMod val="75000"/>
                </a:schemeClr>
              </a:solidFill>
              <a:latin typeface="GOST Type BU" pitchFamily="2" charset="2"/>
            </a:endParaRPr>
          </a:p>
        </p:txBody>
      </p:sp>
      <p:grpSp>
        <p:nvGrpSpPr>
          <p:cNvPr id="4" name="Группа 3"/>
          <p:cNvGrpSpPr/>
          <p:nvPr/>
        </p:nvGrpSpPr>
        <p:grpSpPr>
          <a:xfrm>
            <a:off x="8415855" y="6450136"/>
            <a:ext cx="487634" cy="369332"/>
            <a:chOff x="8415855" y="6450136"/>
            <a:chExt cx="48763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5"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8341664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ОПТИМИЗАЦИЯ РЕЗАНИЯ ПО КРИТЕРИЮ ОБРАБАТЫВАЕМОСТИ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385047"/>
            <a:ext cx="9144000" cy="4935072"/>
          </a:xfrm>
          <a:prstGeom prst="rect">
            <a:avLst/>
          </a:prstGeom>
        </p:spPr>
        <p:txBody>
          <a:bodyPr vert="horz" lIns="91440" tIns="45720" rIns="91440" bIns="45720" rtlCol="0">
            <a:noAutofit/>
          </a:bodyPr>
          <a:lstStyle/>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обрабатываемостью материалов </a:t>
            </a:r>
            <a:r>
              <a:rPr lang="ru-RU" sz="2000" dirty="0" smtClean="0">
                <a:solidFill>
                  <a:schemeClr val="tx2">
                    <a:lumMod val="75000"/>
                  </a:schemeClr>
                </a:solidFill>
                <a:latin typeface="GOST Type BU" pitchFamily="2" charset="2"/>
              </a:rPr>
              <a:t>- способность </a:t>
            </a:r>
            <a:r>
              <a:rPr lang="ru-RU" sz="2000" dirty="0">
                <a:solidFill>
                  <a:schemeClr val="tx2">
                    <a:lumMod val="75000"/>
                  </a:schemeClr>
                </a:solidFill>
                <a:latin typeface="GOST Type BU" pitchFamily="2" charset="2"/>
              </a:rPr>
              <a:t>материалов подвергаться резанию по ряду технологических </a:t>
            </a:r>
            <a:r>
              <a:rPr lang="ru-RU" sz="2000" dirty="0" smtClean="0">
                <a:solidFill>
                  <a:schemeClr val="tx2">
                    <a:lumMod val="75000"/>
                  </a:schemeClr>
                </a:solidFill>
                <a:latin typeface="GOST Type BU" pitchFamily="2" charset="2"/>
              </a:rPr>
              <a:t>показателей;</a:t>
            </a:r>
          </a:p>
          <a:p>
            <a:pPr marL="180975" indent="542925" algn="just">
              <a:lnSpc>
                <a:spcPct val="80000"/>
              </a:lnSpc>
              <a:defRPr/>
            </a:pPr>
            <a:endParaRPr lang="ru-RU" sz="2000" dirty="0">
              <a:solidFill>
                <a:schemeClr val="tx2">
                  <a:lumMod val="75000"/>
                </a:schemeClr>
              </a:solidFill>
              <a:latin typeface="GOST Type BU" pitchFamily="2" charset="2"/>
            </a:endParaRPr>
          </a:p>
          <a:p>
            <a:pPr marL="180975" indent="542925" algn="just">
              <a:lnSpc>
                <a:spcPct val="80000"/>
              </a:lnSpc>
              <a:defRPr/>
            </a:pPr>
            <a:r>
              <a:rPr lang="ru-RU" sz="2000" dirty="0" smtClean="0">
                <a:solidFill>
                  <a:schemeClr val="tx2">
                    <a:lumMod val="75000"/>
                  </a:schemeClr>
                </a:solidFill>
                <a:latin typeface="GOST Type BU" pitchFamily="2" charset="2"/>
              </a:rPr>
              <a:t>Технологические показатели:</a:t>
            </a:r>
          </a:p>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скорость резания;</a:t>
            </a:r>
          </a:p>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точность обработки (износ </a:t>
            </a:r>
            <a:r>
              <a:rPr lang="ru-RU" sz="2000" dirty="0">
                <a:solidFill>
                  <a:schemeClr val="tx2">
                    <a:lumMod val="75000"/>
                  </a:schemeClr>
                </a:solidFill>
                <a:latin typeface="GOST Type BU" pitchFamily="2" charset="2"/>
              </a:rPr>
              <a:t>инструмента</a:t>
            </a:r>
            <a:r>
              <a:rPr lang="ru-RU" sz="2000" dirty="0" smtClean="0">
                <a:solidFill>
                  <a:schemeClr val="tx2">
                    <a:lumMod val="75000"/>
                  </a:schemeClr>
                </a:solidFill>
                <a:latin typeface="GOST Type BU" pitchFamily="2" charset="2"/>
              </a:rPr>
              <a:t>);</a:t>
            </a:r>
          </a:p>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качество обработанной поверхности (шероховатость, наклеп, остаточное напряжение);</a:t>
            </a:r>
          </a:p>
          <a:p>
            <a:pPr marL="180975" indent="542925" algn="just">
              <a:lnSpc>
                <a:spcPct val="80000"/>
              </a:lnSpc>
              <a:buBlip>
                <a:blip r:embed="rId3"/>
              </a:buBlip>
              <a:defRPr/>
            </a:pPr>
            <a:r>
              <a:rPr lang="ru-RU" sz="2000" dirty="0">
                <a:solidFill>
                  <a:schemeClr val="tx2">
                    <a:lumMod val="75000"/>
                  </a:schemeClr>
                </a:solidFill>
                <a:latin typeface="GOST Type BU" pitchFamily="2" charset="2"/>
              </a:rPr>
              <a:t>деформация </a:t>
            </a:r>
            <a:r>
              <a:rPr lang="ru-RU" sz="2000" dirty="0" smtClean="0">
                <a:solidFill>
                  <a:schemeClr val="tx2">
                    <a:lumMod val="75000"/>
                  </a:schemeClr>
                </a:solidFill>
                <a:latin typeface="GOST Type BU" pitchFamily="2" charset="2"/>
              </a:rPr>
              <a:t>стружки;</a:t>
            </a:r>
          </a:p>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силы и мощность резания;</a:t>
            </a:r>
          </a:p>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температура резания;</a:t>
            </a:r>
          </a:p>
          <a:p>
            <a:pPr marL="180975" indent="542925" algn="just">
              <a:lnSpc>
                <a:spcPct val="80000"/>
              </a:lnSpc>
              <a:buBlip>
                <a:blip r:embed="rId3"/>
              </a:buBlip>
              <a:defRPr/>
            </a:pPr>
            <a:endParaRPr lang="ru-RU" sz="2000" dirty="0">
              <a:solidFill>
                <a:schemeClr val="tx2">
                  <a:lumMod val="75000"/>
                </a:schemeClr>
              </a:solidFill>
              <a:latin typeface="GOST Type BU" pitchFamily="2" charset="2"/>
            </a:endParaRPr>
          </a:p>
          <a:p>
            <a:pPr marL="180975" indent="542925" algn="just">
              <a:lnSpc>
                <a:spcPct val="80000"/>
              </a:lnSpc>
              <a:buBlip>
                <a:blip r:embed="rId3"/>
              </a:buBlip>
              <a:defRPr/>
            </a:pPr>
            <a:r>
              <a:rPr lang="ru-RU" sz="2000" dirty="0" smtClean="0">
                <a:solidFill>
                  <a:srgbClr val="C00000"/>
                </a:solidFill>
                <a:latin typeface="GOST Type BU" pitchFamily="2" charset="2"/>
              </a:rPr>
              <a:t>коэффициент обрабатываемости:</a:t>
            </a:r>
          </a:p>
          <a:p>
            <a:pPr marL="180975" algn="just">
              <a:lnSpc>
                <a:spcPct val="80000"/>
              </a:lnSpc>
              <a:defRPr/>
            </a:pPr>
            <a:endParaRPr lang="ru-RU" sz="2000" dirty="0">
              <a:solidFill>
                <a:schemeClr val="tx2">
                  <a:lumMod val="75000"/>
                </a:schemeClr>
              </a:solidFill>
              <a:latin typeface="GOST Type BU" pitchFamily="2" charset="2"/>
            </a:endParaRPr>
          </a:p>
          <a:p>
            <a:pPr marL="180975" algn="just">
              <a:lnSpc>
                <a:spcPct val="80000"/>
              </a:lnSpc>
              <a:defRPr/>
            </a:pPr>
            <a:endParaRPr lang="ru-RU" sz="2000" dirty="0" smtClean="0">
              <a:solidFill>
                <a:schemeClr val="tx2">
                  <a:lumMod val="75000"/>
                </a:schemeClr>
              </a:solidFill>
              <a:latin typeface="GOST Type BU" pitchFamily="2" charset="2"/>
            </a:endParaRPr>
          </a:p>
          <a:p>
            <a:pPr marL="180975" indent="542925" algn="just">
              <a:lnSpc>
                <a:spcPct val="80000"/>
              </a:lnSpc>
              <a:defRPr/>
            </a:pPr>
            <a:endParaRPr lang="ru-RU" sz="2000" dirty="0">
              <a:solidFill>
                <a:schemeClr val="tx2">
                  <a:lumMod val="75000"/>
                </a:schemeClr>
              </a:solidFill>
              <a:latin typeface="GOST Type BU" pitchFamily="2" charset="2"/>
            </a:endParaRPr>
          </a:p>
          <a:p>
            <a:pPr marL="180975" indent="542925" algn="just">
              <a:lnSpc>
                <a:spcPct val="80000"/>
              </a:lnSpc>
              <a:defRPr/>
            </a:pPr>
            <a:endParaRPr lang="ru-RU" sz="2000" dirty="0">
              <a:solidFill>
                <a:schemeClr val="tx2">
                  <a:lumMod val="75000"/>
                </a:schemeClr>
              </a:solidFill>
              <a:latin typeface="GOST Type BU" pitchFamily="2" charset="2"/>
            </a:endParaRPr>
          </a:p>
          <a:p>
            <a:pPr marL="180975" indent="542925" algn="just">
              <a:lnSpc>
                <a:spcPct val="80000"/>
              </a:lnSpc>
              <a:defRPr/>
            </a:pPr>
            <a:r>
              <a:rPr lang="ru-RU" sz="2000" dirty="0" smtClean="0">
                <a:solidFill>
                  <a:schemeClr val="tx2">
                    <a:lumMod val="75000"/>
                  </a:schemeClr>
                </a:solidFill>
                <a:latin typeface="GOST Type BU" pitchFamily="2" charset="2"/>
              </a:rPr>
              <a:t>где </a:t>
            </a:r>
            <a:r>
              <a:rPr lang="el-GR" sz="2800" dirty="0" smtClean="0">
                <a:solidFill>
                  <a:srgbClr val="C00000"/>
                </a:solidFill>
                <a:latin typeface="Times New Roman"/>
                <a:cs typeface="Times New Roman"/>
              </a:rPr>
              <a:t>υ</a:t>
            </a:r>
            <a:r>
              <a:rPr lang="ru-RU" sz="2000" dirty="0" smtClean="0">
                <a:solidFill>
                  <a:schemeClr val="tx2">
                    <a:lumMod val="75000"/>
                  </a:schemeClr>
                </a:solidFill>
                <a:latin typeface="GOST Type BU" pitchFamily="2" charset="2"/>
              </a:rPr>
              <a:t> и </a:t>
            </a:r>
            <a:r>
              <a:rPr lang="el-GR" sz="2800" dirty="0" smtClean="0">
                <a:solidFill>
                  <a:srgbClr val="C00000"/>
                </a:solidFill>
                <a:latin typeface="Times New Roman"/>
                <a:cs typeface="Times New Roman"/>
              </a:rPr>
              <a:t>υ</a:t>
            </a:r>
            <a:r>
              <a:rPr lang="ru-RU" sz="2000" baseline="-25000" dirty="0" smtClean="0">
                <a:solidFill>
                  <a:srgbClr val="C00000"/>
                </a:solidFill>
                <a:latin typeface="GOST Type BU" pitchFamily="2" charset="2"/>
              </a:rPr>
              <a:t>э</a:t>
            </a:r>
            <a:r>
              <a:rPr lang="ru-RU" sz="2000" dirty="0" smtClean="0">
                <a:solidFill>
                  <a:schemeClr val="tx2">
                    <a:lumMod val="75000"/>
                  </a:schemeClr>
                </a:solidFill>
                <a:latin typeface="GOST Type BU" pitchFamily="2" charset="2"/>
              </a:rPr>
              <a:t> – скорости резания соответственно обрабатываемого и эталонного материалов</a:t>
            </a:r>
          </a:p>
        </p:txBody>
      </p:sp>
      <mc:AlternateContent xmlns:mc="http://schemas.openxmlformats.org/markup-compatibility/2006" xmlns:a14="http://schemas.microsoft.com/office/drawing/2010/main">
        <mc:Choice Requires="a14">
          <p:sp>
            <p:nvSpPr>
              <p:cNvPr id="3" name="TextBox 2"/>
              <p:cNvSpPr txBox="1"/>
              <p:nvPr/>
            </p:nvSpPr>
            <p:spPr>
              <a:xfrm>
                <a:off x="3831156" y="4683169"/>
                <a:ext cx="1481688" cy="9034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solidFill>
                                <a:srgbClr val="C00000"/>
                              </a:solidFill>
                              <a:latin typeface="Cambria Math"/>
                            </a:rPr>
                          </m:ctrlPr>
                        </m:sSubPr>
                        <m:e>
                          <m:r>
                            <a:rPr lang="en-US" sz="2800" b="0" i="1" smtClean="0">
                              <a:solidFill>
                                <a:srgbClr val="C00000"/>
                              </a:solidFill>
                              <a:latin typeface="Cambria Math"/>
                            </a:rPr>
                            <m:t>𝐾</m:t>
                          </m:r>
                        </m:e>
                        <m:sub>
                          <m:r>
                            <a:rPr lang="ru-RU" sz="2800" b="0" i="1" smtClean="0">
                              <a:solidFill>
                                <a:srgbClr val="C00000"/>
                              </a:solidFill>
                              <a:latin typeface="Cambria Math"/>
                            </a:rPr>
                            <m:t>О</m:t>
                          </m:r>
                        </m:sub>
                      </m:sSub>
                      <m:r>
                        <a:rPr lang="en-US" sz="2800" b="0" i="1" smtClean="0">
                          <a:solidFill>
                            <a:srgbClr val="C00000"/>
                          </a:solidFill>
                          <a:latin typeface="Cambria Math"/>
                        </a:rPr>
                        <m:t>=</m:t>
                      </m:r>
                      <m:f>
                        <m:fPr>
                          <m:ctrlPr>
                            <a:rPr lang="en-US" sz="2800" b="0" i="1" smtClean="0">
                              <a:solidFill>
                                <a:srgbClr val="C00000"/>
                              </a:solidFill>
                              <a:latin typeface="Cambria Math"/>
                            </a:rPr>
                          </m:ctrlPr>
                        </m:fPr>
                        <m:num>
                          <m:r>
                            <m:rPr>
                              <m:sty m:val="p"/>
                            </m:rPr>
                            <a:rPr lang="el-GR" sz="2800" b="0" i="1" smtClean="0">
                              <a:solidFill>
                                <a:srgbClr val="C00000"/>
                              </a:solidFill>
                              <a:latin typeface="Cambria Math"/>
                            </a:rPr>
                            <m:t>υ</m:t>
                          </m:r>
                        </m:num>
                        <m:den>
                          <m:sSub>
                            <m:sSubPr>
                              <m:ctrlPr>
                                <a:rPr lang="en-US" sz="2800" b="0" i="1" smtClean="0">
                                  <a:solidFill>
                                    <a:srgbClr val="C00000"/>
                                  </a:solidFill>
                                  <a:latin typeface="Cambria Math"/>
                                </a:rPr>
                              </m:ctrlPr>
                            </m:sSubPr>
                            <m:e>
                              <m:r>
                                <m:rPr>
                                  <m:sty m:val="p"/>
                                </m:rPr>
                                <a:rPr lang="el-GR" sz="2800" b="0" i="1" smtClean="0">
                                  <a:solidFill>
                                    <a:srgbClr val="C00000"/>
                                  </a:solidFill>
                                  <a:latin typeface="Cambria Math"/>
                                </a:rPr>
                                <m:t>υ</m:t>
                              </m:r>
                            </m:e>
                            <m:sub>
                              <m:r>
                                <a:rPr lang="ru-RU" sz="2800" b="0" i="1" smtClean="0">
                                  <a:solidFill>
                                    <a:srgbClr val="C00000"/>
                                  </a:solidFill>
                                  <a:latin typeface="Cambria Math"/>
                                </a:rPr>
                                <m:t>э</m:t>
                              </m:r>
                            </m:sub>
                          </m:sSub>
                        </m:den>
                      </m:f>
                    </m:oMath>
                  </m:oMathPara>
                </a14:m>
                <a:endParaRPr lang="ru-RU"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3831156" y="4683169"/>
                <a:ext cx="1481688" cy="903452"/>
              </a:xfrm>
              <a:prstGeom prst="rect">
                <a:avLst/>
              </a:prstGeom>
              <a:blipFill rotWithShape="1">
                <a:blip r:embed="rId4"/>
                <a:stretch>
                  <a:fillRect/>
                </a:stretch>
              </a:blipFill>
            </p:spPr>
            <p:txBody>
              <a:bodyPr/>
              <a:lstStyle/>
              <a:p>
                <a:r>
                  <a:rPr lang="ru-RU">
                    <a:noFill/>
                  </a:rPr>
                  <a:t> </a:t>
                </a:r>
              </a:p>
            </p:txBody>
          </p:sp>
        </mc:Fallback>
      </mc:AlternateContent>
      <p:sp>
        <p:nvSpPr>
          <p:cNvPr id="5" name="Содержимое 2"/>
          <p:cNvSpPr txBox="1">
            <a:spLocks/>
          </p:cNvSpPr>
          <p:nvPr/>
        </p:nvSpPr>
        <p:spPr>
          <a:xfrm>
            <a:off x="5163996" y="484578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7" name="Группа 6"/>
          <p:cNvGrpSpPr/>
          <p:nvPr/>
        </p:nvGrpSpPr>
        <p:grpSpPr>
          <a:xfrm>
            <a:off x="8415856" y="6450136"/>
            <a:ext cx="487634" cy="369332"/>
            <a:chOff x="8415856" y="6450136"/>
            <a:chExt cx="487634"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279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714959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186" y="0"/>
            <a:ext cx="8765628" cy="1143000"/>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КИНЕМАТИКА РЕЗАНИЯ, ДВИЖЕНИЕ РЕЗАНИЯ И ЕГО ЭЛЕМЕНТЫ</a:t>
            </a:r>
          </a:p>
        </p:txBody>
      </p:sp>
      <p:sp>
        <p:nvSpPr>
          <p:cNvPr id="7" name="Содержимое 2"/>
          <p:cNvSpPr txBox="1">
            <a:spLocks/>
          </p:cNvSpPr>
          <p:nvPr/>
        </p:nvSpPr>
        <p:spPr>
          <a:xfrm>
            <a:off x="189186" y="1080655"/>
            <a:ext cx="8765628" cy="5777346"/>
          </a:xfrm>
          <a:prstGeom prst="rect">
            <a:avLst/>
          </a:prstGeom>
        </p:spPr>
        <p:txBody>
          <a:bodyPr vert="horz" lIns="91440" tIns="45720" rIns="91440" bIns="45720" rtlCol="0">
            <a:noAutofit/>
          </a:bodyPr>
          <a:lstStyle/>
          <a:p>
            <a:pPr marL="73025" indent="363538" algn="just">
              <a:lnSpc>
                <a:spcPct val="80000"/>
              </a:lnSpc>
              <a:defRPr/>
            </a:pPr>
            <a:r>
              <a:rPr lang="ru-RU" sz="2000" dirty="0">
                <a:solidFill>
                  <a:srgbClr val="C00000"/>
                </a:solidFill>
                <a:latin typeface="GOST Type BU" pitchFamily="2" charset="2"/>
              </a:rPr>
              <a:t>Кинематика резания – </a:t>
            </a:r>
            <a:r>
              <a:rPr lang="ru-RU" sz="2000" dirty="0">
                <a:solidFill>
                  <a:schemeClr val="tx2">
                    <a:lumMod val="75000"/>
                  </a:schemeClr>
                </a:solidFill>
                <a:latin typeface="GOST Type BU" pitchFamily="2" charset="2"/>
              </a:rPr>
              <a:t>это раздел теории резания, рассматривающий относительное движение инструмента и заготовки в процессе резания, его элементы, влияние этих элементов на процесс резания.</a:t>
            </a:r>
          </a:p>
          <a:p>
            <a:pPr marL="73025" indent="363538" algn="just">
              <a:lnSpc>
                <a:spcPct val="80000"/>
              </a:lnSpc>
              <a:defRPr/>
            </a:pPr>
            <a:r>
              <a:rPr lang="ru-RU" sz="2000" dirty="0">
                <a:solidFill>
                  <a:srgbClr val="C00000"/>
                </a:solidFill>
                <a:latin typeface="GOST Type BU" pitchFamily="2" charset="2"/>
              </a:rPr>
              <a:t>Движение резания – </a:t>
            </a:r>
            <a:r>
              <a:rPr lang="ru-RU" sz="2000" dirty="0">
                <a:solidFill>
                  <a:schemeClr val="tx2">
                    <a:lumMod val="75000"/>
                  </a:schemeClr>
                </a:solidFill>
                <a:latin typeface="GOST Type BU" pitchFamily="2" charset="2"/>
              </a:rPr>
              <a:t>общее (результирующее) относительное движение инструмента и заготовки в процессе резания. Оно может быть как простым, так и сложным. Сложное движение резания воспроизвести рабочим органом бывает затруднительно, поэтому его расчленяют на простые движения. Простейших движений в составе движения резания может быть несколько и их разделяют на главное движение </a:t>
            </a:r>
            <a:r>
              <a:rPr lang="ru-RU" sz="2000" dirty="0" err="1">
                <a:solidFill>
                  <a:srgbClr val="C00000"/>
                </a:solidFill>
                <a:latin typeface="GOST Type BU" pitchFamily="2" charset="2"/>
              </a:rPr>
              <a:t>D</a:t>
            </a:r>
            <a:r>
              <a:rPr lang="ru-RU" sz="2000" baseline="-25000" dirty="0" err="1">
                <a:solidFill>
                  <a:srgbClr val="C00000"/>
                </a:solidFill>
                <a:latin typeface="+mj-lt"/>
              </a:rPr>
              <a:t>г</a:t>
            </a:r>
            <a:r>
              <a:rPr lang="ru-RU" sz="2000" dirty="0">
                <a:solidFill>
                  <a:schemeClr val="tx2">
                    <a:lumMod val="75000"/>
                  </a:schemeClr>
                </a:solidFill>
                <a:latin typeface="GOST Type BU" pitchFamily="2" charset="2"/>
              </a:rPr>
              <a:t>, движение подачи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s</a:t>
            </a:r>
            <a:r>
              <a:rPr lang="ru-RU" sz="2000" dirty="0">
                <a:solidFill>
                  <a:schemeClr val="tx2">
                    <a:lumMod val="75000"/>
                  </a:schemeClr>
                </a:solidFill>
                <a:latin typeface="GOST Type BU" pitchFamily="2" charset="2"/>
              </a:rPr>
              <a:t> и касательное движение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к</a:t>
            </a:r>
            <a:r>
              <a:rPr lang="ru-RU" sz="2000" dirty="0">
                <a:solidFill>
                  <a:schemeClr val="tx2">
                    <a:lumMod val="75000"/>
                  </a:schemeClr>
                </a:solidFill>
                <a:latin typeface="GOST Type BU" pitchFamily="2" charset="2"/>
              </a:rPr>
              <a:t>. </a:t>
            </a:r>
          </a:p>
          <a:p>
            <a:pPr marL="73025" indent="363538" algn="just">
              <a:lnSpc>
                <a:spcPct val="80000"/>
              </a:lnSpc>
              <a:defRPr/>
            </a:pPr>
            <a:r>
              <a:rPr lang="ru-RU" sz="2000" dirty="0">
                <a:solidFill>
                  <a:srgbClr val="C00000"/>
                </a:solidFill>
                <a:latin typeface="GOST Type BU" pitchFamily="2" charset="2"/>
              </a:rPr>
              <a:t>Главное движение – </a:t>
            </a:r>
            <a:r>
              <a:rPr lang="ru-RU" sz="2000" dirty="0">
                <a:solidFill>
                  <a:schemeClr val="tx2">
                    <a:lumMod val="75000"/>
                  </a:schemeClr>
                </a:solidFill>
                <a:latin typeface="GOST Type BU" pitchFamily="2" charset="2"/>
              </a:rPr>
              <a:t>прямолинейное поступательное или вращательное движение режущего инструмента или заготовки, происходящее с наибольшей скоростью в процессе резания.</a:t>
            </a:r>
          </a:p>
          <a:p>
            <a:pPr marL="73025" indent="363538" algn="just">
              <a:lnSpc>
                <a:spcPct val="80000"/>
              </a:lnSpc>
              <a:defRPr/>
            </a:pPr>
            <a:r>
              <a:rPr lang="ru-RU" sz="2000" dirty="0">
                <a:solidFill>
                  <a:srgbClr val="C00000"/>
                </a:solidFill>
                <a:latin typeface="GOST Type BU" pitchFamily="2" charset="2"/>
              </a:rPr>
              <a:t>Движение подачи – </a:t>
            </a:r>
            <a:r>
              <a:rPr lang="ru-RU" sz="2000" dirty="0">
                <a:solidFill>
                  <a:schemeClr val="tx2">
                    <a:lumMod val="75000"/>
                  </a:schemeClr>
                </a:solidFill>
                <a:latin typeface="GOST Type BU" pitchFamily="2" charset="2"/>
              </a:rPr>
              <a:t>прямолинейное поступательное или вращательное движение режущего инструмента или заготовки, скорость которого меньше скорости главного движения резания, предназначенное для того, чтобы распространить отделение слоя материала на всю обрабатываемую поверхность. </a:t>
            </a:r>
          </a:p>
          <a:p>
            <a:pPr marL="73025" indent="363538" algn="just">
              <a:lnSpc>
                <a:spcPct val="80000"/>
              </a:lnSpc>
              <a:defRPr/>
            </a:pPr>
            <a:r>
              <a:rPr lang="ru-RU" sz="2000" dirty="0">
                <a:solidFill>
                  <a:srgbClr val="C00000"/>
                </a:solidFill>
                <a:latin typeface="GOST Type BU" pitchFamily="2" charset="2"/>
              </a:rPr>
              <a:t>Касательное движение – </a:t>
            </a:r>
            <a:r>
              <a:rPr lang="ru-RU" sz="2000" dirty="0">
                <a:solidFill>
                  <a:schemeClr val="tx2">
                    <a:lumMod val="75000"/>
                  </a:schemeClr>
                </a:solidFill>
                <a:latin typeface="GOST Type BU" pitchFamily="2" charset="2"/>
              </a:rPr>
              <a:t>движение режущего инструмента или заготовки, скорость которого меньше скорости главного движения и направлена по касательной к режущей кромке в рассматриваемой точке, предназначенное для того, чтобы сменять контактирующие с заготовкой участки режущей кромки. </a:t>
            </a:r>
          </a:p>
        </p:txBody>
      </p:sp>
      <p:grpSp>
        <p:nvGrpSpPr>
          <p:cNvPr id="4" name="Группа 3"/>
          <p:cNvGrpSpPr/>
          <p:nvPr/>
        </p:nvGrpSpPr>
        <p:grpSpPr>
          <a:xfrm>
            <a:off x="8466348" y="6450136"/>
            <a:ext cx="386645" cy="369332"/>
            <a:chOff x="8466348"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277557527"/>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ПОСТАНОВКА ЭКСПЕРЕМЕНТА ПРИ РЕЗАНИИ МАТЕРИАЛОВ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277471"/>
            <a:ext cx="9144000" cy="416859"/>
          </a:xfrm>
          <a:prstGeom prst="rect">
            <a:avLst/>
          </a:prstGeom>
        </p:spPr>
        <p:txBody>
          <a:bodyPr vert="horz" lIns="91440" tIns="45720" rIns="91440" bIns="45720" rtlCol="0">
            <a:noAutofit/>
          </a:bodyPr>
          <a:lstStyle/>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классическая методика</a:t>
            </a:r>
            <a:endParaRPr lang="ru-RU" sz="2400" dirty="0" smtClean="0">
              <a:solidFill>
                <a:schemeClr val="tx2">
                  <a:lumMod val="75000"/>
                </a:schemeClr>
              </a:solidFill>
              <a:latin typeface="GOST Type BU" pitchFamily="2" charset="2"/>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23" name="TextBox 22"/>
              <p:cNvSpPr txBox="1"/>
              <p:nvPr/>
            </p:nvSpPr>
            <p:spPr>
              <a:xfrm>
                <a:off x="1180842" y="1795227"/>
                <a:ext cx="2650919" cy="423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a:rPr>
                        <m:t>𝑃</m:t>
                      </m:r>
                      <m:r>
                        <a:rPr lang="en-US" sz="2000" b="0" i="1" smtClean="0">
                          <a:solidFill>
                            <a:srgbClr val="C00000"/>
                          </a:solidFill>
                          <a:latin typeface="Cambria Math"/>
                        </a:rPr>
                        <m:t>=</m:t>
                      </m:r>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m:t>
                          </m:r>
                        </m:sub>
                      </m:sSub>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𝑡</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𝑥</m:t>
                              </m:r>
                            </m:e>
                            <m:sub>
                              <m:r>
                                <a:rPr lang="en-US" sz="2000" b="0" i="1" smtClean="0">
                                  <a:solidFill>
                                    <a:srgbClr val="C00000"/>
                                  </a:solidFill>
                                  <a:latin typeface="Cambria Math"/>
                                  <a:ea typeface="Cambria Math"/>
                                </a:rPr>
                                <m:t>𝑝</m:t>
                              </m:r>
                            </m:sub>
                          </m:sSub>
                        </m:sup>
                      </m:sSup>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𝑆</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𝑦</m:t>
                              </m:r>
                            </m:e>
                            <m:sub>
                              <m:r>
                                <a:rPr lang="en-US" sz="2000" b="0" i="1" smtClean="0">
                                  <a:solidFill>
                                    <a:srgbClr val="C00000"/>
                                  </a:solidFill>
                                  <a:latin typeface="Cambria Math"/>
                                  <a:ea typeface="Cambria Math"/>
                                </a:rPr>
                                <m:t>𝑝</m:t>
                              </m:r>
                            </m:sub>
                          </m:sSub>
                        </m:sup>
                      </m:sSup>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m:rPr>
                              <m:sty m:val="p"/>
                            </m:rPr>
                            <a:rPr lang="el-GR" sz="2000" b="0" i="1" smtClean="0">
                              <a:solidFill>
                                <a:srgbClr val="C00000"/>
                              </a:solidFill>
                              <a:latin typeface="Cambria Math"/>
                              <a:ea typeface="Cambria Math"/>
                            </a:rPr>
                            <m:t>υ</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𝑧</m:t>
                              </m:r>
                            </m:e>
                            <m:sub>
                              <m:r>
                                <a:rPr lang="en-US" sz="2000" b="0" i="1" smtClean="0">
                                  <a:solidFill>
                                    <a:srgbClr val="C00000"/>
                                  </a:solidFill>
                                  <a:latin typeface="Cambria Math"/>
                                  <a:ea typeface="Cambria Math"/>
                                </a:rPr>
                                <m:t>𝑝</m:t>
                              </m:r>
                            </m:sub>
                          </m:sSub>
                        </m:sup>
                      </m:sSup>
                    </m:oMath>
                  </m:oMathPara>
                </a14:m>
                <a:endParaRPr lang="ru-RU" dirty="0"/>
              </a:p>
            </p:txBody>
          </p:sp>
        </mc:Choice>
        <mc:Fallback xmlns="">
          <p:sp>
            <p:nvSpPr>
              <p:cNvPr id="23" name="TextBox 22"/>
              <p:cNvSpPr txBox="1">
                <a:spLocks noRot="1" noChangeAspect="1" noMove="1" noResize="1" noEditPoints="1" noAdjustHandles="1" noChangeArrowheads="1" noChangeShapeType="1" noTextEdit="1"/>
              </p:cNvSpPr>
              <p:nvPr/>
            </p:nvSpPr>
            <p:spPr>
              <a:xfrm>
                <a:off x="1180842" y="1795227"/>
                <a:ext cx="2650919" cy="423770"/>
              </a:xfrm>
              <a:prstGeom prst="rect">
                <a:avLst/>
              </a:prstGeom>
              <a:blipFill rotWithShape="1">
                <a:blip r:embed="rId4"/>
                <a:stretch>
                  <a:fillRect b="-428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07598" y="2276056"/>
                <a:ext cx="2310889" cy="423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𝑝𝑡</m:t>
                          </m:r>
                        </m:sub>
                      </m:sSub>
                      <m:r>
                        <a:rPr lang="en-US" sz="2000" b="0" i="1" smtClean="0">
                          <a:solidFill>
                            <a:srgbClr val="C00000"/>
                          </a:solidFill>
                          <a:latin typeface="Cambria Math"/>
                        </a:rPr>
                        <m:t>=</m:t>
                      </m:r>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m:t>
                          </m:r>
                        </m:sub>
                      </m:sSub>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𝑆</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𝑦</m:t>
                              </m:r>
                            </m:e>
                            <m:sub>
                              <m:r>
                                <a:rPr lang="en-US" sz="2000" b="0" i="1" smtClean="0">
                                  <a:solidFill>
                                    <a:srgbClr val="C00000"/>
                                  </a:solidFill>
                                  <a:latin typeface="Cambria Math"/>
                                  <a:ea typeface="Cambria Math"/>
                                </a:rPr>
                                <m:t>𝑝</m:t>
                              </m:r>
                            </m:sub>
                          </m:sSub>
                        </m:sup>
                      </m:sSup>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m:rPr>
                              <m:sty m:val="p"/>
                            </m:rPr>
                            <a:rPr lang="el-GR" sz="2000" b="0" i="1" smtClean="0">
                              <a:solidFill>
                                <a:srgbClr val="C00000"/>
                              </a:solidFill>
                              <a:latin typeface="Cambria Math"/>
                              <a:ea typeface="Cambria Math"/>
                            </a:rPr>
                            <m:t>υ</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𝑧</m:t>
                              </m:r>
                            </m:e>
                            <m:sub>
                              <m:r>
                                <a:rPr lang="en-US" sz="2000" b="0" i="1" smtClean="0">
                                  <a:solidFill>
                                    <a:srgbClr val="C00000"/>
                                  </a:solidFill>
                                  <a:latin typeface="Cambria Math"/>
                                  <a:ea typeface="Cambria Math"/>
                                </a:rPr>
                                <m:t>𝑝</m:t>
                              </m:r>
                            </m:sub>
                          </m:sSub>
                        </m:sup>
                      </m:sSup>
                    </m:oMath>
                  </m:oMathPara>
                </a14:m>
                <a:endParaRPr lang="ru-RU"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407598" y="2276056"/>
                <a:ext cx="2310889" cy="423770"/>
              </a:xfrm>
              <a:prstGeom prst="rect">
                <a:avLst/>
              </a:prstGeom>
              <a:blipFill rotWithShape="1">
                <a:blip r:embed="rId5"/>
                <a:stretch>
                  <a:fillRect b="-714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946783" y="2843057"/>
                <a:ext cx="2679901" cy="423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a:rPr>
                        <m:t>𝑙𝑔𝑃</m:t>
                      </m:r>
                      <m:r>
                        <a:rPr lang="en-US" sz="2000" b="0" i="1" smtClean="0">
                          <a:solidFill>
                            <a:srgbClr val="C00000"/>
                          </a:solidFill>
                          <a:latin typeface="Cambria Math"/>
                        </a:rPr>
                        <m:t>=</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𝑝𝑡</m:t>
                          </m:r>
                        </m:sub>
                      </m:sSub>
                      <m:r>
                        <a:rPr lang="en-US" sz="2000" b="0" i="1" smtClean="0">
                          <a:solidFill>
                            <a:srgbClr val="C00000"/>
                          </a:solidFill>
                          <a:latin typeface="Cambria Math"/>
                        </a:rPr>
                        <m:t>+</m:t>
                      </m:r>
                      <m:sSub>
                        <m:sSubPr>
                          <m:ctrlPr>
                            <a:rPr lang="en-US" sz="2000" b="0" i="1" smtClean="0">
                              <a:solidFill>
                                <a:srgbClr val="C00000"/>
                              </a:solidFill>
                              <a:latin typeface="Cambria Math"/>
                            </a:rPr>
                          </m:ctrlPr>
                        </m:sSubPr>
                        <m:e>
                          <m:r>
                            <a:rPr lang="en-US" sz="2000" b="0" i="1" smtClean="0">
                              <a:solidFill>
                                <a:srgbClr val="C00000"/>
                              </a:solidFill>
                              <a:latin typeface="Cambria Math"/>
                            </a:rPr>
                            <m:t>𝑥</m:t>
                          </m:r>
                        </m:e>
                        <m:sub>
                          <m:r>
                            <a:rPr lang="en-US" sz="2000" b="0" i="1" smtClean="0">
                              <a:solidFill>
                                <a:srgbClr val="C00000"/>
                              </a:solidFill>
                              <a:latin typeface="Cambria Math"/>
                            </a:rPr>
                            <m:t>𝑝</m:t>
                          </m:r>
                        </m:sub>
                      </m:sSub>
                      <m:r>
                        <a:rPr lang="en-US" sz="2000" b="0" i="1" smtClean="0">
                          <a:solidFill>
                            <a:srgbClr val="C00000"/>
                          </a:solidFill>
                          <a:latin typeface="Cambria Math"/>
                          <a:ea typeface="Cambria Math"/>
                        </a:rPr>
                        <m:t>∙</m:t>
                      </m:r>
                      <m:r>
                        <a:rPr lang="en-US" sz="2000" b="0" i="1" smtClean="0">
                          <a:solidFill>
                            <a:srgbClr val="C00000"/>
                          </a:solidFill>
                          <a:latin typeface="Cambria Math"/>
                          <a:ea typeface="Cambria Math"/>
                        </a:rPr>
                        <m:t>𝑙𝑔𝑡</m:t>
                      </m:r>
                    </m:oMath>
                  </m:oMathPara>
                </a14:m>
                <a:endParaRPr lang="ru-RU"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2946783" y="2843057"/>
                <a:ext cx="2679901" cy="423770"/>
              </a:xfrm>
              <a:prstGeom prst="rect">
                <a:avLst/>
              </a:prstGeom>
              <a:blipFill rotWithShape="1">
                <a:blip r:embed="rId6"/>
                <a:stretch>
                  <a:fillRect b="-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371860" y="3828486"/>
                <a:ext cx="1779461" cy="6785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𝑝𝑡</m:t>
                              </m:r>
                            </m:sub>
                          </m:sSub>
                        </m:num>
                        <m:den>
                          <m:sSup>
                            <m:sSupPr>
                              <m:ctrlPr>
                                <a:rPr lang="en-US" sz="2000" b="0" i="1" smtClean="0">
                                  <a:solidFill>
                                    <a:srgbClr val="C00000"/>
                                  </a:solidFill>
                                  <a:latin typeface="Cambria Math"/>
                                </a:rPr>
                              </m:ctrlPr>
                            </m:sSupPr>
                            <m:e>
                              <m:r>
                                <a:rPr lang="en-US" sz="2000" b="0" i="1" smtClean="0">
                                  <a:solidFill>
                                    <a:srgbClr val="C00000"/>
                                  </a:solidFill>
                                  <a:latin typeface="Cambria Math"/>
                                </a:rPr>
                                <m:t>𝑆</m:t>
                              </m:r>
                            </m:e>
                            <m:sup>
                              <m:sSub>
                                <m:sSubPr>
                                  <m:ctrlPr>
                                    <a:rPr lang="en-US" sz="2000" b="0" i="1" smtClean="0">
                                      <a:solidFill>
                                        <a:srgbClr val="C00000"/>
                                      </a:solidFill>
                                      <a:latin typeface="Cambria Math"/>
                                    </a:rPr>
                                  </m:ctrlPr>
                                </m:sSubPr>
                                <m:e>
                                  <m:r>
                                    <a:rPr lang="en-US" sz="2000" b="0" i="1" smtClean="0">
                                      <a:solidFill>
                                        <a:srgbClr val="C00000"/>
                                      </a:solidFill>
                                      <a:latin typeface="Cambria Math"/>
                                    </a:rPr>
                                    <m:t>𝑦</m:t>
                                  </m:r>
                                </m:e>
                                <m:sub>
                                  <m:r>
                                    <a:rPr lang="en-US" sz="2000" b="0" i="1" smtClean="0">
                                      <a:solidFill>
                                        <a:srgbClr val="C00000"/>
                                      </a:solidFill>
                                      <a:latin typeface="Cambria Math"/>
                                    </a:rPr>
                                    <m:t>𝑝</m:t>
                                  </m:r>
                                </m:sub>
                              </m:sSub>
                            </m:sup>
                          </m:sSup>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m:rPr>
                                  <m:sty m:val="p"/>
                                </m:rPr>
                                <a:rPr lang="el-GR" sz="2000" b="0" i="1" smtClean="0">
                                  <a:solidFill>
                                    <a:srgbClr val="C00000"/>
                                  </a:solidFill>
                                  <a:latin typeface="Cambria Math"/>
                                  <a:ea typeface="Cambria Math"/>
                                </a:rPr>
                                <m:t>υ</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𝑧</m:t>
                                  </m:r>
                                </m:e>
                                <m:sub>
                                  <m:r>
                                    <a:rPr lang="en-US" sz="2000" b="0" i="1" smtClean="0">
                                      <a:solidFill>
                                        <a:srgbClr val="C00000"/>
                                      </a:solidFill>
                                      <a:latin typeface="Cambria Math"/>
                                      <a:ea typeface="Cambria Math"/>
                                    </a:rPr>
                                    <m:t>𝑝</m:t>
                                  </m:r>
                                </m:sub>
                              </m:sSub>
                            </m:sup>
                          </m:sSup>
                        </m:den>
                      </m:f>
                    </m:oMath>
                  </m:oMathPara>
                </a14:m>
                <a:endParaRPr lang="ru-RU"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4371860" y="3828486"/>
                <a:ext cx="1779461" cy="678519"/>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978451" y="4370111"/>
                <a:ext cx="2307811" cy="668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rPr>
                            <m:t>𝑃</m:t>
                          </m:r>
                        </m:num>
                        <m:den>
                          <m:sSup>
                            <m:sSupPr>
                              <m:ctrlPr>
                                <a:rPr lang="en-US" sz="2000" b="0" i="1" smtClean="0">
                                  <a:solidFill>
                                    <a:srgbClr val="C00000"/>
                                  </a:solidFill>
                                  <a:latin typeface="Cambria Math"/>
                                </a:rPr>
                              </m:ctrlPr>
                            </m:sSupPr>
                            <m:e>
                              <m:sSup>
                                <m:sSupPr>
                                  <m:ctrlPr>
                                    <a:rPr lang="en-US" sz="2000" b="0" i="1" smtClean="0">
                                      <a:solidFill>
                                        <a:srgbClr val="C00000"/>
                                      </a:solidFill>
                                      <a:latin typeface="Cambria Math"/>
                                    </a:rPr>
                                  </m:ctrlPr>
                                </m:sSupPr>
                                <m:e>
                                  <m:r>
                                    <a:rPr lang="en-US" sz="2000" b="0" i="1" smtClean="0">
                                      <a:solidFill>
                                        <a:srgbClr val="C00000"/>
                                      </a:solidFill>
                                      <a:latin typeface="Cambria Math"/>
                                    </a:rPr>
                                    <m:t>𝑡</m:t>
                                  </m:r>
                                </m:e>
                                <m:sup>
                                  <m:sSub>
                                    <m:sSubPr>
                                      <m:ctrlPr>
                                        <a:rPr lang="en-US" sz="2000" b="0" i="1" smtClean="0">
                                          <a:solidFill>
                                            <a:srgbClr val="C00000"/>
                                          </a:solidFill>
                                          <a:latin typeface="Cambria Math"/>
                                        </a:rPr>
                                      </m:ctrlPr>
                                    </m:sSubPr>
                                    <m:e>
                                      <m:r>
                                        <a:rPr lang="en-US" sz="2000" b="0" i="1" smtClean="0">
                                          <a:solidFill>
                                            <a:srgbClr val="C00000"/>
                                          </a:solidFill>
                                          <a:latin typeface="Cambria Math"/>
                                        </a:rPr>
                                        <m:t>𝑥</m:t>
                                      </m:r>
                                    </m:e>
                                    <m:sub>
                                      <m:r>
                                        <a:rPr lang="en-US" sz="2000" b="0" i="1" smtClean="0">
                                          <a:solidFill>
                                            <a:srgbClr val="C00000"/>
                                          </a:solidFill>
                                          <a:latin typeface="Cambria Math"/>
                                        </a:rPr>
                                        <m:t>𝑝</m:t>
                                      </m:r>
                                    </m:sub>
                                  </m:sSub>
                                </m:sup>
                              </m:sSup>
                              <m:r>
                                <a:rPr lang="en-US" sz="2000" b="0" i="1" smtClean="0">
                                  <a:solidFill>
                                    <a:srgbClr val="C00000"/>
                                  </a:solidFill>
                                  <a:latin typeface="Cambria Math"/>
                                  <a:ea typeface="Cambria Math"/>
                                </a:rPr>
                                <m:t>∙</m:t>
                              </m:r>
                              <m:r>
                                <a:rPr lang="en-US" sz="2000" b="0" i="1" smtClean="0">
                                  <a:solidFill>
                                    <a:srgbClr val="C00000"/>
                                  </a:solidFill>
                                  <a:latin typeface="Cambria Math"/>
                                </a:rPr>
                                <m:t>𝑆</m:t>
                              </m:r>
                            </m:e>
                            <m:sup>
                              <m:sSub>
                                <m:sSubPr>
                                  <m:ctrlPr>
                                    <a:rPr lang="en-US" sz="2000" b="0" i="1" smtClean="0">
                                      <a:solidFill>
                                        <a:srgbClr val="C00000"/>
                                      </a:solidFill>
                                      <a:latin typeface="Cambria Math"/>
                                    </a:rPr>
                                  </m:ctrlPr>
                                </m:sSubPr>
                                <m:e>
                                  <m:r>
                                    <a:rPr lang="en-US" sz="2000" b="0" i="1" smtClean="0">
                                      <a:solidFill>
                                        <a:srgbClr val="C00000"/>
                                      </a:solidFill>
                                      <a:latin typeface="Cambria Math"/>
                                    </a:rPr>
                                    <m:t>𝑦</m:t>
                                  </m:r>
                                </m:e>
                                <m:sub>
                                  <m:r>
                                    <a:rPr lang="en-US" sz="2000" b="0" i="1" smtClean="0">
                                      <a:solidFill>
                                        <a:srgbClr val="C00000"/>
                                      </a:solidFill>
                                      <a:latin typeface="Cambria Math"/>
                                    </a:rPr>
                                    <m:t>𝑝</m:t>
                                  </m:r>
                                </m:sub>
                              </m:sSub>
                            </m:sup>
                          </m:sSup>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m:rPr>
                                  <m:sty m:val="p"/>
                                </m:rPr>
                                <a:rPr lang="el-GR" sz="2000" b="0" i="1" smtClean="0">
                                  <a:solidFill>
                                    <a:srgbClr val="C00000"/>
                                  </a:solidFill>
                                  <a:latin typeface="Cambria Math"/>
                                  <a:ea typeface="Cambria Math"/>
                                </a:rPr>
                                <m:t>υ</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𝑧</m:t>
                                  </m:r>
                                </m:e>
                                <m:sub>
                                  <m:r>
                                    <a:rPr lang="en-US" sz="2000" b="0" i="1" smtClean="0">
                                      <a:solidFill>
                                        <a:srgbClr val="C00000"/>
                                      </a:solidFill>
                                      <a:latin typeface="Cambria Math"/>
                                      <a:ea typeface="Cambria Math"/>
                                    </a:rPr>
                                    <m:t>𝑝</m:t>
                                  </m:r>
                                </m:sub>
                              </m:sSub>
                            </m:sup>
                          </m:sSup>
                        </m:den>
                      </m:f>
                    </m:oMath>
                  </m:oMathPara>
                </a14:m>
                <a:endParaRPr lang="ru-RU"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978451" y="4370111"/>
                <a:ext cx="2307811" cy="668645"/>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097145" y="4895382"/>
                <a:ext cx="2707664" cy="717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sSup>
                            <m:sSupPr>
                              <m:ctrlPr>
                                <a:rPr lang="en-US" sz="2000" b="0" i="1" smtClean="0">
                                  <a:solidFill>
                                    <a:srgbClr val="C00000"/>
                                  </a:solidFill>
                                  <a:latin typeface="Cambria Math"/>
                                </a:rPr>
                              </m:ctrlPr>
                            </m:sSupPr>
                            <m:e>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m:t>
                                  </m:r>
                                </m:sub>
                              </m:sSub>
                            </m:e>
                            <m:sup>
                              <m:r>
                                <a:rPr lang="en-US" sz="2000" b="0" i="1" smtClean="0">
                                  <a:solidFill>
                                    <a:srgbClr val="C00000"/>
                                  </a:solidFill>
                                  <a:latin typeface="Cambria Math"/>
                                </a:rPr>
                                <m:t>′</m:t>
                              </m:r>
                            </m:sup>
                          </m:sSup>
                          <m:r>
                            <a:rPr lang="en-US" sz="2000" b="0" i="1" smtClean="0">
                              <a:solidFill>
                                <a:srgbClr val="C00000"/>
                              </a:solidFill>
                              <a:latin typeface="Cambria Math"/>
                            </a:rPr>
                            <m:t>+</m:t>
                          </m:r>
                          <m:sSup>
                            <m:sSupPr>
                              <m:ctrlPr>
                                <a:rPr lang="en-US" sz="2000" i="1">
                                  <a:solidFill>
                                    <a:srgbClr val="C00000"/>
                                  </a:solidFill>
                                  <a:latin typeface="Cambria Math"/>
                                </a:rPr>
                              </m:ctrlPr>
                            </m:sSupPr>
                            <m:e>
                              <m:sSub>
                                <m:sSubPr>
                                  <m:ctrlPr>
                                    <a:rPr lang="en-US" sz="2000" i="1">
                                      <a:solidFill>
                                        <a:srgbClr val="C00000"/>
                                      </a:solidFill>
                                      <a:latin typeface="Cambria Math"/>
                                    </a:rPr>
                                  </m:ctrlPr>
                                </m:sSubPr>
                                <m:e>
                                  <m:r>
                                    <a:rPr lang="en-US" sz="2000" i="1">
                                      <a:solidFill>
                                        <a:srgbClr val="C00000"/>
                                      </a:solidFill>
                                      <a:latin typeface="Cambria Math"/>
                                    </a:rPr>
                                    <m:t>𝐶</m:t>
                                  </m:r>
                                </m:e>
                                <m:sub>
                                  <m:r>
                                    <a:rPr lang="en-US" sz="2000" i="1">
                                      <a:solidFill>
                                        <a:srgbClr val="C00000"/>
                                      </a:solidFill>
                                      <a:latin typeface="Cambria Math"/>
                                    </a:rPr>
                                    <m:t>𝑝</m:t>
                                  </m:r>
                                </m:sub>
                              </m:sSub>
                            </m:e>
                            <m:sup>
                              <m:r>
                                <a:rPr lang="en-US" sz="2000" i="1">
                                  <a:solidFill>
                                    <a:srgbClr val="C00000"/>
                                  </a:solidFill>
                                  <a:latin typeface="Cambria Math"/>
                                </a:rPr>
                                <m:t>′</m:t>
                              </m:r>
                              <m:r>
                                <a:rPr lang="en-US" sz="2000" b="0" i="1" smtClean="0">
                                  <a:solidFill>
                                    <a:srgbClr val="C00000"/>
                                  </a:solidFill>
                                  <a:latin typeface="Cambria Math"/>
                                </a:rPr>
                                <m:t>′</m:t>
                              </m:r>
                            </m:sup>
                          </m:sSup>
                          <m:r>
                            <a:rPr lang="en-US" sz="2000" b="0" i="1" smtClean="0">
                              <a:solidFill>
                                <a:srgbClr val="C00000"/>
                              </a:solidFill>
                              <a:latin typeface="Cambria Math"/>
                            </a:rPr>
                            <m:t>+</m:t>
                          </m:r>
                          <m:sSup>
                            <m:sSupPr>
                              <m:ctrlPr>
                                <a:rPr lang="en-US" sz="2000" i="1">
                                  <a:solidFill>
                                    <a:srgbClr val="C00000"/>
                                  </a:solidFill>
                                  <a:latin typeface="Cambria Math"/>
                                </a:rPr>
                              </m:ctrlPr>
                            </m:sSupPr>
                            <m:e>
                              <m:sSub>
                                <m:sSubPr>
                                  <m:ctrlPr>
                                    <a:rPr lang="en-US" sz="2000" i="1">
                                      <a:solidFill>
                                        <a:srgbClr val="C00000"/>
                                      </a:solidFill>
                                      <a:latin typeface="Cambria Math"/>
                                    </a:rPr>
                                  </m:ctrlPr>
                                </m:sSubPr>
                                <m:e>
                                  <m:r>
                                    <a:rPr lang="en-US" sz="2000" i="1">
                                      <a:solidFill>
                                        <a:srgbClr val="C00000"/>
                                      </a:solidFill>
                                      <a:latin typeface="Cambria Math"/>
                                    </a:rPr>
                                    <m:t>𝐶</m:t>
                                  </m:r>
                                </m:e>
                                <m:sub>
                                  <m:r>
                                    <a:rPr lang="en-US" sz="2000" i="1">
                                      <a:solidFill>
                                        <a:srgbClr val="C00000"/>
                                      </a:solidFill>
                                      <a:latin typeface="Cambria Math"/>
                                    </a:rPr>
                                    <m:t>𝑝</m:t>
                                  </m:r>
                                </m:sub>
                              </m:sSub>
                            </m:e>
                            <m:sup>
                              <m:r>
                                <a:rPr lang="en-US" sz="2000" i="1">
                                  <a:solidFill>
                                    <a:srgbClr val="C00000"/>
                                  </a:solidFill>
                                  <a:latin typeface="Cambria Math"/>
                                </a:rPr>
                                <m:t>′</m:t>
                              </m:r>
                              <m:r>
                                <a:rPr lang="en-US" sz="2000" b="0" i="1" smtClean="0">
                                  <a:solidFill>
                                    <a:srgbClr val="C00000"/>
                                  </a:solidFill>
                                  <a:latin typeface="Cambria Math"/>
                                </a:rPr>
                                <m:t>′′</m:t>
                              </m:r>
                            </m:sup>
                          </m:sSup>
                        </m:num>
                        <m:den>
                          <m:r>
                            <a:rPr lang="en-US" sz="2000" b="0" i="1" smtClean="0">
                              <a:solidFill>
                                <a:srgbClr val="C00000"/>
                              </a:solidFill>
                              <a:latin typeface="Cambria Math"/>
                            </a:rPr>
                            <m:t>3</m:t>
                          </m:r>
                        </m:den>
                      </m:f>
                    </m:oMath>
                  </m:oMathPara>
                </a14:m>
                <a:endParaRPr lang="ru-RU"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097145" y="4895382"/>
                <a:ext cx="2707664" cy="717761"/>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 y="5906995"/>
                <a:ext cx="4840234" cy="7965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C00000"/>
                              </a:solidFill>
                              <a:latin typeface="Cambria Math"/>
                            </a:rPr>
                          </m:ctrlPr>
                        </m:sSubPr>
                        <m:e>
                          <m:r>
                            <a:rPr lang="en-US" b="0" i="1" smtClean="0">
                              <a:solidFill>
                                <a:srgbClr val="C00000"/>
                              </a:solidFill>
                              <a:latin typeface="Cambria Math"/>
                            </a:rPr>
                            <m:t>𝑥</m:t>
                          </m:r>
                        </m:e>
                        <m:sub>
                          <m:sSub>
                            <m:sSubPr>
                              <m:ctrlPr>
                                <a:rPr lang="ru-RU" i="1" smtClean="0">
                                  <a:solidFill>
                                    <a:srgbClr val="C00000"/>
                                  </a:solidFill>
                                  <a:latin typeface="Cambria Math"/>
                                </a:rPr>
                              </m:ctrlPr>
                            </m:sSubPr>
                            <m:e>
                              <m:r>
                                <a:rPr lang="en-US" b="0" i="1" smtClean="0">
                                  <a:solidFill>
                                    <a:srgbClr val="C00000"/>
                                  </a:solidFill>
                                  <a:latin typeface="Cambria Math"/>
                                </a:rPr>
                                <m:t>𝑃</m:t>
                              </m:r>
                            </m:e>
                            <m:sub>
                              <m:r>
                                <a:rPr lang="en-US" b="0" i="1" smtClean="0">
                                  <a:solidFill>
                                    <a:srgbClr val="C00000"/>
                                  </a:solidFill>
                                  <a:latin typeface="Cambria Math"/>
                                </a:rPr>
                                <m:t>𝑍</m:t>
                              </m:r>
                            </m:sub>
                          </m:sSub>
                        </m:sub>
                      </m:sSub>
                      <m:r>
                        <a:rPr lang="en-US" b="0" i="1" smtClean="0">
                          <a:solidFill>
                            <a:srgbClr val="C00000"/>
                          </a:solidFill>
                          <a:latin typeface="Cambria Math"/>
                        </a:rPr>
                        <m:t>=</m:t>
                      </m:r>
                      <m:f>
                        <m:fPr>
                          <m:ctrlPr>
                            <a:rPr lang="en-US" b="0" i="1" smtClean="0">
                              <a:solidFill>
                                <a:srgbClr val="C00000"/>
                              </a:solidFill>
                              <a:latin typeface="Cambria Math"/>
                            </a:rPr>
                          </m:ctrlPr>
                        </m:fPr>
                        <m:num>
                          <m:r>
                            <a:rPr lang="en-US" b="0" i="1" smtClean="0">
                              <a:solidFill>
                                <a:srgbClr val="C00000"/>
                              </a:solidFill>
                              <a:latin typeface="Cambria Math"/>
                            </a:rPr>
                            <m:t>𝑛</m:t>
                          </m:r>
                          <m:nary>
                            <m:naryPr>
                              <m:chr m:val="∑"/>
                              <m:ctrlPr>
                                <a:rPr lang="en-US" i="1">
                                  <a:solidFill>
                                    <a:srgbClr val="C00000"/>
                                  </a:solidFill>
                                  <a:latin typeface="Cambria Math"/>
                                </a:rPr>
                              </m:ctrlPr>
                            </m:naryPr>
                            <m:sub>
                              <m:r>
                                <m:rPr>
                                  <m:brk m:alnAt="23"/>
                                </m:rPr>
                                <a:rPr lang="en-US" i="1">
                                  <a:solidFill>
                                    <a:srgbClr val="C00000"/>
                                  </a:solidFill>
                                  <a:latin typeface="Cambria Math"/>
                                </a:rPr>
                                <m:t>𝑖</m:t>
                              </m:r>
                              <m:r>
                                <a:rPr lang="en-US" i="1">
                                  <a:solidFill>
                                    <a:srgbClr val="C00000"/>
                                  </a:solidFill>
                                  <a:latin typeface="Cambria Math"/>
                                </a:rPr>
                                <m:t>=1</m:t>
                              </m:r>
                            </m:sub>
                            <m:sup>
                              <m:r>
                                <a:rPr lang="en-US" i="1">
                                  <a:solidFill>
                                    <a:srgbClr val="C00000"/>
                                  </a:solidFill>
                                  <a:latin typeface="Cambria Math"/>
                                </a:rPr>
                                <m:t>𝑛</m:t>
                              </m:r>
                            </m:sup>
                            <m:e>
                              <m:r>
                                <a:rPr lang="en-US" i="1">
                                  <a:solidFill>
                                    <a:srgbClr val="C00000"/>
                                  </a:solidFill>
                                  <a:latin typeface="Cambria Math"/>
                                </a:rPr>
                                <m:t>𝑙𝑔</m:t>
                              </m:r>
                              <m:sSub>
                                <m:sSubPr>
                                  <m:ctrlPr>
                                    <a:rPr lang="en-US" i="1">
                                      <a:solidFill>
                                        <a:srgbClr val="C00000"/>
                                      </a:solidFill>
                                      <a:latin typeface="Cambria Math"/>
                                    </a:rPr>
                                  </m:ctrlPr>
                                </m:sSubPr>
                                <m:e>
                                  <m:r>
                                    <a:rPr lang="en-US" i="1">
                                      <a:solidFill>
                                        <a:srgbClr val="C00000"/>
                                      </a:solidFill>
                                      <a:latin typeface="Cambria Math"/>
                                    </a:rPr>
                                    <m:t>𝑡</m:t>
                                  </m:r>
                                </m:e>
                                <m:sub>
                                  <m:r>
                                    <a:rPr lang="en-US" i="1">
                                      <a:solidFill>
                                        <a:srgbClr val="C00000"/>
                                      </a:solidFill>
                                      <a:latin typeface="Cambria Math"/>
                                    </a:rPr>
                                    <m:t>𝑖</m:t>
                                  </m:r>
                                </m:sub>
                              </m:sSub>
                              <m:r>
                                <a:rPr lang="en-US" i="1">
                                  <a:solidFill>
                                    <a:srgbClr val="C00000"/>
                                  </a:solidFill>
                                  <a:latin typeface="Cambria Math"/>
                                  <a:ea typeface="Cambria Math"/>
                                </a:rPr>
                                <m:t>∙</m:t>
                              </m:r>
                              <m:r>
                                <a:rPr lang="en-US" i="1">
                                  <a:solidFill>
                                    <a:srgbClr val="C00000"/>
                                  </a:solidFill>
                                  <a:latin typeface="Cambria Math"/>
                                  <a:ea typeface="Cambria Math"/>
                                </a:rPr>
                                <m:t>𝑙𝑔</m:t>
                              </m:r>
                              <m:sSub>
                                <m:sSubPr>
                                  <m:ctrlPr>
                                    <a:rPr lang="en-US" i="1">
                                      <a:solidFill>
                                        <a:srgbClr val="C00000"/>
                                      </a:solidFill>
                                      <a:latin typeface="Cambria Math"/>
                                      <a:ea typeface="Cambria Math"/>
                                    </a:rPr>
                                  </m:ctrlPr>
                                </m:sSubPr>
                                <m:e>
                                  <m:r>
                                    <a:rPr lang="en-US" i="1">
                                      <a:solidFill>
                                        <a:srgbClr val="C00000"/>
                                      </a:solidFill>
                                      <a:latin typeface="Cambria Math"/>
                                      <a:ea typeface="Cambria Math"/>
                                    </a:rPr>
                                    <m:t>𝑃</m:t>
                                  </m:r>
                                </m:e>
                                <m:sub>
                                  <m:sSub>
                                    <m:sSubPr>
                                      <m:ctrlPr>
                                        <a:rPr lang="en-US" i="1">
                                          <a:solidFill>
                                            <a:srgbClr val="C00000"/>
                                          </a:solidFill>
                                          <a:latin typeface="Cambria Math"/>
                                          <a:ea typeface="Cambria Math"/>
                                        </a:rPr>
                                      </m:ctrlPr>
                                    </m:sSubPr>
                                    <m:e>
                                      <m:r>
                                        <a:rPr lang="en-US" i="1">
                                          <a:solidFill>
                                            <a:srgbClr val="C00000"/>
                                          </a:solidFill>
                                          <a:latin typeface="Cambria Math"/>
                                          <a:ea typeface="Cambria Math"/>
                                        </a:rPr>
                                        <m:t>𝑍</m:t>
                                      </m:r>
                                    </m:e>
                                    <m:sub>
                                      <m:r>
                                        <a:rPr lang="en-US" i="1">
                                          <a:solidFill>
                                            <a:srgbClr val="C00000"/>
                                          </a:solidFill>
                                          <a:latin typeface="Cambria Math"/>
                                          <a:ea typeface="Cambria Math"/>
                                        </a:rPr>
                                        <m:t>𝑖</m:t>
                                      </m:r>
                                    </m:sub>
                                  </m:sSub>
                                </m:sub>
                              </m:sSub>
                            </m:e>
                          </m:nary>
                          <m:r>
                            <a:rPr lang="en-US" b="0" i="1" smtClean="0">
                              <a:solidFill>
                                <a:srgbClr val="C00000"/>
                              </a:solidFill>
                              <a:latin typeface="Cambria Math"/>
                              <a:ea typeface="Cambria Math"/>
                            </a:rPr>
                            <m:t>−</m:t>
                          </m:r>
                          <m:nary>
                            <m:naryPr>
                              <m:chr m:val="∑"/>
                              <m:ctrlPr>
                                <a:rPr lang="en-US" b="0" i="1" smtClean="0">
                                  <a:solidFill>
                                    <a:srgbClr val="C00000"/>
                                  </a:solidFill>
                                  <a:latin typeface="Cambria Math"/>
                                  <a:ea typeface="Cambria Math"/>
                                </a:rPr>
                              </m:ctrlPr>
                            </m:naryPr>
                            <m:sub>
                              <m:r>
                                <m:rPr>
                                  <m:brk m:alnAt="23"/>
                                </m:rPr>
                                <a:rPr lang="en-US" b="0" i="1" smtClean="0">
                                  <a:solidFill>
                                    <a:srgbClr val="C00000"/>
                                  </a:solidFill>
                                  <a:latin typeface="Cambria Math"/>
                                  <a:ea typeface="Cambria Math"/>
                                </a:rPr>
                                <m:t>𝑖</m:t>
                              </m:r>
                              <m:r>
                                <a:rPr lang="en-US" b="0" i="1" smtClean="0">
                                  <a:solidFill>
                                    <a:srgbClr val="C00000"/>
                                  </a:solidFill>
                                  <a:latin typeface="Cambria Math"/>
                                  <a:ea typeface="Cambria Math"/>
                                </a:rPr>
                                <m:t>=1</m:t>
                              </m:r>
                            </m:sub>
                            <m:sup>
                              <m:r>
                                <a:rPr lang="en-US" b="0" i="1" smtClean="0">
                                  <a:solidFill>
                                    <a:srgbClr val="C00000"/>
                                  </a:solidFill>
                                  <a:latin typeface="Cambria Math"/>
                                  <a:ea typeface="Cambria Math"/>
                                </a:rPr>
                                <m:t>𝑛</m:t>
                              </m:r>
                            </m:sup>
                            <m:e>
                              <m:r>
                                <a:rPr lang="en-US" b="0" i="1" smtClean="0">
                                  <a:solidFill>
                                    <a:srgbClr val="C00000"/>
                                  </a:solidFill>
                                  <a:latin typeface="Cambria Math"/>
                                  <a:ea typeface="Cambria Math"/>
                                </a:rPr>
                                <m:t>𝑙𝑔</m:t>
                              </m:r>
                              <m:sSub>
                                <m:sSubPr>
                                  <m:ctrlPr>
                                    <a:rPr lang="en-US" b="0" i="1" smtClean="0">
                                      <a:solidFill>
                                        <a:srgbClr val="C00000"/>
                                      </a:solidFill>
                                      <a:latin typeface="Cambria Math"/>
                                      <a:ea typeface="Cambria Math"/>
                                    </a:rPr>
                                  </m:ctrlPr>
                                </m:sSubPr>
                                <m:e>
                                  <m:r>
                                    <a:rPr lang="en-US" b="0" i="1" smtClean="0">
                                      <a:solidFill>
                                        <a:srgbClr val="C00000"/>
                                      </a:solidFill>
                                      <a:latin typeface="Cambria Math"/>
                                      <a:ea typeface="Cambria Math"/>
                                    </a:rPr>
                                    <m:t>𝑡</m:t>
                                  </m:r>
                                </m:e>
                                <m:sub>
                                  <m:r>
                                    <a:rPr lang="en-US" b="0" i="1" smtClean="0">
                                      <a:solidFill>
                                        <a:srgbClr val="C00000"/>
                                      </a:solidFill>
                                      <a:latin typeface="Cambria Math"/>
                                      <a:ea typeface="Cambria Math"/>
                                    </a:rPr>
                                    <m:t>𝑖</m:t>
                                  </m:r>
                                </m:sub>
                              </m:sSub>
                              <m:r>
                                <a:rPr lang="en-US" b="0" i="1" smtClean="0">
                                  <a:solidFill>
                                    <a:srgbClr val="C00000"/>
                                  </a:solidFill>
                                  <a:latin typeface="Cambria Math"/>
                                  <a:ea typeface="Cambria Math"/>
                                </a:rPr>
                                <m:t>∙</m:t>
                              </m:r>
                              <m:nary>
                                <m:naryPr>
                                  <m:chr m:val="∑"/>
                                  <m:ctrlPr>
                                    <a:rPr lang="en-US" b="0" i="1" smtClean="0">
                                      <a:solidFill>
                                        <a:srgbClr val="C00000"/>
                                      </a:solidFill>
                                      <a:latin typeface="Cambria Math"/>
                                      <a:ea typeface="Cambria Math"/>
                                    </a:rPr>
                                  </m:ctrlPr>
                                </m:naryPr>
                                <m:sub>
                                  <m:r>
                                    <m:rPr>
                                      <m:brk m:alnAt="23"/>
                                    </m:rPr>
                                    <a:rPr lang="en-US" b="0" i="1" smtClean="0">
                                      <a:solidFill>
                                        <a:srgbClr val="C00000"/>
                                      </a:solidFill>
                                      <a:latin typeface="Cambria Math"/>
                                      <a:ea typeface="Cambria Math"/>
                                    </a:rPr>
                                    <m:t>𝑖</m:t>
                                  </m:r>
                                  <m:r>
                                    <a:rPr lang="en-US" b="0" i="1" smtClean="0">
                                      <a:solidFill>
                                        <a:srgbClr val="C00000"/>
                                      </a:solidFill>
                                      <a:latin typeface="Cambria Math"/>
                                      <a:ea typeface="Cambria Math"/>
                                    </a:rPr>
                                    <m:t>=</m:t>
                                  </m:r>
                                  <m:r>
                                    <a:rPr lang="en-US" b="0" i="1" smtClean="0">
                                      <a:solidFill>
                                        <a:srgbClr val="C00000"/>
                                      </a:solidFill>
                                      <a:latin typeface="Cambria Math"/>
                                      <a:ea typeface="Cambria Math"/>
                                    </a:rPr>
                                    <m:t>𝑛</m:t>
                                  </m:r>
                                </m:sub>
                                <m:sup>
                                  <m:r>
                                    <a:rPr lang="en-US" b="0" i="1" smtClean="0">
                                      <a:solidFill>
                                        <a:srgbClr val="C00000"/>
                                      </a:solidFill>
                                      <a:latin typeface="Cambria Math"/>
                                      <a:ea typeface="Cambria Math"/>
                                    </a:rPr>
                                    <m:t>𝑛</m:t>
                                  </m:r>
                                </m:sup>
                                <m:e>
                                  <m:r>
                                    <a:rPr lang="en-US" b="0" i="1" smtClean="0">
                                      <a:solidFill>
                                        <a:srgbClr val="C00000"/>
                                      </a:solidFill>
                                      <a:latin typeface="Cambria Math"/>
                                      <a:ea typeface="Cambria Math"/>
                                    </a:rPr>
                                    <m:t>𝑙𝑔</m:t>
                                  </m:r>
                                  <m:sSub>
                                    <m:sSubPr>
                                      <m:ctrlPr>
                                        <a:rPr lang="en-US" b="0" i="1" smtClean="0">
                                          <a:solidFill>
                                            <a:srgbClr val="C00000"/>
                                          </a:solidFill>
                                          <a:latin typeface="Cambria Math"/>
                                          <a:ea typeface="Cambria Math"/>
                                        </a:rPr>
                                      </m:ctrlPr>
                                    </m:sSubPr>
                                    <m:e>
                                      <m:r>
                                        <a:rPr lang="en-US" b="0" i="1" smtClean="0">
                                          <a:solidFill>
                                            <a:srgbClr val="C00000"/>
                                          </a:solidFill>
                                          <a:latin typeface="Cambria Math"/>
                                          <a:ea typeface="Cambria Math"/>
                                        </a:rPr>
                                        <m:t>𝑃</m:t>
                                      </m:r>
                                    </m:e>
                                    <m:sub>
                                      <m:sSub>
                                        <m:sSubPr>
                                          <m:ctrlPr>
                                            <a:rPr lang="en-US" b="0" i="1" smtClean="0">
                                              <a:solidFill>
                                                <a:srgbClr val="C00000"/>
                                              </a:solidFill>
                                              <a:latin typeface="Cambria Math"/>
                                              <a:ea typeface="Cambria Math"/>
                                            </a:rPr>
                                          </m:ctrlPr>
                                        </m:sSubPr>
                                        <m:e>
                                          <m:r>
                                            <a:rPr lang="en-US" b="0" i="1" smtClean="0">
                                              <a:solidFill>
                                                <a:srgbClr val="C00000"/>
                                              </a:solidFill>
                                              <a:latin typeface="Cambria Math"/>
                                              <a:ea typeface="Cambria Math"/>
                                            </a:rPr>
                                            <m:t>𝑍</m:t>
                                          </m:r>
                                        </m:e>
                                        <m:sub>
                                          <m:r>
                                            <a:rPr lang="en-US" b="0" i="1" smtClean="0">
                                              <a:solidFill>
                                                <a:srgbClr val="C00000"/>
                                              </a:solidFill>
                                              <a:latin typeface="Cambria Math"/>
                                              <a:ea typeface="Cambria Math"/>
                                            </a:rPr>
                                            <m:t>𝑖</m:t>
                                          </m:r>
                                        </m:sub>
                                      </m:sSub>
                                    </m:sub>
                                  </m:sSub>
                                </m:e>
                              </m:nary>
                            </m:e>
                          </m:nary>
                        </m:num>
                        <m:den>
                          <m:r>
                            <a:rPr lang="en-US" b="0" i="1" smtClean="0">
                              <a:solidFill>
                                <a:srgbClr val="C00000"/>
                              </a:solidFill>
                              <a:latin typeface="Cambria Math"/>
                            </a:rPr>
                            <m:t>𝑛</m:t>
                          </m:r>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=1</m:t>
                              </m:r>
                            </m:sub>
                            <m:sup>
                              <m:r>
                                <a:rPr lang="en-US" b="0" i="1" smtClean="0">
                                  <a:solidFill>
                                    <a:srgbClr val="C00000"/>
                                  </a:solidFill>
                                  <a:latin typeface="Cambria Math"/>
                                </a:rPr>
                                <m:t>𝑛</m:t>
                              </m:r>
                            </m:sup>
                            <m:e>
                              <m:sSup>
                                <m:sSupPr>
                                  <m:ctrlPr>
                                    <a:rPr lang="en-US" b="0" i="1" smtClean="0">
                                      <a:solidFill>
                                        <a:srgbClr val="C00000"/>
                                      </a:solidFill>
                                      <a:latin typeface="Cambria Math"/>
                                    </a:rPr>
                                  </m:ctrlPr>
                                </m:sSupPr>
                                <m:e>
                                  <m:d>
                                    <m:dPr>
                                      <m:ctrlPr>
                                        <a:rPr lang="en-US" b="0" i="1" smtClean="0">
                                          <a:solidFill>
                                            <a:srgbClr val="C00000"/>
                                          </a:solidFill>
                                          <a:latin typeface="Cambria Math"/>
                                        </a:rPr>
                                      </m:ctrlPr>
                                    </m:dPr>
                                    <m:e>
                                      <m:r>
                                        <a:rPr lang="en-US" b="0" i="1" smtClean="0">
                                          <a:solidFill>
                                            <a:srgbClr val="C00000"/>
                                          </a:solidFill>
                                          <a:latin typeface="Cambria Math"/>
                                        </a:rPr>
                                        <m:t>𝑙𝑔</m:t>
                                      </m:r>
                                      <m:sSub>
                                        <m:sSubPr>
                                          <m:ctrlPr>
                                            <a:rPr lang="en-US" b="0" i="1" smtClean="0">
                                              <a:solidFill>
                                                <a:srgbClr val="C00000"/>
                                              </a:solidFill>
                                              <a:latin typeface="Cambria Math"/>
                                            </a:rPr>
                                          </m:ctrlPr>
                                        </m:sSubPr>
                                        <m:e>
                                          <m:r>
                                            <a:rPr lang="en-US" b="0" i="1" smtClean="0">
                                              <a:solidFill>
                                                <a:srgbClr val="C00000"/>
                                              </a:solidFill>
                                              <a:latin typeface="Cambria Math"/>
                                            </a:rPr>
                                            <m:t>𝑡</m:t>
                                          </m:r>
                                        </m:e>
                                        <m:sub>
                                          <m:r>
                                            <a:rPr lang="en-US" b="0" i="1" smtClean="0">
                                              <a:solidFill>
                                                <a:srgbClr val="C00000"/>
                                              </a:solidFill>
                                              <a:latin typeface="Cambria Math"/>
                                            </a:rPr>
                                            <m:t>𝑖</m:t>
                                          </m:r>
                                        </m:sub>
                                      </m:sSub>
                                    </m:e>
                                  </m:d>
                                </m:e>
                                <m:sup>
                                  <m:r>
                                    <a:rPr lang="en-US" b="0" i="1" smtClean="0">
                                      <a:solidFill>
                                        <a:srgbClr val="C00000"/>
                                      </a:solidFill>
                                      <a:latin typeface="Cambria Math"/>
                                    </a:rPr>
                                    <m:t>2</m:t>
                                  </m:r>
                                </m:sup>
                              </m:sSup>
                            </m:e>
                          </m:nary>
                          <m:r>
                            <a:rPr lang="en-US" b="0" i="1" smtClean="0">
                              <a:solidFill>
                                <a:srgbClr val="C00000"/>
                              </a:solidFill>
                              <a:latin typeface="Cambria Math"/>
                            </a:rPr>
                            <m:t>−</m:t>
                          </m:r>
                          <m:sSup>
                            <m:sSupPr>
                              <m:ctrlPr>
                                <a:rPr lang="en-US" b="0" i="1" smtClean="0">
                                  <a:solidFill>
                                    <a:srgbClr val="C00000"/>
                                  </a:solidFill>
                                  <a:latin typeface="Cambria Math"/>
                                </a:rPr>
                              </m:ctrlPr>
                            </m:sSupPr>
                            <m:e>
                              <m:d>
                                <m:dPr>
                                  <m:ctrlPr>
                                    <a:rPr lang="en-US" b="0" i="1" smtClean="0">
                                      <a:solidFill>
                                        <a:srgbClr val="C00000"/>
                                      </a:solidFill>
                                      <a:latin typeface="Cambria Math"/>
                                    </a:rPr>
                                  </m:ctrlPr>
                                </m:dPr>
                                <m:e>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m:t>
                                      </m:r>
                                      <m:r>
                                        <a:rPr lang="en-US" b="0" i="1" smtClean="0">
                                          <a:solidFill>
                                            <a:srgbClr val="C00000"/>
                                          </a:solidFill>
                                          <a:latin typeface="Cambria Math"/>
                                        </a:rPr>
                                        <m:t>𝑛</m:t>
                                      </m:r>
                                    </m:sub>
                                    <m:sup>
                                      <m:r>
                                        <a:rPr lang="en-US" b="0" i="1" smtClean="0">
                                          <a:solidFill>
                                            <a:srgbClr val="C00000"/>
                                          </a:solidFill>
                                          <a:latin typeface="Cambria Math"/>
                                        </a:rPr>
                                        <m:t>𝑛</m:t>
                                      </m:r>
                                    </m:sup>
                                    <m:e>
                                      <m:r>
                                        <a:rPr lang="en-US" b="0" i="1" smtClean="0">
                                          <a:solidFill>
                                            <a:srgbClr val="C00000"/>
                                          </a:solidFill>
                                          <a:latin typeface="Cambria Math"/>
                                        </a:rPr>
                                        <m:t>𝑙𝑔</m:t>
                                      </m:r>
                                      <m:sSub>
                                        <m:sSubPr>
                                          <m:ctrlPr>
                                            <a:rPr lang="en-US" b="0" i="1" smtClean="0">
                                              <a:solidFill>
                                                <a:srgbClr val="C00000"/>
                                              </a:solidFill>
                                              <a:latin typeface="Cambria Math"/>
                                            </a:rPr>
                                          </m:ctrlPr>
                                        </m:sSubPr>
                                        <m:e>
                                          <m:r>
                                            <a:rPr lang="en-US" b="0" i="1" smtClean="0">
                                              <a:solidFill>
                                                <a:srgbClr val="C00000"/>
                                              </a:solidFill>
                                              <a:latin typeface="Cambria Math"/>
                                            </a:rPr>
                                            <m:t>𝑡</m:t>
                                          </m:r>
                                        </m:e>
                                        <m:sub>
                                          <m:r>
                                            <a:rPr lang="en-US" b="0" i="1" smtClean="0">
                                              <a:solidFill>
                                                <a:srgbClr val="C00000"/>
                                              </a:solidFill>
                                              <a:latin typeface="Cambria Math"/>
                                            </a:rPr>
                                            <m:t>𝑖</m:t>
                                          </m:r>
                                        </m:sub>
                                      </m:sSub>
                                    </m:e>
                                  </m:nary>
                                </m:e>
                              </m:d>
                            </m:e>
                            <m:sup>
                              <m:r>
                                <a:rPr lang="en-US" b="0" i="1" smtClean="0">
                                  <a:solidFill>
                                    <a:srgbClr val="C00000"/>
                                  </a:solidFill>
                                  <a:latin typeface="Cambria Math"/>
                                </a:rPr>
                                <m:t>2</m:t>
                              </m:r>
                            </m:sup>
                          </m:sSup>
                        </m:den>
                      </m:f>
                    </m:oMath>
                  </m:oMathPara>
                </a14:m>
                <a:endParaRPr lang="ru-RU" dirty="0"/>
              </a:p>
            </p:txBody>
          </p:sp>
        </mc:Choice>
        <mc:Fallback xmlns="">
          <p:sp>
            <p:nvSpPr>
              <p:cNvPr id="30" name="TextBox 29"/>
              <p:cNvSpPr txBox="1">
                <a:spLocks noRot="1" noChangeAspect="1" noMove="1" noResize="1" noEditPoints="1" noAdjustHandles="1" noChangeArrowheads="1" noChangeShapeType="1" noTextEdit="1"/>
              </p:cNvSpPr>
              <p:nvPr/>
            </p:nvSpPr>
            <p:spPr>
              <a:xfrm>
                <a:off x="-1" y="5906995"/>
                <a:ext cx="4840234" cy="796565"/>
              </a:xfrm>
              <a:prstGeom prst="rect">
                <a:avLst/>
              </a:prstGeom>
              <a:blipFill rotWithShape="1">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840233" y="5796668"/>
                <a:ext cx="3882408" cy="8485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a:rPr>
                        <m:t>𝑙𝑔</m:t>
                      </m:r>
                      <m:sSub>
                        <m:sSubPr>
                          <m:ctrlPr>
                            <a:rPr lang="en-US" b="0" i="1" smtClean="0">
                              <a:solidFill>
                                <a:srgbClr val="C00000"/>
                              </a:solidFill>
                              <a:latin typeface="Cambria Math"/>
                            </a:rPr>
                          </m:ctrlPr>
                        </m:sSubPr>
                        <m:e>
                          <m:r>
                            <a:rPr lang="en-US" b="0" i="1" smtClean="0">
                              <a:solidFill>
                                <a:srgbClr val="C00000"/>
                              </a:solidFill>
                              <a:latin typeface="Cambria Math"/>
                            </a:rPr>
                            <m:t>𝐶</m:t>
                          </m:r>
                        </m:e>
                        <m:sub>
                          <m:sSub>
                            <m:sSubPr>
                              <m:ctrlPr>
                                <a:rPr lang="en-US" b="0" i="1" smtClean="0">
                                  <a:solidFill>
                                    <a:srgbClr val="C00000"/>
                                  </a:solidFill>
                                  <a:latin typeface="Cambria Math"/>
                                </a:rPr>
                              </m:ctrlPr>
                            </m:sSubPr>
                            <m:e>
                              <m:r>
                                <a:rPr lang="en-US" b="0" i="1" smtClean="0">
                                  <a:solidFill>
                                    <a:srgbClr val="C00000"/>
                                  </a:solidFill>
                                  <a:latin typeface="Cambria Math"/>
                                </a:rPr>
                                <m:t>𝑃</m:t>
                              </m:r>
                            </m:e>
                            <m:sub>
                              <m:r>
                                <a:rPr lang="en-US" b="0" i="1" smtClean="0">
                                  <a:solidFill>
                                    <a:srgbClr val="C00000"/>
                                  </a:solidFill>
                                  <a:latin typeface="Cambria Math"/>
                                </a:rPr>
                                <m:t>𝑧</m:t>
                              </m:r>
                            </m:sub>
                          </m:sSub>
                        </m:sub>
                      </m:sSub>
                      <m:r>
                        <a:rPr lang="en-US" b="0" i="1" smtClean="0">
                          <a:solidFill>
                            <a:srgbClr val="C00000"/>
                          </a:solidFill>
                          <a:latin typeface="Cambria Math"/>
                        </a:rPr>
                        <m:t>=</m:t>
                      </m:r>
                      <m:f>
                        <m:fPr>
                          <m:ctrlPr>
                            <a:rPr lang="en-US" b="0" i="1" smtClean="0">
                              <a:solidFill>
                                <a:srgbClr val="C00000"/>
                              </a:solidFill>
                              <a:latin typeface="Cambria Math"/>
                            </a:rPr>
                          </m:ctrlPr>
                        </m:fPr>
                        <m:num>
                          <m:r>
                            <a:rPr lang="en-US" b="0" i="1" smtClean="0">
                              <a:solidFill>
                                <a:srgbClr val="C00000"/>
                              </a:solidFill>
                              <a:latin typeface="Cambria Math"/>
                            </a:rPr>
                            <m:t>1</m:t>
                          </m:r>
                        </m:num>
                        <m:den>
                          <m:r>
                            <a:rPr lang="en-US" b="0" i="1" smtClean="0">
                              <a:solidFill>
                                <a:srgbClr val="C00000"/>
                              </a:solidFill>
                              <a:latin typeface="Cambria Math"/>
                            </a:rPr>
                            <m:t>𝑛</m:t>
                          </m:r>
                        </m:den>
                      </m:f>
                      <m:d>
                        <m:dPr>
                          <m:ctrlPr>
                            <a:rPr lang="en-US" b="0" i="1" smtClean="0">
                              <a:solidFill>
                                <a:srgbClr val="C00000"/>
                              </a:solidFill>
                              <a:latin typeface="Cambria Math"/>
                            </a:rPr>
                          </m:ctrlPr>
                        </m:dPr>
                        <m:e>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=1</m:t>
                              </m:r>
                            </m:sub>
                            <m:sup>
                              <m:r>
                                <a:rPr lang="en-US" b="0" i="1" smtClean="0">
                                  <a:solidFill>
                                    <a:srgbClr val="C00000"/>
                                  </a:solidFill>
                                  <a:latin typeface="Cambria Math"/>
                                </a:rPr>
                                <m:t>𝑛</m:t>
                              </m:r>
                            </m:sup>
                            <m:e>
                              <m:r>
                                <a:rPr lang="en-US" b="0" i="1" smtClean="0">
                                  <a:solidFill>
                                    <a:srgbClr val="C00000"/>
                                  </a:solidFill>
                                  <a:latin typeface="Cambria Math"/>
                                </a:rPr>
                                <m:t>𝑙𝑔</m:t>
                              </m:r>
                              <m:sSub>
                                <m:sSubPr>
                                  <m:ctrlPr>
                                    <a:rPr lang="en-US" b="0" i="1" smtClean="0">
                                      <a:solidFill>
                                        <a:srgbClr val="C00000"/>
                                      </a:solidFill>
                                      <a:latin typeface="Cambria Math"/>
                                    </a:rPr>
                                  </m:ctrlPr>
                                </m:sSubPr>
                                <m:e>
                                  <m:r>
                                    <a:rPr lang="en-US" b="0" i="1" smtClean="0">
                                      <a:solidFill>
                                        <a:srgbClr val="C00000"/>
                                      </a:solidFill>
                                      <a:latin typeface="Cambria Math"/>
                                    </a:rPr>
                                    <m:t>𝑃</m:t>
                                  </m:r>
                                </m:e>
                                <m:sub>
                                  <m:sSub>
                                    <m:sSubPr>
                                      <m:ctrlPr>
                                        <a:rPr lang="en-US" b="0" i="1" smtClean="0">
                                          <a:solidFill>
                                            <a:srgbClr val="C00000"/>
                                          </a:solidFill>
                                          <a:latin typeface="Cambria Math"/>
                                        </a:rPr>
                                      </m:ctrlPr>
                                    </m:sSubPr>
                                    <m:e>
                                      <m:r>
                                        <a:rPr lang="en-US" b="0" i="1" smtClean="0">
                                          <a:solidFill>
                                            <a:srgbClr val="C00000"/>
                                          </a:solidFill>
                                          <a:latin typeface="Cambria Math"/>
                                        </a:rPr>
                                        <m:t>𝑍</m:t>
                                      </m:r>
                                    </m:e>
                                    <m:sub>
                                      <m:r>
                                        <a:rPr lang="en-US" b="0" i="1" smtClean="0">
                                          <a:solidFill>
                                            <a:srgbClr val="C00000"/>
                                          </a:solidFill>
                                          <a:latin typeface="Cambria Math"/>
                                        </a:rPr>
                                        <m:t>𝑖</m:t>
                                      </m:r>
                                    </m:sub>
                                  </m:sSub>
                                </m:sub>
                              </m:sSub>
                            </m:e>
                          </m:nary>
                          <m:r>
                            <a:rPr lang="en-US" b="0" i="1" smtClean="0">
                              <a:solidFill>
                                <a:srgbClr val="C00000"/>
                              </a:solidFill>
                              <a:latin typeface="Cambria Math"/>
                            </a:rPr>
                            <m:t>−</m:t>
                          </m:r>
                          <m:sSub>
                            <m:sSubPr>
                              <m:ctrlPr>
                                <a:rPr lang="en-US" b="0" i="1" smtClean="0">
                                  <a:solidFill>
                                    <a:srgbClr val="C00000"/>
                                  </a:solidFill>
                                  <a:latin typeface="Cambria Math"/>
                                </a:rPr>
                              </m:ctrlPr>
                            </m:sSubPr>
                            <m:e>
                              <m:r>
                                <a:rPr lang="en-US" b="0" i="1" smtClean="0">
                                  <a:solidFill>
                                    <a:srgbClr val="C00000"/>
                                  </a:solidFill>
                                  <a:latin typeface="Cambria Math"/>
                                </a:rPr>
                                <m:t>𝑥</m:t>
                              </m:r>
                            </m:e>
                            <m:sub>
                              <m:sSub>
                                <m:sSubPr>
                                  <m:ctrlPr>
                                    <a:rPr lang="en-US" b="0" i="1" smtClean="0">
                                      <a:solidFill>
                                        <a:srgbClr val="C00000"/>
                                      </a:solidFill>
                                      <a:latin typeface="Cambria Math"/>
                                    </a:rPr>
                                  </m:ctrlPr>
                                </m:sSubPr>
                                <m:e>
                                  <m:r>
                                    <a:rPr lang="en-US" b="0" i="1" smtClean="0">
                                      <a:solidFill>
                                        <a:srgbClr val="C00000"/>
                                      </a:solidFill>
                                      <a:latin typeface="Cambria Math"/>
                                    </a:rPr>
                                    <m:t>𝑃</m:t>
                                  </m:r>
                                </m:e>
                                <m:sub>
                                  <m:r>
                                    <a:rPr lang="en-US" b="0" i="1" smtClean="0">
                                      <a:solidFill>
                                        <a:srgbClr val="C00000"/>
                                      </a:solidFill>
                                      <a:latin typeface="Cambria Math"/>
                                    </a:rPr>
                                    <m:t>𝑍</m:t>
                                  </m:r>
                                </m:sub>
                              </m:sSub>
                            </m:sub>
                          </m:sSub>
                          <m:r>
                            <a:rPr lang="en-US" b="0" i="1" smtClean="0">
                              <a:solidFill>
                                <a:srgbClr val="C00000"/>
                              </a:solidFill>
                              <a:latin typeface="Cambria Math"/>
                              <a:ea typeface="Cambria Math"/>
                            </a:rPr>
                            <m:t>∙</m:t>
                          </m:r>
                          <m:nary>
                            <m:naryPr>
                              <m:chr m:val="∑"/>
                              <m:ctrlPr>
                                <a:rPr lang="en-US" b="0" i="1" smtClean="0">
                                  <a:solidFill>
                                    <a:srgbClr val="C00000"/>
                                  </a:solidFill>
                                  <a:latin typeface="Cambria Math"/>
                                  <a:ea typeface="Cambria Math"/>
                                </a:rPr>
                              </m:ctrlPr>
                            </m:naryPr>
                            <m:sub>
                              <m:r>
                                <m:rPr>
                                  <m:brk m:alnAt="23"/>
                                </m:rPr>
                                <a:rPr lang="en-US" b="0" i="1" smtClean="0">
                                  <a:solidFill>
                                    <a:srgbClr val="C00000"/>
                                  </a:solidFill>
                                  <a:latin typeface="Cambria Math"/>
                                  <a:ea typeface="Cambria Math"/>
                                </a:rPr>
                                <m:t>𝑖</m:t>
                              </m:r>
                              <m:r>
                                <a:rPr lang="en-US" b="0" i="1" smtClean="0">
                                  <a:solidFill>
                                    <a:srgbClr val="C00000"/>
                                  </a:solidFill>
                                  <a:latin typeface="Cambria Math"/>
                                  <a:ea typeface="Cambria Math"/>
                                </a:rPr>
                                <m:t>=1</m:t>
                              </m:r>
                            </m:sub>
                            <m:sup>
                              <m:r>
                                <a:rPr lang="en-US" b="0" i="1" smtClean="0">
                                  <a:solidFill>
                                    <a:srgbClr val="C00000"/>
                                  </a:solidFill>
                                  <a:latin typeface="Cambria Math"/>
                                  <a:ea typeface="Cambria Math"/>
                                </a:rPr>
                                <m:t>𝑛</m:t>
                              </m:r>
                            </m:sup>
                            <m:e>
                              <m:r>
                                <a:rPr lang="en-US" b="0" i="1" smtClean="0">
                                  <a:solidFill>
                                    <a:srgbClr val="C00000"/>
                                  </a:solidFill>
                                  <a:latin typeface="Cambria Math"/>
                                  <a:ea typeface="Cambria Math"/>
                                </a:rPr>
                                <m:t>𝑙𝑔</m:t>
                              </m:r>
                              <m:sSub>
                                <m:sSubPr>
                                  <m:ctrlPr>
                                    <a:rPr lang="en-US" b="0" i="1" smtClean="0">
                                      <a:solidFill>
                                        <a:srgbClr val="C00000"/>
                                      </a:solidFill>
                                      <a:latin typeface="Cambria Math"/>
                                      <a:ea typeface="Cambria Math"/>
                                    </a:rPr>
                                  </m:ctrlPr>
                                </m:sSubPr>
                                <m:e>
                                  <m:r>
                                    <a:rPr lang="en-US" b="0" i="1" smtClean="0">
                                      <a:solidFill>
                                        <a:srgbClr val="C00000"/>
                                      </a:solidFill>
                                      <a:latin typeface="Cambria Math"/>
                                      <a:ea typeface="Cambria Math"/>
                                    </a:rPr>
                                    <m:t>𝑡</m:t>
                                  </m:r>
                                </m:e>
                                <m:sub>
                                  <m:r>
                                    <a:rPr lang="en-US" b="0" i="1" smtClean="0">
                                      <a:solidFill>
                                        <a:srgbClr val="C00000"/>
                                      </a:solidFill>
                                      <a:latin typeface="Cambria Math"/>
                                      <a:ea typeface="Cambria Math"/>
                                    </a:rPr>
                                    <m:t>𝑖</m:t>
                                  </m:r>
                                </m:sub>
                              </m:sSub>
                            </m:e>
                          </m:nary>
                        </m:e>
                      </m:d>
                    </m:oMath>
                  </m:oMathPara>
                </a14:m>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4840233" y="5796668"/>
                <a:ext cx="3882408" cy="848566"/>
              </a:xfrm>
              <a:prstGeom prst="rect">
                <a:avLst/>
              </a:prstGeom>
              <a:blipFill rotWithShape="0">
                <a:blip r:embed="rId11"/>
                <a:stretch>
                  <a:fillRect/>
                </a:stretch>
              </a:blipFill>
            </p:spPr>
            <p:txBody>
              <a:bodyPr/>
              <a:lstStyle/>
              <a:p>
                <a:r>
                  <a:rPr lang="ru-RU">
                    <a:noFill/>
                  </a:rPr>
                  <a:t> </a:t>
                </a:r>
              </a:p>
            </p:txBody>
          </p:sp>
        </mc:Fallback>
      </mc:AlternateContent>
      <p:sp>
        <p:nvSpPr>
          <p:cNvPr id="31" name="Содержимое 2"/>
          <p:cNvSpPr txBox="1">
            <a:spLocks/>
          </p:cNvSpPr>
          <p:nvPr/>
        </p:nvSpPr>
        <p:spPr>
          <a:xfrm>
            <a:off x="23391" y="2282967"/>
            <a:ext cx="9144000" cy="416859"/>
          </a:xfrm>
          <a:prstGeom prst="rect">
            <a:avLst/>
          </a:prstGeom>
        </p:spPr>
        <p:txBody>
          <a:bodyPr vert="horz" lIns="91440" tIns="45720" rIns="91440" bIns="45720" rtlCol="0">
            <a:noAutofit/>
          </a:bodyPr>
          <a:lstStyle/>
          <a:p>
            <a:pPr marL="180975" algn="just">
              <a:lnSpc>
                <a:spcPct val="80000"/>
              </a:lnSpc>
              <a:defRPr/>
            </a:pPr>
            <a:r>
              <a:rPr lang="ru-RU" dirty="0" smtClean="0">
                <a:solidFill>
                  <a:schemeClr val="tx2">
                    <a:lumMod val="75000"/>
                  </a:schemeClr>
                </a:solidFill>
                <a:latin typeface="GOST Type BU" pitchFamily="2" charset="2"/>
              </a:rPr>
              <a:t>проводятся опыты по сериям:</a:t>
            </a:r>
          </a:p>
        </p:txBody>
      </p:sp>
      <mc:AlternateContent xmlns:mc="http://schemas.openxmlformats.org/markup-compatibility/2006" xmlns:a14="http://schemas.microsoft.com/office/drawing/2010/main">
        <mc:Choice Requires="a14">
          <p:sp>
            <p:nvSpPr>
              <p:cNvPr id="24" name="TextBox 23"/>
              <p:cNvSpPr txBox="1"/>
              <p:nvPr/>
            </p:nvSpPr>
            <p:spPr>
              <a:xfrm>
                <a:off x="3164880" y="2289503"/>
                <a:ext cx="1630254" cy="423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a:rPr>
                        <m:t>𝑃</m:t>
                      </m:r>
                      <m:r>
                        <a:rPr lang="en-US" sz="2000" b="0" i="1" smtClean="0">
                          <a:solidFill>
                            <a:srgbClr val="C00000"/>
                          </a:solidFill>
                          <a:latin typeface="Cambria Math"/>
                        </a:rPr>
                        <m:t>=</m:t>
                      </m:r>
                      <m:sSub>
                        <m:sSubPr>
                          <m:ctrlPr>
                            <a:rPr lang="en-US" sz="2000" b="0" i="1" smtClean="0">
                              <a:solidFill>
                                <a:srgbClr val="C00000"/>
                              </a:solidFill>
                              <a:latin typeface="Cambria Math"/>
                            </a:rPr>
                          </m:ctrlPr>
                        </m:sSubPr>
                        <m:e>
                          <m:r>
                            <a:rPr lang="en-US" sz="2000" b="0" i="1" smtClean="0">
                              <a:solidFill>
                                <a:srgbClr val="C00000"/>
                              </a:solidFill>
                              <a:latin typeface="Cambria Math"/>
                            </a:rPr>
                            <m:t>𝐶</m:t>
                          </m:r>
                        </m:e>
                        <m:sub>
                          <m:r>
                            <a:rPr lang="en-US" sz="2000" b="0" i="1" smtClean="0">
                              <a:solidFill>
                                <a:srgbClr val="C00000"/>
                              </a:solidFill>
                              <a:latin typeface="Cambria Math"/>
                            </a:rPr>
                            <m:t>𝑝𝑡</m:t>
                          </m:r>
                        </m:sub>
                      </m:sSub>
                      <m:r>
                        <a:rPr lang="en-US" sz="2000" b="0" i="1" smtClean="0">
                          <a:solidFill>
                            <a:srgbClr val="C00000"/>
                          </a:solidFill>
                          <a:latin typeface="Cambria Math"/>
                          <a:ea typeface="Cambria Math"/>
                        </a:rPr>
                        <m:t>∙</m:t>
                      </m:r>
                      <m:sSup>
                        <m:sSupPr>
                          <m:ctrlPr>
                            <a:rPr lang="en-US" sz="2000" b="0" i="1" smtClean="0">
                              <a:solidFill>
                                <a:srgbClr val="C00000"/>
                              </a:solidFill>
                              <a:latin typeface="Cambria Math"/>
                              <a:ea typeface="Cambria Math"/>
                            </a:rPr>
                          </m:ctrlPr>
                        </m:sSupPr>
                        <m:e>
                          <m:r>
                            <a:rPr lang="en-US" sz="2000" b="0" i="1" smtClean="0">
                              <a:solidFill>
                                <a:srgbClr val="C00000"/>
                              </a:solidFill>
                              <a:latin typeface="Cambria Math"/>
                              <a:ea typeface="Cambria Math"/>
                            </a:rPr>
                            <m:t>𝑡</m:t>
                          </m:r>
                        </m:e>
                        <m:sup>
                          <m:sSub>
                            <m:sSubPr>
                              <m:ctrlPr>
                                <a:rPr lang="en-US" sz="2000" b="0" i="1" smtClean="0">
                                  <a:solidFill>
                                    <a:srgbClr val="C00000"/>
                                  </a:solidFill>
                                  <a:latin typeface="Cambria Math"/>
                                  <a:ea typeface="Cambria Math"/>
                                </a:rPr>
                              </m:ctrlPr>
                            </m:sSubPr>
                            <m:e>
                              <m:r>
                                <a:rPr lang="en-US" sz="2000" b="0" i="1" smtClean="0">
                                  <a:solidFill>
                                    <a:srgbClr val="C00000"/>
                                  </a:solidFill>
                                  <a:latin typeface="Cambria Math"/>
                                  <a:ea typeface="Cambria Math"/>
                                </a:rPr>
                                <m:t>𝑥</m:t>
                              </m:r>
                            </m:e>
                            <m:sub>
                              <m:r>
                                <a:rPr lang="en-US" sz="2000" b="0" i="1" smtClean="0">
                                  <a:solidFill>
                                    <a:srgbClr val="C00000"/>
                                  </a:solidFill>
                                  <a:latin typeface="Cambria Math"/>
                                  <a:ea typeface="Cambria Math"/>
                                </a:rPr>
                                <m:t>𝑝</m:t>
                              </m:r>
                            </m:sub>
                          </m:sSub>
                        </m:sup>
                      </m:sSup>
                    </m:oMath>
                  </m:oMathPara>
                </a14:m>
                <a:endParaRPr lang="ru-RU" dirty="0"/>
              </a:p>
            </p:txBody>
          </p:sp>
        </mc:Choice>
        <mc:Fallback xmlns="">
          <p:sp>
            <p:nvSpPr>
              <p:cNvPr id="24" name="TextBox 23"/>
              <p:cNvSpPr txBox="1">
                <a:spLocks noRot="1" noChangeAspect="1" noMove="1" noResize="1" noEditPoints="1" noAdjustHandles="1" noChangeArrowheads="1" noChangeShapeType="1" noTextEdit="1"/>
              </p:cNvSpPr>
              <p:nvPr/>
            </p:nvSpPr>
            <p:spPr>
              <a:xfrm>
                <a:off x="3164880" y="2289503"/>
                <a:ext cx="1630254" cy="423770"/>
              </a:xfrm>
              <a:prstGeom prst="rect">
                <a:avLst/>
              </a:prstGeom>
              <a:blipFill rotWithShape="1">
                <a:blip r:embed="rId12"/>
                <a:stretch>
                  <a:fillRect b="-8696"/>
                </a:stretch>
              </a:blipFill>
            </p:spPr>
            <p:txBody>
              <a:bodyPr/>
              <a:lstStyle/>
              <a:p>
                <a:r>
                  <a:rPr lang="ru-RU">
                    <a:noFill/>
                  </a:rPr>
                  <a:t> </a:t>
                </a:r>
              </a:p>
            </p:txBody>
          </p:sp>
        </mc:Fallback>
      </mc:AlternateContent>
      <p:sp>
        <p:nvSpPr>
          <p:cNvPr id="32" name="Содержимое 2"/>
          <p:cNvSpPr txBox="1">
            <a:spLocks/>
          </p:cNvSpPr>
          <p:nvPr/>
        </p:nvSpPr>
        <p:spPr>
          <a:xfrm>
            <a:off x="4660664" y="2360951"/>
            <a:ext cx="1493868" cy="416859"/>
          </a:xfrm>
          <a:prstGeom prst="rect">
            <a:avLst/>
          </a:prstGeom>
        </p:spPr>
        <p:txBody>
          <a:bodyPr vert="horz" lIns="91440" tIns="45720" rIns="91440" bIns="45720" rtlCol="0">
            <a:noAutofit/>
          </a:bodyPr>
          <a:lstStyle/>
          <a:p>
            <a:pPr marL="180975" algn="just">
              <a:lnSpc>
                <a:spcPct val="80000"/>
              </a:lnSpc>
              <a:defRPr/>
            </a:pPr>
            <a:r>
              <a:rPr lang="ru-RU" dirty="0" smtClean="0">
                <a:solidFill>
                  <a:schemeClr val="tx2">
                    <a:lumMod val="75000"/>
                  </a:schemeClr>
                </a:solidFill>
                <a:latin typeface="GOST Type BU" pitchFamily="2" charset="2"/>
              </a:rPr>
              <a:t>, где</a:t>
            </a:r>
          </a:p>
        </p:txBody>
      </p:sp>
      <p:sp>
        <p:nvSpPr>
          <p:cNvPr id="33" name="Содержимое 2"/>
          <p:cNvSpPr txBox="1">
            <a:spLocks/>
          </p:cNvSpPr>
          <p:nvPr/>
        </p:nvSpPr>
        <p:spPr>
          <a:xfrm>
            <a:off x="23391" y="2906368"/>
            <a:ext cx="9144000" cy="619589"/>
          </a:xfrm>
          <a:prstGeom prst="rect">
            <a:avLst/>
          </a:prstGeom>
        </p:spPr>
        <p:txBody>
          <a:bodyPr vert="horz" lIns="91440" tIns="45720" rIns="91440" bIns="45720" rtlCol="0">
            <a:noAutofit/>
          </a:bodyPr>
          <a:lstStyle/>
          <a:p>
            <a:pPr marL="180975" algn="just">
              <a:lnSpc>
                <a:spcPct val="80000"/>
              </a:lnSpc>
              <a:defRPr/>
            </a:pPr>
            <a:r>
              <a:rPr lang="ru-RU" dirty="0" smtClean="0">
                <a:solidFill>
                  <a:schemeClr val="tx2">
                    <a:lumMod val="75000"/>
                  </a:schemeClr>
                </a:solidFill>
                <a:latin typeface="GOST Type BU" pitchFamily="2" charset="2"/>
              </a:rPr>
              <a:t>если прологарифмировать:</a:t>
            </a:r>
            <a:r>
              <a:rPr lang="en-US"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то получим уравнение прямой, где </a:t>
            </a:r>
            <a:r>
              <a:rPr lang="en-US" dirty="0" err="1">
                <a:solidFill>
                  <a:srgbClr val="C00000"/>
                </a:solidFill>
                <a:latin typeface="GOST Type BU" pitchFamily="2" charset="2"/>
              </a:rPr>
              <a:t>X</a:t>
            </a:r>
            <a:r>
              <a:rPr lang="en-US" baseline="-25000" dirty="0" err="1">
                <a:solidFill>
                  <a:srgbClr val="C00000"/>
                </a:solidFill>
                <a:latin typeface="GOST Type BU" pitchFamily="2" charset="2"/>
              </a:rPr>
              <a:t>p</a:t>
            </a:r>
            <a:r>
              <a:rPr lang="en-US" dirty="0">
                <a:solidFill>
                  <a:schemeClr val="tx2">
                    <a:lumMod val="75000"/>
                  </a:schemeClr>
                </a:solidFill>
                <a:latin typeface="GOST Type BU" pitchFamily="2" charset="2"/>
              </a:rPr>
              <a:t> – </a:t>
            </a:r>
            <a:r>
              <a:rPr lang="ru-RU" dirty="0">
                <a:solidFill>
                  <a:schemeClr val="tx2">
                    <a:lumMod val="75000"/>
                  </a:schemeClr>
                </a:solidFill>
                <a:latin typeface="GOST Type BU" pitchFamily="2" charset="2"/>
              </a:rPr>
              <a:t>тангенс угла ее наклона</a:t>
            </a:r>
          </a:p>
          <a:p>
            <a:pPr marL="180975" algn="just">
              <a:lnSpc>
                <a:spcPct val="80000"/>
              </a:lnSpc>
              <a:defRPr/>
            </a:pPr>
            <a:endParaRPr lang="ru-RU" dirty="0" smtClean="0">
              <a:solidFill>
                <a:schemeClr val="tx2">
                  <a:lumMod val="75000"/>
                </a:schemeClr>
              </a:solidFill>
              <a:latin typeface="GOST Type BU" pitchFamily="2" charset="2"/>
            </a:endParaRPr>
          </a:p>
        </p:txBody>
      </p:sp>
      <p:sp>
        <p:nvSpPr>
          <p:cNvPr id="35" name="Содержимое 2"/>
          <p:cNvSpPr txBox="1">
            <a:spLocks/>
          </p:cNvSpPr>
          <p:nvPr/>
        </p:nvSpPr>
        <p:spPr>
          <a:xfrm>
            <a:off x="23391" y="3620056"/>
            <a:ext cx="7473243" cy="416859"/>
          </a:xfrm>
          <a:prstGeom prst="rect">
            <a:avLst/>
          </a:prstGeom>
        </p:spPr>
        <p:txBody>
          <a:bodyPr vert="horz" lIns="91440" tIns="45720" rIns="91440" bIns="45720" rtlCol="0">
            <a:noAutofit/>
          </a:bodyPr>
          <a:lstStyle/>
          <a:p>
            <a:pPr marL="180975" algn="just">
              <a:lnSpc>
                <a:spcPct val="80000"/>
              </a:lnSpc>
              <a:defRPr/>
            </a:pPr>
            <a:r>
              <a:rPr lang="ru-RU" dirty="0" smtClean="0">
                <a:solidFill>
                  <a:schemeClr val="tx2">
                    <a:lumMod val="75000"/>
                  </a:schemeClr>
                </a:solidFill>
                <a:latin typeface="GOST Type BU" pitchFamily="2" charset="2"/>
              </a:rPr>
              <a:t>Значение </a:t>
            </a:r>
            <a:r>
              <a:rPr lang="en-US" dirty="0" smtClean="0">
                <a:solidFill>
                  <a:srgbClr val="C00000"/>
                </a:solidFill>
                <a:latin typeface="GOST Type BU" pitchFamily="2" charset="2"/>
              </a:rPr>
              <a:t>C</a:t>
            </a:r>
            <a:r>
              <a:rPr lang="en-US" baseline="-25000" dirty="0" smtClean="0">
                <a:solidFill>
                  <a:srgbClr val="C00000"/>
                </a:solidFill>
                <a:latin typeface="GOST Type BU" pitchFamily="2" charset="2"/>
              </a:rPr>
              <a:t>p</a:t>
            </a:r>
            <a:r>
              <a:rPr lang="en-US" dirty="0" smtClean="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можно определить по графику для аргумента равного 1:</a:t>
            </a:r>
          </a:p>
        </p:txBody>
      </p:sp>
      <p:sp>
        <p:nvSpPr>
          <p:cNvPr id="12" name="Прямоугольник 11"/>
          <p:cNvSpPr/>
          <p:nvPr/>
        </p:nvSpPr>
        <p:spPr>
          <a:xfrm>
            <a:off x="317830" y="4597152"/>
            <a:ext cx="1803699" cy="316818"/>
          </a:xfrm>
          <a:prstGeom prst="rect">
            <a:avLst/>
          </a:prstGeom>
        </p:spPr>
        <p:txBody>
          <a:bodyPr wrap="none">
            <a:spAutoFit/>
          </a:bodyPr>
          <a:lstStyle/>
          <a:p>
            <a:pPr marL="6350" algn="just">
              <a:lnSpc>
                <a:spcPct val="80000"/>
              </a:lnSpc>
              <a:defRPr/>
            </a:pPr>
            <a:r>
              <a:rPr lang="ru-RU" dirty="0">
                <a:solidFill>
                  <a:schemeClr val="tx2">
                    <a:lumMod val="75000"/>
                  </a:schemeClr>
                </a:solidFill>
                <a:latin typeface="GOST Type BU" pitchFamily="2" charset="2"/>
              </a:rPr>
              <a:t>или по формуле:</a:t>
            </a:r>
          </a:p>
        </p:txBody>
      </p:sp>
      <mc:AlternateContent xmlns:mc="http://schemas.openxmlformats.org/markup-compatibility/2006" xmlns:a14="http://schemas.microsoft.com/office/drawing/2010/main">
        <mc:Choice Requires="a14">
          <p:sp>
            <p:nvSpPr>
              <p:cNvPr id="36" name="TextBox 35"/>
              <p:cNvSpPr txBox="1"/>
              <p:nvPr/>
            </p:nvSpPr>
            <p:spPr>
              <a:xfrm>
                <a:off x="2548669" y="3967442"/>
                <a:ext cx="1101905" cy="423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𝑃</m:t>
                          </m:r>
                          <m:r>
                            <a:rPr lang="en-US" sz="2000" b="0" i="1" smtClean="0">
                              <a:solidFill>
                                <a:srgbClr val="C00000"/>
                              </a:solidFill>
                              <a:latin typeface="Cambria Math"/>
                            </a:rPr>
                            <m:t>=</m:t>
                          </m:r>
                          <m:r>
                            <a:rPr lang="en-US" sz="2000" b="0" i="1" smtClean="0">
                              <a:solidFill>
                                <a:srgbClr val="C00000"/>
                              </a:solidFill>
                              <a:latin typeface="Cambria Math"/>
                            </a:rPr>
                            <m:t>𝐶</m:t>
                          </m:r>
                        </m:e>
                        <m:sub>
                          <m:r>
                            <a:rPr lang="en-US" sz="2000" b="0" i="1" smtClean="0">
                              <a:solidFill>
                                <a:srgbClr val="C00000"/>
                              </a:solidFill>
                              <a:latin typeface="Cambria Math"/>
                            </a:rPr>
                            <m:t>𝑝𝑡</m:t>
                          </m:r>
                        </m:sub>
                      </m:sSub>
                    </m:oMath>
                  </m:oMathPara>
                </a14:m>
                <a:endParaRPr lang="ru-RU" sz="20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548669" y="3967442"/>
                <a:ext cx="1101905" cy="423770"/>
              </a:xfrm>
              <a:prstGeom prst="rect">
                <a:avLst/>
              </a:prstGeom>
              <a:blipFill rotWithShape="1">
                <a:blip r:embed="rId13"/>
                <a:stretch>
                  <a:fillRect b="-8696"/>
                </a:stretch>
              </a:blipFill>
            </p:spPr>
            <p:txBody>
              <a:bodyPr/>
              <a:lstStyle/>
              <a:p>
                <a:r>
                  <a:rPr lang="ru-RU">
                    <a:noFill/>
                  </a:rPr>
                  <a:t> </a:t>
                </a:r>
              </a:p>
            </p:txBody>
          </p:sp>
        </mc:Fallback>
      </mc:AlternateContent>
      <p:sp>
        <p:nvSpPr>
          <p:cNvPr id="37" name="Содержимое 2"/>
          <p:cNvSpPr txBox="1">
            <a:spLocks/>
          </p:cNvSpPr>
          <p:nvPr/>
        </p:nvSpPr>
        <p:spPr>
          <a:xfrm>
            <a:off x="3528620" y="4090146"/>
            <a:ext cx="243908" cy="416859"/>
          </a:xfrm>
          <a:prstGeom prst="rect">
            <a:avLst/>
          </a:prstGeom>
        </p:spPr>
        <p:txBody>
          <a:bodyPr vert="horz" lIns="91440" tIns="45720" rIns="91440" bIns="45720" rtlCol="0">
            <a:noAutofit/>
          </a:bodyPr>
          <a:lstStyle/>
          <a:p>
            <a:pPr algn="just">
              <a:lnSpc>
                <a:spcPct val="80000"/>
              </a:lnSpc>
              <a:defRPr/>
            </a:pPr>
            <a:r>
              <a:rPr lang="ru-RU" dirty="0" smtClean="0">
                <a:solidFill>
                  <a:schemeClr val="tx2">
                    <a:lumMod val="75000"/>
                  </a:schemeClr>
                </a:solidFill>
                <a:latin typeface="GOST Type BU" pitchFamily="2" charset="2"/>
              </a:rPr>
              <a:t>, </a:t>
            </a:r>
          </a:p>
        </p:txBody>
      </p:sp>
      <p:sp>
        <p:nvSpPr>
          <p:cNvPr id="38" name="Прямоугольник 37"/>
          <p:cNvSpPr/>
          <p:nvPr/>
        </p:nvSpPr>
        <p:spPr>
          <a:xfrm>
            <a:off x="295450" y="5170930"/>
            <a:ext cx="2885726" cy="316818"/>
          </a:xfrm>
          <a:prstGeom prst="rect">
            <a:avLst/>
          </a:prstGeom>
        </p:spPr>
        <p:txBody>
          <a:bodyPr wrap="none">
            <a:spAutoFit/>
          </a:bodyPr>
          <a:lstStyle/>
          <a:p>
            <a:pPr marL="6350" algn="just">
              <a:lnSpc>
                <a:spcPct val="80000"/>
              </a:lnSpc>
              <a:defRPr/>
            </a:pPr>
            <a:r>
              <a:rPr lang="ru-RU" dirty="0" smtClean="0">
                <a:solidFill>
                  <a:schemeClr val="tx2">
                    <a:lumMod val="75000"/>
                  </a:schemeClr>
                </a:solidFill>
                <a:latin typeface="GOST Type BU" pitchFamily="2" charset="2"/>
              </a:rPr>
              <a:t>для серии из трех опытов:</a:t>
            </a:r>
            <a:endParaRPr lang="ru-RU" dirty="0">
              <a:solidFill>
                <a:schemeClr val="tx2">
                  <a:lumMod val="75000"/>
                </a:schemeClr>
              </a:solidFill>
              <a:latin typeface="GOST Type BU" pitchFamily="2" charset="2"/>
            </a:endParaRPr>
          </a:p>
        </p:txBody>
      </p:sp>
      <p:sp>
        <p:nvSpPr>
          <p:cNvPr id="39" name="Прямоугольник 38"/>
          <p:cNvSpPr/>
          <p:nvPr/>
        </p:nvSpPr>
        <p:spPr>
          <a:xfrm>
            <a:off x="304594" y="5597875"/>
            <a:ext cx="3667992" cy="316818"/>
          </a:xfrm>
          <a:prstGeom prst="rect">
            <a:avLst/>
          </a:prstGeom>
        </p:spPr>
        <p:txBody>
          <a:bodyPr wrap="none">
            <a:spAutoFit/>
          </a:bodyPr>
          <a:lstStyle/>
          <a:p>
            <a:pPr marL="6350" algn="just">
              <a:lnSpc>
                <a:spcPct val="80000"/>
              </a:lnSpc>
              <a:defRPr/>
            </a:pPr>
            <a:r>
              <a:rPr lang="ru-RU" dirty="0" smtClean="0">
                <a:solidFill>
                  <a:schemeClr val="tx2">
                    <a:lumMod val="75000"/>
                  </a:schemeClr>
                </a:solidFill>
                <a:latin typeface="GOST Type BU" pitchFamily="2" charset="2"/>
              </a:rPr>
              <a:t>по способу наименьших квадратов:</a:t>
            </a:r>
            <a:endParaRPr lang="ru-RU" dirty="0">
              <a:solidFill>
                <a:schemeClr val="tx2">
                  <a:lumMod val="75000"/>
                </a:schemeClr>
              </a:solidFill>
              <a:latin typeface="GOST Type BU" pitchFamily="2" charset="2"/>
            </a:endParaRPr>
          </a:p>
        </p:txBody>
      </p:sp>
      <p:sp>
        <p:nvSpPr>
          <p:cNvPr id="40" name="Содержимое 2"/>
          <p:cNvSpPr txBox="1">
            <a:spLocks/>
          </p:cNvSpPr>
          <p:nvPr/>
        </p:nvSpPr>
        <p:spPr>
          <a:xfrm>
            <a:off x="4613814" y="6096847"/>
            <a:ext cx="452838" cy="416859"/>
          </a:xfrm>
          <a:prstGeom prst="rect">
            <a:avLst/>
          </a:prstGeom>
        </p:spPr>
        <p:txBody>
          <a:bodyPr vert="horz" lIns="91440" tIns="45720" rIns="91440" bIns="45720" rtlCol="0">
            <a:noAutofit/>
          </a:bodyPr>
          <a:lstStyle/>
          <a:p>
            <a:pPr marL="180975" algn="just">
              <a:lnSpc>
                <a:spcPct val="80000"/>
              </a:lnSpc>
              <a:defRPr/>
            </a:pPr>
            <a:r>
              <a:rPr lang="ru-RU" dirty="0" smtClean="0">
                <a:solidFill>
                  <a:schemeClr val="tx2">
                    <a:lumMod val="75000"/>
                  </a:schemeClr>
                </a:solidFill>
                <a:latin typeface="GOST Type BU" pitchFamily="2" charset="2"/>
              </a:rPr>
              <a:t>, </a:t>
            </a:r>
          </a:p>
        </p:txBody>
      </p:sp>
      <p:sp>
        <p:nvSpPr>
          <p:cNvPr id="41" name="Содержимое 2"/>
          <p:cNvSpPr txBox="1">
            <a:spLocks/>
          </p:cNvSpPr>
          <p:nvPr/>
        </p:nvSpPr>
        <p:spPr>
          <a:xfrm>
            <a:off x="3683522" y="175007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2" name="Содержимое 2"/>
          <p:cNvSpPr txBox="1">
            <a:spLocks/>
          </p:cNvSpPr>
          <p:nvPr/>
        </p:nvSpPr>
        <p:spPr>
          <a:xfrm>
            <a:off x="7529586" y="221899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3" name="Содержимое 2"/>
          <p:cNvSpPr txBox="1">
            <a:spLocks/>
          </p:cNvSpPr>
          <p:nvPr/>
        </p:nvSpPr>
        <p:spPr>
          <a:xfrm>
            <a:off x="6070639" y="393401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4" name="Содержимое 2"/>
          <p:cNvSpPr txBox="1">
            <a:spLocks/>
          </p:cNvSpPr>
          <p:nvPr/>
        </p:nvSpPr>
        <p:spPr>
          <a:xfrm>
            <a:off x="4070650" y="445300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5" name="Содержимое 2"/>
          <p:cNvSpPr txBox="1">
            <a:spLocks/>
          </p:cNvSpPr>
          <p:nvPr/>
        </p:nvSpPr>
        <p:spPr>
          <a:xfrm>
            <a:off x="5615620" y="5040227"/>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46" name="Содержимое 2"/>
          <p:cNvSpPr txBox="1">
            <a:spLocks/>
          </p:cNvSpPr>
          <p:nvPr/>
        </p:nvSpPr>
        <p:spPr>
          <a:xfrm>
            <a:off x="295450" y="1802138"/>
            <a:ext cx="1095022" cy="416859"/>
          </a:xfrm>
          <a:prstGeom prst="rect">
            <a:avLst/>
          </a:prstGeom>
        </p:spPr>
        <p:txBody>
          <a:bodyPr vert="horz" lIns="91440" tIns="45720" rIns="91440" bIns="45720" rtlCol="0">
            <a:noAutofit/>
          </a:bodyPr>
          <a:lstStyle/>
          <a:p>
            <a:pPr algn="just">
              <a:lnSpc>
                <a:spcPct val="80000"/>
              </a:lnSpc>
              <a:defRPr/>
            </a:pPr>
            <a:r>
              <a:rPr lang="ru-RU" dirty="0" smtClean="0">
                <a:solidFill>
                  <a:schemeClr val="tx2">
                    <a:lumMod val="75000"/>
                  </a:schemeClr>
                </a:solidFill>
                <a:latin typeface="GOST Type BU" pitchFamily="2" charset="2"/>
              </a:rPr>
              <a:t>пример:</a:t>
            </a:r>
          </a:p>
        </p:txBody>
      </p:sp>
      <p:grpSp>
        <p:nvGrpSpPr>
          <p:cNvPr id="47" name="Группа 46"/>
          <p:cNvGrpSpPr/>
          <p:nvPr/>
        </p:nvGrpSpPr>
        <p:grpSpPr>
          <a:xfrm>
            <a:off x="8415857" y="6450136"/>
            <a:ext cx="487634" cy="369332"/>
            <a:chOff x="8415857" y="6450136"/>
            <a:chExt cx="487634" cy="369332"/>
          </a:xfrm>
        </p:grpSpPr>
        <p:sp>
          <p:nvSpPr>
            <p:cNvPr id="48" name="Овал 4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9" name="TextBox 48"/>
            <p:cNvSpPr txBox="1"/>
            <p:nvPr/>
          </p:nvSpPr>
          <p:spPr>
            <a:xfrm>
              <a:off x="8415857"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280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71591298"/>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ПОСТАНОВКА ЭКСПЕРЕМЕНТА ПРИ РЕЗАНИИ МАТЕРИАЛОВ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277471"/>
            <a:ext cx="9144000" cy="416859"/>
          </a:xfrm>
          <a:prstGeom prst="rect">
            <a:avLst/>
          </a:prstGeom>
        </p:spPr>
        <p:txBody>
          <a:bodyPr vert="horz" lIns="91440" tIns="45720" rIns="91440" bIns="45720" rtlCol="0">
            <a:noAutofit/>
          </a:bodyPr>
          <a:lstStyle/>
          <a:p>
            <a:pPr marL="180975" indent="542925" algn="just">
              <a:lnSpc>
                <a:spcPct val="80000"/>
              </a:lnSpc>
              <a:buBlip>
                <a:blip r:embed="rId3"/>
              </a:buBlip>
              <a:defRPr/>
            </a:pPr>
            <a:r>
              <a:rPr lang="ru-RU" sz="2000" dirty="0" smtClean="0">
                <a:solidFill>
                  <a:schemeClr val="tx2">
                    <a:lumMod val="75000"/>
                  </a:schemeClr>
                </a:solidFill>
                <a:latin typeface="GOST Type BU" pitchFamily="2" charset="2"/>
              </a:rPr>
              <a:t> </a:t>
            </a:r>
            <a:r>
              <a:rPr lang="ru-RU" sz="2400" dirty="0" smtClean="0">
                <a:solidFill>
                  <a:srgbClr val="C00000"/>
                </a:solidFill>
                <a:latin typeface="GOST Type BU" pitchFamily="2" charset="2"/>
              </a:rPr>
              <a:t>планирование эксперимента:</a:t>
            </a:r>
            <a:endParaRPr lang="ru-RU" sz="2400" dirty="0" smtClean="0">
              <a:solidFill>
                <a:schemeClr val="tx2">
                  <a:lumMod val="75000"/>
                </a:schemeClr>
              </a:solidFill>
              <a:latin typeface="GOST Type BU" pitchFamily="2" charset="2"/>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36" name="TextBox 35"/>
              <p:cNvSpPr txBox="1"/>
              <p:nvPr/>
            </p:nvSpPr>
            <p:spPr>
              <a:xfrm>
                <a:off x="3107544" y="2153760"/>
                <a:ext cx="26354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𝑦</m:t>
                      </m:r>
                      <m:r>
                        <a:rPr lang="en-US" sz="2400" b="0" i="1" smtClean="0">
                          <a:solidFill>
                            <a:srgbClr val="C00000"/>
                          </a:solidFill>
                          <a:latin typeface="Cambria Math"/>
                        </a:rPr>
                        <m:t>=</m:t>
                      </m:r>
                      <m:r>
                        <a:rPr lang="en-US" sz="2400" b="0" i="1" smtClean="0">
                          <a:solidFill>
                            <a:srgbClr val="C00000"/>
                          </a:solidFill>
                          <a:latin typeface="Cambria Math"/>
                        </a:rPr>
                        <m:t>𝑓</m:t>
                      </m:r>
                      <m:d>
                        <m:dPr>
                          <m:ctrlPr>
                            <a:rPr lang="en-US" sz="2400" b="0" i="1" smtClean="0">
                              <a:solidFill>
                                <a:srgbClr val="C00000"/>
                              </a:solidFill>
                              <a:latin typeface="Cambria Math"/>
                            </a:rPr>
                          </m:ctrlPr>
                        </m:dPr>
                        <m:e>
                          <m:sSub>
                            <m:sSubPr>
                              <m:ctrlPr>
                                <a:rPr lang="en-US" sz="2400" b="0" i="1" smtClean="0">
                                  <a:solidFill>
                                    <a:srgbClr val="C00000"/>
                                  </a:solidFill>
                                  <a:latin typeface="Cambria Math"/>
                                </a:rPr>
                              </m:ctrlPr>
                            </m:sSubPr>
                            <m:e>
                              <m:r>
                                <a:rPr lang="en-US" sz="2400" b="0" i="1" smtClean="0">
                                  <a:solidFill>
                                    <a:srgbClr val="C00000"/>
                                  </a:solidFill>
                                  <a:latin typeface="Cambria Math"/>
                                </a:rPr>
                                <m:t>𝑥</m:t>
                              </m:r>
                            </m:e>
                            <m:sub>
                              <m:r>
                                <a:rPr lang="en-US" sz="2400" b="0" i="1" smtClean="0">
                                  <a:solidFill>
                                    <a:srgbClr val="C00000"/>
                                  </a:solidFill>
                                  <a:latin typeface="Cambria Math"/>
                                </a:rPr>
                                <m:t>1</m:t>
                              </m:r>
                            </m:sub>
                          </m:sSub>
                          <m:sSub>
                            <m:sSubPr>
                              <m:ctrlPr>
                                <a:rPr lang="en-US" sz="2400" b="0" i="1" smtClean="0">
                                  <a:solidFill>
                                    <a:srgbClr val="C00000"/>
                                  </a:solidFill>
                                  <a:latin typeface="Cambria Math"/>
                                </a:rPr>
                              </m:ctrlPr>
                            </m:sSubPr>
                            <m:e>
                              <m:r>
                                <a:rPr lang="en-US" sz="2400" b="0" i="1" smtClean="0">
                                  <a:solidFill>
                                    <a:srgbClr val="C00000"/>
                                  </a:solidFill>
                                  <a:latin typeface="Cambria Math"/>
                                </a:rPr>
                                <m:t>,</m:t>
                              </m:r>
                              <m:r>
                                <a:rPr lang="en-US" sz="2400" b="0" i="1" smtClean="0">
                                  <a:solidFill>
                                    <a:srgbClr val="C00000"/>
                                  </a:solidFill>
                                  <a:latin typeface="Cambria Math"/>
                                </a:rPr>
                                <m:t>𝑥</m:t>
                              </m:r>
                            </m:e>
                            <m:sub>
                              <m:r>
                                <a:rPr lang="en-US" sz="2400" b="0" i="1" smtClean="0">
                                  <a:solidFill>
                                    <a:srgbClr val="C00000"/>
                                  </a:solidFill>
                                  <a:latin typeface="Cambria Math"/>
                                </a:rPr>
                                <m:t>2</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𝑥</m:t>
                              </m:r>
                            </m:e>
                            <m:sub>
                              <m:r>
                                <a:rPr lang="en-US" sz="2400" b="0" i="1" smtClean="0">
                                  <a:solidFill>
                                    <a:srgbClr val="C00000"/>
                                  </a:solidFill>
                                  <a:latin typeface="Cambria Math"/>
                                </a:rPr>
                                <m:t>𝑘</m:t>
                              </m:r>
                            </m:sub>
                          </m:sSub>
                        </m:e>
                      </m:d>
                    </m:oMath>
                  </m:oMathPara>
                </a14:m>
                <a:endParaRPr lang="ru-RU" dirty="0"/>
              </a:p>
            </p:txBody>
          </p:sp>
        </mc:Choice>
        <mc:Fallback xmlns="">
          <p:sp>
            <p:nvSpPr>
              <p:cNvPr id="36" name="TextBox 35"/>
              <p:cNvSpPr txBox="1">
                <a:spLocks noRot="1" noChangeAspect="1" noMove="1" noResize="1" noEditPoints="1" noAdjustHandles="1" noChangeArrowheads="1" noChangeShapeType="1" noTextEdit="1"/>
              </p:cNvSpPr>
              <p:nvPr/>
            </p:nvSpPr>
            <p:spPr>
              <a:xfrm>
                <a:off x="3107544" y="2153760"/>
                <a:ext cx="2635401" cy="461665"/>
              </a:xfrm>
              <a:prstGeom prst="rect">
                <a:avLst/>
              </a:prstGeom>
              <a:blipFill rotWithShape="1">
                <a:blip r:embed="rId4"/>
                <a:stretch>
                  <a:fillRect b="-1842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107544" y="3113625"/>
                <a:ext cx="54586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𝑦</m:t>
                      </m:r>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𝑏</m:t>
                          </m:r>
                        </m:e>
                        <m:sub>
                          <m:r>
                            <a:rPr lang="en-US" sz="2400" b="0" i="1" smtClean="0">
                              <a:solidFill>
                                <a:srgbClr val="C00000"/>
                              </a:solidFill>
                              <a:latin typeface="Cambria Math"/>
                            </a:rPr>
                            <m:t>0</m:t>
                          </m:r>
                        </m:sub>
                      </m:sSub>
                      <m:r>
                        <a:rPr lang="en-US" sz="2400" b="0" i="1" smtClean="0">
                          <a:solidFill>
                            <a:srgbClr val="C00000"/>
                          </a:solidFill>
                          <a:latin typeface="Cambria Math"/>
                        </a:rPr>
                        <m:t>+</m:t>
                      </m:r>
                      <m:sSub>
                        <m:sSubPr>
                          <m:ctrlPr>
                            <a:rPr lang="en-US" sz="2400" b="0" i="1" smtClean="0">
                              <a:solidFill>
                                <a:srgbClr val="C00000"/>
                              </a:solidFill>
                              <a:latin typeface="Cambria Math"/>
                            </a:rPr>
                          </m:ctrlPr>
                        </m:sSubPr>
                        <m:e>
                          <m:r>
                            <a:rPr lang="en-US" sz="2400" b="0" i="1" smtClean="0">
                              <a:solidFill>
                                <a:srgbClr val="C00000"/>
                              </a:solidFill>
                              <a:latin typeface="Cambria Math"/>
                            </a:rPr>
                            <m:t>𝑏</m:t>
                          </m:r>
                        </m:e>
                        <m:sub>
                          <m:r>
                            <a:rPr lang="en-US" sz="2400" b="0" i="1" smtClean="0">
                              <a:solidFill>
                                <a:srgbClr val="C00000"/>
                              </a:solidFill>
                              <a:latin typeface="Cambria Math"/>
                            </a:rPr>
                            <m:t>1</m:t>
                          </m:r>
                        </m:sub>
                      </m:sSub>
                      <m:sSub>
                        <m:sSubPr>
                          <m:ctrlPr>
                            <a:rPr lang="en-US" sz="2400" b="0" i="1" smtClean="0">
                              <a:solidFill>
                                <a:srgbClr val="C00000"/>
                              </a:solidFill>
                              <a:latin typeface="Cambria Math"/>
                            </a:rPr>
                          </m:ctrlPr>
                        </m:sSubPr>
                        <m:e>
                          <m:r>
                            <a:rPr lang="en-US" sz="2400" b="0" i="1" smtClean="0">
                              <a:solidFill>
                                <a:srgbClr val="C00000"/>
                              </a:solidFill>
                              <a:latin typeface="Cambria Math"/>
                            </a:rPr>
                            <m:t>𝑥</m:t>
                          </m:r>
                        </m:e>
                        <m:sub>
                          <m:r>
                            <a:rPr lang="en-US" sz="2400" b="0" i="1" smtClean="0">
                              <a:solidFill>
                                <a:srgbClr val="C00000"/>
                              </a:solidFill>
                              <a:latin typeface="Cambria Math"/>
                            </a:rPr>
                            <m:t>1</m:t>
                          </m:r>
                        </m:sub>
                      </m:sSub>
                      <m:r>
                        <a:rPr lang="en-US" sz="2400" b="0" i="1" smtClean="0">
                          <a:solidFill>
                            <a:srgbClr val="C00000"/>
                          </a:solidFill>
                          <a:latin typeface="Cambria Math"/>
                        </a:rPr>
                        <m:t>+</m:t>
                      </m:r>
                      <m:sSub>
                        <m:sSubPr>
                          <m:ctrlPr>
                            <a:rPr lang="en-US" sz="2400" i="1">
                              <a:solidFill>
                                <a:srgbClr val="C00000"/>
                              </a:solidFill>
                              <a:latin typeface="Cambria Math"/>
                            </a:rPr>
                          </m:ctrlPr>
                        </m:sSubPr>
                        <m:e>
                          <m:r>
                            <a:rPr lang="en-US" sz="2400" i="1">
                              <a:solidFill>
                                <a:srgbClr val="C00000"/>
                              </a:solidFill>
                              <a:latin typeface="Cambria Math"/>
                            </a:rPr>
                            <m:t>𝑏</m:t>
                          </m:r>
                        </m:e>
                        <m:sub>
                          <m:r>
                            <a:rPr lang="en-US" sz="2400" b="0" i="1" smtClean="0">
                              <a:solidFill>
                                <a:srgbClr val="C00000"/>
                              </a:solidFill>
                              <a:latin typeface="Cambria Math"/>
                            </a:rPr>
                            <m:t>2</m:t>
                          </m:r>
                        </m:sub>
                      </m:sSub>
                      <m:sSub>
                        <m:sSubPr>
                          <m:ctrlPr>
                            <a:rPr lang="en-US" sz="2400" i="1">
                              <a:solidFill>
                                <a:srgbClr val="C00000"/>
                              </a:solidFill>
                              <a:latin typeface="Cambria Math"/>
                            </a:rPr>
                          </m:ctrlPr>
                        </m:sSubPr>
                        <m:e>
                          <m:r>
                            <a:rPr lang="en-US" sz="2400" i="1">
                              <a:solidFill>
                                <a:srgbClr val="C00000"/>
                              </a:solidFill>
                              <a:latin typeface="Cambria Math"/>
                            </a:rPr>
                            <m:t>𝑥</m:t>
                          </m:r>
                        </m:e>
                        <m:sub>
                          <m:r>
                            <a:rPr lang="en-US" sz="2400" b="0" i="1" smtClean="0">
                              <a:solidFill>
                                <a:srgbClr val="C00000"/>
                              </a:solidFill>
                              <a:latin typeface="Cambria Math"/>
                            </a:rPr>
                            <m:t>2</m:t>
                          </m:r>
                        </m:sub>
                      </m:sSub>
                      <m:r>
                        <a:rPr lang="en-US" sz="2400" i="1">
                          <a:solidFill>
                            <a:srgbClr val="C00000"/>
                          </a:solidFill>
                          <a:latin typeface="Cambria Math"/>
                        </a:rPr>
                        <m:t>+</m:t>
                      </m:r>
                      <m:sSub>
                        <m:sSubPr>
                          <m:ctrlPr>
                            <a:rPr lang="en-US" sz="2400" i="1">
                              <a:solidFill>
                                <a:srgbClr val="C00000"/>
                              </a:solidFill>
                              <a:latin typeface="Cambria Math"/>
                            </a:rPr>
                          </m:ctrlPr>
                        </m:sSubPr>
                        <m:e>
                          <m:r>
                            <a:rPr lang="en-US" sz="2400" i="1">
                              <a:solidFill>
                                <a:srgbClr val="C00000"/>
                              </a:solidFill>
                              <a:latin typeface="Cambria Math"/>
                            </a:rPr>
                            <m:t>𝑏</m:t>
                          </m:r>
                        </m:e>
                        <m:sub>
                          <m:r>
                            <a:rPr lang="en-US" sz="2400" b="0" i="1" smtClean="0">
                              <a:solidFill>
                                <a:srgbClr val="C00000"/>
                              </a:solidFill>
                              <a:latin typeface="Cambria Math"/>
                            </a:rPr>
                            <m:t>3</m:t>
                          </m:r>
                        </m:sub>
                      </m:sSub>
                      <m:sSub>
                        <m:sSubPr>
                          <m:ctrlPr>
                            <a:rPr lang="en-US" sz="2400" i="1">
                              <a:solidFill>
                                <a:srgbClr val="C00000"/>
                              </a:solidFill>
                              <a:latin typeface="Cambria Math"/>
                            </a:rPr>
                          </m:ctrlPr>
                        </m:sSubPr>
                        <m:e>
                          <m:r>
                            <a:rPr lang="en-US" sz="2400" i="1">
                              <a:solidFill>
                                <a:srgbClr val="C00000"/>
                              </a:solidFill>
                              <a:latin typeface="Cambria Math"/>
                            </a:rPr>
                            <m:t>𝑥</m:t>
                          </m:r>
                        </m:e>
                        <m:sub>
                          <m:r>
                            <a:rPr lang="en-US" sz="2400" b="0" i="1" smtClean="0">
                              <a:solidFill>
                                <a:srgbClr val="C00000"/>
                              </a:solidFill>
                              <a:latin typeface="Cambria Math"/>
                            </a:rPr>
                            <m:t>3</m:t>
                          </m:r>
                        </m:sub>
                      </m:sSub>
                      <m:r>
                        <a:rPr lang="en-US" sz="2400" b="0" i="1" smtClean="0">
                          <a:solidFill>
                            <a:srgbClr val="C00000"/>
                          </a:solidFill>
                          <a:latin typeface="Cambria Math"/>
                        </a:rPr>
                        <m:t>+. . .+</m:t>
                      </m:r>
                      <m:sSub>
                        <m:sSubPr>
                          <m:ctrlPr>
                            <a:rPr lang="en-US" sz="2400" i="1">
                              <a:solidFill>
                                <a:srgbClr val="C00000"/>
                              </a:solidFill>
                              <a:latin typeface="Cambria Math"/>
                            </a:rPr>
                          </m:ctrlPr>
                        </m:sSubPr>
                        <m:e>
                          <m:r>
                            <a:rPr lang="en-US" sz="2400" i="1">
                              <a:solidFill>
                                <a:srgbClr val="C00000"/>
                              </a:solidFill>
                              <a:latin typeface="Cambria Math"/>
                            </a:rPr>
                            <m:t>𝑏</m:t>
                          </m:r>
                        </m:e>
                        <m:sub>
                          <m:r>
                            <a:rPr lang="en-US" sz="2400" b="0" i="1" smtClean="0">
                              <a:solidFill>
                                <a:srgbClr val="C00000"/>
                              </a:solidFill>
                              <a:latin typeface="Cambria Math"/>
                            </a:rPr>
                            <m:t>𝑘</m:t>
                          </m:r>
                        </m:sub>
                      </m:sSub>
                      <m:sSub>
                        <m:sSubPr>
                          <m:ctrlPr>
                            <a:rPr lang="en-US" sz="2400" i="1">
                              <a:solidFill>
                                <a:srgbClr val="C00000"/>
                              </a:solidFill>
                              <a:latin typeface="Cambria Math"/>
                            </a:rPr>
                          </m:ctrlPr>
                        </m:sSubPr>
                        <m:e>
                          <m:r>
                            <a:rPr lang="en-US" sz="2400" i="1">
                              <a:solidFill>
                                <a:srgbClr val="C00000"/>
                              </a:solidFill>
                              <a:latin typeface="Cambria Math"/>
                            </a:rPr>
                            <m:t>𝑥</m:t>
                          </m:r>
                        </m:e>
                        <m:sub>
                          <m:r>
                            <a:rPr lang="en-US" sz="2400" b="0" i="1" smtClean="0">
                              <a:solidFill>
                                <a:srgbClr val="C00000"/>
                              </a:solidFill>
                              <a:latin typeface="Cambria Math"/>
                            </a:rPr>
                            <m:t>𝑘</m:t>
                          </m:r>
                        </m:sub>
                      </m:sSub>
                    </m:oMath>
                  </m:oMathPara>
                </a14:m>
                <a:endParaRPr lang="ru-RU" dirty="0"/>
              </a:p>
            </p:txBody>
          </p:sp>
        </mc:Choice>
        <mc:Fallback xmlns="">
          <p:sp>
            <p:nvSpPr>
              <p:cNvPr id="39" name="TextBox 38"/>
              <p:cNvSpPr txBox="1">
                <a:spLocks noRot="1" noChangeAspect="1" noMove="1" noResize="1" noEditPoints="1" noAdjustHandles="1" noChangeArrowheads="1" noChangeShapeType="1" noTextEdit="1"/>
              </p:cNvSpPr>
              <p:nvPr/>
            </p:nvSpPr>
            <p:spPr>
              <a:xfrm>
                <a:off x="3107544" y="3113625"/>
                <a:ext cx="5458674" cy="461665"/>
              </a:xfrm>
              <a:prstGeom prst="rect">
                <a:avLst/>
              </a:prstGeom>
              <a:blipFill rotWithShape="1">
                <a:blip r:embed="rId5"/>
                <a:stretch>
                  <a:fillRect b="-1200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2978955" y="4123197"/>
                <a:ext cx="31622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400" i="1" smtClean="0">
                          <a:solidFill>
                            <a:srgbClr val="C00000"/>
                          </a:solidFill>
                          <a:latin typeface="Cambria Math"/>
                          <a:ea typeface="Cambria Math"/>
                        </a:rPr>
                        <m:t>𝜃</m:t>
                      </m:r>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𝐶</m:t>
                          </m:r>
                        </m:e>
                        <m:sub>
                          <m:r>
                            <a:rPr lang="en-US" sz="2400" b="0" i="1" smtClean="0">
                              <a:solidFill>
                                <a:srgbClr val="C00000"/>
                              </a:solidFill>
                              <a:latin typeface="Cambria Math"/>
                              <a:ea typeface="Cambria Math"/>
                            </a:rPr>
                            <m:t>𝜃</m:t>
                          </m:r>
                        </m:sub>
                      </m:sSub>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𝑡</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𝑥</m:t>
                              </m:r>
                            </m:e>
                            <m:sub>
                              <m:r>
                                <a:rPr lang="en-US" sz="2400" b="0" i="1" smtClean="0">
                                  <a:solidFill>
                                    <a:srgbClr val="C00000"/>
                                  </a:solidFill>
                                  <a:latin typeface="Cambria Math"/>
                                  <a:ea typeface="Cambria Math"/>
                                </a:rPr>
                                <m:t>𝜃</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a:rPr lang="en-US" sz="2400" b="0" i="1" smtClean="0">
                              <a:solidFill>
                                <a:srgbClr val="C00000"/>
                              </a:solidFill>
                              <a:latin typeface="Cambria Math"/>
                              <a:ea typeface="Cambria Math"/>
                            </a:rPr>
                            <m:t>𝑆</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𝑦</m:t>
                              </m:r>
                            </m:e>
                            <m:sub>
                              <m:r>
                                <a:rPr lang="en-US" sz="2400" b="0" i="1" smtClean="0">
                                  <a:solidFill>
                                    <a:srgbClr val="C00000"/>
                                  </a:solidFill>
                                  <a:latin typeface="Cambria Math"/>
                                  <a:ea typeface="Cambria Math"/>
                                </a:rPr>
                                <m:t>𝜃</m:t>
                              </m:r>
                            </m:sub>
                          </m:sSub>
                        </m:sup>
                      </m:sSup>
                      <m:r>
                        <a:rPr lang="en-US" sz="2400" b="0" i="1" smtClean="0">
                          <a:solidFill>
                            <a:srgbClr val="C00000"/>
                          </a:solidFill>
                          <a:latin typeface="Cambria Math"/>
                          <a:ea typeface="Cambria Math"/>
                        </a:rPr>
                        <m:t>∙</m:t>
                      </m:r>
                      <m:sSup>
                        <m:sSupPr>
                          <m:ctrlPr>
                            <a:rPr lang="en-US" sz="2400" b="0" i="1" smtClean="0">
                              <a:solidFill>
                                <a:srgbClr val="C00000"/>
                              </a:solidFill>
                              <a:latin typeface="Cambria Math"/>
                              <a:ea typeface="Cambria Math"/>
                            </a:rPr>
                          </m:ctrlPr>
                        </m:sSupPr>
                        <m:e>
                          <m:r>
                            <m:rPr>
                              <m:sty m:val="p"/>
                            </m:rPr>
                            <a:rPr lang="el-GR" sz="2400" b="0" i="1" smtClean="0">
                              <a:solidFill>
                                <a:srgbClr val="C00000"/>
                              </a:solidFill>
                              <a:latin typeface="Cambria Math"/>
                              <a:ea typeface="Cambria Math"/>
                            </a:rPr>
                            <m:t>υ</m:t>
                          </m:r>
                        </m:e>
                        <m:sup>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𝑍</m:t>
                              </m:r>
                            </m:e>
                            <m:sub>
                              <m:r>
                                <a:rPr lang="en-US" sz="2400" b="0" i="1" smtClean="0">
                                  <a:solidFill>
                                    <a:srgbClr val="C00000"/>
                                  </a:solidFill>
                                  <a:latin typeface="Cambria Math"/>
                                  <a:ea typeface="Cambria Math"/>
                                </a:rPr>
                                <m:t>𝜃</m:t>
                              </m:r>
                            </m:sub>
                          </m:sSub>
                        </m:sup>
                      </m:sSup>
                    </m:oMath>
                  </m:oMathPara>
                </a14:m>
                <a:endParaRPr lang="ru-RU" dirty="0"/>
              </a:p>
            </p:txBody>
          </p:sp>
        </mc:Choice>
        <mc:Fallback xmlns="">
          <p:sp>
            <p:nvSpPr>
              <p:cNvPr id="40" name="TextBox 39"/>
              <p:cNvSpPr txBox="1">
                <a:spLocks noRot="1" noChangeAspect="1" noMove="1" noResize="1" noEditPoints="1" noAdjustHandles="1" noChangeArrowheads="1" noChangeShapeType="1" noTextEdit="1"/>
              </p:cNvSpPr>
              <p:nvPr/>
            </p:nvSpPr>
            <p:spPr>
              <a:xfrm>
                <a:off x="2978955" y="4123197"/>
                <a:ext cx="3162276" cy="461665"/>
              </a:xfrm>
              <a:prstGeom prst="rect">
                <a:avLst/>
              </a:prstGeom>
              <a:blipFill rotWithShape="1">
                <a:blip r:embed="rId6"/>
                <a:stretch>
                  <a:fillRect b="-3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301911" y="4943467"/>
                <a:ext cx="451636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𝑙𝑔</m:t>
                      </m:r>
                      <m:r>
                        <a:rPr lang="en-US" sz="2400" b="0" i="1" smtClean="0">
                          <a:solidFill>
                            <a:srgbClr val="C00000"/>
                          </a:solidFill>
                          <a:latin typeface="Cambria Math"/>
                          <a:ea typeface="Cambria Math"/>
                        </a:rPr>
                        <m:t>𝜃</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𝑙𝑔𝐶</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𝑥𝑙𝑔𝑡</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𝑦𝑙𝑔𝑆</m:t>
                      </m:r>
                      <m:r>
                        <a:rPr lang="en-US" sz="2400" b="0" i="1" smtClean="0">
                          <a:solidFill>
                            <a:srgbClr val="C00000"/>
                          </a:solidFill>
                          <a:latin typeface="Cambria Math"/>
                          <a:ea typeface="Cambria Math"/>
                        </a:rPr>
                        <m:t>+</m:t>
                      </m:r>
                      <m:r>
                        <a:rPr lang="en-US" sz="2400" b="0" i="1" smtClean="0">
                          <a:solidFill>
                            <a:srgbClr val="C00000"/>
                          </a:solidFill>
                          <a:latin typeface="Cambria Math"/>
                          <a:ea typeface="Cambria Math"/>
                        </a:rPr>
                        <m:t>𝑧𝑙𝑔</m:t>
                      </m:r>
                      <m:r>
                        <m:rPr>
                          <m:sty m:val="p"/>
                        </m:rPr>
                        <a:rPr lang="el-GR" sz="2400" b="0" i="1" smtClean="0">
                          <a:solidFill>
                            <a:srgbClr val="C00000"/>
                          </a:solidFill>
                          <a:latin typeface="Cambria Math"/>
                          <a:ea typeface="Cambria Math"/>
                        </a:rPr>
                        <m:t>υ</m:t>
                      </m:r>
                    </m:oMath>
                  </m:oMathPara>
                </a14:m>
                <a:endParaRPr lang="ru-RU" dirty="0"/>
              </a:p>
            </p:txBody>
          </p:sp>
        </mc:Choice>
        <mc:Fallback xmlns="">
          <p:sp>
            <p:nvSpPr>
              <p:cNvPr id="41" name="TextBox 40"/>
              <p:cNvSpPr txBox="1">
                <a:spLocks noRot="1" noChangeAspect="1" noMove="1" noResize="1" noEditPoints="1" noAdjustHandles="1" noChangeArrowheads="1" noChangeShapeType="1" noTextEdit="1"/>
              </p:cNvSpPr>
              <p:nvPr/>
            </p:nvSpPr>
            <p:spPr>
              <a:xfrm>
                <a:off x="2301911" y="4943467"/>
                <a:ext cx="4516365" cy="461665"/>
              </a:xfrm>
              <a:prstGeom prst="rect">
                <a:avLst/>
              </a:prstGeom>
              <a:blipFill rotWithShape="1">
                <a:blip r:embed="rId7"/>
                <a:stretch>
                  <a:fillRect b="-1842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313815" y="5781666"/>
                <a:ext cx="4492554" cy="738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𝑙𝑔</m:t>
                      </m:r>
                      <m:r>
                        <a:rPr lang="en-US" sz="2400" b="0" i="1" smtClean="0">
                          <a:solidFill>
                            <a:srgbClr val="C00000"/>
                          </a:solidFill>
                          <a:latin typeface="Cambria Math"/>
                          <a:ea typeface="Cambria Math"/>
                        </a:rPr>
                        <m:t>𝜃</m:t>
                      </m:r>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𝑏</m:t>
                          </m:r>
                        </m:e>
                        <m:sub>
                          <m:r>
                            <a:rPr lang="en-US" sz="2400" b="0" i="1" smtClean="0">
                              <a:solidFill>
                                <a:srgbClr val="C00000"/>
                              </a:solidFill>
                              <a:latin typeface="Cambria Math"/>
                              <a:ea typeface="Cambria Math"/>
                            </a:rPr>
                            <m:t>0</m:t>
                          </m:r>
                        </m:sub>
                      </m:sSub>
                      <m:r>
                        <a:rPr lang="en-US" sz="2400" b="0" i="1" smtClean="0">
                          <a:solidFill>
                            <a:srgbClr val="C00000"/>
                          </a:solidFill>
                          <a:latin typeface="Cambria Math"/>
                          <a:ea typeface="Cambria Math"/>
                        </a:rPr>
                        <m:t>+</m:t>
                      </m:r>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𝑏</m:t>
                          </m:r>
                        </m:e>
                        <m:sub>
                          <m:r>
                            <a:rPr lang="en-US" sz="2400" b="0" i="1" smtClean="0">
                              <a:solidFill>
                                <a:srgbClr val="C00000"/>
                              </a:solidFill>
                              <a:latin typeface="Cambria Math"/>
                              <a:ea typeface="Cambria Math"/>
                            </a:rPr>
                            <m:t>1</m:t>
                          </m:r>
                        </m:sub>
                      </m:sSub>
                      <m:sSub>
                        <m:sSubPr>
                          <m:ctrlPr>
                            <a:rPr lang="en-US" sz="2400" b="0" i="1" smtClean="0">
                              <a:solidFill>
                                <a:srgbClr val="C00000"/>
                              </a:solidFill>
                              <a:latin typeface="Cambria Math"/>
                              <a:ea typeface="Cambria Math"/>
                            </a:rPr>
                          </m:ctrlPr>
                        </m:sSubPr>
                        <m:e>
                          <m:r>
                            <a:rPr lang="en-US" sz="2400" b="0" i="1" smtClean="0">
                              <a:solidFill>
                                <a:srgbClr val="C00000"/>
                              </a:solidFill>
                              <a:latin typeface="Cambria Math"/>
                              <a:ea typeface="Cambria Math"/>
                            </a:rPr>
                            <m:t>𝑥</m:t>
                          </m:r>
                        </m:e>
                        <m:sub>
                          <m:r>
                            <a:rPr lang="en-US" sz="2400" b="0" i="1" smtClean="0">
                              <a:solidFill>
                                <a:srgbClr val="C00000"/>
                              </a:solidFill>
                              <a:latin typeface="Cambria Math"/>
                              <a:ea typeface="Cambria Math"/>
                            </a:rPr>
                            <m:t>1</m:t>
                          </m:r>
                        </m:sub>
                      </m:sSub>
                      <m:r>
                        <a:rPr lang="en-US" sz="2400" b="0" i="1" smtClean="0">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𝑏</m:t>
                          </m:r>
                        </m:e>
                        <m:sub>
                          <m:r>
                            <a:rPr lang="en-US" sz="2400" b="0" i="1" smtClean="0">
                              <a:solidFill>
                                <a:srgbClr val="C00000"/>
                              </a:solidFill>
                              <a:latin typeface="Cambria Math"/>
                              <a:ea typeface="Cambria Math"/>
                            </a:rPr>
                            <m:t>2</m:t>
                          </m:r>
                        </m:sub>
                      </m:sSub>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b="0" i="1" smtClean="0">
                              <a:solidFill>
                                <a:srgbClr val="C00000"/>
                              </a:solidFill>
                              <a:latin typeface="Cambria Math"/>
                              <a:ea typeface="Cambria Math"/>
                            </a:rPr>
                            <m:t>2</m:t>
                          </m:r>
                        </m:sub>
                      </m:sSub>
                      <m:r>
                        <a:rPr lang="en-US" sz="2400" b="0" i="1" smtClean="0">
                          <a:solidFill>
                            <a:srgbClr val="C00000"/>
                          </a:solidFill>
                          <a:latin typeface="Cambria Math"/>
                          <a:ea typeface="Cambria Math"/>
                        </a:rPr>
                        <m:t>+</m:t>
                      </m:r>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𝑏</m:t>
                          </m:r>
                        </m:e>
                        <m:sub>
                          <m:r>
                            <a:rPr lang="en-US" sz="2400" b="0" i="1" smtClean="0">
                              <a:solidFill>
                                <a:srgbClr val="C00000"/>
                              </a:solidFill>
                              <a:latin typeface="Cambria Math"/>
                              <a:ea typeface="Cambria Math"/>
                            </a:rPr>
                            <m:t>3</m:t>
                          </m:r>
                        </m:sub>
                      </m:sSub>
                      <m:sSub>
                        <m:sSubPr>
                          <m:ctrlPr>
                            <a:rPr lang="en-US" sz="2400" i="1">
                              <a:solidFill>
                                <a:srgbClr val="C00000"/>
                              </a:solidFill>
                              <a:latin typeface="Cambria Math"/>
                              <a:ea typeface="Cambria Math"/>
                            </a:rPr>
                          </m:ctrlPr>
                        </m:sSubPr>
                        <m:e>
                          <m:r>
                            <a:rPr lang="en-US" sz="2400" i="1">
                              <a:solidFill>
                                <a:srgbClr val="C00000"/>
                              </a:solidFill>
                              <a:latin typeface="Cambria Math"/>
                              <a:ea typeface="Cambria Math"/>
                            </a:rPr>
                            <m:t>𝑥</m:t>
                          </m:r>
                        </m:e>
                        <m:sub>
                          <m:r>
                            <a:rPr lang="en-US" sz="2400" b="0" i="1" smtClean="0">
                              <a:solidFill>
                                <a:srgbClr val="C00000"/>
                              </a:solidFill>
                              <a:latin typeface="Cambria Math"/>
                              <a:ea typeface="Cambria Math"/>
                            </a:rPr>
                            <m:t>3</m:t>
                          </m:r>
                        </m:sub>
                      </m:sSub>
                    </m:oMath>
                  </m:oMathPara>
                </a14:m>
                <a:endParaRPr lang="ru-RU" dirty="0"/>
              </a:p>
              <a:p>
                <a:endParaRPr lang="ru-RU" dirty="0"/>
              </a:p>
            </p:txBody>
          </p:sp>
        </mc:Choice>
        <mc:Fallback xmlns="">
          <p:sp>
            <p:nvSpPr>
              <p:cNvPr id="42" name="TextBox 41"/>
              <p:cNvSpPr txBox="1">
                <a:spLocks noRot="1" noChangeAspect="1" noMove="1" noResize="1" noEditPoints="1" noAdjustHandles="1" noChangeArrowheads="1" noChangeShapeType="1" noTextEdit="1"/>
              </p:cNvSpPr>
              <p:nvPr/>
            </p:nvSpPr>
            <p:spPr>
              <a:xfrm>
                <a:off x="2313815" y="5781666"/>
                <a:ext cx="4492554" cy="738664"/>
              </a:xfrm>
              <a:prstGeom prst="rect">
                <a:avLst/>
              </a:prstGeom>
              <a:blipFill rotWithShape="1">
                <a:blip r:embed="rId8"/>
                <a:stretch>
                  <a:fillRect/>
                </a:stretch>
              </a:blipFill>
            </p:spPr>
            <p:txBody>
              <a:bodyPr/>
              <a:lstStyle/>
              <a:p>
                <a:r>
                  <a:rPr lang="ru-RU">
                    <a:noFill/>
                  </a:rPr>
                  <a:t> </a:t>
                </a:r>
              </a:p>
            </p:txBody>
          </p:sp>
        </mc:Fallback>
      </mc:AlternateContent>
      <p:sp>
        <p:nvSpPr>
          <p:cNvPr id="25" name="Содержимое 2"/>
          <p:cNvSpPr txBox="1">
            <a:spLocks/>
          </p:cNvSpPr>
          <p:nvPr/>
        </p:nvSpPr>
        <p:spPr>
          <a:xfrm>
            <a:off x="0" y="1694331"/>
            <a:ext cx="9143999" cy="360248"/>
          </a:xfrm>
          <a:prstGeom prst="rect">
            <a:avLst/>
          </a:prstGeom>
        </p:spPr>
        <p:txBody>
          <a:bodyPr vert="horz" lIns="91440" tIns="45720" rIns="91440" bIns="45720" rtlCol="0">
            <a:noAutofit/>
          </a:bodyPr>
          <a:lstStyle/>
          <a:p>
            <a:pPr marL="180975" algn="just">
              <a:lnSpc>
                <a:spcPct val="80000"/>
              </a:lnSpc>
              <a:defRPr/>
            </a:pPr>
            <a:r>
              <a:rPr lang="ru-RU" dirty="0" smtClean="0">
                <a:solidFill>
                  <a:schemeClr val="tx2">
                    <a:lumMod val="75000"/>
                  </a:schemeClr>
                </a:solidFill>
                <a:latin typeface="GOST Type BU" pitchFamily="2" charset="2"/>
              </a:rPr>
              <a:t>Метод Бокса-Уилсона или метод крутого восхождения:</a:t>
            </a:r>
          </a:p>
          <a:p>
            <a:pPr marL="180975" indent="711200" algn="just">
              <a:lnSpc>
                <a:spcPct val="80000"/>
              </a:lnSpc>
              <a:defRPr/>
            </a:pPr>
            <a:endParaRPr lang="ru-RU" dirty="0" smtClean="0">
              <a:solidFill>
                <a:schemeClr val="tx2">
                  <a:lumMod val="75000"/>
                </a:schemeClr>
              </a:solidFill>
              <a:latin typeface="GOST Type BU" pitchFamily="2" charset="2"/>
            </a:endParaRPr>
          </a:p>
        </p:txBody>
      </p:sp>
      <p:sp>
        <p:nvSpPr>
          <p:cNvPr id="3" name="Прямоугольник 2"/>
          <p:cNvSpPr/>
          <p:nvPr/>
        </p:nvSpPr>
        <p:spPr>
          <a:xfrm>
            <a:off x="232171" y="2277171"/>
            <a:ext cx="2967479" cy="313932"/>
          </a:xfrm>
          <a:prstGeom prst="rect">
            <a:avLst/>
          </a:prstGeom>
        </p:spPr>
        <p:txBody>
          <a:bodyPr wrap="none">
            <a:spAutoFit/>
          </a:bodyPr>
          <a:lstStyle/>
          <a:p>
            <a:pPr marL="180975" indent="711200" algn="just">
              <a:lnSpc>
                <a:spcPct val="80000"/>
              </a:lnSpc>
              <a:defRPr/>
            </a:pPr>
            <a:r>
              <a:rPr lang="ru-RU" dirty="0">
                <a:solidFill>
                  <a:schemeClr val="tx2">
                    <a:lumMod val="75000"/>
                  </a:schemeClr>
                </a:solidFill>
                <a:latin typeface="GOST Type BU" pitchFamily="2" charset="2"/>
              </a:rPr>
              <a:t>Функция отклика: </a:t>
            </a:r>
          </a:p>
        </p:txBody>
      </p:sp>
      <p:sp>
        <p:nvSpPr>
          <p:cNvPr id="5" name="Прямоугольник 4"/>
          <p:cNvSpPr/>
          <p:nvPr/>
        </p:nvSpPr>
        <p:spPr>
          <a:xfrm>
            <a:off x="441430" y="3186049"/>
            <a:ext cx="2666114" cy="316818"/>
          </a:xfrm>
          <a:prstGeom prst="rect">
            <a:avLst/>
          </a:prstGeom>
        </p:spPr>
        <p:txBody>
          <a:bodyPr wrap="none">
            <a:spAutoFit/>
          </a:bodyPr>
          <a:lstStyle/>
          <a:p>
            <a:pPr algn="just">
              <a:lnSpc>
                <a:spcPct val="80000"/>
              </a:lnSpc>
              <a:defRPr/>
            </a:pPr>
            <a:r>
              <a:rPr lang="ru-RU" dirty="0" smtClean="0">
                <a:solidFill>
                  <a:schemeClr val="tx2">
                    <a:lumMod val="75000"/>
                  </a:schemeClr>
                </a:solidFill>
                <a:latin typeface="GOST Type BU" pitchFamily="2" charset="2"/>
              </a:rPr>
              <a:t>Полином первой степени:</a:t>
            </a:r>
            <a:endParaRPr lang="ru-RU" dirty="0">
              <a:solidFill>
                <a:schemeClr val="tx2">
                  <a:lumMod val="75000"/>
                </a:schemeClr>
              </a:solidFill>
              <a:latin typeface="GOST Type BU" pitchFamily="2" charset="2"/>
            </a:endParaRPr>
          </a:p>
        </p:txBody>
      </p:sp>
      <p:sp>
        <p:nvSpPr>
          <p:cNvPr id="8" name="Прямоугольник 7"/>
          <p:cNvSpPr/>
          <p:nvPr/>
        </p:nvSpPr>
        <p:spPr>
          <a:xfrm>
            <a:off x="532481" y="3964788"/>
            <a:ext cx="928459" cy="316818"/>
          </a:xfrm>
          <a:prstGeom prst="rect">
            <a:avLst/>
          </a:prstGeom>
        </p:spPr>
        <p:txBody>
          <a:bodyPr wrap="none">
            <a:spAutoFit/>
          </a:bodyPr>
          <a:lstStyle/>
          <a:p>
            <a:pPr algn="just">
              <a:lnSpc>
                <a:spcPct val="80000"/>
              </a:lnSpc>
              <a:defRPr/>
            </a:pPr>
            <a:r>
              <a:rPr lang="ru-RU" dirty="0" smtClean="0">
                <a:solidFill>
                  <a:schemeClr val="tx2">
                    <a:lumMod val="75000"/>
                  </a:schemeClr>
                </a:solidFill>
                <a:latin typeface="GOST Type BU" pitchFamily="2" charset="2"/>
              </a:rPr>
              <a:t>Пример:</a:t>
            </a:r>
            <a:endParaRPr lang="ru-RU" dirty="0">
              <a:solidFill>
                <a:schemeClr val="tx2">
                  <a:lumMod val="75000"/>
                </a:schemeClr>
              </a:solidFill>
              <a:latin typeface="GOST Type BU" pitchFamily="2" charset="2"/>
            </a:endParaRPr>
          </a:p>
        </p:txBody>
      </p:sp>
      <p:sp>
        <p:nvSpPr>
          <p:cNvPr id="28" name="Содержимое 2"/>
          <p:cNvSpPr txBox="1">
            <a:spLocks/>
          </p:cNvSpPr>
          <p:nvPr/>
        </p:nvSpPr>
        <p:spPr>
          <a:xfrm>
            <a:off x="5526862" y="2144063"/>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29" name="Содержимое 2"/>
          <p:cNvSpPr txBox="1">
            <a:spLocks/>
          </p:cNvSpPr>
          <p:nvPr/>
        </p:nvSpPr>
        <p:spPr>
          <a:xfrm>
            <a:off x="8323241" y="311809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0" name="Содержимое 2"/>
          <p:cNvSpPr txBox="1">
            <a:spLocks/>
          </p:cNvSpPr>
          <p:nvPr/>
        </p:nvSpPr>
        <p:spPr>
          <a:xfrm>
            <a:off x="5887248" y="4109750"/>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31" name="Содержимое 2"/>
          <p:cNvSpPr txBox="1">
            <a:spLocks/>
          </p:cNvSpPr>
          <p:nvPr/>
        </p:nvSpPr>
        <p:spPr>
          <a:xfrm>
            <a:off x="6588977" y="497335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33" name="Группа 32"/>
          <p:cNvGrpSpPr/>
          <p:nvPr/>
        </p:nvGrpSpPr>
        <p:grpSpPr>
          <a:xfrm>
            <a:off x="8432689" y="6450136"/>
            <a:ext cx="453970" cy="369332"/>
            <a:chOff x="8432689" y="6450136"/>
            <a:chExt cx="453970" cy="369332"/>
          </a:xfrm>
        </p:grpSpPr>
        <p:sp>
          <p:nvSpPr>
            <p:cNvPr id="35" name="Овал 3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37" name="TextBox 36"/>
            <p:cNvSpPr txBox="1"/>
            <p:nvPr/>
          </p:nvSpPr>
          <p:spPr>
            <a:xfrm>
              <a:off x="8432689" y="6450136"/>
              <a:ext cx="45397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281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25173870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ПОСТАНОВКА ЭКСПЕРЕМЕНТА ПРИ РЕЗАНИИ МАТЕРИАЛОВ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277471"/>
            <a:ext cx="9144000" cy="416859"/>
          </a:xfrm>
          <a:prstGeom prst="rect">
            <a:avLst/>
          </a:prstGeom>
        </p:spPr>
        <p:txBody>
          <a:bodyPr vert="horz" lIns="91440" tIns="45720" rIns="91440" bIns="45720" rtlCol="0">
            <a:noAutofit/>
          </a:bodyPr>
          <a:lstStyle/>
          <a:p>
            <a:pPr marL="180975" algn="just">
              <a:lnSpc>
                <a:spcPct val="80000"/>
              </a:lnSpc>
              <a:defRPr/>
            </a:pPr>
            <a:r>
              <a:rPr lang="ru-RU" sz="2000" dirty="0">
                <a:solidFill>
                  <a:srgbClr val="C00000"/>
                </a:solidFill>
                <a:latin typeface="GOST Type BU" pitchFamily="2" charset="2"/>
              </a:rPr>
              <a:t>Уровни и интервалы варьирования факторов</a:t>
            </a:r>
            <a:endParaRPr lang="ru-RU" sz="2000" dirty="0" smtClean="0">
              <a:solidFill>
                <a:srgbClr val="C00000"/>
              </a:solidFill>
              <a:latin typeface="GOST Type BU" pitchFamily="2" charset="2"/>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3143993285"/>
              </p:ext>
            </p:extLst>
          </p:nvPr>
        </p:nvGraphicFramePr>
        <p:xfrm>
          <a:off x="109728" y="1698635"/>
          <a:ext cx="8924545" cy="990777"/>
        </p:xfrm>
        <a:graphic>
          <a:graphicData uri="http://schemas.openxmlformats.org/drawingml/2006/table">
            <a:tbl>
              <a:tblPr firstRow="1" bandRow="1">
                <a:tableStyleId>{3C2FFA5D-87B4-456A-9821-1D502468CF0F}</a:tableStyleId>
              </a:tblPr>
              <a:tblGrid>
                <a:gridCol w="1784909"/>
                <a:gridCol w="1784909"/>
                <a:gridCol w="1784909"/>
                <a:gridCol w="1784909"/>
                <a:gridCol w="1784909"/>
              </a:tblGrid>
              <a:tr h="345318">
                <a:tc rowSpan="2">
                  <a:txBody>
                    <a:bodyPr/>
                    <a:lstStyle/>
                    <a:p>
                      <a:pPr algn="ctr">
                        <a:spcAft>
                          <a:spcPts val="0"/>
                        </a:spcAft>
                      </a:pPr>
                      <a:r>
                        <a:rPr lang="ru-RU" sz="1800" b="0" dirty="0">
                          <a:effectLst/>
                          <a:latin typeface="GOST Type BU" pitchFamily="2" charset="2"/>
                        </a:rPr>
                        <a:t>Уровень</a:t>
                      </a:r>
                      <a:endParaRPr lang="ru-RU" sz="2000" b="0" dirty="0">
                        <a:effectLst/>
                        <a:latin typeface="GOST Type BU" pitchFamily="2" charset="2"/>
                        <a:ea typeface="Times New Roman"/>
                      </a:endParaRPr>
                    </a:p>
                  </a:txBody>
                  <a:tcPr marL="68580" marR="68580" marT="0" marB="0" anchor="ctr">
                    <a:lnR w="28575" cap="flat" cmpd="sng" algn="ctr">
                      <a:solidFill>
                        <a:schemeClr val="bg1"/>
                      </a:solidFill>
                      <a:prstDash val="solid"/>
                      <a:round/>
                      <a:headEnd type="none" w="med" len="med"/>
                      <a:tailEnd type="none" w="med" len="med"/>
                    </a:lnR>
                  </a:tcPr>
                </a:tc>
                <a:tc rowSpan="2">
                  <a:txBody>
                    <a:bodyPr/>
                    <a:lstStyle/>
                    <a:p>
                      <a:pPr algn="ctr">
                        <a:spcAft>
                          <a:spcPts val="0"/>
                        </a:spcAft>
                      </a:pPr>
                      <a:r>
                        <a:rPr lang="ru-RU" sz="1800" b="0" dirty="0">
                          <a:effectLst/>
                          <a:latin typeface="GOST Type BU" pitchFamily="2" charset="2"/>
                        </a:rPr>
                        <a:t>Код</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gridSpan="3">
                  <a:txBody>
                    <a:bodyPr/>
                    <a:lstStyle/>
                    <a:p>
                      <a:pPr algn="ctr">
                        <a:spcAft>
                          <a:spcPts val="0"/>
                        </a:spcAft>
                      </a:pPr>
                      <a:r>
                        <a:rPr lang="ru-RU" sz="1800" b="0" dirty="0">
                          <a:effectLst/>
                        </a:rPr>
                        <a:t>Элементы режима резания (факторы)</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B w="12700" cap="flat" cmpd="sng" algn="ctr">
                      <a:solidFill>
                        <a:schemeClr val="tx1">
                          <a:lumMod val="20000"/>
                          <a:lumOff val="80000"/>
                        </a:schemeClr>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322730">
                <a:tc vMerge="1">
                  <a:txBody>
                    <a:bodyPr/>
                    <a:lstStyle/>
                    <a:p>
                      <a:endParaRPr lang="ru-RU"/>
                    </a:p>
                  </a:txBody>
                  <a:tcPr/>
                </a:tc>
                <a:tc vMerge="1">
                  <a:txBody>
                    <a:bodyPr/>
                    <a:lstStyle/>
                    <a:p>
                      <a:endParaRPr lang="ru-RU"/>
                    </a:p>
                  </a:txBody>
                  <a:tcPr/>
                </a:tc>
                <a:tc>
                  <a:txBody>
                    <a:bodyPr/>
                    <a:lstStyle/>
                    <a:p>
                      <a:pPr algn="ctr">
                        <a:spcAft>
                          <a:spcPts val="0"/>
                        </a:spcAft>
                      </a:pPr>
                      <a:r>
                        <a:rPr lang="en-US" sz="1800" b="0" dirty="0">
                          <a:effectLst/>
                          <a:latin typeface="GOST Type BU" pitchFamily="2" charset="2"/>
                        </a:rPr>
                        <a:t>t</a:t>
                      </a:r>
                      <a:r>
                        <a:rPr lang="ru-RU" sz="1800" b="0" dirty="0">
                          <a:effectLst/>
                          <a:latin typeface="GOST Type BU" pitchFamily="2" charset="2"/>
                        </a:rPr>
                        <a:t>, мм (х</a:t>
                      </a:r>
                      <a:r>
                        <a:rPr lang="ru-RU" sz="1800" b="0" baseline="-25000" dirty="0">
                          <a:effectLst/>
                          <a:latin typeface="GOST Type BU" pitchFamily="2" charset="2"/>
                        </a:rPr>
                        <a:t>1</a:t>
                      </a:r>
                      <a:r>
                        <a:rPr lang="ru-RU" sz="1800" b="0" dirty="0">
                          <a:effectLst/>
                          <a:latin typeface="GOST Type BU" pitchFamily="2" charset="2"/>
                        </a:rPr>
                        <a:t>)</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b="0" dirty="0">
                          <a:effectLst/>
                          <a:latin typeface="GOST Type BU" pitchFamily="2" charset="2"/>
                        </a:rPr>
                        <a:t>S</a:t>
                      </a:r>
                      <a:r>
                        <a:rPr lang="ru-RU" sz="1800" b="0" dirty="0">
                          <a:effectLst/>
                          <a:latin typeface="GOST Type BU" pitchFamily="2" charset="2"/>
                        </a:rPr>
                        <a:t>, мм/об (х</a:t>
                      </a:r>
                      <a:r>
                        <a:rPr lang="ru-RU" sz="1800" b="0" baseline="-25000" dirty="0">
                          <a:effectLst/>
                          <a:latin typeface="GOST Type BU" pitchFamily="2" charset="2"/>
                        </a:rPr>
                        <a:t>2</a:t>
                      </a:r>
                      <a:r>
                        <a:rPr lang="ru-RU" sz="1800" b="0" dirty="0">
                          <a:effectLst/>
                          <a:latin typeface="GOST Type BU" pitchFamily="2" charset="2"/>
                        </a:rPr>
                        <a:t>)</a:t>
                      </a:r>
                      <a:endParaRPr lang="ru-RU" sz="2000" b="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spcAft>
                          <a:spcPts val="0"/>
                        </a:spcAft>
                      </a:pPr>
                      <a:r>
                        <a:rPr lang="ru-RU" sz="1800" b="0" dirty="0">
                          <a:effectLst/>
                          <a:latin typeface="GOST Type BU" pitchFamily="2" charset="2"/>
                          <a:sym typeface="Symbol"/>
                        </a:rPr>
                        <a:t></a:t>
                      </a:r>
                      <a:r>
                        <a:rPr lang="ru-RU" sz="1800" b="0" dirty="0">
                          <a:effectLst/>
                          <a:latin typeface="GOST Type BU" pitchFamily="2" charset="2"/>
                        </a:rPr>
                        <a:t>, м/мин (х</a:t>
                      </a:r>
                      <a:r>
                        <a:rPr lang="ru-RU" sz="1800" b="0" baseline="-25000" dirty="0">
                          <a:effectLst/>
                          <a:latin typeface="GOST Type BU" pitchFamily="2" charset="2"/>
                        </a:rPr>
                        <a:t>3</a:t>
                      </a:r>
                      <a:r>
                        <a:rPr lang="ru-RU" sz="1800" b="0" dirty="0">
                          <a:effectLst/>
                          <a:latin typeface="GOST Type BU" pitchFamily="2" charset="2"/>
                        </a:rPr>
                        <a:t>)</a:t>
                      </a:r>
                      <a:endParaRPr lang="ru-RU" sz="2000" b="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322729">
                <a:tc>
                  <a:txBody>
                    <a:bodyPr/>
                    <a:lstStyle/>
                    <a:p>
                      <a:pPr algn="ctr">
                        <a:spcAft>
                          <a:spcPts val="0"/>
                        </a:spcAft>
                      </a:pPr>
                      <a:r>
                        <a:rPr lang="ru-RU" sz="1800" b="0" dirty="0">
                          <a:effectLst/>
                          <a:latin typeface="GOST Type BU" pitchFamily="2" charset="2"/>
                        </a:rPr>
                        <a:t>Верхний</a:t>
                      </a:r>
                      <a:endParaRPr lang="ru-RU" sz="2000" b="0" dirty="0">
                        <a:effectLst/>
                        <a:latin typeface="GOST Type BU" pitchFamily="2" charset="2"/>
                        <a:ea typeface="Times New Roman"/>
                      </a:endParaRPr>
                    </a:p>
                  </a:txBody>
                  <a:tcPr marL="68580" marR="68580" marT="0" marB="0" anchor="ctr"/>
                </a:tc>
                <a:tc>
                  <a:txBody>
                    <a:bodyPr/>
                    <a:lstStyle/>
                    <a:p>
                      <a:pPr algn="ctr">
                        <a:spcAft>
                          <a:spcPts val="0"/>
                        </a:spcAft>
                      </a:pPr>
                      <a:r>
                        <a:rPr lang="ru-RU" sz="1800" b="0" dirty="0">
                          <a:effectLst/>
                          <a:latin typeface="GOST Type BU" pitchFamily="2" charset="2"/>
                        </a:rPr>
                        <a:t>+ 1</a:t>
                      </a:r>
                      <a:endParaRPr lang="ru-RU" sz="2000" b="0" dirty="0">
                        <a:effectLst/>
                        <a:latin typeface="GOST Type BU" pitchFamily="2" charset="2"/>
                        <a:ea typeface="Times New Roman"/>
                      </a:endParaRPr>
                    </a:p>
                  </a:txBody>
                  <a:tcPr marL="68580" marR="68580" marT="0" marB="0" anchor="ctr"/>
                </a:tc>
                <a:tc>
                  <a:txBody>
                    <a:bodyPr/>
                    <a:lstStyle/>
                    <a:p>
                      <a:pPr algn="ctr">
                        <a:spcAft>
                          <a:spcPts val="0"/>
                        </a:spcAft>
                      </a:pPr>
                      <a:r>
                        <a:rPr lang="ru-RU" sz="1800" b="0" dirty="0">
                          <a:effectLst/>
                          <a:latin typeface="GOST Type BU" pitchFamily="2" charset="2"/>
                        </a:rPr>
                        <a:t>2</a:t>
                      </a:r>
                      <a:endParaRPr lang="ru-RU" sz="2000" b="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ru-RU" sz="1800" b="0" dirty="0">
                          <a:effectLst/>
                          <a:latin typeface="GOST Type BU" pitchFamily="2" charset="2"/>
                        </a:rPr>
                        <a:t>0,3</a:t>
                      </a:r>
                      <a:endParaRPr lang="ru-RU" sz="2000" b="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ru-RU" sz="1800" b="0" dirty="0">
                          <a:effectLst/>
                          <a:latin typeface="GOST Type BU" pitchFamily="2" charset="2"/>
                        </a:rPr>
                        <a:t>20</a:t>
                      </a:r>
                      <a:endParaRPr lang="ru-RU" sz="2000" b="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r>
            </a:tbl>
          </a:graphicData>
        </a:graphic>
      </p:graphicFrame>
      <p:sp>
        <p:nvSpPr>
          <p:cNvPr id="26" name="Содержимое 2"/>
          <p:cNvSpPr txBox="1">
            <a:spLocks/>
          </p:cNvSpPr>
          <p:nvPr/>
        </p:nvSpPr>
        <p:spPr>
          <a:xfrm>
            <a:off x="0" y="2953692"/>
            <a:ext cx="9144000" cy="416859"/>
          </a:xfrm>
          <a:prstGeom prst="rect">
            <a:avLst/>
          </a:prstGeom>
        </p:spPr>
        <p:txBody>
          <a:bodyPr vert="horz" lIns="91440" tIns="45720" rIns="91440" bIns="45720" rtlCol="0">
            <a:noAutofit/>
          </a:bodyPr>
          <a:lstStyle/>
          <a:p>
            <a:pPr marL="180975" algn="just">
              <a:lnSpc>
                <a:spcPct val="80000"/>
              </a:lnSpc>
              <a:defRPr/>
            </a:pPr>
            <a:r>
              <a:rPr lang="ru-RU" sz="2000" dirty="0">
                <a:solidFill>
                  <a:srgbClr val="C00000"/>
                </a:solidFill>
                <a:latin typeface="GOST Type BU" pitchFamily="2" charset="2"/>
              </a:rPr>
              <a:t>Матрица планирования эксперимента</a:t>
            </a:r>
            <a:endParaRPr lang="ru-RU" sz="2000" dirty="0" smtClean="0">
              <a:solidFill>
                <a:srgbClr val="C00000"/>
              </a:solidFill>
              <a:latin typeface="GOST Type BU" pitchFamily="2" charset="2"/>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70090612"/>
              </p:ext>
            </p:extLst>
          </p:nvPr>
        </p:nvGraphicFramePr>
        <p:xfrm>
          <a:off x="661415" y="3312102"/>
          <a:ext cx="7821170" cy="3451961"/>
        </p:xfrm>
        <a:graphic>
          <a:graphicData uri="http://schemas.openxmlformats.org/drawingml/2006/table">
            <a:tbl>
              <a:tblPr firstRow="1" bandRow="1">
                <a:tableStyleId>{3C2FFA5D-87B4-456A-9821-1D502468CF0F}</a:tableStyleId>
              </a:tblPr>
              <a:tblGrid>
                <a:gridCol w="1117310"/>
                <a:gridCol w="917883"/>
                <a:gridCol w="917883"/>
                <a:gridCol w="917883"/>
                <a:gridCol w="1316737"/>
                <a:gridCol w="1316737"/>
                <a:gridCol w="1316737"/>
              </a:tblGrid>
              <a:tr h="421520">
                <a:tc rowSpan="3">
                  <a:txBody>
                    <a:bodyPr/>
                    <a:lstStyle/>
                    <a:p>
                      <a:pPr algn="ctr">
                        <a:spcAft>
                          <a:spcPts val="0"/>
                        </a:spcAft>
                      </a:pPr>
                      <a:r>
                        <a:rPr lang="ru-RU" sz="1800" b="0" dirty="0">
                          <a:effectLst/>
                          <a:latin typeface="GOST Type BU" pitchFamily="2" charset="2"/>
                        </a:rPr>
                        <a:t>№ опыта</a:t>
                      </a:r>
                      <a:endParaRPr lang="ru-RU" sz="2000" b="0" dirty="0">
                        <a:effectLst/>
                        <a:latin typeface="GOST Type BU" pitchFamily="2" charset="2"/>
                        <a:ea typeface="Times New Roman"/>
                      </a:endParaRPr>
                    </a:p>
                  </a:txBody>
                  <a:tcPr marL="68580" marR="68580" marT="0" marB="0" anchor="ctr">
                    <a:lnR w="28575" cap="flat" cmpd="sng" algn="ctr">
                      <a:solidFill>
                        <a:schemeClr val="bg1"/>
                      </a:solidFill>
                      <a:prstDash val="solid"/>
                      <a:round/>
                      <a:headEnd type="none" w="med" len="med"/>
                      <a:tailEnd type="none" w="med" len="med"/>
                    </a:lnR>
                  </a:tcPr>
                </a:tc>
                <a:tc gridSpan="3">
                  <a:txBody>
                    <a:bodyPr/>
                    <a:lstStyle/>
                    <a:p>
                      <a:pPr algn="ctr">
                        <a:spcAft>
                          <a:spcPts val="0"/>
                        </a:spcAft>
                      </a:pPr>
                      <a:r>
                        <a:rPr lang="ru-RU" sz="1800" b="0" dirty="0">
                          <a:effectLst/>
                          <a:latin typeface="GOST Type BU" pitchFamily="2" charset="2"/>
                        </a:rPr>
                        <a:t>Код</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tx1">
                          <a:lumMod val="20000"/>
                          <a:lumOff val="80000"/>
                        </a:schemeClr>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spcAft>
                          <a:spcPts val="0"/>
                        </a:spcAft>
                      </a:pPr>
                      <a:r>
                        <a:rPr lang="ru-RU" sz="1800" b="0" dirty="0">
                          <a:effectLst/>
                          <a:latin typeface="GOST Type BU" pitchFamily="2" charset="2"/>
                        </a:rPr>
                        <a:t>Результаты</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B w="12700" cap="flat" cmpd="sng" algn="ctr">
                      <a:solidFill>
                        <a:schemeClr val="tx1">
                          <a:lumMod val="20000"/>
                          <a:lumOff val="80000"/>
                        </a:schemeClr>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60603">
                <a:tc vMerge="1">
                  <a:txBody>
                    <a:bodyPr/>
                    <a:lstStyle/>
                    <a:p>
                      <a:endParaRPr lang="ru-RU"/>
                    </a:p>
                  </a:txBody>
                  <a:tcPr/>
                </a:tc>
                <a:tc>
                  <a:txBody>
                    <a:bodyPr/>
                    <a:lstStyle/>
                    <a:p>
                      <a:pPr algn="ctr">
                        <a:spcAft>
                          <a:spcPts val="0"/>
                        </a:spcAft>
                      </a:pPr>
                      <a:r>
                        <a:rPr lang="en-US" sz="1800" b="0" dirty="0">
                          <a:effectLst/>
                          <a:latin typeface="GOST Type BU" pitchFamily="2" charset="2"/>
                        </a:rPr>
                        <a:t>x</a:t>
                      </a:r>
                      <a:r>
                        <a:rPr lang="ru-RU" sz="1800" b="0" baseline="-25000" dirty="0">
                          <a:effectLst/>
                          <a:latin typeface="GOST Type BU" pitchFamily="2" charset="2"/>
                        </a:rPr>
                        <a:t>1</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algn="ctr">
                        <a:spcAft>
                          <a:spcPts val="0"/>
                        </a:spcAft>
                      </a:pPr>
                      <a:r>
                        <a:rPr lang="en-US" sz="1800" b="0" dirty="0">
                          <a:effectLst/>
                          <a:latin typeface="GOST Type BU" pitchFamily="2" charset="2"/>
                        </a:rPr>
                        <a:t>x</a:t>
                      </a:r>
                      <a:r>
                        <a:rPr lang="ru-RU" sz="1800" b="0" baseline="-25000" dirty="0">
                          <a:effectLst/>
                          <a:latin typeface="GOST Type BU" pitchFamily="2" charset="2"/>
                        </a:rPr>
                        <a:t>2</a:t>
                      </a:r>
                      <a:endParaRPr lang="ru-RU" sz="2000" b="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algn="ctr">
                        <a:spcAft>
                          <a:spcPts val="0"/>
                        </a:spcAft>
                      </a:pPr>
                      <a:r>
                        <a:rPr lang="en-US" sz="1800" b="0" dirty="0">
                          <a:effectLst/>
                          <a:latin typeface="GOST Type BU" pitchFamily="2" charset="2"/>
                        </a:rPr>
                        <a:t>x</a:t>
                      </a:r>
                      <a:r>
                        <a:rPr lang="ru-RU" sz="1800" b="0" baseline="-25000" dirty="0">
                          <a:effectLst/>
                          <a:latin typeface="GOST Type BU" pitchFamily="2" charset="2"/>
                        </a:rPr>
                        <a:t>3</a:t>
                      </a:r>
                      <a:endParaRPr lang="ru-RU" sz="2000" b="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rowSpan="2">
                  <a:txBody>
                    <a:bodyPr/>
                    <a:lstStyle/>
                    <a:p>
                      <a:pPr algn="ctr">
                        <a:spcAft>
                          <a:spcPts val="0"/>
                        </a:spcAft>
                      </a:pPr>
                      <a:r>
                        <a:rPr lang="ru-RU" sz="1800" b="0" dirty="0">
                          <a:effectLst/>
                          <a:latin typeface="GOST Type BU" pitchFamily="2" charset="2"/>
                        </a:rPr>
                        <a:t>1-го </a:t>
                      </a:r>
                      <a:endParaRPr lang="ru-RU" sz="2000" b="0" dirty="0">
                        <a:effectLst/>
                        <a:latin typeface="GOST Type BU" pitchFamily="2" charset="2"/>
                      </a:endParaRPr>
                    </a:p>
                    <a:p>
                      <a:pPr algn="ctr">
                        <a:spcAft>
                          <a:spcPts val="0"/>
                        </a:spcAft>
                      </a:pPr>
                      <a:r>
                        <a:rPr lang="ru-RU" sz="1800" b="0" dirty="0">
                          <a:effectLst/>
                          <a:latin typeface="GOST Type BU" pitchFamily="2" charset="2"/>
                        </a:rPr>
                        <a:t>измерения</a:t>
                      </a:r>
                      <a:endParaRPr lang="ru-RU" sz="2000" b="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spcAft>
                          <a:spcPts val="0"/>
                        </a:spcAft>
                      </a:pPr>
                      <a:r>
                        <a:rPr lang="ru-RU" sz="1800" b="0" dirty="0">
                          <a:effectLst/>
                          <a:latin typeface="GOST Type BU" pitchFamily="2" charset="2"/>
                        </a:rPr>
                        <a:t>2-го </a:t>
                      </a:r>
                      <a:endParaRPr lang="ru-RU" sz="2000" b="0" dirty="0">
                        <a:effectLst/>
                        <a:latin typeface="GOST Type BU" pitchFamily="2" charset="2"/>
                      </a:endParaRPr>
                    </a:p>
                    <a:p>
                      <a:pPr algn="ctr">
                        <a:spcAft>
                          <a:spcPts val="0"/>
                        </a:spcAft>
                      </a:pPr>
                      <a:r>
                        <a:rPr lang="ru-RU" sz="1800" b="0" dirty="0">
                          <a:effectLst/>
                          <a:latin typeface="GOST Type BU" pitchFamily="2" charset="2"/>
                        </a:rPr>
                        <a:t>измерения</a:t>
                      </a:r>
                      <a:endParaRPr lang="ru-RU" sz="2000" b="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spcAft>
                          <a:spcPts val="0"/>
                        </a:spcAft>
                      </a:pPr>
                      <a:r>
                        <a:rPr lang="ru-RU" sz="1800" b="0" dirty="0">
                          <a:effectLst/>
                          <a:latin typeface="GOST Type BU" pitchFamily="2" charset="2"/>
                        </a:rPr>
                        <a:t>средний</a:t>
                      </a:r>
                      <a:endParaRPr lang="ru-RU" sz="2000" b="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317721">
                <a:tc vMerge="1">
                  <a:txBody>
                    <a:bodyPr/>
                    <a:lstStyle/>
                    <a:p>
                      <a:endParaRPr lang="ru-RU"/>
                    </a:p>
                  </a:txBody>
                  <a:tcPr/>
                </a:tc>
                <a:tc>
                  <a:txBody>
                    <a:bodyPr/>
                    <a:lstStyle/>
                    <a:p>
                      <a:pPr algn="ctr">
                        <a:spcAft>
                          <a:spcPts val="0"/>
                        </a:spcAft>
                      </a:pPr>
                      <a:r>
                        <a:rPr lang="en-US" sz="1800" dirty="0" err="1">
                          <a:effectLst/>
                          <a:latin typeface="GOST Type BU" pitchFamily="2" charset="2"/>
                        </a:rPr>
                        <a:t>lgt</a:t>
                      </a:r>
                      <a:endParaRPr lang="ru-RU" sz="2000" dirty="0">
                        <a:effectLst/>
                        <a:latin typeface="GOST Type BU" pitchFamily="2" charset="2"/>
                        <a:ea typeface="Times New Roman"/>
                      </a:endParaRPr>
                    </a:p>
                  </a:txBody>
                  <a:tcPr marL="68580" marR="68580" marT="0"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dirty="0" err="1">
                          <a:effectLst/>
                          <a:latin typeface="GOST Type BU" pitchFamily="2" charset="2"/>
                        </a:rPr>
                        <a:t>lgS</a:t>
                      </a:r>
                      <a:endParaRPr lang="ru-RU" sz="200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dirty="0" err="1">
                          <a:effectLst/>
                          <a:latin typeface="GOST Type BU" pitchFamily="2" charset="2"/>
                        </a:rPr>
                        <a:t>lg</a:t>
                      </a:r>
                      <a:r>
                        <a:rPr lang="ru-RU" sz="1800" dirty="0">
                          <a:effectLst/>
                          <a:latin typeface="GOST Type BU" pitchFamily="2" charset="2"/>
                          <a:sym typeface="Symbol"/>
                        </a:rPr>
                        <a:t></a:t>
                      </a:r>
                      <a:endParaRPr lang="ru-RU" sz="2000" dirty="0">
                        <a:effectLst/>
                        <a:latin typeface="GOST Type BU" pitchFamily="2" charset="2"/>
                        <a:ea typeface="Times New Roman"/>
                      </a:endParaRPr>
                    </a:p>
                  </a:txBody>
                  <a:tcPr marL="68580" marR="68580" marT="0" marB="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260603">
                <a:tc>
                  <a:txBody>
                    <a:bodyPr/>
                    <a:lstStyle/>
                    <a:p>
                      <a:pPr algn="ctr">
                        <a:spcAft>
                          <a:spcPts val="0"/>
                        </a:spcAft>
                      </a:pPr>
                      <a:r>
                        <a:rPr lang="en-US" sz="2000">
                          <a:effectLst/>
                          <a:latin typeface="GOST Type BU" pitchFamily="2" charset="2"/>
                        </a:rPr>
                        <a:t>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1</a:t>
                      </a:r>
                      <a:endParaRPr lang="ru-RU" sz="240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1</a:t>
                      </a:r>
                      <a:endParaRPr lang="ru-RU" sz="2400" dirty="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1</a:t>
                      </a:r>
                      <a:endParaRPr lang="ru-RU" sz="2400">
                        <a:effectLst/>
                        <a:latin typeface="GOST Type BU" pitchFamily="2" charset="2"/>
                        <a:ea typeface="Times New Roman"/>
                      </a:endParaRPr>
                    </a:p>
                  </a:txBody>
                  <a:tcPr marL="68580" marR="68580" marT="0" marB="0" anchor="ctr">
                    <a:lnT w="28575" cap="flat" cmpd="sng" algn="ctr">
                      <a:solidFill>
                        <a:schemeClr val="bg1"/>
                      </a:solidFill>
                      <a:prstDash val="solid"/>
                      <a:round/>
                      <a:headEnd type="none" w="med" len="med"/>
                      <a:tailEnd type="none" w="med" len="med"/>
                    </a:lnT>
                  </a:tcPr>
                </a:tc>
              </a:tr>
              <a:tr h="260603">
                <a:tc>
                  <a:txBody>
                    <a:bodyPr/>
                    <a:lstStyle/>
                    <a:p>
                      <a:pPr algn="ctr">
                        <a:spcAft>
                          <a:spcPts val="0"/>
                        </a:spcAft>
                      </a:pPr>
                      <a:r>
                        <a:rPr lang="en-US" sz="2000">
                          <a:effectLst/>
                          <a:latin typeface="GOST Type BU" pitchFamily="2" charset="2"/>
                        </a:rPr>
                        <a:t>2</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2</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2</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2</a:t>
                      </a:r>
                      <a:endParaRPr lang="ru-RU" sz="2400">
                        <a:effectLst/>
                        <a:latin typeface="GOST Type BU" pitchFamily="2" charset="2"/>
                        <a:ea typeface="Times New Roman"/>
                      </a:endParaRPr>
                    </a:p>
                  </a:txBody>
                  <a:tcPr marL="68580" marR="68580" marT="0" marB="0" anchor="ctr"/>
                </a:tc>
              </a:tr>
              <a:tr h="260603">
                <a:tc>
                  <a:txBody>
                    <a:bodyPr/>
                    <a:lstStyle/>
                    <a:p>
                      <a:pPr algn="ctr">
                        <a:spcAft>
                          <a:spcPts val="0"/>
                        </a:spcAft>
                      </a:pPr>
                      <a:r>
                        <a:rPr lang="en-US" sz="2000">
                          <a:effectLst/>
                          <a:latin typeface="GOST Type BU" pitchFamily="2" charset="2"/>
                        </a:rPr>
                        <a:t>3</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3</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3</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3</a:t>
                      </a:r>
                      <a:endParaRPr lang="ru-RU" sz="2400" dirty="0">
                        <a:effectLst/>
                        <a:latin typeface="GOST Type BU" pitchFamily="2" charset="2"/>
                        <a:ea typeface="Times New Roman"/>
                      </a:endParaRPr>
                    </a:p>
                  </a:txBody>
                  <a:tcPr marL="68580" marR="68580" marT="0" marB="0" anchor="ctr"/>
                </a:tc>
              </a:tr>
              <a:tr h="260603">
                <a:tc>
                  <a:txBody>
                    <a:bodyPr/>
                    <a:lstStyle/>
                    <a:p>
                      <a:pPr algn="ctr">
                        <a:spcAft>
                          <a:spcPts val="0"/>
                        </a:spcAft>
                      </a:pPr>
                      <a:r>
                        <a:rPr lang="en-US" sz="2000">
                          <a:effectLst/>
                          <a:latin typeface="GOST Type BU" pitchFamily="2" charset="2"/>
                        </a:rPr>
                        <a:t>4</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4</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4</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4</a:t>
                      </a:r>
                      <a:endParaRPr lang="ru-RU" sz="2400" dirty="0">
                        <a:effectLst/>
                        <a:latin typeface="GOST Type BU" pitchFamily="2" charset="2"/>
                        <a:ea typeface="Times New Roman"/>
                      </a:endParaRPr>
                    </a:p>
                  </a:txBody>
                  <a:tcPr marL="68580" marR="68580" marT="0" marB="0" anchor="ctr"/>
                </a:tc>
              </a:tr>
              <a:tr h="260603">
                <a:tc>
                  <a:txBody>
                    <a:bodyPr/>
                    <a:lstStyle/>
                    <a:p>
                      <a:pPr algn="ctr">
                        <a:spcAft>
                          <a:spcPts val="0"/>
                        </a:spcAft>
                      </a:pPr>
                      <a:r>
                        <a:rPr lang="en-US" sz="2000">
                          <a:effectLst/>
                          <a:latin typeface="GOST Type BU" pitchFamily="2" charset="2"/>
                        </a:rPr>
                        <a:t>5</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5</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5</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5</a:t>
                      </a:r>
                      <a:endParaRPr lang="ru-RU" sz="2400" dirty="0">
                        <a:effectLst/>
                        <a:latin typeface="GOST Type BU" pitchFamily="2" charset="2"/>
                        <a:ea typeface="Times New Roman"/>
                      </a:endParaRPr>
                    </a:p>
                  </a:txBody>
                  <a:tcPr marL="68580" marR="68580" marT="0" marB="0" anchor="ctr"/>
                </a:tc>
              </a:tr>
              <a:tr h="260603">
                <a:tc>
                  <a:txBody>
                    <a:bodyPr/>
                    <a:lstStyle/>
                    <a:p>
                      <a:pPr algn="ctr">
                        <a:spcAft>
                          <a:spcPts val="0"/>
                        </a:spcAft>
                      </a:pPr>
                      <a:r>
                        <a:rPr lang="en-US" sz="2000">
                          <a:effectLst/>
                          <a:latin typeface="GOST Type BU" pitchFamily="2" charset="2"/>
                        </a:rPr>
                        <a:t>6</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6</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6</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6</a:t>
                      </a:r>
                      <a:endParaRPr lang="ru-RU" sz="2400" dirty="0">
                        <a:effectLst/>
                        <a:latin typeface="GOST Type BU" pitchFamily="2" charset="2"/>
                        <a:ea typeface="Times New Roman"/>
                      </a:endParaRPr>
                    </a:p>
                  </a:txBody>
                  <a:tcPr marL="68580" marR="68580" marT="0" marB="0" anchor="ctr"/>
                </a:tc>
              </a:tr>
              <a:tr h="260603">
                <a:tc>
                  <a:txBody>
                    <a:bodyPr/>
                    <a:lstStyle/>
                    <a:p>
                      <a:pPr algn="ctr">
                        <a:spcAft>
                          <a:spcPts val="0"/>
                        </a:spcAft>
                      </a:pPr>
                      <a:r>
                        <a:rPr lang="en-US" sz="2000">
                          <a:effectLst/>
                          <a:latin typeface="GOST Type BU" pitchFamily="2" charset="2"/>
                        </a:rPr>
                        <a:t>7</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7</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7</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7</a:t>
                      </a:r>
                      <a:endParaRPr lang="ru-RU" sz="2400" dirty="0">
                        <a:effectLst/>
                        <a:latin typeface="GOST Type BU" pitchFamily="2" charset="2"/>
                        <a:ea typeface="Times New Roman"/>
                      </a:endParaRPr>
                    </a:p>
                  </a:txBody>
                  <a:tcPr marL="68580" marR="68580" marT="0" marB="0" anchor="ctr"/>
                </a:tc>
              </a:tr>
              <a:tr h="260603">
                <a:tc>
                  <a:txBody>
                    <a:bodyPr/>
                    <a:lstStyle/>
                    <a:p>
                      <a:pPr algn="ctr">
                        <a:spcAft>
                          <a:spcPts val="0"/>
                        </a:spcAft>
                      </a:pPr>
                      <a:r>
                        <a:rPr lang="en-US" sz="2000">
                          <a:effectLst/>
                          <a:latin typeface="GOST Type BU" pitchFamily="2" charset="2"/>
                        </a:rPr>
                        <a:t>8</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+ 1</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a:effectLst/>
                          <a:latin typeface="GOST Type BU" pitchFamily="2" charset="2"/>
                        </a:rPr>
                        <a:t>+ 1</a:t>
                      </a:r>
                      <a:endParaRPr lang="ru-RU" sz="2400" dirty="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8</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a:effectLst/>
                          <a:latin typeface="GOST Type BU" pitchFamily="2" charset="2"/>
                        </a:rPr>
                        <a:t>lg</a:t>
                      </a:r>
                      <a:r>
                        <a:rPr lang="ru-RU" sz="2000">
                          <a:effectLst/>
                          <a:latin typeface="GOST Type BU" pitchFamily="2" charset="2"/>
                          <a:sym typeface="Symbol"/>
                        </a:rPr>
                        <a:t></a:t>
                      </a:r>
                      <a:r>
                        <a:rPr lang="en-US" sz="2000" baseline="-25000">
                          <a:effectLst/>
                          <a:latin typeface="GOST Type BU" pitchFamily="2" charset="2"/>
                        </a:rPr>
                        <a:t>8</a:t>
                      </a:r>
                      <a:endParaRPr lang="ru-RU" sz="2400">
                        <a:effectLst/>
                        <a:latin typeface="GOST Type BU" pitchFamily="2" charset="2"/>
                        <a:ea typeface="Times New Roman"/>
                      </a:endParaRPr>
                    </a:p>
                  </a:txBody>
                  <a:tcPr marL="68580" marR="68580" marT="0" marB="0" anchor="ctr"/>
                </a:tc>
                <a:tc>
                  <a:txBody>
                    <a:bodyPr/>
                    <a:lstStyle/>
                    <a:p>
                      <a:pPr algn="ctr">
                        <a:spcAft>
                          <a:spcPts val="0"/>
                        </a:spcAft>
                      </a:pPr>
                      <a:r>
                        <a:rPr lang="en-US" sz="2000" dirty="0" err="1">
                          <a:effectLst/>
                          <a:latin typeface="GOST Type BU" pitchFamily="2" charset="2"/>
                        </a:rPr>
                        <a:t>lg</a:t>
                      </a:r>
                      <a:r>
                        <a:rPr lang="ru-RU" sz="2000" dirty="0">
                          <a:effectLst/>
                          <a:latin typeface="GOST Type BU" pitchFamily="2" charset="2"/>
                          <a:sym typeface="Symbol"/>
                        </a:rPr>
                        <a:t></a:t>
                      </a:r>
                      <a:r>
                        <a:rPr lang="en-US" sz="2000" baseline="-25000" dirty="0">
                          <a:effectLst/>
                          <a:latin typeface="GOST Type BU" pitchFamily="2" charset="2"/>
                        </a:rPr>
                        <a:t>8</a:t>
                      </a:r>
                      <a:endParaRPr lang="ru-RU" sz="2400" dirty="0">
                        <a:effectLst/>
                        <a:latin typeface="GOST Type BU" pitchFamily="2" charset="2"/>
                        <a:ea typeface="Times New Roman"/>
                      </a:endParaRPr>
                    </a:p>
                  </a:txBody>
                  <a:tcPr marL="68580" marR="68580" marT="0" marB="0" anchor="ctr"/>
                </a:tc>
              </a:tr>
            </a:tbl>
          </a:graphicData>
        </a:graphic>
      </p:graphicFrame>
      <p:grpSp>
        <p:nvGrpSpPr>
          <p:cNvPr id="23" name="Группа 22"/>
          <p:cNvGrpSpPr/>
          <p:nvPr/>
        </p:nvGrpSpPr>
        <p:grpSpPr>
          <a:xfrm>
            <a:off x="8415856" y="6450136"/>
            <a:ext cx="487634" cy="369332"/>
            <a:chOff x="8415856" y="6450136"/>
            <a:chExt cx="487634" cy="369332"/>
          </a:xfrm>
        </p:grpSpPr>
        <p:sp>
          <p:nvSpPr>
            <p:cNvPr id="24" name="Овал 2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5" name="TextBox 24"/>
            <p:cNvSpPr txBox="1"/>
            <p:nvPr/>
          </p:nvSpPr>
          <p:spPr>
            <a:xfrm>
              <a:off x="8415856" y="6450136"/>
              <a:ext cx="48763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282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6110962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ПОСТАНОВКА ЭКСПЕРЕМЕНТА ПРИ РЕЗАНИИ МАТЕРИАЛОВ</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3"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6"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mc:AlternateContent xmlns:mc="http://schemas.openxmlformats.org/markup-compatibility/2006" xmlns:a14="http://schemas.microsoft.com/office/drawing/2010/main">
        <mc:Choice Requires="a14">
          <p:sp>
            <p:nvSpPr>
              <p:cNvPr id="38" name="TextBox 37"/>
              <p:cNvSpPr txBox="1"/>
              <p:nvPr/>
            </p:nvSpPr>
            <p:spPr>
              <a:xfrm>
                <a:off x="4162353" y="1126034"/>
                <a:ext cx="1531894" cy="8769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C00000"/>
                              </a:solidFill>
                              <a:latin typeface="Cambria Math"/>
                            </a:rPr>
                          </m:ctrlPr>
                        </m:sSubPr>
                        <m:e>
                          <m:r>
                            <a:rPr lang="en-US" b="0" i="1" smtClean="0">
                              <a:solidFill>
                                <a:srgbClr val="C00000"/>
                              </a:solidFill>
                              <a:latin typeface="Cambria Math"/>
                            </a:rPr>
                            <m:t>𝑏</m:t>
                          </m:r>
                        </m:e>
                        <m:sub>
                          <m:r>
                            <a:rPr lang="en-US" b="0" i="1" smtClean="0">
                              <a:solidFill>
                                <a:srgbClr val="C00000"/>
                              </a:solidFill>
                              <a:latin typeface="Cambria Math"/>
                            </a:rPr>
                            <m:t>𝑖</m:t>
                          </m:r>
                        </m:sub>
                      </m:sSub>
                      <m:r>
                        <a:rPr lang="en-US" b="0" i="1" smtClean="0">
                          <a:solidFill>
                            <a:srgbClr val="C00000"/>
                          </a:solidFill>
                          <a:latin typeface="Cambria Math"/>
                        </a:rPr>
                        <m:t>=</m:t>
                      </m:r>
                      <m:nary>
                        <m:naryPr>
                          <m:chr m:val="∑"/>
                          <m:ctrlPr>
                            <a:rPr lang="en-US" b="0" i="1" smtClean="0">
                              <a:solidFill>
                                <a:srgbClr val="C00000"/>
                              </a:solidFill>
                              <a:latin typeface="Cambria Math"/>
                            </a:rPr>
                          </m:ctrlPr>
                        </m:naryPr>
                        <m:sub>
                          <m:r>
                            <m:rPr>
                              <m:brk m:alnAt="23"/>
                            </m:rPr>
                            <a:rPr lang="en-US" b="0" i="1" smtClean="0">
                              <a:solidFill>
                                <a:srgbClr val="C00000"/>
                              </a:solidFill>
                              <a:latin typeface="Cambria Math"/>
                            </a:rPr>
                            <m:t>𝑖</m:t>
                          </m:r>
                          <m:r>
                            <a:rPr lang="en-US" b="0" i="1" smtClean="0">
                              <a:solidFill>
                                <a:srgbClr val="C00000"/>
                              </a:solidFill>
                              <a:latin typeface="Cambria Math"/>
                            </a:rPr>
                            <m:t>=1</m:t>
                          </m:r>
                        </m:sub>
                        <m:sup>
                          <m:r>
                            <a:rPr lang="en-US" b="0" i="1" smtClean="0">
                              <a:solidFill>
                                <a:srgbClr val="C00000"/>
                              </a:solidFill>
                              <a:latin typeface="Cambria Math"/>
                            </a:rPr>
                            <m:t>𝑘</m:t>
                          </m:r>
                        </m:sup>
                        <m:e>
                          <m:f>
                            <m:fPr>
                              <m:ctrlPr>
                                <a:rPr lang="en-US" b="0" i="1" smtClean="0">
                                  <a:solidFill>
                                    <a:srgbClr val="C00000"/>
                                  </a:solidFill>
                                  <a:latin typeface="Cambria Math"/>
                                </a:rPr>
                              </m:ctrlPr>
                            </m:fPr>
                            <m:num>
                              <m:sSub>
                                <m:sSubPr>
                                  <m:ctrlPr>
                                    <a:rPr lang="en-US" b="0" i="1" smtClean="0">
                                      <a:solidFill>
                                        <a:srgbClr val="C00000"/>
                                      </a:solidFill>
                                      <a:latin typeface="Cambria Math"/>
                                    </a:rPr>
                                  </m:ctrlPr>
                                </m:sSubPr>
                                <m:e>
                                  <m:r>
                                    <a:rPr lang="en-US" b="0" i="1" smtClean="0">
                                      <a:solidFill>
                                        <a:srgbClr val="C00000"/>
                                      </a:solidFill>
                                      <a:latin typeface="Cambria Math"/>
                                    </a:rPr>
                                    <m:t>𝑥</m:t>
                                  </m:r>
                                </m:e>
                                <m:sub>
                                  <m:r>
                                    <a:rPr lang="en-US" b="0" i="1" smtClean="0">
                                      <a:solidFill>
                                        <a:srgbClr val="C00000"/>
                                      </a:solidFill>
                                      <a:latin typeface="Cambria Math"/>
                                    </a:rPr>
                                    <m:t>𝑗𝑖</m:t>
                                  </m:r>
                                </m:sub>
                              </m:sSub>
                              <m:sSub>
                                <m:sSubPr>
                                  <m:ctrlPr>
                                    <a:rPr lang="en-US" b="0" i="1" smtClean="0">
                                      <a:solidFill>
                                        <a:srgbClr val="C00000"/>
                                      </a:solidFill>
                                      <a:latin typeface="Cambria Math"/>
                                    </a:rPr>
                                  </m:ctrlPr>
                                </m:sSubPr>
                                <m:e>
                                  <m:r>
                                    <a:rPr lang="en-US" b="0" i="1" smtClean="0">
                                      <a:solidFill>
                                        <a:srgbClr val="C00000"/>
                                      </a:solidFill>
                                      <a:latin typeface="Cambria Math"/>
                                    </a:rPr>
                                    <m:t>𝑦</m:t>
                                  </m:r>
                                </m:e>
                                <m:sub>
                                  <m:r>
                                    <a:rPr lang="en-US" b="0" i="1" smtClean="0">
                                      <a:solidFill>
                                        <a:srgbClr val="C00000"/>
                                      </a:solidFill>
                                      <a:latin typeface="Cambria Math"/>
                                    </a:rPr>
                                    <m:t>𝑖</m:t>
                                  </m:r>
                                </m:sub>
                              </m:sSub>
                            </m:num>
                            <m:den>
                              <m:r>
                                <a:rPr lang="en-US" b="0" i="1" smtClean="0">
                                  <a:solidFill>
                                    <a:srgbClr val="C00000"/>
                                  </a:solidFill>
                                  <a:latin typeface="Cambria Math"/>
                                </a:rPr>
                                <m:t>𝑘</m:t>
                              </m:r>
                            </m:den>
                          </m:f>
                        </m:e>
                      </m:nary>
                    </m:oMath>
                  </m:oMathPara>
                </a14:m>
                <a:endParaRPr lang="ru-RU" dirty="0"/>
              </a:p>
            </p:txBody>
          </p:sp>
        </mc:Choice>
        <mc:Fallback xmlns="">
          <p:sp>
            <p:nvSpPr>
              <p:cNvPr id="38" name="TextBox 37"/>
              <p:cNvSpPr txBox="1">
                <a:spLocks noRot="1" noChangeAspect="1" noMove="1" noResize="1" noEditPoints="1" noAdjustHandles="1" noChangeArrowheads="1" noChangeShapeType="1" noTextEdit="1"/>
              </p:cNvSpPr>
              <p:nvPr/>
            </p:nvSpPr>
            <p:spPr>
              <a:xfrm>
                <a:off x="4162353" y="1126034"/>
                <a:ext cx="1531894" cy="876907"/>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271656" y="1981528"/>
                <a:ext cx="2494914" cy="6767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𝑏</m:t>
                          </m:r>
                        </m:e>
                        <m:sub>
                          <m:r>
                            <a:rPr lang="en-US" sz="2000" b="0" i="1" smtClean="0">
                              <a:solidFill>
                                <a:srgbClr val="C00000"/>
                              </a:solidFill>
                              <a:latin typeface="Cambria Math"/>
                            </a:rPr>
                            <m:t>0</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ea typeface="Cambria Math"/>
                                </a:rPr>
                                <m:t>𝜃</m:t>
                              </m:r>
                            </m:e>
                            <m:sub>
                              <m:r>
                                <a:rPr lang="en-US" sz="2000" b="0" i="1" smtClean="0">
                                  <a:solidFill>
                                    <a:srgbClr val="C00000"/>
                                  </a:solidFill>
                                  <a:latin typeface="Cambria Math"/>
                                </a:rPr>
                                <m:t>1</m:t>
                              </m:r>
                            </m:sub>
                          </m:sSub>
                          <m:r>
                            <a:rPr lang="en-US" sz="2000" b="0" i="1" smtClean="0">
                              <a:solidFill>
                                <a:srgbClr val="C00000"/>
                              </a:solidFill>
                              <a:latin typeface="Cambria Math"/>
                            </a:rPr>
                            <m:t>+. . . +</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ea typeface="Cambria Math"/>
                                </a:rPr>
                                <m:t>𝜃</m:t>
                              </m:r>
                            </m:e>
                            <m:sub>
                              <m:r>
                                <a:rPr lang="en-US" sz="2000" b="0" i="1" smtClean="0">
                                  <a:solidFill>
                                    <a:srgbClr val="C00000"/>
                                  </a:solidFill>
                                  <a:latin typeface="Cambria Math"/>
                                </a:rPr>
                                <m:t>8</m:t>
                              </m:r>
                            </m:sub>
                          </m:sSub>
                        </m:num>
                        <m:den>
                          <m:r>
                            <a:rPr lang="en-US" sz="2000" b="0" i="1" smtClean="0">
                              <a:solidFill>
                                <a:srgbClr val="C00000"/>
                              </a:solidFill>
                              <a:latin typeface="Cambria Math"/>
                            </a:rPr>
                            <m:t>8</m:t>
                          </m:r>
                        </m:den>
                      </m:f>
                    </m:oMath>
                  </m:oMathPara>
                </a14:m>
                <a:endParaRPr lang="ru-RU" sz="2000" dirty="0"/>
              </a:p>
            </p:txBody>
          </p:sp>
        </mc:Choice>
        <mc:Fallback xmlns="">
          <p:sp>
            <p:nvSpPr>
              <p:cNvPr id="39" name="TextBox 38"/>
              <p:cNvSpPr txBox="1">
                <a:spLocks noRot="1" noChangeAspect="1" noMove="1" noResize="1" noEditPoints="1" noAdjustHandles="1" noChangeArrowheads="1" noChangeShapeType="1" noTextEdit="1"/>
              </p:cNvSpPr>
              <p:nvPr/>
            </p:nvSpPr>
            <p:spPr>
              <a:xfrm>
                <a:off x="1271656" y="1981528"/>
                <a:ext cx="2494914" cy="676724"/>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765842" y="1903321"/>
                <a:ext cx="3293402" cy="6767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𝑏</m:t>
                          </m:r>
                        </m:e>
                        <m:sub>
                          <m:r>
                            <a:rPr lang="en-US" sz="2000" b="0" i="1" smtClean="0">
                              <a:solidFill>
                                <a:srgbClr val="C00000"/>
                              </a:solidFill>
                              <a:latin typeface="Cambria Math"/>
                            </a:rPr>
                            <m:t>1</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rPr>
                            <m:t>−</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ea typeface="Cambria Math"/>
                                </a:rPr>
                                <m:t>𝜃</m:t>
                              </m:r>
                            </m:e>
                            <m:sub>
                              <m:r>
                                <a:rPr lang="en-US" sz="2000" b="0" i="1" smtClean="0">
                                  <a:solidFill>
                                    <a:srgbClr val="C00000"/>
                                  </a:solidFill>
                                  <a:latin typeface="Cambria Math"/>
                                </a:rPr>
                                <m:t>1</m:t>
                              </m:r>
                            </m:sub>
                          </m:sSub>
                          <m:r>
                            <a:rPr lang="en-US" sz="2000" b="0" i="1" smtClean="0">
                              <a:solidFill>
                                <a:srgbClr val="C00000"/>
                              </a:solidFill>
                              <a:latin typeface="Cambria Math"/>
                            </a:rPr>
                            <m:t>+</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ea typeface="Cambria Math"/>
                                </a:rPr>
                                <m:t>𝜃</m:t>
                              </m:r>
                            </m:e>
                            <m:sub>
                              <m:r>
                                <a:rPr lang="en-US" sz="2000" b="0" i="1" smtClean="0">
                                  <a:solidFill>
                                    <a:srgbClr val="C00000"/>
                                  </a:solidFill>
                                  <a:latin typeface="Cambria Math"/>
                                </a:rPr>
                                <m:t>2</m:t>
                              </m:r>
                            </m:sub>
                          </m:sSub>
                          <m:r>
                            <a:rPr lang="en-US" sz="2000" b="0" i="1" smtClean="0">
                              <a:solidFill>
                                <a:srgbClr val="C00000"/>
                              </a:solidFill>
                              <a:latin typeface="Cambria Math"/>
                            </a:rPr>
                            <m:t>. . . +</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ea typeface="Cambria Math"/>
                                </a:rPr>
                                <m:t>𝜃</m:t>
                              </m:r>
                            </m:e>
                            <m:sub>
                              <m:r>
                                <a:rPr lang="en-US" sz="2000" b="0" i="1" smtClean="0">
                                  <a:solidFill>
                                    <a:srgbClr val="C00000"/>
                                  </a:solidFill>
                                  <a:latin typeface="Cambria Math"/>
                                </a:rPr>
                                <m:t>8</m:t>
                              </m:r>
                            </m:sub>
                          </m:sSub>
                        </m:num>
                        <m:den>
                          <m:r>
                            <a:rPr lang="en-US" sz="2000" b="0" i="1" smtClean="0">
                              <a:solidFill>
                                <a:srgbClr val="C00000"/>
                              </a:solidFill>
                              <a:latin typeface="Cambria Math"/>
                            </a:rPr>
                            <m:t>8</m:t>
                          </m:r>
                        </m:den>
                      </m:f>
                    </m:oMath>
                  </m:oMathPara>
                </a14:m>
                <a:endParaRPr lang="ru-RU" sz="2000" dirty="0"/>
              </a:p>
            </p:txBody>
          </p:sp>
        </mc:Choice>
        <mc:Fallback xmlns="">
          <p:sp>
            <p:nvSpPr>
              <p:cNvPr id="40" name="TextBox 39"/>
              <p:cNvSpPr txBox="1">
                <a:spLocks noRot="1" noChangeAspect="1" noMove="1" noResize="1" noEditPoints="1" noAdjustHandles="1" noChangeArrowheads="1" noChangeShapeType="1" noTextEdit="1"/>
              </p:cNvSpPr>
              <p:nvPr/>
            </p:nvSpPr>
            <p:spPr>
              <a:xfrm>
                <a:off x="4765842" y="1903321"/>
                <a:ext cx="3293402" cy="676724"/>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311828" y="3502706"/>
                <a:ext cx="2673874" cy="791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𝑥</m:t>
                          </m:r>
                        </m:e>
                        <m:sub>
                          <m:r>
                            <a:rPr lang="en-US" sz="2000" b="0" i="1" smtClean="0">
                              <a:solidFill>
                                <a:srgbClr val="C00000"/>
                              </a:solidFill>
                              <a:latin typeface="Cambria Math"/>
                            </a:rPr>
                            <m:t>2</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rPr>
                            <m:t>2</m:t>
                          </m:r>
                          <m:d>
                            <m:dPr>
                              <m:begChr m:val="["/>
                              <m:endChr m:val="]"/>
                              <m:ctrlPr>
                                <a:rPr lang="en-US" sz="2000" b="0" i="1" smtClean="0">
                                  <a:solidFill>
                                    <a:srgbClr val="C00000"/>
                                  </a:solidFill>
                                  <a:latin typeface="Cambria Math"/>
                                </a:rPr>
                              </m:ctrlPr>
                            </m:dPr>
                            <m:e>
                              <m:r>
                                <a:rPr lang="en-US" sz="2000" b="0" i="1" smtClean="0">
                                  <a:solidFill>
                                    <a:srgbClr val="C00000"/>
                                  </a:solidFill>
                                  <a:latin typeface="Cambria Math"/>
                                </a:rPr>
                                <m:t>𝑙𝑔𝑆</m:t>
                              </m:r>
                              <m:r>
                                <a:rPr lang="en-US" sz="2000" b="0" i="1" smtClean="0">
                                  <a:solidFill>
                                    <a:srgbClr val="C00000"/>
                                  </a:solidFill>
                                  <a:latin typeface="Cambria Math"/>
                                </a:rPr>
                                <m:t>−</m:t>
                              </m:r>
                              <m:sSub>
                                <m:sSubPr>
                                  <m:ctrlPr>
                                    <a:rPr lang="en-US" sz="2000" b="0" i="1" smtClean="0">
                                      <a:solidFill>
                                        <a:srgbClr val="C00000"/>
                                      </a:solidFill>
                                      <a:latin typeface="Cambria Math"/>
                                    </a:rPr>
                                  </m:ctrlPr>
                                </m:sSubPr>
                                <m:e>
                                  <m:d>
                                    <m:dPr>
                                      <m:ctrlPr>
                                        <a:rPr lang="en-US" sz="2000" b="0" i="1" smtClean="0">
                                          <a:solidFill>
                                            <a:srgbClr val="C00000"/>
                                          </a:solidFill>
                                          <a:latin typeface="Cambria Math"/>
                                        </a:rPr>
                                      </m:ctrlPr>
                                    </m:dPr>
                                    <m:e>
                                      <m:r>
                                        <a:rPr lang="en-US" sz="2000" b="0" i="1" smtClean="0">
                                          <a:solidFill>
                                            <a:srgbClr val="C00000"/>
                                          </a:solidFill>
                                          <a:latin typeface="Cambria Math"/>
                                        </a:rPr>
                                        <m:t>𝑙𝑔𝑆</m:t>
                                      </m:r>
                                    </m:e>
                                  </m:d>
                                </m:e>
                                <m:sub>
                                  <m:r>
                                    <a:rPr lang="ru-RU" sz="2000" b="0" i="1" smtClean="0">
                                      <a:solidFill>
                                        <a:srgbClr val="C00000"/>
                                      </a:solidFill>
                                      <a:latin typeface="Cambria Math"/>
                                    </a:rPr>
                                    <m:t>ср</m:t>
                                  </m:r>
                                </m:sub>
                              </m:sSub>
                            </m:e>
                          </m:d>
                        </m:num>
                        <m:den>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rPr>
                                <m:t>𝑆</m:t>
                              </m:r>
                            </m:e>
                            <m:sub>
                              <m:r>
                                <a:rPr lang="en-US" sz="2000" b="0" i="1" smtClean="0">
                                  <a:solidFill>
                                    <a:srgbClr val="C00000"/>
                                  </a:solidFill>
                                  <a:latin typeface="Cambria Math"/>
                                </a:rPr>
                                <m:t>𝑚𝑎𝑥</m:t>
                              </m:r>
                            </m:sub>
                          </m:sSub>
                          <m:r>
                            <a:rPr lang="en-US" sz="2000" b="0" i="1" smtClean="0">
                              <a:solidFill>
                                <a:srgbClr val="C00000"/>
                              </a:solidFill>
                              <a:latin typeface="Cambria Math"/>
                            </a:rPr>
                            <m:t>−</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rPr>
                                <m:t>𝑆</m:t>
                              </m:r>
                            </m:e>
                            <m:sub>
                              <m:r>
                                <a:rPr lang="en-US" sz="2000" b="0" i="1" smtClean="0">
                                  <a:solidFill>
                                    <a:srgbClr val="C00000"/>
                                  </a:solidFill>
                                  <a:latin typeface="Cambria Math"/>
                                </a:rPr>
                                <m:t>𝑚𝑖𝑛</m:t>
                              </m:r>
                            </m:sub>
                          </m:sSub>
                        </m:den>
                      </m:f>
                    </m:oMath>
                  </m:oMathPara>
                </a14:m>
                <a:endParaRPr lang="ru-RU" sz="2000" dirty="0"/>
              </a:p>
            </p:txBody>
          </p:sp>
        </mc:Choice>
        <mc:Fallback xmlns="">
          <p:sp>
            <p:nvSpPr>
              <p:cNvPr id="41" name="TextBox 40"/>
              <p:cNvSpPr txBox="1">
                <a:spLocks noRot="1" noChangeAspect="1" noMove="1" noResize="1" noEditPoints="1" noAdjustHandles="1" noChangeArrowheads="1" noChangeShapeType="1" noTextEdit="1"/>
              </p:cNvSpPr>
              <p:nvPr/>
            </p:nvSpPr>
            <p:spPr>
              <a:xfrm>
                <a:off x="3311828" y="3502706"/>
                <a:ext cx="2673874" cy="791499"/>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77086" y="3501131"/>
                <a:ext cx="2612382" cy="791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𝑥</m:t>
                          </m:r>
                        </m:e>
                        <m:sub>
                          <m:r>
                            <a:rPr lang="en-US" sz="2000" b="0" i="1" smtClean="0">
                              <a:solidFill>
                                <a:srgbClr val="C00000"/>
                              </a:solidFill>
                              <a:latin typeface="Cambria Math"/>
                            </a:rPr>
                            <m:t>1</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rPr>
                            <m:t>2</m:t>
                          </m:r>
                          <m:d>
                            <m:dPr>
                              <m:begChr m:val="["/>
                              <m:endChr m:val="]"/>
                              <m:ctrlPr>
                                <a:rPr lang="en-US" sz="2000" b="0" i="1" smtClean="0">
                                  <a:solidFill>
                                    <a:srgbClr val="C00000"/>
                                  </a:solidFill>
                                  <a:latin typeface="Cambria Math"/>
                                </a:rPr>
                              </m:ctrlPr>
                            </m:dPr>
                            <m:e>
                              <m:r>
                                <a:rPr lang="en-US" sz="2000" b="0" i="1" smtClean="0">
                                  <a:solidFill>
                                    <a:srgbClr val="C00000"/>
                                  </a:solidFill>
                                  <a:latin typeface="Cambria Math"/>
                                </a:rPr>
                                <m:t>𝑙𝑔𝑡</m:t>
                              </m:r>
                              <m:r>
                                <a:rPr lang="en-US" sz="2000" b="0" i="1" smtClean="0">
                                  <a:solidFill>
                                    <a:srgbClr val="C00000"/>
                                  </a:solidFill>
                                  <a:latin typeface="Cambria Math"/>
                                </a:rPr>
                                <m:t>−</m:t>
                              </m:r>
                              <m:sSub>
                                <m:sSubPr>
                                  <m:ctrlPr>
                                    <a:rPr lang="en-US" sz="2000" b="0" i="1" smtClean="0">
                                      <a:solidFill>
                                        <a:srgbClr val="C00000"/>
                                      </a:solidFill>
                                      <a:latin typeface="Cambria Math"/>
                                    </a:rPr>
                                  </m:ctrlPr>
                                </m:sSubPr>
                                <m:e>
                                  <m:d>
                                    <m:dPr>
                                      <m:ctrlPr>
                                        <a:rPr lang="en-US" sz="2000" b="0" i="1" smtClean="0">
                                          <a:solidFill>
                                            <a:srgbClr val="C00000"/>
                                          </a:solidFill>
                                          <a:latin typeface="Cambria Math"/>
                                        </a:rPr>
                                      </m:ctrlPr>
                                    </m:dPr>
                                    <m:e>
                                      <m:r>
                                        <a:rPr lang="en-US" sz="2000" b="0" i="1" smtClean="0">
                                          <a:solidFill>
                                            <a:srgbClr val="C00000"/>
                                          </a:solidFill>
                                          <a:latin typeface="Cambria Math"/>
                                        </a:rPr>
                                        <m:t>𝑙𝑔𝑡</m:t>
                                      </m:r>
                                    </m:e>
                                  </m:d>
                                </m:e>
                                <m:sub>
                                  <m:r>
                                    <a:rPr lang="ru-RU" sz="2000" b="0" i="1" smtClean="0">
                                      <a:solidFill>
                                        <a:srgbClr val="C00000"/>
                                      </a:solidFill>
                                      <a:latin typeface="Cambria Math"/>
                                    </a:rPr>
                                    <m:t>ср</m:t>
                                  </m:r>
                                </m:sub>
                              </m:sSub>
                            </m:e>
                          </m:d>
                        </m:num>
                        <m:den>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rPr>
                                <m:t>𝑡</m:t>
                              </m:r>
                            </m:e>
                            <m:sub>
                              <m:r>
                                <a:rPr lang="en-US" sz="2000" b="0" i="1" smtClean="0">
                                  <a:solidFill>
                                    <a:srgbClr val="C00000"/>
                                  </a:solidFill>
                                  <a:latin typeface="Cambria Math"/>
                                </a:rPr>
                                <m:t>𝑚𝑎𝑥</m:t>
                              </m:r>
                            </m:sub>
                          </m:sSub>
                          <m:r>
                            <a:rPr lang="en-US" sz="2000" b="0" i="1" smtClean="0">
                              <a:solidFill>
                                <a:srgbClr val="C00000"/>
                              </a:solidFill>
                              <a:latin typeface="Cambria Math"/>
                            </a:rPr>
                            <m:t>−</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a:rPr lang="en-US" sz="2000" b="0" i="1" smtClean="0">
                                  <a:solidFill>
                                    <a:srgbClr val="C00000"/>
                                  </a:solidFill>
                                  <a:latin typeface="Cambria Math"/>
                                </a:rPr>
                                <m:t>𝑡</m:t>
                              </m:r>
                            </m:e>
                            <m:sub>
                              <m:r>
                                <a:rPr lang="en-US" sz="2000" b="0" i="1" smtClean="0">
                                  <a:solidFill>
                                    <a:srgbClr val="C00000"/>
                                  </a:solidFill>
                                  <a:latin typeface="Cambria Math"/>
                                </a:rPr>
                                <m:t>𝑚𝑖𝑛</m:t>
                              </m:r>
                            </m:sub>
                          </m:sSub>
                        </m:den>
                      </m:f>
                    </m:oMath>
                  </m:oMathPara>
                </a14:m>
                <a:endParaRPr lang="ru-RU" dirty="0"/>
              </a:p>
            </p:txBody>
          </p:sp>
        </mc:Choice>
        <mc:Fallback xmlns="">
          <p:sp>
            <p:nvSpPr>
              <p:cNvPr id="42" name="TextBox 41"/>
              <p:cNvSpPr txBox="1">
                <a:spLocks noRot="1" noChangeAspect="1" noMove="1" noResize="1" noEditPoints="1" noAdjustHandles="1" noChangeArrowheads="1" noChangeShapeType="1" noTextEdit="1"/>
              </p:cNvSpPr>
              <p:nvPr/>
            </p:nvSpPr>
            <p:spPr>
              <a:xfrm>
                <a:off x="577086" y="3501131"/>
                <a:ext cx="2612382" cy="791499"/>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096815" y="3473220"/>
                <a:ext cx="2702856" cy="791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𝑥</m:t>
                          </m:r>
                        </m:e>
                        <m:sub>
                          <m:r>
                            <a:rPr lang="en-US" sz="2000" b="0" i="1" smtClean="0">
                              <a:solidFill>
                                <a:srgbClr val="C00000"/>
                              </a:solidFill>
                              <a:latin typeface="Cambria Math"/>
                            </a:rPr>
                            <m:t>3</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r>
                            <a:rPr lang="en-US" sz="2000" b="0" i="1" smtClean="0">
                              <a:solidFill>
                                <a:srgbClr val="C00000"/>
                              </a:solidFill>
                              <a:latin typeface="Cambria Math"/>
                            </a:rPr>
                            <m:t>2</m:t>
                          </m:r>
                          <m:d>
                            <m:dPr>
                              <m:begChr m:val="["/>
                              <m:endChr m:val="]"/>
                              <m:ctrlPr>
                                <a:rPr lang="en-US" sz="2000" b="0" i="1" smtClean="0">
                                  <a:solidFill>
                                    <a:srgbClr val="C00000"/>
                                  </a:solidFill>
                                  <a:latin typeface="Cambria Math"/>
                                </a:rPr>
                              </m:ctrlPr>
                            </m:dPr>
                            <m:e>
                              <m:r>
                                <a:rPr lang="en-US" sz="2000" b="0" i="1" smtClean="0">
                                  <a:solidFill>
                                    <a:srgbClr val="C00000"/>
                                  </a:solidFill>
                                  <a:latin typeface="Cambria Math"/>
                                </a:rPr>
                                <m:t>𝑙𝑔</m:t>
                              </m:r>
                              <m:r>
                                <m:rPr>
                                  <m:sty m:val="p"/>
                                </m:rPr>
                                <a:rPr lang="el-GR" sz="2000" b="0" i="1" smtClean="0">
                                  <a:solidFill>
                                    <a:srgbClr val="C00000"/>
                                  </a:solidFill>
                                  <a:latin typeface="Cambria Math"/>
                                </a:rPr>
                                <m:t>υ</m:t>
                              </m:r>
                              <m:r>
                                <a:rPr lang="en-US" sz="2000" b="0" i="1" smtClean="0">
                                  <a:solidFill>
                                    <a:srgbClr val="C00000"/>
                                  </a:solidFill>
                                  <a:latin typeface="Cambria Math"/>
                                </a:rPr>
                                <m:t>−</m:t>
                              </m:r>
                              <m:sSub>
                                <m:sSubPr>
                                  <m:ctrlPr>
                                    <a:rPr lang="en-US" sz="2000" b="0" i="1" smtClean="0">
                                      <a:solidFill>
                                        <a:srgbClr val="C00000"/>
                                      </a:solidFill>
                                      <a:latin typeface="Cambria Math"/>
                                    </a:rPr>
                                  </m:ctrlPr>
                                </m:sSubPr>
                                <m:e>
                                  <m:d>
                                    <m:dPr>
                                      <m:ctrlPr>
                                        <a:rPr lang="en-US" sz="2000" b="0" i="1" smtClean="0">
                                          <a:solidFill>
                                            <a:srgbClr val="C00000"/>
                                          </a:solidFill>
                                          <a:latin typeface="Cambria Math"/>
                                        </a:rPr>
                                      </m:ctrlPr>
                                    </m:dPr>
                                    <m:e>
                                      <m:r>
                                        <a:rPr lang="en-US" sz="2000" b="0" i="1" smtClean="0">
                                          <a:solidFill>
                                            <a:srgbClr val="C00000"/>
                                          </a:solidFill>
                                          <a:latin typeface="Cambria Math"/>
                                        </a:rPr>
                                        <m:t>𝑙𝑔𝑆</m:t>
                                      </m:r>
                                    </m:e>
                                  </m:d>
                                </m:e>
                                <m:sub>
                                  <m:r>
                                    <a:rPr lang="ru-RU" sz="2000" b="0" i="1" smtClean="0">
                                      <a:solidFill>
                                        <a:srgbClr val="C00000"/>
                                      </a:solidFill>
                                      <a:latin typeface="Cambria Math"/>
                                    </a:rPr>
                                    <m:t>ср</m:t>
                                  </m:r>
                                </m:sub>
                              </m:sSub>
                            </m:e>
                          </m:d>
                        </m:num>
                        <m:den>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m:rPr>
                                  <m:sty m:val="p"/>
                                </m:rPr>
                                <a:rPr lang="el-GR" sz="2000" b="0" i="1" smtClean="0">
                                  <a:solidFill>
                                    <a:srgbClr val="C00000"/>
                                  </a:solidFill>
                                  <a:latin typeface="Cambria Math"/>
                                </a:rPr>
                                <m:t>υ</m:t>
                              </m:r>
                            </m:e>
                            <m:sub>
                              <m:r>
                                <a:rPr lang="en-US" sz="2000" b="0" i="1" smtClean="0">
                                  <a:solidFill>
                                    <a:srgbClr val="C00000"/>
                                  </a:solidFill>
                                  <a:latin typeface="Cambria Math"/>
                                </a:rPr>
                                <m:t>𝑚𝑎𝑥</m:t>
                              </m:r>
                            </m:sub>
                          </m:sSub>
                          <m:r>
                            <a:rPr lang="en-US" sz="2000" b="0" i="1" smtClean="0">
                              <a:solidFill>
                                <a:srgbClr val="C00000"/>
                              </a:solidFill>
                              <a:latin typeface="Cambria Math"/>
                            </a:rPr>
                            <m:t>−</m:t>
                          </m:r>
                          <m:r>
                            <a:rPr lang="en-US" sz="2000" b="0" i="1" smtClean="0">
                              <a:solidFill>
                                <a:srgbClr val="C00000"/>
                              </a:solidFill>
                              <a:latin typeface="Cambria Math"/>
                            </a:rPr>
                            <m:t>𝑙𝑔</m:t>
                          </m:r>
                          <m:sSub>
                            <m:sSubPr>
                              <m:ctrlPr>
                                <a:rPr lang="en-US" sz="2000" b="0" i="1" smtClean="0">
                                  <a:solidFill>
                                    <a:srgbClr val="C00000"/>
                                  </a:solidFill>
                                  <a:latin typeface="Cambria Math"/>
                                </a:rPr>
                              </m:ctrlPr>
                            </m:sSubPr>
                            <m:e>
                              <m:r>
                                <m:rPr>
                                  <m:sty m:val="p"/>
                                </m:rPr>
                                <a:rPr lang="el-GR" sz="2000" b="0" i="1" smtClean="0">
                                  <a:solidFill>
                                    <a:srgbClr val="C00000"/>
                                  </a:solidFill>
                                  <a:latin typeface="Cambria Math"/>
                                </a:rPr>
                                <m:t>υ</m:t>
                              </m:r>
                            </m:e>
                            <m:sub>
                              <m:r>
                                <a:rPr lang="en-US" sz="2000" b="0" i="1" smtClean="0">
                                  <a:solidFill>
                                    <a:srgbClr val="C00000"/>
                                  </a:solidFill>
                                  <a:latin typeface="Cambria Math"/>
                                </a:rPr>
                                <m:t>𝑚𝑖𝑛</m:t>
                              </m:r>
                            </m:sub>
                          </m:sSub>
                        </m:den>
                      </m:f>
                    </m:oMath>
                  </m:oMathPara>
                </a14:m>
                <a:endParaRPr lang="ru-RU"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6096815" y="3473220"/>
                <a:ext cx="2702856" cy="791499"/>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794185" y="5114177"/>
                <a:ext cx="4611006" cy="7982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solidFill>
                                <a:srgbClr val="C00000"/>
                              </a:solidFill>
                              <a:latin typeface="Cambria Math"/>
                            </a:rPr>
                          </m:ctrlPr>
                        </m:sSupPr>
                        <m:e>
                          <m:r>
                            <a:rPr lang="en-US" sz="2000" b="0" i="1" smtClean="0">
                              <a:solidFill>
                                <a:srgbClr val="C00000"/>
                              </a:solidFill>
                              <a:latin typeface="Cambria Math"/>
                            </a:rPr>
                            <m:t>𝑆</m:t>
                          </m:r>
                        </m:e>
                        <m:sup>
                          <m:r>
                            <a:rPr lang="en-US" sz="2000" b="0" i="1" smtClean="0">
                              <a:solidFill>
                                <a:srgbClr val="C00000"/>
                              </a:solidFill>
                              <a:latin typeface="Cambria Math"/>
                            </a:rPr>
                            <m:t>2</m:t>
                          </m:r>
                        </m:sup>
                      </m:sSup>
                      <m:r>
                        <a:rPr lang="en-US" sz="2000" b="0" i="1" smtClean="0">
                          <a:solidFill>
                            <a:srgbClr val="C00000"/>
                          </a:solidFill>
                          <a:latin typeface="Cambria Math"/>
                        </a:rPr>
                        <m:t>=</m:t>
                      </m:r>
                      <m:f>
                        <m:fPr>
                          <m:ctrlPr>
                            <a:rPr lang="en-US" sz="2000" b="0" i="1" smtClean="0">
                              <a:solidFill>
                                <a:srgbClr val="C00000"/>
                              </a:solidFill>
                              <a:latin typeface="Cambria Math"/>
                            </a:rPr>
                          </m:ctrlPr>
                        </m:fPr>
                        <m:num>
                          <m:nary>
                            <m:naryPr>
                              <m:chr m:val="∑"/>
                              <m:ctrlPr>
                                <a:rPr lang="en-US" sz="2000" b="0" i="1" smtClean="0">
                                  <a:solidFill>
                                    <a:srgbClr val="C00000"/>
                                  </a:solidFill>
                                  <a:latin typeface="Cambria Math"/>
                                </a:rPr>
                              </m:ctrlPr>
                            </m:naryPr>
                            <m:sub>
                              <m:r>
                                <m:rPr>
                                  <m:brk m:alnAt="23"/>
                                </m:rPr>
                                <a:rPr lang="en-US" sz="2000" b="0" i="1" smtClean="0">
                                  <a:solidFill>
                                    <a:srgbClr val="C00000"/>
                                  </a:solidFill>
                                  <a:latin typeface="Cambria Math"/>
                                </a:rPr>
                                <m:t>𝑖</m:t>
                              </m:r>
                              <m:r>
                                <a:rPr lang="en-US" sz="2000" b="0" i="1" smtClean="0">
                                  <a:solidFill>
                                    <a:srgbClr val="C00000"/>
                                  </a:solidFill>
                                  <a:latin typeface="Cambria Math"/>
                                </a:rPr>
                                <m:t>=1</m:t>
                              </m:r>
                            </m:sub>
                            <m:sup>
                              <m:r>
                                <a:rPr lang="en-US" sz="2000" b="0" i="1" smtClean="0">
                                  <a:solidFill>
                                    <a:srgbClr val="C00000"/>
                                  </a:solidFill>
                                  <a:latin typeface="Cambria Math"/>
                                </a:rPr>
                                <m:t>𝑘</m:t>
                              </m:r>
                            </m:sup>
                            <m:e>
                              <m:sSup>
                                <m:sSupPr>
                                  <m:ctrlPr>
                                    <a:rPr lang="en-US" sz="2000" b="0" i="1" smtClean="0">
                                      <a:solidFill>
                                        <a:srgbClr val="C00000"/>
                                      </a:solidFill>
                                      <a:latin typeface="Cambria Math"/>
                                    </a:rPr>
                                  </m:ctrlPr>
                                </m:sSupPr>
                                <m:e>
                                  <m:d>
                                    <m:dPr>
                                      <m:ctrlPr>
                                        <a:rPr lang="en-US" sz="2000" b="0" i="1" smtClean="0">
                                          <a:solidFill>
                                            <a:srgbClr val="C00000"/>
                                          </a:solidFill>
                                          <a:latin typeface="Cambria Math"/>
                                        </a:rPr>
                                      </m:ctrlPr>
                                    </m:dPr>
                                    <m:e>
                                      <m:sSub>
                                        <m:sSubPr>
                                          <m:ctrlPr>
                                            <a:rPr lang="en-US" sz="2000" b="0" i="1" smtClean="0">
                                              <a:solidFill>
                                                <a:srgbClr val="C00000"/>
                                              </a:solidFill>
                                              <a:latin typeface="Cambria Math"/>
                                            </a:rPr>
                                          </m:ctrlPr>
                                        </m:sSubPr>
                                        <m:e>
                                          <m:r>
                                            <a:rPr lang="en-US" sz="2000" b="0" i="1" smtClean="0">
                                              <a:solidFill>
                                                <a:srgbClr val="C00000"/>
                                              </a:solidFill>
                                              <a:latin typeface="Cambria Math"/>
                                            </a:rPr>
                                            <m:t>𝑦</m:t>
                                          </m:r>
                                        </m:e>
                                        <m:sub>
                                          <m:r>
                                            <a:rPr lang="en-US" sz="2000" b="0" i="1" smtClean="0">
                                              <a:solidFill>
                                                <a:srgbClr val="C00000"/>
                                              </a:solidFill>
                                              <a:latin typeface="Cambria Math"/>
                                            </a:rPr>
                                            <m:t>𝑖</m:t>
                                          </m:r>
                                        </m:sub>
                                      </m:sSub>
                                      <m:r>
                                        <a:rPr lang="en-US" sz="2000" b="0" i="1" smtClean="0">
                                          <a:solidFill>
                                            <a:srgbClr val="C00000"/>
                                          </a:solidFill>
                                          <a:latin typeface="Cambria Math"/>
                                        </a:rPr>
                                        <m:t>−</m:t>
                                      </m:r>
                                      <m:sSub>
                                        <m:sSubPr>
                                          <m:ctrlPr>
                                            <a:rPr lang="en-US" sz="2000" b="0" i="1" smtClean="0">
                                              <a:solidFill>
                                                <a:srgbClr val="C00000"/>
                                              </a:solidFill>
                                              <a:latin typeface="Cambria Math"/>
                                            </a:rPr>
                                          </m:ctrlPr>
                                        </m:sSubPr>
                                        <m:e>
                                          <m:r>
                                            <a:rPr lang="en-US" sz="2000" b="0" i="1" smtClean="0">
                                              <a:solidFill>
                                                <a:srgbClr val="C00000"/>
                                              </a:solidFill>
                                              <a:latin typeface="Cambria Math"/>
                                            </a:rPr>
                                            <m:t>𝑦</m:t>
                                          </m:r>
                                        </m:e>
                                        <m:sub>
                                          <m:r>
                                            <a:rPr lang="ru-RU" sz="2000" b="0" i="1" smtClean="0">
                                              <a:solidFill>
                                                <a:srgbClr val="C00000"/>
                                              </a:solidFill>
                                              <a:latin typeface="Cambria Math"/>
                                            </a:rPr>
                                            <m:t>ср</m:t>
                                          </m:r>
                                        </m:sub>
                                      </m:sSub>
                                    </m:e>
                                  </m:d>
                                </m:e>
                                <m:sup>
                                  <m:r>
                                    <a:rPr lang="en-US" sz="2000" b="0" i="1" smtClean="0">
                                      <a:solidFill>
                                        <a:srgbClr val="C00000"/>
                                      </a:solidFill>
                                      <a:latin typeface="Cambria Math"/>
                                    </a:rPr>
                                    <m:t>2</m:t>
                                  </m:r>
                                </m:sup>
                              </m:sSup>
                            </m:e>
                          </m:nary>
                        </m:num>
                        <m:den>
                          <m:r>
                            <a:rPr lang="en-US" sz="2000" b="0" i="1" smtClean="0">
                              <a:solidFill>
                                <a:srgbClr val="C00000"/>
                              </a:solidFill>
                              <a:latin typeface="Cambria Math"/>
                            </a:rPr>
                            <m:t>𝑘</m:t>
                          </m:r>
                          <m:r>
                            <a:rPr lang="en-US" sz="2000" b="0" i="1" smtClean="0">
                              <a:solidFill>
                                <a:srgbClr val="C00000"/>
                              </a:solidFill>
                              <a:latin typeface="Cambria Math"/>
                            </a:rPr>
                            <m:t>−1</m:t>
                          </m:r>
                        </m:den>
                      </m:f>
                      <m:r>
                        <a:rPr lang="en-US" sz="2000" b="0" i="1" smtClean="0">
                          <a:solidFill>
                            <a:srgbClr val="C00000"/>
                          </a:solidFill>
                          <a:latin typeface="Cambria Math"/>
                        </a:rPr>
                        <m:t>=</m:t>
                      </m:r>
                      <m:f>
                        <m:fPr>
                          <m:ctrlPr>
                            <a:rPr lang="en-US" sz="2000" b="0" i="1" smtClean="0">
                              <a:solidFill>
                                <a:srgbClr val="C00000"/>
                              </a:solidFill>
                              <a:latin typeface="Cambria Math"/>
                            </a:rPr>
                          </m:ctrlPr>
                        </m:fPr>
                        <m:num>
                          <m:nary>
                            <m:naryPr>
                              <m:chr m:val="∑"/>
                              <m:ctrlPr>
                                <a:rPr lang="en-US" sz="2000" b="0" i="1" smtClean="0">
                                  <a:solidFill>
                                    <a:srgbClr val="C00000"/>
                                  </a:solidFill>
                                  <a:latin typeface="Cambria Math"/>
                                </a:rPr>
                              </m:ctrlPr>
                            </m:naryPr>
                            <m:sub>
                              <m:r>
                                <m:rPr>
                                  <m:brk m:alnAt="23"/>
                                </m:rPr>
                                <a:rPr lang="en-US" sz="2000" b="0" i="1" smtClean="0">
                                  <a:solidFill>
                                    <a:srgbClr val="C00000"/>
                                  </a:solidFill>
                                  <a:latin typeface="Cambria Math"/>
                                </a:rPr>
                                <m:t>𝑖</m:t>
                              </m:r>
                              <m:r>
                                <a:rPr lang="en-US" sz="2000" b="0" i="1" smtClean="0">
                                  <a:solidFill>
                                    <a:srgbClr val="C00000"/>
                                  </a:solidFill>
                                  <a:latin typeface="Cambria Math"/>
                                </a:rPr>
                                <m:t>=1</m:t>
                              </m:r>
                            </m:sub>
                            <m:sup>
                              <m:r>
                                <a:rPr lang="en-US" sz="2000" b="0" i="1" smtClean="0">
                                  <a:solidFill>
                                    <a:srgbClr val="C00000"/>
                                  </a:solidFill>
                                  <a:latin typeface="Cambria Math"/>
                                </a:rPr>
                                <m:t>𝑛</m:t>
                              </m:r>
                            </m:sup>
                            <m:e>
                              <m:sSup>
                                <m:sSupPr>
                                  <m:ctrlPr>
                                    <a:rPr lang="en-US" sz="2000" b="0" i="1" smtClean="0">
                                      <a:solidFill>
                                        <a:srgbClr val="C00000"/>
                                      </a:solidFill>
                                      <a:latin typeface="Cambria Math"/>
                                    </a:rPr>
                                  </m:ctrlPr>
                                </m:sSupPr>
                                <m:e>
                                  <m:d>
                                    <m:dPr>
                                      <m:ctrlPr>
                                        <a:rPr lang="en-US" sz="2000" i="1">
                                          <a:solidFill>
                                            <a:srgbClr val="C00000"/>
                                          </a:solidFill>
                                          <a:latin typeface="Cambria Math"/>
                                        </a:rPr>
                                      </m:ctrlPr>
                                    </m:dPr>
                                    <m:e>
                                      <m:sSub>
                                        <m:sSubPr>
                                          <m:ctrlPr>
                                            <a:rPr lang="en-US" sz="2000" i="1">
                                              <a:solidFill>
                                                <a:srgbClr val="C00000"/>
                                              </a:solidFill>
                                              <a:latin typeface="Cambria Math"/>
                                            </a:rPr>
                                          </m:ctrlPr>
                                        </m:sSubPr>
                                        <m:e>
                                          <m:r>
                                            <a:rPr lang="en-US" sz="2000" i="1">
                                              <a:solidFill>
                                                <a:srgbClr val="C00000"/>
                                              </a:solidFill>
                                              <a:latin typeface="Cambria Math"/>
                                              <a:ea typeface="Cambria Math"/>
                                            </a:rPr>
                                            <m:t>𝜃</m:t>
                                          </m:r>
                                        </m:e>
                                        <m:sub>
                                          <m:r>
                                            <a:rPr lang="en-US" sz="2000" i="1">
                                              <a:solidFill>
                                                <a:srgbClr val="C00000"/>
                                              </a:solidFill>
                                              <a:latin typeface="Cambria Math"/>
                                            </a:rPr>
                                            <m:t>1</m:t>
                                          </m:r>
                                        </m:sub>
                                      </m:sSub>
                                      <m:r>
                                        <a:rPr lang="en-US" sz="2000" i="1">
                                          <a:solidFill>
                                            <a:srgbClr val="C00000"/>
                                          </a:solidFill>
                                          <a:latin typeface="Cambria Math"/>
                                        </a:rPr>
                                        <m:t>−</m:t>
                                      </m:r>
                                      <m:sSub>
                                        <m:sSubPr>
                                          <m:ctrlPr>
                                            <a:rPr lang="en-US" sz="2000" i="1">
                                              <a:solidFill>
                                                <a:srgbClr val="C00000"/>
                                              </a:solidFill>
                                              <a:latin typeface="Cambria Math"/>
                                            </a:rPr>
                                          </m:ctrlPr>
                                        </m:sSubPr>
                                        <m:e>
                                          <m:r>
                                            <a:rPr lang="en-US" sz="2000" i="1">
                                              <a:solidFill>
                                                <a:srgbClr val="C00000"/>
                                              </a:solidFill>
                                              <a:latin typeface="Cambria Math"/>
                                              <a:ea typeface="Cambria Math"/>
                                            </a:rPr>
                                            <m:t>𝜃</m:t>
                                          </m:r>
                                        </m:e>
                                        <m:sub>
                                          <m:r>
                                            <a:rPr lang="ru-RU" sz="2000" i="1">
                                              <a:solidFill>
                                                <a:srgbClr val="C00000"/>
                                              </a:solidFill>
                                              <a:latin typeface="Cambria Math"/>
                                            </a:rPr>
                                            <m:t>ср</m:t>
                                          </m:r>
                                        </m:sub>
                                      </m:sSub>
                                    </m:e>
                                  </m:d>
                                </m:e>
                                <m:sup>
                                  <m:r>
                                    <a:rPr lang="ru-RU" sz="2000" b="0" i="1" smtClean="0">
                                      <a:solidFill>
                                        <a:srgbClr val="C00000"/>
                                      </a:solidFill>
                                      <a:latin typeface="Cambria Math"/>
                                    </a:rPr>
                                    <m:t>2</m:t>
                                  </m:r>
                                </m:sup>
                              </m:sSup>
                            </m:e>
                          </m:nary>
                        </m:num>
                        <m:den>
                          <m:r>
                            <a:rPr lang="en-US" sz="2000" b="0" i="1" smtClean="0">
                              <a:solidFill>
                                <a:srgbClr val="C00000"/>
                              </a:solidFill>
                              <a:latin typeface="Cambria Math"/>
                            </a:rPr>
                            <m:t>𝑘</m:t>
                          </m:r>
                          <m:r>
                            <a:rPr lang="en-US" sz="2000" b="0" i="1" smtClean="0">
                              <a:solidFill>
                                <a:srgbClr val="C00000"/>
                              </a:solidFill>
                              <a:latin typeface="Cambria Math"/>
                            </a:rPr>
                            <m:t>−1</m:t>
                          </m:r>
                        </m:den>
                      </m:f>
                    </m:oMath>
                  </m:oMathPara>
                </a14:m>
                <a:endParaRPr lang="ru-RU"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794185" y="5114177"/>
                <a:ext cx="4611006" cy="798295"/>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4230092" y="5878961"/>
                <a:ext cx="1186479" cy="8113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C00000"/>
                              </a:solidFill>
                              <a:latin typeface="Cambria Math"/>
                            </a:rPr>
                          </m:ctrlPr>
                        </m:sSubPr>
                        <m:e>
                          <m:r>
                            <a:rPr lang="en-US" sz="2000" b="0" i="1" smtClean="0">
                              <a:solidFill>
                                <a:srgbClr val="C00000"/>
                              </a:solidFill>
                              <a:latin typeface="Cambria Math"/>
                            </a:rPr>
                            <m:t>𝐹</m:t>
                          </m:r>
                        </m:e>
                        <m:sub>
                          <m:r>
                            <a:rPr lang="en-US" sz="2000" b="0" i="1" smtClean="0">
                              <a:solidFill>
                                <a:srgbClr val="C00000"/>
                              </a:solidFill>
                              <a:latin typeface="Cambria Math"/>
                            </a:rPr>
                            <m:t>𝑝</m:t>
                          </m:r>
                        </m:sub>
                      </m:sSub>
                      <m:r>
                        <a:rPr lang="en-US" sz="2000" b="0" i="1" smtClean="0">
                          <a:solidFill>
                            <a:srgbClr val="C00000"/>
                          </a:solidFill>
                          <a:latin typeface="Cambria Math"/>
                        </a:rPr>
                        <m:t>=</m:t>
                      </m:r>
                      <m:f>
                        <m:fPr>
                          <m:ctrlPr>
                            <a:rPr lang="en-US" sz="2000" b="0" i="1" smtClean="0">
                              <a:solidFill>
                                <a:srgbClr val="C00000"/>
                              </a:solidFill>
                              <a:latin typeface="Cambria Math"/>
                            </a:rPr>
                          </m:ctrlPr>
                        </m:fPr>
                        <m:num>
                          <m:sSup>
                            <m:sSupPr>
                              <m:ctrlPr>
                                <a:rPr lang="en-US" sz="2000" b="0" i="1" smtClean="0">
                                  <a:solidFill>
                                    <a:srgbClr val="C00000"/>
                                  </a:solidFill>
                                  <a:latin typeface="Cambria Math"/>
                                </a:rPr>
                              </m:ctrlPr>
                            </m:sSupPr>
                            <m:e>
                              <m:sSub>
                                <m:sSubPr>
                                  <m:ctrlPr>
                                    <a:rPr lang="en-US" sz="2000" b="0" i="1" smtClean="0">
                                      <a:solidFill>
                                        <a:srgbClr val="C00000"/>
                                      </a:solidFill>
                                      <a:latin typeface="Cambria Math"/>
                                    </a:rPr>
                                  </m:ctrlPr>
                                </m:sSubPr>
                                <m:e>
                                  <m:r>
                                    <a:rPr lang="en-US" sz="2000" b="0" i="1" smtClean="0">
                                      <a:solidFill>
                                        <a:srgbClr val="C00000"/>
                                      </a:solidFill>
                                      <a:latin typeface="Cambria Math"/>
                                    </a:rPr>
                                    <m:t>𝑆</m:t>
                                  </m:r>
                                </m:e>
                                <m:sub>
                                  <m:r>
                                    <a:rPr lang="en-US" sz="2000" b="0" i="1" smtClean="0">
                                      <a:solidFill>
                                        <a:srgbClr val="C00000"/>
                                      </a:solidFill>
                                      <a:latin typeface="Cambria Math"/>
                                    </a:rPr>
                                    <m:t>1</m:t>
                                  </m:r>
                                </m:sub>
                              </m:sSub>
                            </m:e>
                            <m:sup>
                              <m:r>
                                <a:rPr lang="en-US" sz="2000" b="0" i="1" smtClean="0">
                                  <a:solidFill>
                                    <a:srgbClr val="C00000"/>
                                  </a:solidFill>
                                  <a:latin typeface="Cambria Math"/>
                                </a:rPr>
                                <m:t>2</m:t>
                              </m:r>
                            </m:sup>
                          </m:sSup>
                        </m:num>
                        <m:den>
                          <m:sSup>
                            <m:sSupPr>
                              <m:ctrlPr>
                                <a:rPr lang="en-US" sz="2000" b="0" i="1" smtClean="0">
                                  <a:solidFill>
                                    <a:srgbClr val="C00000"/>
                                  </a:solidFill>
                                  <a:latin typeface="Cambria Math"/>
                                </a:rPr>
                              </m:ctrlPr>
                            </m:sSupPr>
                            <m:e>
                              <m:sSub>
                                <m:sSubPr>
                                  <m:ctrlPr>
                                    <a:rPr lang="en-US" sz="2000" b="0" i="1" smtClean="0">
                                      <a:solidFill>
                                        <a:srgbClr val="C00000"/>
                                      </a:solidFill>
                                      <a:latin typeface="Cambria Math"/>
                                    </a:rPr>
                                  </m:ctrlPr>
                                </m:sSubPr>
                                <m:e>
                                  <m:r>
                                    <a:rPr lang="en-US" sz="2000" b="0" i="1" smtClean="0">
                                      <a:solidFill>
                                        <a:srgbClr val="C00000"/>
                                      </a:solidFill>
                                      <a:latin typeface="Cambria Math"/>
                                    </a:rPr>
                                    <m:t>𝑆</m:t>
                                  </m:r>
                                </m:e>
                                <m:sub>
                                  <m:r>
                                    <a:rPr lang="en-US" sz="2000" b="0" i="1" smtClean="0">
                                      <a:solidFill>
                                        <a:srgbClr val="C00000"/>
                                      </a:solidFill>
                                      <a:latin typeface="Cambria Math"/>
                                    </a:rPr>
                                    <m:t>2</m:t>
                                  </m:r>
                                </m:sub>
                              </m:sSub>
                            </m:e>
                            <m:sup>
                              <m:r>
                                <a:rPr lang="en-US" sz="2000" b="0" i="1" smtClean="0">
                                  <a:solidFill>
                                    <a:srgbClr val="C00000"/>
                                  </a:solidFill>
                                  <a:latin typeface="Cambria Math"/>
                                </a:rPr>
                                <m:t>2</m:t>
                              </m:r>
                            </m:sup>
                          </m:sSup>
                        </m:den>
                      </m:f>
                    </m:oMath>
                  </m:oMathPara>
                </a14:m>
                <a:endParaRPr lang="ru-RU"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4230092" y="5878961"/>
                <a:ext cx="1186479" cy="811376"/>
              </a:xfrm>
              <a:prstGeom prst="rect">
                <a:avLst/>
              </a:prstGeom>
              <a:blipFill rotWithShape="1">
                <a:blip r:embed="rId10"/>
                <a:stretch>
                  <a:fillRect/>
                </a:stretch>
              </a:blipFill>
            </p:spPr>
            <p:txBody>
              <a:bodyPr/>
              <a:lstStyle/>
              <a:p>
                <a:r>
                  <a:rPr lang="ru-RU">
                    <a:noFill/>
                  </a:rPr>
                  <a:t> </a:t>
                </a:r>
              </a:p>
            </p:txBody>
          </p:sp>
        </mc:Fallback>
      </mc:AlternateContent>
      <p:sp>
        <p:nvSpPr>
          <p:cNvPr id="3" name="Прямоугольник 2"/>
          <p:cNvSpPr/>
          <p:nvPr/>
        </p:nvSpPr>
        <p:spPr>
          <a:xfrm>
            <a:off x="799613" y="1437232"/>
            <a:ext cx="3772387" cy="338554"/>
          </a:xfrm>
          <a:prstGeom prst="rect">
            <a:avLst/>
          </a:prstGeom>
        </p:spPr>
        <p:txBody>
          <a:bodyPr wrap="square">
            <a:spAutoFit/>
          </a:bodyPr>
          <a:lstStyle/>
          <a:p>
            <a:pPr marL="6350" indent="531813" algn="just">
              <a:lnSpc>
                <a:spcPct val="80000"/>
              </a:lnSpc>
              <a:buBlip>
                <a:blip r:embed="rId11"/>
              </a:buBlip>
              <a:defRPr/>
            </a:pPr>
            <a:r>
              <a:rPr lang="ru-RU" sz="2000" dirty="0">
                <a:solidFill>
                  <a:schemeClr val="tx2">
                    <a:lumMod val="75000"/>
                  </a:schemeClr>
                </a:solidFill>
                <a:latin typeface="GOST Type BU" pitchFamily="2" charset="2"/>
              </a:rPr>
              <a:t>к</a:t>
            </a:r>
            <a:r>
              <a:rPr lang="ru-RU" sz="2000" dirty="0" smtClean="0">
                <a:solidFill>
                  <a:schemeClr val="tx2">
                    <a:lumMod val="75000"/>
                  </a:schemeClr>
                </a:solidFill>
                <a:latin typeface="GOST Type BU" pitchFamily="2" charset="2"/>
              </a:rPr>
              <a:t>оэффициенты регрессии: </a:t>
            </a:r>
            <a:endParaRPr lang="ru-RU" sz="2000" dirty="0">
              <a:solidFill>
                <a:schemeClr val="tx2">
                  <a:lumMod val="75000"/>
                </a:schemeClr>
              </a:solidFill>
              <a:latin typeface="GOST Type BU" pitchFamily="2" charset="2"/>
            </a:endParaRPr>
          </a:p>
        </p:txBody>
      </p:sp>
      <p:sp>
        <p:nvSpPr>
          <p:cNvPr id="46" name="Прямоугольник 45"/>
          <p:cNvSpPr/>
          <p:nvPr/>
        </p:nvSpPr>
        <p:spPr>
          <a:xfrm>
            <a:off x="794185" y="2966877"/>
            <a:ext cx="3677018" cy="338554"/>
          </a:xfrm>
          <a:prstGeom prst="rect">
            <a:avLst/>
          </a:prstGeom>
        </p:spPr>
        <p:txBody>
          <a:bodyPr wrap="square">
            <a:spAutoFit/>
          </a:bodyPr>
          <a:lstStyle/>
          <a:p>
            <a:pPr marL="6350" indent="438150" algn="just">
              <a:lnSpc>
                <a:spcPct val="80000"/>
              </a:lnSpc>
              <a:buBlip>
                <a:blip r:embed="rId11"/>
              </a:buBlip>
              <a:defRPr/>
            </a:pPr>
            <a:r>
              <a:rPr lang="ru-RU" sz="2000" dirty="0" smtClean="0">
                <a:solidFill>
                  <a:schemeClr val="tx2">
                    <a:lumMod val="75000"/>
                  </a:schemeClr>
                </a:solidFill>
                <a:latin typeface="GOST Type BU" pitchFamily="2" charset="2"/>
              </a:rPr>
              <a:t>факторы: </a:t>
            </a:r>
            <a:endParaRPr lang="ru-RU" sz="2000" dirty="0">
              <a:solidFill>
                <a:schemeClr val="tx2">
                  <a:lumMod val="75000"/>
                </a:schemeClr>
              </a:solidFill>
              <a:latin typeface="GOST Type BU" pitchFamily="2" charset="2"/>
            </a:endParaRPr>
          </a:p>
        </p:txBody>
      </p:sp>
      <p:sp>
        <p:nvSpPr>
          <p:cNvPr id="49" name="Прямоугольник 48"/>
          <p:cNvSpPr/>
          <p:nvPr/>
        </p:nvSpPr>
        <p:spPr>
          <a:xfrm>
            <a:off x="895330" y="4618441"/>
            <a:ext cx="5517213" cy="341760"/>
          </a:xfrm>
          <a:prstGeom prst="rect">
            <a:avLst/>
          </a:prstGeom>
        </p:spPr>
        <p:txBody>
          <a:bodyPr wrap="square">
            <a:spAutoFit/>
          </a:bodyPr>
          <a:lstStyle/>
          <a:p>
            <a:pPr indent="538163" algn="just">
              <a:lnSpc>
                <a:spcPct val="80000"/>
              </a:lnSpc>
              <a:buBlip>
                <a:blip r:embed="rId11"/>
              </a:buBlip>
              <a:defRPr/>
            </a:pPr>
            <a:r>
              <a:rPr lang="ru-RU" sz="2000" dirty="0" smtClean="0">
                <a:solidFill>
                  <a:schemeClr val="tx2">
                    <a:lumMod val="75000"/>
                  </a:schemeClr>
                </a:solidFill>
                <a:latin typeface="GOST Type BU" pitchFamily="2" charset="2"/>
              </a:rPr>
              <a:t>проверка адекватности формулы: </a:t>
            </a:r>
            <a:endParaRPr lang="ru-RU" sz="2000" dirty="0">
              <a:solidFill>
                <a:schemeClr val="tx2">
                  <a:lumMod val="75000"/>
                </a:schemeClr>
              </a:solidFill>
              <a:latin typeface="GOST Type BU" pitchFamily="2" charset="2"/>
            </a:endParaRPr>
          </a:p>
        </p:txBody>
      </p:sp>
      <p:sp>
        <p:nvSpPr>
          <p:cNvPr id="50" name="Прямоугольник 49"/>
          <p:cNvSpPr/>
          <p:nvPr/>
        </p:nvSpPr>
        <p:spPr>
          <a:xfrm>
            <a:off x="5548542" y="5442629"/>
            <a:ext cx="2551288" cy="341760"/>
          </a:xfrm>
          <a:prstGeom prst="rect">
            <a:avLst/>
          </a:prstGeom>
        </p:spPr>
        <p:txBody>
          <a:bodyPr wrap="square">
            <a:spAutoFit/>
          </a:bodyPr>
          <a:lstStyle/>
          <a:p>
            <a:pPr algn="just">
              <a:lnSpc>
                <a:spcPct val="80000"/>
              </a:lnSpc>
              <a:defRPr/>
            </a:pPr>
            <a:r>
              <a:rPr lang="ru-RU" sz="2000" dirty="0" smtClean="0">
                <a:solidFill>
                  <a:schemeClr val="tx2">
                    <a:lumMod val="75000"/>
                  </a:schemeClr>
                </a:solidFill>
                <a:latin typeface="GOST Type BU" pitchFamily="2" charset="2"/>
              </a:rPr>
              <a:t>- дисперсия</a:t>
            </a:r>
            <a:endParaRPr lang="ru-RU" sz="2000" dirty="0">
              <a:solidFill>
                <a:schemeClr val="tx2">
                  <a:lumMod val="75000"/>
                </a:schemeClr>
              </a:solidFill>
              <a:latin typeface="GOST Type BU" pitchFamily="2" charset="2"/>
            </a:endParaRPr>
          </a:p>
        </p:txBody>
      </p:sp>
      <p:sp>
        <p:nvSpPr>
          <p:cNvPr id="51" name="Прямоугольник 50"/>
          <p:cNvSpPr/>
          <p:nvPr/>
        </p:nvSpPr>
        <p:spPr>
          <a:xfrm>
            <a:off x="5580002" y="6159043"/>
            <a:ext cx="2551288" cy="341760"/>
          </a:xfrm>
          <a:prstGeom prst="rect">
            <a:avLst/>
          </a:prstGeom>
        </p:spPr>
        <p:txBody>
          <a:bodyPr wrap="square">
            <a:spAutoFit/>
          </a:bodyPr>
          <a:lstStyle/>
          <a:p>
            <a:pPr algn="just">
              <a:lnSpc>
                <a:spcPct val="80000"/>
              </a:lnSpc>
              <a:defRPr/>
            </a:pPr>
            <a:r>
              <a:rPr lang="ru-RU" sz="2000" dirty="0" smtClean="0">
                <a:solidFill>
                  <a:schemeClr val="tx2">
                    <a:lumMod val="75000"/>
                  </a:schemeClr>
                </a:solidFill>
                <a:latin typeface="GOST Type BU" pitchFamily="2" charset="2"/>
              </a:rPr>
              <a:t>- критерий Фишера</a:t>
            </a:r>
            <a:endParaRPr lang="ru-RU" sz="2000" dirty="0">
              <a:solidFill>
                <a:schemeClr val="tx2">
                  <a:lumMod val="75000"/>
                </a:schemeClr>
              </a:solidFill>
              <a:latin typeface="GOST Type BU" pitchFamily="2" charset="2"/>
            </a:endParaRPr>
          </a:p>
        </p:txBody>
      </p:sp>
      <p:sp>
        <p:nvSpPr>
          <p:cNvPr id="52" name="Содержимое 2"/>
          <p:cNvSpPr txBox="1">
            <a:spLocks/>
          </p:cNvSpPr>
          <p:nvPr/>
        </p:nvSpPr>
        <p:spPr>
          <a:xfrm>
            <a:off x="3695080" y="216318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3" name="Содержимое 2"/>
          <p:cNvSpPr txBox="1">
            <a:spLocks/>
          </p:cNvSpPr>
          <p:nvPr/>
        </p:nvSpPr>
        <p:spPr>
          <a:xfrm>
            <a:off x="5573224" y="1344291"/>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4" name="Содержимое 2"/>
          <p:cNvSpPr txBox="1">
            <a:spLocks/>
          </p:cNvSpPr>
          <p:nvPr/>
        </p:nvSpPr>
        <p:spPr>
          <a:xfrm>
            <a:off x="7923843" y="201980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5" name="Содержимое 2"/>
          <p:cNvSpPr txBox="1">
            <a:spLocks/>
          </p:cNvSpPr>
          <p:nvPr/>
        </p:nvSpPr>
        <p:spPr>
          <a:xfrm>
            <a:off x="3067920" y="369002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6" name="Содержимое 2"/>
          <p:cNvSpPr txBox="1">
            <a:spLocks/>
          </p:cNvSpPr>
          <p:nvPr/>
        </p:nvSpPr>
        <p:spPr>
          <a:xfrm>
            <a:off x="5863748" y="369002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57" name="Содержимое 2"/>
          <p:cNvSpPr txBox="1">
            <a:spLocks/>
          </p:cNvSpPr>
          <p:nvPr/>
        </p:nvSpPr>
        <p:spPr>
          <a:xfrm>
            <a:off x="8677717" y="3690025"/>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47" name="Группа 46"/>
          <p:cNvGrpSpPr/>
          <p:nvPr/>
        </p:nvGrpSpPr>
        <p:grpSpPr>
          <a:xfrm>
            <a:off x="8421467" y="6450136"/>
            <a:ext cx="476413" cy="369332"/>
            <a:chOff x="8421467" y="6450136"/>
            <a:chExt cx="476413" cy="369332"/>
          </a:xfrm>
        </p:grpSpPr>
        <p:sp>
          <p:nvSpPr>
            <p:cNvPr id="48" name="Овал 4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8" name="TextBox 57"/>
            <p:cNvSpPr txBox="1"/>
            <p:nvPr/>
          </p:nvSpPr>
          <p:spPr>
            <a:xfrm>
              <a:off x="8421467" y="6450136"/>
              <a:ext cx="47641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283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358856567"/>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8918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СТРУКТУРНАЯ СХЕМА АВТОМАТИЧЕСКОГО РЕГУЛИРОВАНИЯ СИСТЕМЫ РЕЗАНИЯ </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438622"/>
            <a:ext cx="9144000" cy="4818955"/>
          </a:xfrm>
          <a:prstGeom prst="rect">
            <a:avLst/>
          </a:prstGeom>
        </p:spPr>
      </p:pic>
      <p:grpSp>
        <p:nvGrpSpPr>
          <p:cNvPr id="4" name="Группа 3"/>
          <p:cNvGrpSpPr/>
          <p:nvPr/>
        </p:nvGrpSpPr>
        <p:grpSpPr>
          <a:xfrm>
            <a:off x="8415856" y="6450136"/>
            <a:ext cx="487634" cy="369332"/>
            <a:chOff x="8415856" y="6450136"/>
            <a:chExt cx="48763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15856" y="6450136"/>
              <a:ext cx="487634" cy="369332"/>
            </a:xfrm>
            <a:prstGeom prst="rect">
              <a:avLst/>
            </a:prstGeom>
            <a:noFill/>
          </p:spPr>
          <p:txBody>
            <a:bodyPr wrap="none" rtlCol="0">
              <a:spAutoFit/>
            </a:bodyPr>
            <a:lstStyle/>
            <a:p>
              <a:pPr algn="ctr"/>
              <a:r>
                <a:rPr lang="ru-RU" smtClean="0">
                  <a:solidFill>
                    <a:srgbClr val="C00000"/>
                  </a:solidFill>
                  <a:latin typeface="GOST type A" panose="020B0500000000000000" pitchFamily="34" charset="0"/>
                </a:rPr>
                <a:t>284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73554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КОЛИЧЕСТВЕННЫЕ ХАРАКТЕРИСТИКИ ДВИЖЕНИЯ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mc:AlternateContent xmlns:mc="http://schemas.openxmlformats.org/markup-compatibility/2006" xmlns:a14="http://schemas.microsoft.com/office/drawing/2010/main">
        <mc:Choice Requires="a14">
          <p:sp>
            <p:nvSpPr>
              <p:cNvPr id="7" name="Содержимое 2"/>
              <p:cNvSpPr txBox="1">
                <a:spLocks/>
              </p:cNvSpPr>
              <p:nvPr/>
            </p:nvSpPr>
            <p:spPr>
              <a:xfrm>
                <a:off x="189186" y="1080655"/>
                <a:ext cx="8765628" cy="5777346"/>
              </a:xfrm>
              <a:prstGeom prst="rect">
                <a:avLst/>
              </a:prstGeom>
            </p:spPr>
            <p:txBody>
              <a:bodyPr vert="horz" lIns="91440" tIns="45720" rIns="91440" bIns="45720" rtlCol="0">
                <a:noAutofit/>
              </a:bodyPr>
              <a:lstStyle/>
              <a:p>
                <a:pPr marL="269875" indent="477838" algn="just">
                  <a:lnSpc>
                    <a:spcPct val="80000"/>
                  </a:lnSpc>
                  <a:buBlip>
                    <a:blip r:embed="rId3"/>
                  </a:buBlip>
                  <a:defRPr/>
                </a:pPr>
                <a:r>
                  <a:rPr lang="ru-RU" sz="2000" dirty="0" smtClean="0">
                    <a:solidFill>
                      <a:schemeClr val="tx2">
                        <a:lumMod val="75000"/>
                      </a:schemeClr>
                    </a:solidFill>
                    <a:latin typeface="GOST Type BU" pitchFamily="2" charset="2"/>
                  </a:rPr>
                  <a:t>скорость </a:t>
                </a:r>
                <a:r>
                  <a:rPr lang="ru-RU" sz="2000" dirty="0">
                    <a:solidFill>
                      <a:schemeClr val="tx2">
                        <a:lumMod val="75000"/>
                      </a:schemeClr>
                    </a:solidFill>
                    <a:latin typeface="GOST Type BU" pitchFamily="2" charset="2"/>
                  </a:rPr>
                  <a:t>резания </a:t>
                </a:r>
                <a:r>
                  <a:rPr lang="el-GR" sz="2400" dirty="0" smtClean="0">
                    <a:solidFill>
                      <a:srgbClr val="C00000"/>
                    </a:solidFill>
                    <a:latin typeface="Times New Roman"/>
                    <a:cs typeface="Times New Roman"/>
                  </a:rPr>
                  <a:t>υ</a:t>
                </a:r>
                <a:r>
                  <a:rPr lang="ru-RU" sz="2000" dirty="0" smtClean="0">
                    <a:solidFill>
                      <a:schemeClr val="tx2">
                        <a:lumMod val="75000"/>
                      </a:schemeClr>
                    </a:solidFill>
                    <a:latin typeface="GOST Type BU" pitchFamily="2" charset="2"/>
                  </a:rPr>
                  <a:t></a:t>
                </a:r>
                <a:r>
                  <a:rPr lang="ru-RU" sz="2000" dirty="0">
                    <a:solidFill>
                      <a:schemeClr val="tx2">
                        <a:lumMod val="75000"/>
                      </a:schemeClr>
                    </a:solidFill>
                    <a:latin typeface="GOST Type BU" pitchFamily="2" charset="2"/>
                  </a:rPr>
                  <a:t>, м/с, м/мин;</a:t>
                </a:r>
              </a:p>
              <a:p>
                <a:pPr marL="269875" indent="477838" algn="just">
                  <a:lnSpc>
                    <a:spcPct val="80000"/>
                  </a:lnSpc>
                  <a:buBlip>
                    <a:blip r:embed="rId3"/>
                  </a:buBlip>
                  <a:defRPr/>
                </a:pPr>
                <a:r>
                  <a:rPr lang="ru-RU" sz="2000" dirty="0" smtClean="0">
                    <a:solidFill>
                      <a:schemeClr val="tx2">
                        <a:lumMod val="75000"/>
                      </a:schemeClr>
                    </a:solidFill>
                    <a:latin typeface="GOST Type BU" pitchFamily="2" charset="2"/>
                  </a:rPr>
                  <a:t>частота </a:t>
                </a:r>
                <a:r>
                  <a:rPr lang="ru-RU" sz="2000" dirty="0">
                    <a:solidFill>
                      <a:schemeClr val="tx2">
                        <a:lumMod val="75000"/>
                      </a:schemeClr>
                    </a:solidFill>
                    <a:latin typeface="GOST Type BU" pitchFamily="2" charset="2"/>
                  </a:rPr>
                  <a:t>вращения – </a:t>
                </a:r>
                <a:r>
                  <a:rPr lang="ru-RU" sz="2000" dirty="0">
                    <a:solidFill>
                      <a:srgbClr val="C00000"/>
                    </a:solidFill>
                    <a:latin typeface="GOST Type BU" pitchFamily="2" charset="2"/>
                  </a:rPr>
                  <a:t>n</a:t>
                </a:r>
                <a:r>
                  <a:rPr lang="ru-RU" sz="2000" dirty="0">
                    <a:solidFill>
                      <a:schemeClr val="tx2">
                        <a:lumMod val="75000"/>
                      </a:schemeClr>
                    </a:solidFill>
                    <a:latin typeface="GOST Type BU" pitchFamily="2" charset="2"/>
                  </a:rPr>
                  <a:t>, мин</a:t>
                </a:r>
                <a:r>
                  <a:rPr lang="ru-RU" sz="2000" baseline="30000" dirty="0">
                    <a:solidFill>
                      <a:schemeClr val="tx2">
                        <a:lumMod val="75000"/>
                      </a:schemeClr>
                    </a:solidFill>
                    <a:latin typeface="GOST Type BU" pitchFamily="2" charset="2"/>
                  </a:rPr>
                  <a:t>-1</a:t>
                </a:r>
                <a:r>
                  <a:rPr lang="ru-RU" sz="2000" dirty="0">
                    <a:solidFill>
                      <a:schemeClr val="tx2">
                        <a:lumMod val="75000"/>
                      </a:schemeClr>
                    </a:solidFill>
                    <a:latin typeface="GOST Type BU" pitchFamily="2" charset="2"/>
                  </a:rPr>
                  <a:t> ;</a:t>
                </a:r>
              </a:p>
              <a:p>
                <a:pPr marL="269875" indent="477838" algn="just">
                  <a:lnSpc>
                    <a:spcPct val="80000"/>
                  </a:lnSpc>
                  <a:buBlip>
                    <a:blip r:embed="rId3"/>
                  </a:buBlip>
                  <a:defRPr/>
                </a:pPr>
                <a:r>
                  <a:rPr lang="ru-RU" sz="2000" dirty="0" smtClean="0">
                    <a:solidFill>
                      <a:schemeClr val="tx2">
                        <a:lumMod val="75000"/>
                      </a:schemeClr>
                    </a:solidFill>
                    <a:latin typeface="GOST Type BU" pitchFamily="2" charset="2"/>
                  </a:rPr>
                  <a:t>число </a:t>
                </a:r>
                <a:r>
                  <a:rPr lang="ru-RU" sz="2000" dirty="0">
                    <a:solidFill>
                      <a:schemeClr val="tx2">
                        <a:lumMod val="75000"/>
                      </a:schemeClr>
                    </a:solidFill>
                    <a:latin typeface="GOST Type BU" pitchFamily="2" charset="2"/>
                  </a:rPr>
                  <a:t>двойных ходов – </a:t>
                </a:r>
                <a:r>
                  <a:rPr lang="ru-RU" sz="2000" dirty="0">
                    <a:solidFill>
                      <a:srgbClr val="C00000"/>
                    </a:solidFill>
                    <a:latin typeface="GOST Type BU" pitchFamily="2" charset="2"/>
                  </a:rPr>
                  <a:t>k</a:t>
                </a:r>
                <a:r>
                  <a:rPr lang="ru-RU" sz="2000" dirty="0">
                    <a:solidFill>
                      <a:schemeClr val="tx2">
                        <a:lumMod val="75000"/>
                      </a:schemeClr>
                    </a:solidFill>
                    <a:latin typeface="GOST Type BU" pitchFamily="2" charset="2"/>
                  </a:rPr>
                  <a:t>, </a:t>
                </a:r>
                <a:r>
                  <a:rPr lang="ru-RU" sz="2000" dirty="0" err="1">
                    <a:solidFill>
                      <a:schemeClr val="tx2">
                        <a:lumMod val="75000"/>
                      </a:schemeClr>
                    </a:solidFill>
                    <a:latin typeface="GOST Type BU" pitchFamily="2" charset="2"/>
                  </a:rPr>
                  <a:t>дв.ход</a:t>
                </a:r>
                <a:r>
                  <a:rPr lang="ru-RU" sz="2000" dirty="0">
                    <a:solidFill>
                      <a:schemeClr val="tx2">
                        <a:lumMod val="75000"/>
                      </a:schemeClr>
                    </a:solidFill>
                    <a:latin typeface="GOST Type BU" pitchFamily="2" charset="2"/>
                  </a:rPr>
                  <a:t>/мин</a:t>
                </a:r>
                <a:r>
                  <a:rPr lang="ru-RU" sz="2000" dirty="0" smtClean="0">
                    <a:solidFill>
                      <a:schemeClr val="tx2">
                        <a:lumMod val="75000"/>
                      </a:schemeClr>
                    </a:solidFill>
                    <a:latin typeface="GOST Type BU" pitchFamily="2" charset="2"/>
                  </a:rPr>
                  <a:t>;</a:t>
                </a:r>
                <a:endParaRPr lang="en-US" sz="2000" dirty="0" smtClean="0">
                  <a:solidFill>
                    <a:schemeClr val="tx2">
                      <a:lumMod val="75000"/>
                    </a:schemeClr>
                  </a:solidFill>
                  <a:latin typeface="GOST Type BU" pitchFamily="2" charset="2"/>
                </a:endParaRPr>
              </a:p>
              <a:p>
                <a:pPr marL="269875" algn="just">
                  <a:lnSpc>
                    <a:spcPct val="80000"/>
                  </a:lnSpc>
                  <a:defRPr/>
                </a:pPr>
                <a:endParaRPr lang="en-US" sz="2000" dirty="0">
                  <a:solidFill>
                    <a:schemeClr val="tx2">
                      <a:lumMod val="75000"/>
                    </a:schemeClr>
                  </a:solidFill>
                  <a:latin typeface="GOST Type BU" pitchFamily="2" charset="2"/>
                </a:endParaRPr>
              </a:p>
              <a:p>
                <a:pPr marL="269875" algn="just">
                  <a:lnSpc>
                    <a:spcPct val="80000"/>
                  </a:lnSpc>
                  <a:defRPr/>
                </a:pPr>
                <a:endParaRPr lang="en-US" sz="2000" dirty="0" smtClean="0">
                  <a:solidFill>
                    <a:schemeClr val="tx2">
                      <a:lumMod val="75000"/>
                    </a:schemeClr>
                  </a:solidFill>
                  <a:latin typeface="GOST Type BU" pitchFamily="2" charset="2"/>
                </a:endParaRPr>
              </a:p>
              <a:p>
                <a:pPr marL="269875" algn="just">
                  <a:lnSpc>
                    <a:spcPct val="80000"/>
                  </a:lnSpc>
                  <a:defRPr/>
                </a:pPr>
                <a:endParaRPr lang="en-US" sz="2000" dirty="0">
                  <a:solidFill>
                    <a:schemeClr val="tx2">
                      <a:lumMod val="75000"/>
                    </a:schemeClr>
                  </a:solidFill>
                  <a:latin typeface="GOST Type BU" pitchFamily="2" charset="2"/>
                </a:endParaRPr>
              </a:p>
              <a:p>
                <a:pPr marL="269875" algn="just">
                  <a:lnSpc>
                    <a:spcPct val="80000"/>
                  </a:lnSpc>
                  <a:defRPr/>
                </a:pPr>
                <a:endParaRPr lang="en-US" sz="2000" dirty="0" smtClean="0">
                  <a:solidFill>
                    <a:schemeClr val="tx2">
                      <a:lumMod val="75000"/>
                    </a:schemeClr>
                  </a:solidFill>
                  <a:latin typeface="GOST Type BU" pitchFamily="2" charset="2"/>
                </a:endParaRPr>
              </a:p>
              <a:p>
                <a:pPr marL="269875" algn="just">
                  <a:lnSpc>
                    <a:spcPct val="80000"/>
                  </a:lnSpc>
                  <a:defRPr/>
                </a:pPr>
                <a:endParaRPr lang="en-US" sz="2000" dirty="0">
                  <a:solidFill>
                    <a:schemeClr val="tx2">
                      <a:lumMod val="75000"/>
                    </a:schemeClr>
                  </a:solidFill>
                  <a:latin typeface="GOST Type BU" pitchFamily="2" charset="2"/>
                </a:endParaRPr>
              </a:p>
              <a:p>
                <a:pPr marL="269875" indent="477838" algn="just">
                  <a:lnSpc>
                    <a:spcPct val="80000"/>
                  </a:lnSpc>
                  <a:buBlip>
                    <a:blip r:embed="rId3"/>
                  </a:buBlip>
                  <a:defRPr/>
                </a:pPr>
                <a:endParaRPr lang="en-US" sz="2000" dirty="0" smtClean="0">
                  <a:solidFill>
                    <a:schemeClr val="tx2">
                      <a:lumMod val="75000"/>
                    </a:schemeClr>
                  </a:solidFill>
                  <a:latin typeface="GOST Type BU" pitchFamily="2" charset="2"/>
                </a:endParaRPr>
              </a:p>
              <a:p>
                <a:pPr marL="269875" algn="just">
                  <a:lnSpc>
                    <a:spcPct val="80000"/>
                  </a:lnSpc>
                  <a:defRPr/>
                </a:pPr>
                <a:r>
                  <a:rPr lang="ru-RU" sz="2000" dirty="0">
                    <a:solidFill>
                      <a:schemeClr val="tx2">
                        <a:lumMod val="75000"/>
                      </a:schemeClr>
                    </a:solidFill>
                    <a:latin typeface="GOST Type BU" pitchFamily="2" charset="2"/>
                  </a:rPr>
                  <a:t>где </a:t>
                </a:r>
                <a:r>
                  <a:rPr lang="ru-RU" sz="2000" dirty="0">
                    <a:solidFill>
                      <a:srgbClr val="C00000"/>
                    </a:solidFill>
                    <a:latin typeface="GOST Type BU" pitchFamily="2" charset="2"/>
                  </a:rPr>
                  <a:t>D</a:t>
                </a:r>
                <a:r>
                  <a:rPr lang="ru-RU" sz="2000" dirty="0">
                    <a:solidFill>
                      <a:schemeClr val="tx2">
                        <a:lumMod val="75000"/>
                      </a:schemeClr>
                    </a:solidFill>
                    <a:latin typeface="GOST Type BU" pitchFamily="2" charset="2"/>
                  </a:rPr>
                  <a:t> – диаметр инструмента или заготовки;</a:t>
                </a:r>
              </a:p>
              <a:p>
                <a:pPr marL="612775" indent="-342900" algn="just">
                  <a:lnSpc>
                    <a:spcPct val="80000"/>
                  </a:lnSpc>
                  <a:buFont typeface="GOST Type BU"/>
                  <a:buChar char=" "/>
                  <a:defRPr/>
                </a:pPr>
                <a:r>
                  <a:rPr lang="ru-RU" sz="2000" dirty="0" smtClean="0">
                    <a:solidFill>
                      <a:srgbClr val="C00000"/>
                    </a:solidFill>
                    <a:latin typeface="GOST Type BU" pitchFamily="2" charset="2"/>
                  </a:rPr>
                  <a:t>L</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длина пути инструмента или </a:t>
                </a:r>
                <a:r>
                  <a:rPr lang="ru-RU" sz="2000" dirty="0" smtClean="0">
                    <a:solidFill>
                      <a:schemeClr val="tx2">
                        <a:lumMod val="75000"/>
                      </a:schemeClr>
                    </a:solidFill>
                    <a:latin typeface="GOST Type BU" pitchFamily="2" charset="2"/>
                  </a:rPr>
                  <a:t>заготовки</a:t>
                </a:r>
              </a:p>
              <a:p>
                <a:pPr marL="612775" indent="-342900" algn="just">
                  <a:lnSpc>
                    <a:spcPct val="80000"/>
                  </a:lnSpc>
                  <a:buFont typeface="GOST Type BU"/>
                  <a:buChar char=" "/>
                  <a:defRPr/>
                </a:pPr>
                <a:endParaRPr lang="ru-RU" sz="2000" dirty="0">
                  <a:solidFill>
                    <a:schemeClr val="tx2">
                      <a:lumMod val="75000"/>
                    </a:schemeClr>
                  </a:solidFill>
                  <a:latin typeface="GOST Type BU" pitchFamily="2" charset="2"/>
                </a:endParaRPr>
              </a:p>
              <a:p>
                <a:pPr marL="717550" algn="just">
                  <a:lnSpc>
                    <a:spcPct val="80000"/>
                  </a:lnSpc>
                  <a:defRPr/>
                </a:pPr>
                <a:r>
                  <a:rPr lang="ru-RU" sz="2000" dirty="0" smtClean="0">
                    <a:solidFill>
                      <a:schemeClr val="tx2">
                        <a:lumMod val="75000"/>
                      </a:schemeClr>
                    </a:solidFill>
                    <a:latin typeface="GOST Type BU" pitchFamily="2" charset="2"/>
                  </a:rPr>
                  <a:t>скорость </a:t>
                </a:r>
                <a:r>
                  <a:rPr lang="ru-RU" sz="2000" dirty="0">
                    <a:solidFill>
                      <a:schemeClr val="tx2">
                        <a:lumMod val="75000"/>
                      </a:schemeClr>
                    </a:solidFill>
                    <a:latin typeface="GOST Type BU" pitchFamily="2" charset="2"/>
                  </a:rPr>
                  <a:t>движения подачи - </a:t>
                </a:r>
                <a:r>
                  <a:rPr lang="el-GR" sz="2400" dirty="0" smtClean="0">
                    <a:solidFill>
                      <a:srgbClr val="C00000"/>
                    </a:solidFill>
                    <a:cs typeface="Times New Roman"/>
                  </a:rPr>
                  <a:t>υ</a:t>
                </a:r>
                <a:r>
                  <a:rPr lang="ru-RU" sz="2000" baseline="-25000" dirty="0" smtClean="0">
                    <a:solidFill>
                      <a:srgbClr val="C00000"/>
                    </a:solidFill>
                    <a:latin typeface="GOST Type BU" pitchFamily="2" charset="2"/>
                  </a:rPr>
                  <a:t>s</a:t>
                </a:r>
                <a:r>
                  <a:rPr lang="ru-RU" sz="2000" dirty="0">
                    <a:solidFill>
                      <a:schemeClr val="tx2">
                        <a:lumMod val="75000"/>
                      </a:schemeClr>
                    </a:solidFill>
                    <a:latin typeface="GOST Type BU" pitchFamily="2" charset="2"/>
                  </a:rPr>
                  <a:t>;</a:t>
                </a:r>
              </a:p>
              <a:p>
                <a:pPr marL="717550" algn="just">
                  <a:lnSpc>
                    <a:spcPct val="80000"/>
                  </a:lnSpc>
                  <a:defRPr/>
                </a:pPr>
                <a:r>
                  <a:rPr lang="ru-RU" sz="2000" dirty="0">
                    <a:solidFill>
                      <a:schemeClr val="tx2">
                        <a:lumMod val="75000"/>
                      </a:schemeClr>
                    </a:solidFill>
                    <a:latin typeface="GOST Type BU" pitchFamily="2" charset="2"/>
                  </a:rPr>
                  <a:t>подача на один оборот главного движения -  </a:t>
                </a:r>
                <a:r>
                  <a:rPr lang="ru-RU" sz="2000" dirty="0" err="1">
                    <a:solidFill>
                      <a:srgbClr val="C00000"/>
                    </a:solidFill>
                    <a:latin typeface="GOST Type BU" pitchFamily="2" charset="2"/>
                  </a:rPr>
                  <a:t>S</a:t>
                </a:r>
                <a:r>
                  <a:rPr lang="ru-RU" sz="2000" baseline="-25000" dirty="0" err="1">
                    <a:solidFill>
                      <a:srgbClr val="C00000"/>
                    </a:solidFill>
                    <a:latin typeface="GOST Type BU" pitchFamily="2" charset="2"/>
                  </a:rPr>
                  <a:t>o</a:t>
                </a:r>
                <a:r>
                  <a:rPr lang="ru-RU" sz="2000" dirty="0">
                    <a:solidFill>
                      <a:schemeClr val="tx2">
                        <a:lumMod val="75000"/>
                      </a:schemeClr>
                    </a:solidFill>
                    <a:latin typeface="GOST Type BU" pitchFamily="2" charset="2"/>
                  </a:rPr>
                  <a:t>, мм/об ;</a:t>
                </a:r>
              </a:p>
              <a:p>
                <a:pPr marL="717550" algn="just">
                  <a:lnSpc>
                    <a:spcPct val="80000"/>
                  </a:lnSpc>
                  <a:defRPr/>
                </a:pPr>
                <a:r>
                  <a:rPr lang="ru-RU" sz="2000" dirty="0">
                    <a:solidFill>
                      <a:schemeClr val="tx2">
                        <a:lumMod val="75000"/>
                      </a:schemeClr>
                    </a:solidFill>
                    <a:latin typeface="GOST Type BU" pitchFamily="2" charset="2"/>
                  </a:rPr>
                  <a:t>подача на один двойной ход </a:t>
                </a:r>
                <a:r>
                  <a:rPr lang="ru-RU" sz="2000" dirty="0" err="1">
                    <a:solidFill>
                      <a:srgbClr val="C00000"/>
                    </a:solidFill>
                    <a:latin typeface="GOST Type BU" pitchFamily="2" charset="2"/>
                  </a:rPr>
                  <a:t>S</a:t>
                </a:r>
                <a:r>
                  <a:rPr lang="ru-RU" sz="2000" baseline="-25000" dirty="0" err="1">
                    <a:solidFill>
                      <a:srgbClr val="C00000"/>
                    </a:solidFill>
                    <a:latin typeface="GOST Type BU" pitchFamily="2" charset="2"/>
                  </a:rPr>
                  <a:t>x</a:t>
                </a:r>
                <a:r>
                  <a:rPr lang="ru-RU" sz="2000" dirty="0">
                    <a:solidFill>
                      <a:schemeClr val="tx2">
                        <a:lumMod val="75000"/>
                      </a:schemeClr>
                    </a:solidFill>
                    <a:latin typeface="GOST Type BU" pitchFamily="2" charset="2"/>
                  </a:rPr>
                  <a:t>, мм/</a:t>
                </a:r>
                <a:r>
                  <a:rPr lang="ru-RU" sz="2000" dirty="0" err="1">
                    <a:solidFill>
                      <a:schemeClr val="tx2">
                        <a:lumMod val="75000"/>
                      </a:schemeClr>
                    </a:solidFill>
                    <a:latin typeface="GOST Type BU" pitchFamily="2" charset="2"/>
                  </a:rPr>
                  <a:t>дв</a:t>
                </a:r>
                <a:r>
                  <a:rPr lang="ru-RU" sz="2000" dirty="0">
                    <a:solidFill>
                      <a:schemeClr val="tx2">
                        <a:lumMod val="75000"/>
                      </a:schemeClr>
                    </a:solidFill>
                    <a:latin typeface="GOST Type BU" pitchFamily="2" charset="2"/>
                  </a:rPr>
                  <a:t>. ход;</a:t>
                </a:r>
              </a:p>
              <a:p>
                <a:pPr marL="717550" algn="just">
                  <a:lnSpc>
                    <a:spcPct val="80000"/>
                  </a:lnSpc>
                  <a:defRPr/>
                </a:pPr>
                <a:r>
                  <a:rPr lang="ru-RU" sz="2000" dirty="0">
                    <a:solidFill>
                      <a:schemeClr val="tx2">
                        <a:lumMod val="75000"/>
                      </a:schemeClr>
                    </a:solidFill>
                    <a:latin typeface="GOST Type BU" pitchFamily="2" charset="2"/>
                  </a:rPr>
                  <a:t>подача минутная - </a:t>
                </a:r>
                <a:r>
                  <a:rPr lang="ru-RU" sz="2000" dirty="0" err="1">
                    <a:solidFill>
                      <a:srgbClr val="C00000"/>
                    </a:solidFill>
                    <a:latin typeface="GOST Type BU" pitchFamily="2" charset="2"/>
                  </a:rPr>
                  <a:t>S</a:t>
                </a:r>
                <a:r>
                  <a:rPr lang="ru-RU" sz="2000" baseline="-25000" dirty="0" err="1">
                    <a:solidFill>
                      <a:srgbClr val="C00000"/>
                    </a:solidFill>
                    <a:latin typeface="GOST Type BU" pitchFamily="2" charset="2"/>
                  </a:rPr>
                  <a:t>м</a:t>
                </a:r>
                <a:r>
                  <a:rPr lang="ru-RU" sz="2000" dirty="0">
                    <a:solidFill>
                      <a:schemeClr val="tx2">
                        <a:lumMod val="75000"/>
                      </a:schemeClr>
                    </a:solidFill>
                    <a:latin typeface="GOST Type BU" pitchFamily="2" charset="2"/>
                  </a:rPr>
                  <a:t>, мм/мин</a:t>
                </a:r>
              </a:p>
              <a:p>
                <a:pPr marL="269875" algn="just">
                  <a:lnSpc>
                    <a:spcPct val="80000"/>
                  </a:lnSpc>
                  <a:defRPr/>
                </a:pPr>
                <a:endParaRPr lang="en-US" sz="2000" dirty="0" smtClean="0">
                  <a:solidFill>
                    <a:schemeClr val="tx2">
                      <a:lumMod val="75000"/>
                    </a:schemeClr>
                  </a:solidFill>
                  <a:latin typeface="GOST Type BU" pitchFamily="2" charset="2"/>
                </a:endParaRPr>
              </a:p>
              <a:p>
                <a:pPr marL="269875" algn="just">
                  <a:lnSpc>
                    <a:spcPct val="80000"/>
                  </a:lnSpc>
                  <a:defRPr/>
                </a:pPr>
                <a:endParaRPr lang="en-US" sz="2000" dirty="0">
                  <a:solidFill>
                    <a:schemeClr val="tx2">
                      <a:lumMod val="75000"/>
                    </a:schemeClr>
                  </a:solidFill>
                  <a:latin typeface="GOST Type BU" pitchFamily="2" charset="2"/>
                </a:endParaRPr>
              </a:p>
              <a:p>
                <a:pPr marL="269875" algn="just">
                  <a:lnSpc>
                    <a:spcPct val="80000"/>
                  </a:lnSpc>
                  <a:defRPr/>
                </a:pPr>
                <a:endParaRPr lang="en-US" sz="2000" dirty="0" smtClean="0">
                  <a:solidFill>
                    <a:schemeClr val="tx2">
                      <a:lumMod val="75000"/>
                    </a:schemeClr>
                  </a:solidFill>
                  <a:latin typeface="GOST Type BU" pitchFamily="2" charset="2"/>
                </a:endParaRPr>
              </a:p>
              <a:p>
                <a:pPr marL="269875" algn="just">
                  <a:lnSpc>
                    <a:spcPct val="80000"/>
                  </a:lnSpc>
                  <a:defRPr/>
                </a:pPr>
                <a:endParaRPr lang="en-US" sz="2000" dirty="0" smtClean="0">
                  <a:solidFill>
                    <a:schemeClr val="tx2">
                      <a:lumMod val="75000"/>
                    </a:schemeClr>
                  </a:solidFill>
                  <a:latin typeface="GOST Type BU" pitchFamily="2" charset="2"/>
                </a:endParaRPr>
              </a:p>
              <a:p>
                <a:pPr marL="269875" algn="just">
                  <a:lnSpc>
                    <a:spcPct val="80000"/>
                  </a:lnSpc>
                  <a:defRPr/>
                </a:pPr>
                <a:endParaRPr lang="en-US" sz="2000" dirty="0">
                  <a:solidFill>
                    <a:schemeClr val="tx2">
                      <a:lumMod val="75000"/>
                    </a:schemeClr>
                  </a:solidFill>
                  <a:latin typeface="GOST Type BU" pitchFamily="2" charset="2"/>
                </a:endParaRPr>
              </a:p>
              <a:p>
                <a:pPr marL="269875" algn="just">
                  <a:lnSpc>
                    <a:spcPct val="80000"/>
                  </a:lnSpc>
                  <a:defRPr/>
                </a:pPr>
                <a:r>
                  <a:rPr lang="ru-RU" sz="2000" dirty="0">
                    <a:solidFill>
                      <a:schemeClr val="tx2">
                        <a:lumMod val="75000"/>
                      </a:schemeClr>
                    </a:solidFill>
                    <a:latin typeface="GOST Type BU" pitchFamily="2" charset="2"/>
                  </a:rPr>
                  <a:t>где </a:t>
                </a:r>
                <a:r>
                  <a:rPr lang="ru-RU" sz="2000" dirty="0">
                    <a:solidFill>
                      <a:srgbClr val="C00000"/>
                    </a:solidFill>
                    <a:latin typeface="GOST Type BU" pitchFamily="2" charset="2"/>
                  </a:rPr>
                  <a:t>Z</a:t>
                </a:r>
                <a:r>
                  <a:rPr lang="ru-RU" sz="2000" dirty="0">
                    <a:solidFill>
                      <a:schemeClr val="tx2">
                        <a:lumMod val="75000"/>
                      </a:schemeClr>
                    </a:solidFill>
                    <a:latin typeface="GOST Type BU" pitchFamily="2" charset="2"/>
                  </a:rPr>
                  <a:t> - число зубьев </a:t>
                </a:r>
                <a:r>
                  <a:rPr lang="ru-RU" sz="2000" dirty="0" smtClean="0">
                    <a:solidFill>
                      <a:schemeClr val="tx2">
                        <a:lumMod val="75000"/>
                      </a:schemeClr>
                    </a:solidFill>
                    <a:latin typeface="GOST Type BU" pitchFamily="2" charset="2"/>
                  </a:rPr>
                  <a:t>инструмента;</a:t>
                </a:r>
              </a:p>
              <a:p>
                <a:pPr marL="269875" algn="just">
                  <a:lnSpc>
                    <a:spcPct val="80000"/>
                  </a:lnSpc>
                  <a:defRPr/>
                </a:pPr>
                <a:r>
                  <a:rPr lang="ru-RU" sz="2000" dirty="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   </a:t>
                </a:r>
                <a14:m>
                  <m:oMath xmlns:m="http://schemas.openxmlformats.org/officeDocument/2006/math">
                    <m:sSub>
                      <m:sSubPr>
                        <m:ctrlPr>
                          <a:rPr lang="en-US" sz="2000" i="1">
                            <a:solidFill>
                              <a:srgbClr val="C00000"/>
                            </a:solidFill>
                            <a:latin typeface="Cambria Math"/>
                          </a:rPr>
                        </m:ctrlPr>
                      </m:sSubPr>
                      <m:e>
                        <m:r>
                          <a:rPr lang="en-US" sz="2000" i="1">
                            <a:solidFill>
                              <a:srgbClr val="C00000"/>
                            </a:solidFill>
                            <a:latin typeface="Cambria Math"/>
                          </a:rPr>
                          <m:t>𝑆</m:t>
                        </m:r>
                      </m:e>
                      <m:sub>
                        <m:r>
                          <a:rPr lang="en-US" sz="2000" i="1">
                            <a:solidFill>
                              <a:srgbClr val="C00000"/>
                            </a:solidFill>
                            <a:latin typeface="Cambria Math"/>
                          </a:rPr>
                          <m:t>𝑧</m:t>
                        </m:r>
                      </m:sub>
                    </m:sSub>
                  </m:oMath>
                </a14:m>
                <a:r>
                  <a:rPr lang="ru-RU" sz="2000" dirty="0" smtClean="0">
                    <a:solidFill>
                      <a:schemeClr val="tx2">
                        <a:lumMod val="75000"/>
                      </a:schemeClr>
                    </a:solidFill>
                    <a:latin typeface="GOST Type BU" pitchFamily="2" charset="2"/>
                  </a:rPr>
                  <a:t> - подача на зуб, мм/зуб</a:t>
                </a:r>
                <a:endParaRPr lang="ru-RU" sz="2000" dirty="0">
                  <a:solidFill>
                    <a:schemeClr val="tx2">
                      <a:lumMod val="75000"/>
                    </a:schemeClr>
                  </a:solidFill>
                  <a:latin typeface="GOST Type BU" pitchFamily="2" charset="2"/>
                </a:endParaRPr>
              </a:p>
              <a:p>
                <a:pPr marL="269875" algn="just">
                  <a:lnSpc>
                    <a:spcPct val="80000"/>
                  </a:lnSpc>
                  <a:defRPr/>
                </a:pPr>
                <a:endParaRPr lang="ru-RU" sz="2000" dirty="0">
                  <a:solidFill>
                    <a:schemeClr val="tx2">
                      <a:lumMod val="75000"/>
                    </a:schemeClr>
                  </a:solidFill>
                  <a:latin typeface="GOST Type BU" pitchFamily="2" charset="2"/>
                </a:endParaRPr>
              </a:p>
            </p:txBody>
          </p:sp>
        </mc:Choice>
        <mc:Fallback xmlns="">
          <p:sp>
            <p:nvSpPr>
              <p:cNvPr id="7" name="Содержимое 2"/>
              <p:cNvSpPr txBox="1">
                <a:spLocks noRot="1" noChangeAspect="1" noMove="1" noResize="1" noEditPoints="1" noAdjustHandles="1" noChangeArrowheads="1" noChangeShapeType="1" noTextEdit="1"/>
              </p:cNvSpPr>
              <p:nvPr/>
            </p:nvSpPr>
            <p:spPr>
              <a:xfrm>
                <a:off x="189186" y="1080655"/>
                <a:ext cx="8765628" cy="5777346"/>
              </a:xfrm>
              <a:prstGeom prst="rect">
                <a:avLst/>
              </a:prstGeom>
              <a:blipFill rotWithShape="0">
                <a:blip r:embed="rId4"/>
                <a:stretch>
                  <a:fillRect t="-2110" b="-2215"/>
                </a:stretch>
              </a:blipFill>
            </p:spPr>
            <p:txBody>
              <a:bodyPr/>
              <a:lstStyle/>
              <a:p>
                <a:r>
                  <a:rPr lang="ru-RU">
                    <a:noFill/>
                  </a:rPr>
                  <a:t> </a:t>
                </a:r>
              </a:p>
            </p:txBody>
          </p:sp>
        </mc:Fallback>
      </mc:AlternateContent>
      <p:sp>
        <p:nvSpPr>
          <p:cNvPr id="6" name="Содержимое 2"/>
          <p:cNvSpPr txBox="1">
            <a:spLocks/>
          </p:cNvSpPr>
          <p:nvPr/>
        </p:nvSpPr>
        <p:spPr>
          <a:xfrm>
            <a:off x="5785326" y="2490293"/>
            <a:ext cx="243908" cy="416859"/>
          </a:xfrm>
          <a:prstGeom prst="rect">
            <a:avLst/>
          </a:prstGeom>
        </p:spPr>
        <p:txBody>
          <a:bodyPr vert="horz" lIns="91440" tIns="45720" rIns="91440" bIns="45720" rtlCol="0">
            <a:noAutofit/>
          </a:bodyPr>
          <a:lstStyle/>
          <a:p>
            <a:pPr algn="just">
              <a:lnSpc>
                <a:spcPct val="80000"/>
              </a:lnSpc>
              <a:defRPr/>
            </a:pPr>
            <a:r>
              <a:rPr lang="en-US" sz="2400" dirty="0">
                <a:solidFill>
                  <a:schemeClr val="tx2">
                    <a:lumMod val="75000"/>
                  </a:schemeClr>
                </a:solidFill>
                <a:latin typeface="GOST Type BU" pitchFamily="2" charset="2"/>
              </a:rPr>
              <a:t>;</a:t>
            </a:r>
            <a:r>
              <a:rPr lang="ru-RU" dirty="0" smtClean="0">
                <a:solidFill>
                  <a:schemeClr val="tx2">
                    <a:lumMod val="75000"/>
                  </a:schemeClr>
                </a:solidFill>
                <a:latin typeface="GOST Type BU" pitchFamily="2" charset="2"/>
              </a:rPr>
              <a:t> </a:t>
            </a:r>
          </a:p>
        </p:txBody>
      </p:sp>
      <mc:AlternateContent xmlns:mc="http://schemas.openxmlformats.org/markup-compatibility/2006" xmlns:a14="http://schemas.microsoft.com/office/drawing/2010/main">
        <mc:Choice Requires="a14">
          <p:sp>
            <p:nvSpPr>
              <p:cNvPr id="3" name="TextBox 2"/>
              <p:cNvSpPr txBox="1"/>
              <p:nvPr/>
            </p:nvSpPr>
            <p:spPr>
              <a:xfrm>
                <a:off x="3277992" y="2253582"/>
                <a:ext cx="2588016" cy="793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solidFill>
                            <a:srgbClr val="C00000"/>
                          </a:solidFill>
                          <a:latin typeface="Cambria Math"/>
                        </a:rPr>
                        <m:t>υ</m:t>
                      </m:r>
                      <m:r>
                        <a:rPr lang="en-US" sz="2400" b="0" i="1" smtClean="0">
                          <a:solidFill>
                            <a:srgbClr val="C00000"/>
                          </a:solidFill>
                          <a:latin typeface="Cambria Math"/>
                        </a:rPr>
                        <m:t>=</m:t>
                      </m:r>
                      <m:f>
                        <m:fPr>
                          <m:ctrlPr>
                            <a:rPr lang="en-US" sz="2400" b="0" i="1" smtClean="0">
                              <a:solidFill>
                                <a:srgbClr val="C00000"/>
                              </a:solidFill>
                              <a:latin typeface="Cambria Math"/>
                            </a:rPr>
                          </m:ctrlPr>
                        </m:fPr>
                        <m:num>
                          <m:r>
                            <a:rPr lang="en-US" sz="2400" b="0" i="1" smtClean="0">
                              <a:solidFill>
                                <a:srgbClr val="C00000"/>
                              </a:solidFill>
                              <a:latin typeface="Cambria Math"/>
                              <a:ea typeface="Cambria Math"/>
                            </a:rPr>
                            <m:t>𝜋</m:t>
                          </m:r>
                          <m:r>
                            <a:rPr lang="en-US" sz="2400" b="0" i="1" smtClean="0">
                              <a:solidFill>
                                <a:srgbClr val="C00000"/>
                              </a:solidFill>
                              <a:latin typeface="Cambria Math"/>
                              <a:ea typeface="Cambria Math"/>
                            </a:rPr>
                            <m:t>𝐷𝑛</m:t>
                          </m:r>
                        </m:num>
                        <m:den>
                          <m:r>
                            <a:rPr lang="en-US" sz="2400" b="0" i="1" smtClean="0">
                              <a:solidFill>
                                <a:srgbClr val="C00000"/>
                              </a:solidFill>
                              <a:latin typeface="Cambria Math"/>
                            </a:rPr>
                            <m:t>1000</m:t>
                          </m:r>
                        </m:den>
                      </m:f>
                      <m:r>
                        <a:rPr lang="en-US" sz="2400" b="0" i="1" smtClean="0">
                          <a:solidFill>
                            <a:srgbClr val="C00000"/>
                          </a:solidFill>
                          <a:latin typeface="Cambria Math"/>
                        </a:rPr>
                        <m:t>=</m:t>
                      </m:r>
                      <m:f>
                        <m:fPr>
                          <m:ctrlPr>
                            <a:rPr lang="en-US" sz="2400" b="0" i="1" smtClean="0">
                              <a:solidFill>
                                <a:srgbClr val="C00000"/>
                              </a:solidFill>
                              <a:latin typeface="Cambria Math"/>
                            </a:rPr>
                          </m:ctrlPr>
                        </m:fPr>
                        <m:num>
                          <m:r>
                            <a:rPr lang="en-US" sz="2400" b="0" i="1" smtClean="0">
                              <a:solidFill>
                                <a:srgbClr val="C00000"/>
                              </a:solidFill>
                              <a:latin typeface="Cambria Math"/>
                            </a:rPr>
                            <m:t>2</m:t>
                          </m:r>
                          <m:r>
                            <a:rPr lang="en-US" sz="2400" b="0" i="1" smtClean="0">
                              <a:solidFill>
                                <a:srgbClr val="C00000"/>
                              </a:solidFill>
                              <a:latin typeface="Cambria Math"/>
                            </a:rPr>
                            <m:t>𝐿𝑘</m:t>
                          </m:r>
                        </m:num>
                        <m:den>
                          <m:r>
                            <a:rPr lang="en-US" sz="2400" b="0" i="1" smtClean="0">
                              <a:solidFill>
                                <a:srgbClr val="C00000"/>
                              </a:solidFill>
                              <a:latin typeface="Cambria Math"/>
                            </a:rPr>
                            <m:t>1000</m:t>
                          </m:r>
                        </m:den>
                      </m:f>
                    </m:oMath>
                  </m:oMathPara>
                </a14:m>
                <a:endParaRPr lang="ru-RU"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3277992" y="2253582"/>
                <a:ext cx="2588016" cy="793551"/>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503934" y="5210735"/>
                <a:ext cx="413613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solidFill>
                                <a:srgbClr val="C00000"/>
                              </a:solidFill>
                              <a:latin typeface="Cambria Math"/>
                            </a:rPr>
                          </m:ctrlPr>
                        </m:sSubPr>
                        <m:e>
                          <m:r>
                            <a:rPr lang="en-US" sz="3200" b="0" i="1" smtClean="0">
                              <a:solidFill>
                                <a:srgbClr val="C00000"/>
                              </a:solidFill>
                              <a:latin typeface="Cambria Math"/>
                            </a:rPr>
                            <m:t>𝑆</m:t>
                          </m:r>
                        </m:e>
                        <m:sub>
                          <m:r>
                            <a:rPr lang="ru-RU" sz="3200" b="0" i="1" smtClean="0">
                              <a:solidFill>
                                <a:srgbClr val="C00000"/>
                              </a:solidFill>
                              <a:latin typeface="Cambria Math"/>
                            </a:rPr>
                            <m:t>м</m:t>
                          </m:r>
                        </m:sub>
                      </m:sSub>
                      <m:r>
                        <a:rPr lang="en-US" sz="3200" b="0" i="1" smtClean="0">
                          <a:solidFill>
                            <a:srgbClr val="C00000"/>
                          </a:solidFill>
                          <a:latin typeface="Cambria Math"/>
                        </a:rPr>
                        <m:t>=</m:t>
                      </m:r>
                      <m:sSub>
                        <m:sSubPr>
                          <m:ctrlPr>
                            <a:rPr lang="en-US" sz="3200" b="0" i="1" smtClean="0">
                              <a:solidFill>
                                <a:srgbClr val="C00000"/>
                              </a:solidFill>
                              <a:latin typeface="Cambria Math"/>
                            </a:rPr>
                          </m:ctrlPr>
                        </m:sSubPr>
                        <m:e>
                          <m:r>
                            <a:rPr lang="en-US" sz="3200" b="0" i="1" smtClean="0">
                              <a:solidFill>
                                <a:srgbClr val="C00000"/>
                              </a:solidFill>
                              <a:latin typeface="Cambria Math"/>
                            </a:rPr>
                            <m:t>𝑆</m:t>
                          </m:r>
                        </m:e>
                        <m:sub>
                          <m:r>
                            <a:rPr lang="en-US" sz="3200" b="0" i="1" smtClean="0">
                              <a:solidFill>
                                <a:srgbClr val="C00000"/>
                              </a:solidFill>
                              <a:latin typeface="Cambria Math"/>
                            </a:rPr>
                            <m:t>0</m:t>
                          </m:r>
                        </m:sub>
                      </m:sSub>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𝑛</m:t>
                      </m:r>
                      <m:r>
                        <a:rPr lang="en-US" sz="3200" b="0" i="1" smtClean="0">
                          <a:solidFill>
                            <a:srgbClr val="C00000"/>
                          </a:solidFill>
                          <a:latin typeface="Cambria Math"/>
                        </a:rPr>
                        <m:t>=</m:t>
                      </m:r>
                      <m:sSub>
                        <m:sSubPr>
                          <m:ctrlPr>
                            <a:rPr lang="en-US" sz="3200" b="0" i="1" smtClean="0">
                              <a:solidFill>
                                <a:srgbClr val="C00000"/>
                              </a:solidFill>
                              <a:latin typeface="Cambria Math"/>
                            </a:rPr>
                          </m:ctrlPr>
                        </m:sSubPr>
                        <m:e>
                          <m:r>
                            <a:rPr lang="en-US" sz="3200" b="0" i="1" smtClean="0">
                              <a:solidFill>
                                <a:srgbClr val="C00000"/>
                              </a:solidFill>
                              <a:latin typeface="Cambria Math"/>
                            </a:rPr>
                            <m:t>𝑆</m:t>
                          </m:r>
                        </m:e>
                        <m:sub>
                          <m:r>
                            <a:rPr lang="en-US" sz="3200" b="0" i="1" smtClean="0">
                              <a:solidFill>
                                <a:srgbClr val="C00000"/>
                              </a:solidFill>
                              <a:latin typeface="Cambria Math"/>
                            </a:rPr>
                            <m:t>𝑧</m:t>
                          </m:r>
                        </m:sub>
                      </m:sSub>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𝑍</m:t>
                      </m:r>
                      <m:r>
                        <a:rPr lang="en-US" sz="3200" b="0" i="1" smtClean="0">
                          <a:solidFill>
                            <a:srgbClr val="C00000"/>
                          </a:solidFill>
                          <a:latin typeface="Cambria Math"/>
                          <a:ea typeface="Cambria Math"/>
                        </a:rPr>
                        <m:t>∙</m:t>
                      </m:r>
                      <m:r>
                        <a:rPr lang="en-US" sz="3200" b="0" i="1" smtClean="0">
                          <a:solidFill>
                            <a:srgbClr val="C00000"/>
                          </a:solidFill>
                          <a:latin typeface="Cambria Math"/>
                          <a:ea typeface="Cambria Math"/>
                        </a:rPr>
                        <m:t>𝑛</m:t>
                      </m:r>
                    </m:oMath>
                  </m:oMathPara>
                </a14:m>
                <a:endParaRPr lang="ru-RU" sz="3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503934" y="5210735"/>
                <a:ext cx="4136132" cy="584775"/>
              </a:xfrm>
              <a:prstGeom prst="rect">
                <a:avLst/>
              </a:prstGeom>
              <a:blipFill rotWithShape="1">
                <a:blip r:embed="rId6"/>
                <a:stretch>
                  <a:fillRect/>
                </a:stretch>
              </a:blipFill>
            </p:spPr>
            <p:txBody>
              <a:bodyPr/>
              <a:lstStyle/>
              <a:p>
                <a:r>
                  <a:rPr lang="ru-RU">
                    <a:noFill/>
                  </a:rPr>
                  <a:t> </a:t>
                </a:r>
              </a:p>
            </p:txBody>
          </p:sp>
        </mc:Fallback>
      </mc:AlternateContent>
      <p:sp>
        <p:nvSpPr>
          <p:cNvPr id="9" name="Содержимое 2"/>
          <p:cNvSpPr txBox="1">
            <a:spLocks/>
          </p:cNvSpPr>
          <p:nvPr/>
        </p:nvSpPr>
        <p:spPr>
          <a:xfrm>
            <a:off x="6464324" y="5380891"/>
            <a:ext cx="243908" cy="416859"/>
          </a:xfrm>
          <a:prstGeom prst="rect">
            <a:avLst/>
          </a:prstGeom>
        </p:spPr>
        <p:txBody>
          <a:bodyPr vert="horz" lIns="91440" tIns="45720" rIns="91440" bIns="45720" rtlCol="0">
            <a:noAutofit/>
          </a:bodyPr>
          <a:lstStyle/>
          <a:p>
            <a:pPr algn="just">
              <a:lnSpc>
                <a:spcPct val="80000"/>
              </a:lnSpc>
              <a:defRPr/>
            </a:pPr>
            <a:r>
              <a:rPr lang="en-US" sz="2400" dirty="0">
                <a:solidFill>
                  <a:schemeClr val="tx2">
                    <a:lumMod val="75000"/>
                  </a:schemeClr>
                </a:solidFill>
                <a:latin typeface="GOST Type BU" pitchFamily="2" charset="2"/>
              </a:rPr>
              <a:t>;</a:t>
            </a:r>
            <a:r>
              <a:rPr lang="ru-RU" dirty="0" smtClean="0">
                <a:solidFill>
                  <a:schemeClr val="tx2">
                    <a:lumMod val="75000"/>
                  </a:schemeClr>
                </a:solidFill>
                <a:latin typeface="GOST Type BU" pitchFamily="2" charset="2"/>
              </a:rPr>
              <a:t> </a:t>
            </a:r>
          </a:p>
        </p:txBody>
      </p:sp>
      <p:grpSp>
        <p:nvGrpSpPr>
          <p:cNvPr id="10" name="Группа 9"/>
          <p:cNvGrpSpPr/>
          <p:nvPr/>
        </p:nvGrpSpPr>
        <p:grpSpPr>
          <a:xfrm>
            <a:off x="8466348" y="6450136"/>
            <a:ext cx="386644" cy="369332"/>
            <a:chOff x="8466348" y="6450136"/>
            <a:chExt cx="386644" cy="369332"/>
          </a:xfrm>
        </p:grpSpPr>
        <p:sp>
          <p:nvSpPr>
            <p:cNvPr id="11" name="Овал 1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TextBox 11"/>
            <p:cNvSpPr txBox="1"/>
            <p:nvPr/>
          </p:nvSpPr>
          <p:spPr>
            <a:xfrm>
              <a:off x="8466348" y="6450136"/>
              <a:ext cx="38664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29</a:t>
              </a:r>
            </a:p>
          </p:txBody>
        </p:sp>
      </p:grpSp>
    </p:spTree>
    <p:extLst>
      <p:ext uri="{BB962C8B-B14F-4D97-AF65-F5344CB8AC3E}">
        <p14:creationId xmlns:p14="http://schemas.microsoft.com/office/powerpoint/2010/main" val="1132072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58906"/>
          </a:xfrm>
        </p:spPr>
        <p:txBody>
          <a:bodyPr>
            <a:noAutofit/>
          </a:bodyPr>
          <a:lstStyle/>
          <a:p>
            <a:r>
              <a:rPr lang="ru-RU" sz="4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ОБРАЗОВАТЕЛЬНЫЙ АСПЕКТ</a:t>
            </a:r>
            <a:endParaRPr lang="ru-RU" sz="4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672352"/>
            <a:ext cx="8765628" cy="6185647"/>
          </a:xfrm>
          <a:prstGeom prst="rect">
            <a:avLst/>
          </a:prstGeom>
        </p:spPr>
        <p:txBody>
          <a:bodyPr vert="horz" lIns="91440" tIns="45720" rIns="91440" bIns="45720" rtlCol="0">
            <a:noAutofit/>
          </a:bodyPr>
          <a:lstStyle/>
          <a:p>
            <a:pPr marL="1588" indent="628650" algn="just">
              <a:buBlip>
                <a:blip r:embed="rId2"/>
              </a:buBlip>
            </a:pPr>
            <a:r>
              <a:rPr lang="ru-RU" sz="2200" dirty="0">
                <a:latin typeface="GOST Type BU" pitchFamily="2" charset="2"/>
              </a:rPr>
              <a:t>Инженер - </a:t>
            </a:r>
            <a:r>
              <a:rPr lang="ru-RU" sz="2200" dirty="0" err="1">
                <a:latin typeface="GOST Type BU" pitchFamily="2" charset="2"/>
              </a:rPr>
              <a:t>ingenium</a:t>
            </a:r>
            <a:r>
              <a:rPr lang="ru-RU" sz="2200" dirty="0">
                <a:latin typeface="GOST Type BU" pitchFamily="2" charset="2"/>
              </a:rPr>
              <a:t> (лат.) – природные склонности, </a:t>
            </a:r>
            <a:r>
              <a:rPr lang="ru-RU" sz="2200" dirty="0" smtClean="0">
                <a:latin typeface="GOST Type BU" pitchFamily="2" charset="2"/>
              </a:rPr>
              <a:t>ум. </a:t>
            </a:r>
            <a:r>
              <a:rPr lang="ru-RU" sz="2200" dirty="0" err="1" smtClean="0">
                <a:latin typeface="GOST Type BU" pitchFamily="2" charset="2"/>
              </a:rPr>
              <a:t>Ingenieur</a:t>
            </a:r>
            <a:r>
              <a:rPr lang="ru-RU" sz="2200" dirty="0" smtClean="0">
                <a:latin typeface="GOST Type BU" pitchFamily="2" charset="2"/>
              </a:rPr>
              <a:t> </a:t>
            </a:r>
            <a:r>
              <a:rPr lang="ru-RU" sz="2200" dirty="0">
                <a:latin typeface="GOST Type BU" pitchFamily="2" charset="2"/>
              </a:rPr>
              <a:t>(франц.) – мастер по строительству </a:t>
            </a:r>
            <a:r>
              <a:rPr lang="ru-RU" sz="2200" dirty="0" smtClean="0">
                <a:latin typeface="GOST Type BU" pitchFamily="2" charset="2"/>
              </a:rPr>
              <a:t>крепостей. К </a:t>
            </a:r>
            <a:r>
              <a:rPr lang="ru-RU" sz="2200" dirty="0">
                <a:latin typeface="GOST Type BU" pitchFamily="2" charset="2"/>
              </a:rPr>
              <a:t>нам пришло от немцев во времена Петра I. Позже: специалист в области техники, обладающий высшим </a:t>
            </a:r>
            <a:r>
              <a:rPr lang="ru-RU" sz="2200" dirty="0" smtClean="0">
                <a:latin typeface="GOST Type BU" pitchFamily="2" charset="2"/>
              </a:rPr>
              <a:t>образованием; </a:t>
            </a:r>
          </a:p>
          <a:p>
            <a:pPr marL="1588" indent="628650" algn="just">
              <a:buBlip>
                <a:blip r:embed="rId2"/>
              </a:buBlip>
            </a:pPr>
            <a:endParaRPr lang="ru-RU" sz="1600" dirty="0">
              <a:latin typeface="GOST Type BU" pitchFamily="2" charset="2"/>
            </a:endParaRPr>
          </a:p>
          <a:p>
            <a:pPr marL="1588" indent="628650" algn="just">
              <a:buBlip>
                <a:blip r:embed="rId2"/>
              </a:buBlip>
            </a:pPr>
            <a:r>
              <a:rPr lang="ru-RU" sz="2200" dirty="0">
                <a:latin typeface="GOST Type BU" pitchFamily="2" charset="2"/>
              </a:rPr>
              <a:t>Мастер (доктор) просто говорит о сложном, а подмастерье (аспирант) сложно о </a:t>
            </a:r>
            <a:r>
              <a:rPr lang="ru-RU" sz="2200" dirty="0" smtClean="0">
                <a:latin typeface="GOST Type BU" pitchFamily="2" charset="2"/>
              </a:rPr>
              <a:t>простом;</a:t>
            </a:r>
          </a:p>
          <a:p>
            <a:pPr marL="1588" indent="628650" algn="just">
              <a:buBlip>
                <a:blip r:embed="rId2"/>
              </a:buBlip>
            </a:pPr>
            <a:endParaRPr lang="ru-RU" sz="1600" dirty="0" smtClean="0">
              <a:latin typeface="GOST Type BU" pitchFamily="2" charset="2"/>
            </a:endParaRPr>
          </a:p>
          <a:p>
            <a:pPr marL="1588" indent="628650" algn="just">
              <a:buBlip>
                <a:blip r:embed="rId2"/>
              </a:buBlip>
            </a:pPr>
            <a:r>
              <a:rPr lang="ru-RU" sz="2200" dirty="0" smtClean="0">
                <a:latin typeface="GOST Type BU" pitchFamily="2" charset="2"/>
              </a:rPr>
              <a:t>«</a:t>
            </a:r>
            <a:r>
              <a:rPr lang="ru-RU" sz="2200" dirty="0">
                <a:latin typeface="GOST Type BU" pitchFamily="2" charset="2"/>
              </a:rPr>
              <a:t>План учений» (принцип «Театра памяти», открытом поэтом </a:t>
            </a:r>
            <a:r>
              <a:rPr lang="ru-RU" sz="2200" dirty="0" err="1">
                <a:latin typeface="GOST Type BU" pitchFamily="2" charset="2"/>
              </a:rPr>
              <a:t>Симонидом</a:t>
            </a:r>
            <a:r>
              <a:rPr lang="ru-RU" sz="2200" dirty="0">
                <a:latin typeface="GOST Type BU" pitchFamily="2" charset="2"/>
              </a:rPr>
              <a:t> в V </a:t>
            </a:r>
            <a:r>
              <a:rPr lang="ru-RU" sz="2200" dirty="0" err="1">
                <a:latin typeface="GOST Type BU" pitchFamily="2" charset="2"/>
              </a:rPr>
              <a:t>д.н.э</a:t>
            </a:r>
            <a:r>
              <a:rPr lang="ru-RU" sz="2200" dirty="0">
                <a:latin typeface="GOST Type BU" pitchFamily="2" charset="2"/>
              </a:rPr>
              <a:t>. – </a:t>
            </a:r>
            <a:r>
              <a:rPr lang="ru-RU" sz="2200" dirty="0" smtClean="0">
                <a:latin typeface="GOST Type BU" pitchFamily="2" charset="2"/>
              </a:rPr>
              <a:t>Цицерон </a:t>
            </a:r>
            <a:r>
              <a:rPr lang="ru-RU" sz="2200" dirty="0">
                <a:latin typeface="GOST Type BU" pitchFamily="2" charset="2"/>
              </a:rPr>
              <a:t>«Об Оракуле»).</a:t>
            </a:r>
          </a:p>
          <a:p>
            <a:pPr marL="1588" indent="361950" algn="just"/>
            <a:r>
              <a:rPr lang="ru-RU" sz="2200" dirty="0" smtClean="0">
                <a:latin typeface="GOST Type BU" pitchFamily="2" charset="2"/>
              </a:rPr>
              <a:t>Ответы </a:t>
            </a:r>
            <a:r>
              <a:rPr lang="ru-RU" sz="2200" dirty="0">
                <a:latin typeface="GOST Type BU" pitchFamily="2" charset="2"/>
              </a:rPr>
              <a:t>на основные вопросы жизни: «Где я?», «Что я?», «Что я быть должен и чему </a:t>
            </a:r>
            <a:r>
              <a:rPr lang="ru-RU" sz="2200" dirty="0" smtClean="0">
                <a:latin typeface="GOST Type BU" pitchFamily="2" charset="2"/>
              </a:rPr>
              <a:t>принадлежать?».</a:t>
            </a:r>
            <a:endParaRPr lang="ru-RU" sz="2200" dirty="0">
              <a:latin typeface="GOST Type BU" pitchFamily="2" charset="2"/>
            </a:endParaRPr>
          </a:p>
          <a:p>
            <a:pPr marL="1588" indent="361950" algn="just"/>
            <a:r>
              <a:rPr lang="ru-RU" sz="2200" dirty="0">
                <a:latin typeface="GOST Type BU" pitchFamily="2" charset="2"/>
              </a:rPr>
              <a:t>Где я и что меня окружает: небесные тела, Земля и всё, что на ней есть.</a:t>
            </a:r>
          </a:p>
          <a:p>
            <a:pPr marL="1588" indent="361950" algn="just"/>
            <a:r>
              <a:rPr lang="ru-RU" sz="2200" dirty="0">
                <a:latin typeface="GOST Type BU" pitchFamily="2" charset="2"/>
              </a:rPr>
              <a:t>Что я: человек физический (строение тела); человек нравственный; человек в отношении к другим людям.</a:t>
            </a:r>
          </a:p>
          <a:p>
            <a:pPr marL="1588" indent="361950" algn="just"/>
            <a:r>
              <a:rPr lang="ru-RU" sz="2200" dirty="0">
                <a:latin typeface="GOST Type BU" pitchFamily="2" charset="2"/>
              </a:rPr>
              <a:t>К другим людям: ход изменения человеческого общества (история вместе с географией); нынешнее состояние человеческого </a:t>
            </a:r>
            <a:r>
              <a:rPr lang="ru-RU" sz="2200" dirty="0" smtClean="0">
                <a:latin typeface="GOST Type BU" pitchFamily="2" charset="2"/>
              </a:rPr>
              <a:t>общества;</a:t>
            </a:r>
            <a:endParaRPr kumimoji="0" lang="ru-RU" sz="22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618366" y="6475774"/>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74434"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771663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ВИДЫ ОБРАБОТКИ РЕЗАНИЕМ</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872836"/>
            <a:ext cx="8765628" cy="5985165"/>
          </a:xfrm>
          <a:prstGeom prst="rect">
            <a:avLst/>
          </a:prstGeom>
        </p:spPr>
        <p:txBody>
          <a:bodyPr vert="horz" lIns="91440" tIns="45720" rIns="91440" bIns="45720" rtlCol="0">
            <a:noAutofit/>
          </a:bodyPr>
          <a:lstStyle/>
          <a:p>
            <a:pPr marL="269875" indent="354013" algn="just">
              <a:lnSpc>
                <a:spcPct val="80000"/>
              </a:lnSpc>
              <a:defRPr/>
            </a:pPr>
            <a:r>
              <a:rPr lang="ru-RU" dirty="0">
                <a:solidFill>
                  <a:schemeClr val="tx2">
                    <a:lumMod val="75000"/>
                  </a:schemeClr>
                </a:solidFill>
                <a:latin typeface="GOST Type BU" pitchFamily="2" charset="2"/>
              </a:rPr>
              <a:t>Вид лезвийной обработки определяется кинематическими, функциональными, конструктивно-технологическими признакам.</a:t>
            </a:r>
          </a:p>
          <a:p>
            <a:pPr marL="269875" indent="354013" algn="just">
              <a:lnSpc>
                <a:spcPct val="80000"/>
              </a:lnSpc>
              <a:defRPr/>
            </a:pPr>
            <a:r>
              <a:rPr lang="ru-RU" dirty="0">
                <a:solidFill>
                  <a:schemeClr val="tx2">
                    <a:lumMod val="75000"/>
                  </a:schemeClr>
                </a:solidFill>
                <a:latin typeface="GOST Type BU" pitchFamily="2" charset="2"/>
              </a:rPr>
              <a:t>По конструктивно-технологическим признакам существующие виды обработки резанием подразделяются на лезвийную и абразивную обработку.</a:t>
            </a:r>
          </a:p>
          <a:p>
            <a:pPr marL="363538" indent="447675" algn="just">
              <a:lnSpc>
                <a:spcPct val="80000"/>
              </a:lnSpc>
              <a:buBlip>
                <a:blip r:embed="rId3"/>
              </a:buBlip>
              <a:defRPr/>
            </a:pPr>
            <a:r>
              <a:rPr lang="ru-RU" dirty="0" smtClean="0">
                <a:solidFill>
                  <a:srgbClr val="C00000"/>
                </a:solidFill>
                <a:latin typeface="GOST Type BU" pitchFamily="2" charset="2"/>
              </a:rPr>
              <a:t>лезвийная </a:t>
            </a:r>
            <a:r>
              <a:rPr lang="ru-RU" dirty="0">
                <a:solidFill>
                  <a:srgbClr val="C00000"/>
                </a:solidFill>
                <a:latin typeface="GOST Type BU" pitchFamily="2" charset="2"/>
              </a:rPr>
              <a:t>обработка – </a:t>
            </a:r>
            <a:r>
              <a:rPr lang="ru-RU" dirty="0">
                <a:solidFill>
                  <a:schemeClr val="tx2">
                    <a:lumMod val="75000"/>
                  </a:schemeClr>
                </a:solidFill>
                <a:latin typeface="GOST Type BU" pitchFamily="2" charset="2"/>
              </a:rPr>
              <a:t>обработка резанием, осуществляемая лезвийным инструментом.</a:t>
            </a:r>
          </a:p>
          <a:p>
            <a:pPr marL="363538" indent="447675" algn="just">
              <a:lnSpc>
                <a:spcPct val="80000"/>
              </a:lnSpc>
              <a:buBlip>
                <a:blip r:embed="rId3"/>
              </a:buBlip>
              <a:defRPr/>
            </a:pPr>
            <a:r>
              <a:rPr lang="ru-RU" dirty="0" smtClean="0">
                <a:solidFill>
                  <a:srgbClr val="C00000"/>
                </a:solidFill>
                <a:latin typeface="GOST Type BU" pitchFamily="2" charset="2"/>
              </a:rPr>
              <a:t>абразивная </a:t>
            </a:r>
            <a:r>
              <a:rPr lang="ru-RU" dirty="0">
                <a:solidFill>
                  <a:srgbClr val="C00000"/>
                </a:solidFill>
                <a:latin typeface="GOST Type BU" pitchFamily="2" charset="2"/>
              </a:rPr>
              <a:t>обработка – </a:t>
            </a:r>
            <a:r>
              <a:rPr lang="ru-RU" dirty="0">
                <a:solidFill>
                  <a:schemeClr val="tx2">
                    <a:lumMod val="75000"/>
                  </a:schemeClr>
                </a:solidFill>
                <a:latin typeface="GOST Type BU" pitchFamily="2" charset="2"/>
              </a:rPr>
              <a:t>обработка абразивным инструментом, работающим по любой кинематической схеме резания.</a:t>
            </a:r>
          </a:p>
          <a:p>
            <a:pPr marL="269875" indent="354013" algn="just">
              <a:lnSpc>
                <a:spcPct val="80000"/>
              </a:lnSpc>
              <a:defRPr/>
            </a:pPr>
            <a:r>
              <a:rPr lang="ru-RU" dirty="0">
                <a:solidFill>
                  <a:schemeClr val="tx2">
                    <a:lumMod val="75000"/>
                  </a:schemeClr>
                </a:solidFill>
                <a:latin typeface="GOST Type BU" pitchFamily="2" charset="2"/>
              </a:rPr>
              <a:t>По </a:t>
            </a:r>
            <a:r>
              <a:rPr lang="ru-RU" dirty="0">
                <a:solidFill>
                  <a:srgbClr val="C00000"/>
                </a:solidFill>
                <a:latin typeface="GOST Type BU" pitchFamily="2" charset="2"/>
              </a:rPr>
              <a:t>функциональным признакам:</a:t>
            </a:r>
            <a:r>
              <a:rPr lang="ru-RU" dirty="0">
                <a:solidFill>
                  <a:schemeClr val="tx2">
                    <a:lumMod val="75000"/>
                  </a:schemeClr>
                </a:solidFill>
                <a:latin typeface="GOST Type BU" pitchFamily="2" charset="2"/>
              </a:rPr>
              <a:t> отрезание, вырезание, разрезание, снятие фаски, </a:t>
            </a:r>
            <a:r>
              <a:rPr lang="ru-RU" dirty="0" err="1">
                <a:solidFill>
                  <a:schemeClr val="tx2">
                    <a:lumMod val="75000"/>
                  </a:schemeClr>
                </a:solidFill>
                <a:latin typeface="GOST Type BU" pitchFamily="2" charset="2"/>
              </a:rPr>
              <a:t>резьбонарезание</a:t>
            </a:r>
            <a:r>
              <a:rPr lang="ru-RU" dirty="0">
                <a:solidFill>
                  <a:schemeClr val="tx2">
                    <a:lumMod val="75000"/>
                  </a:schemeClr>
                </a:solidFill>
                <a:latin typeface="GOST Type BU" pitchFamily="2" charset="2"/>
              </a:rPr>
              <a:t>, </a:t>
            </a:r>
            <a:r>
              <a:rPr lang="ru-RU" dirty="0" err="1">
                <a:solidFill>
                  <a:schemeClr val="tx2">
                    <a:lumMod val="75000"/>
                  </a:schemeClr>
                </a:solidFill>
                <a:latin typeface="GOST Type BU" pitchFamily="2" charset="2"/>
              </a:rPr>
              <a:t>зубонарезание</a:t>
            </a:r>
            <a:r>
              <a:rPr lang="ru-RU" dirty="0">
                <a:solidFill>
                  <a:schemeClr val="tx2">
                    <a:lumMod val="75000"/>
                  </a:schemeClr>
                </a:solidFill>
                <a:latin typeface="GOST Type BU" pitchFamily="2" charset="2"/>
              </a:rPr>
              <a:t>, </a:t>
            </a:r>
            <a:r>
              <a:rPr lang="ru-RU" dirty="0" err="1">
                <a:solidFill>
                  <a:schemeClr val="tx2">
                    <a:lumMod val="75000"/>
                  </a:schemeClr>
                </a:solidFill>
                <a:latin typeface="GOST Type BU" pitchFamily="2" charset="2"/>
              </a:rPr>
              <a:t>зубозакругление</a:t>
            </a:r>
            <a:r>
              <a:rPr lang="ru-RU" dirty="0">
                <a:solidFill>
                  <a:schemeClr val="tx2">
                    <a:lumMod val="75000"/>
                  </a:schemeClr>
                </a:solidFill>
                <a:latin typeface="GOST Type BU" pitchFamily="2" charset="2"/>
              </a:rPr>
              <a:t>, </a:t>
            </a:r>
            <a:r>
              <a:rPr lang="ru-RU" dirty="0" err="1">
                <a:solidFill>
                  <a:schemeClr val="tx2">
                    <a:lumMod val="75000"/>
                  </a:schemeClr>
                </a:solidFill>
                <a:latin typeface="GOST Type BU" pitchFamily="2" charset="2"/>
              </a:rPr>
              <a:t>затылование</a:t>
            </a:r>
            <a:r>
              <a:rPr lang="ru-RU" dirty="0">
                <a:solidFill>
                  <a:schemeClr val="tx2">
                    <a:lumMod val="75000"/>
                  </a:schemeClr>
                </a:solidFill>
                <a:latin typeface="GOST Type BU" pitchFamily="2" charset="2"/>
              </a:rPr>
              <a:t>.</a:t>
            </a:r>
          </a:p>
          <a:p>
            <a:pPr marL="269875" indent="354013" algn="just">
              <a:lnSpc>
                <a:spcPct val="80000"/>
              </a:lnSpc>
              <a:defRPr/>
            </a:pPr>
            <a:r>
              <a:rPr lang="ru-RU" dirty="0">
                <a:solidFill>
                  <a:schemeClr val="tx2">
                    <a:lumMod val="75000"/>
                  </a:schemeClr>
                </a:solidFill>
                <a:latin typeface="GOST Type BU" pitchFamily="2" charset="2"/>
              </a:rPr>
              <a:t>По </a:t>
            </a:r>
            <a:r>
              <a:rPr lang="ru-RU" dirty="0">
                <a:solidFill>
                  <a:srgbClr val="C00000"/>
                </a:solidFill>
                <a:latin typeface="GOST Type BU" pitchFamily="2" charset="2"/>
              </a:rPr>
              <a:t>кинематическим </a:t>
            </a:r>
            <a:r>
              <a:rPr lang="ru-RU" dirty="0" smtClean="0">
                <a:solidFill>
                  <a:srgbClr val="C00000"/>
                </a:solidFill>
                <a:latin typeface="GOST Type BU" pitchFamily="2" charset="2"/>
              </a:rPr>
              <a:t>признакам </a:t>
            </a:r>
            <a:r>
              <a:rPr lang="ru-RU" dirty="0" smtClean="0">
                <a:solidFill>
                  <a:schemeClr val="tx2">
                    <a:lumMod val="75000"/>
                  </a:schemeClr>
                </a:solidFill>
                <a:latin typeface="GOST Type BU" pitchFamily="2" charset="2"/>
              </a:rPr>
              <a:t>виды обработки резанием условно </a:t>
            </a:r>
            <a:r>
              <a:rPr lang="ru-RU" dirty="0">
                <a:solidFill>
                  <a:schemeClr val="tx2">
                    <a:lumMod val="75000"/>
                  </a:schemeClr>
                </a:solidFill>
                <a:latin typeface="GOST Type BU" pitchFamily="2" charset="2"/>
              </a:rPr>
              <a:t>подразделяются на поступательные, токарные, осевые и фрезерные, протягивание, ротационное резание и другие. </a:t>
            </a:r>
          </a:p>
          <a:p>
            <a:pPr marL="555625" indent="-285750" algn="just">
              <a:lnSpc>
                <a:spcPct val="80000"/>
              </a:lnSpc>
              <a:buBlip>
                <a:blip r:embed="rId3"/>
              </a:buBlip>
              <a:defRPr/>
            </a:pPr>
            <a:r>
              <a:rPr lang="ru-RU" dirty="0" smtClean="0">
                <a:solidFill>
                  <a:schemeClr val="tx2">
                    <a:lumMod val="75000"/>
                  </a:schemeClr>
                </a:solidFill>
                <a:latin typeface="GOST Type BU" pitchFamily="2" charset="2"/>
              </a:rPr>
              <a:t> поступательные: </a:t>
            </a:r>
            <a:r>
              <a:rPr lang="ru-RU" dirty="0">
                <a:solidFill>
                  <a:schemeClr val="tx2">
                    <a:lumMod val="75000"/>
                  </a:schemeClr>
                </a:solidFill>
                <a:latin typeface="GOST Type BU" pitchFamily="2" charset="2"/>
              </a:rPr>
              <a:t>строгание, </a:t>
            </a:r>
            <a:r>
              <a:rPr lang="ru-RU" dirty="0" smtClean="0">
                <a:solidFill>
                  <a:schemeClr val="tx2">
                    <a:lumMod val="75000"/>
                  </a:schemeClr>
                </a:solidFill>
                <a:latin typeface="GOST Type BU" pitchFamily="2" charset="2"/>
              </a:rPr>
              <a:t>долбление.</a:t>
            </a:r>
          </a:p>
          <a:p>
            <a:pPr marL="612775" indent="-342900" algn="just">
              <a:lnSpc>
                <a:spcPct val="80000"/>
              </a:lnSpc>
              <a:buBlip>
                <a:blip r:embed="rId3"/>
              </a:buBlip>
              <a:defRPr/>
            </a:pPr>
            <a:r>
              <a:rPr lang="ru-RU" dirty="0" smtClean="0">
                <a:solidFill>
                  <a:schemeClr val="tx2">
                    <a:lumMod val="75000"/>
                  </a:schemeClr>
                </a:solidFill>
                <a:latin typeface="GOST Type BU" pitchFamily="2" charset="2"/>
              </a:rPr>
              <a:t> токарные: обтачивание, растачивание, подрезание, отрезание.</a:t>
            </a:r>
            <a:endParaRPr lang="ru-RU" dirty="0">
              <a:solidFill>
                <a:schemeClr val="tx2">
                  <a:lumMod val="75000"/>
                </a:schemeClr>
              </a:solidFill>
              <a:latin typeface="GOST Type BU" pitchFamily="2" charset="2"/>
            </a:endParaRPr>
          </a:p>
          <a:p>
            <a:pPr marL="612775" indent="-342900" algn="just">
              <a:lnSpc>
                <a:spcPct val="80000"/>
              </a:lnSpc>
              <a:buBlip>
                <a:blip r:embed="rId3"/>
              </a:buBlip>
              <a:defRPr/>
            </a:pPr>
            <a:r>
              <a:rPr lang="ru-RU" dirty="0" smtClean="0">
                <a:solidFill>
                  <a:schemeClr val="tx2">
                    <a:lumMod val="75000"/>
                  </a:schemeClr>
                </a:solidFill>
                <a:latin typeface="GOST Type BU" pitchFamily="2" charset="2"/>
              </a:rPr>
              <a:t> осевые: </a:t>
            </a:r>
            <a:r>
              <a:rPr lang="ru-RU" dirty="0">
                <a:solidFill>
                  <a:schemeClr val="tx2">
                    <a:lumMod val="75000"/>
                  </a:schemeClr>
                </a:solidFill>
                <a:latin typeface="GOST Type BU" pitchFamily="2" charset="2"/>
              </a:rPr>
              <a:t>сверление, </a:t>
            </a:r>
            <a:r>
              <a:rPr lang="ru-RU" dirty="0" smtClean="0">
                <a:solidFill>
                  <a:schemeClr val="tx2">
                    <a:lumMod val="75000"/>
                  </a:schemeClr>
                </a:solidFill>
                <a:latin typeface="GOST Type BU" pitchFamily="2" charset="2"/>
              </a:rPr>
              <a:t>зенкерование, </a:t>
            </a:r>
            <a:r>
              <a:rPr lang="ru-RU" dirty="0" err="1" smtClean="0">
                <a:solidFill>
                  <a:schemeClr val="tx2">
                    <a:lumMod val="75000"/>
                  </a:schemeClr>
                </a:solidFill>
                <a:latin typeface="GOST Type BU" pitchFamily="2" charset="2"/>
              </a:rPr>
              <a:t>зенкование</a:t>
            </a:r>
            <a:r>
              <a:rPr lang="ru-RU"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и </a:t>
            </a:r>
            <a:r>
              <a:rPr lang="ru-RU" dirty="0" err="1" smtClean="0">
                <a:solidFill>
                  <a:schemeClr val="tx2">
                    <a:lumMod val="75000"/>
                  </a:schemeClr>
                </a:solidFill>
                <a:latin typeface="GOST Type BU" pitchFamily="2" charset="2"/>
              </a:rPr>
              <a:t>цекование</a:t>
            </a:r>
            <a:r>
              <a:rPr lang="ru-RU" dirty="0" smtClean="0">
                <a:solidFill>
                  <a:schemeClr val="tx2">
                    <a:lumMod val="75000"/>
                  </a:schemeClr>
                </a:solidFill>
                <a:latin typeface="GOST Type BU" pitchFamily="2" charset="2"/>
              </a:rPr>
              <a:t>.</a:t>
            </a:r>
          </a:p>
          <a:p>
            <a:pPr marL="612775" indent="-342900" algn="just">
              <a:lnSpc>
                <a:spcPct val="80000"/>
              </a:lnSpc>
              <a:buBlip>
                <a:blip r:embed="rId3"/>
              </a:buBlip>
              <a:defRPr/>
            </a:pPr>
            <a:r>
              <a:rPr lang="ru-RU" dirty="0" smtClean="0">
                <a:solidFill>
                  <a:schemeClr val="tx2">
                    <a:lumMod val="75000"/>
                  </a:schemeClr>
                </a:solidFill>
                <a:latin typeface="GOST Type BU" pitchFamily="2" charset="2"/>
              </a:rPr>
              <a:t> фрезерные: периферийное, торцовое, цилиндрическое, дисковое, фасонное, встречное и поступательное (</a:t>
            </a:r>
            <a:r>
              <a:rPr lang="en-US" dirty="0">
                <a:solidFill>
                  <a:schemeClr val="tx2">
                    <a:lumMod val="75000"/>
                  </a:schemeClr>
                </a:solidFill>
                <a:latin typeface="GOST Type BU" pitchFamily="2" charset="2"/>
              </a:rPr>
              <a:t>Fraise (</a:t>
            </a:r>
            <a:r>
              <a:rPr lang="ru-RU" dirty="0">
                <a:solidFill>
                  <a:schemeClr val="tx2">
                    <a:lumMod val="75000"/>
                  </a:schemeClr>
                </a:solidFill>
                <a:latin typeface="GOST Type BU" pitchFamily="2" charset="2"/>
              </a:rPr>
              <a:t>франц.) – клубника; </a:t>
            </a:r>
            <a:r>
              <a:rPr lang="en-US" dirty="0">
                <a:solidFill>
                  <a:schemeClr val="tx2">
                    <a:lumMod val="75000"/>
                  </a:schemeClr>
                </a:solidFill>
                <a:latin typeface="GOST Type BU" pitchFamily="2" charset="2"/>
              </a:rPr>
              <a:t>Milling cutter (</a:t>
            </a:r>
            <a:r>
              <a:rPr lang="ru-RU" dirty="0" err="1">
                <a:solidFill>
                  <a:schemeClr val="tx2">
                    <a:lumMod val="75000"/>
                  </a:schemeClr>
                </a:solidFill>
                <a:latin typeface="GOST Type BU" pitchFamily="2" charset="2"/>
              </a:rPr>
              <a:t>анг</a:t>
            </a:r>
            <a:r>
              <a:rPr lang="ru-RU" dirty="0">
                <a:solidFill>
                  <a:schemeClr val="tx2">
                    <a:lumMod val="75000"/>
                  </a:schemeClr>
                </a:solidFill>
                <a:latin typeface="GOST Type BU" pitchFamily="2" charset="2"/>
              </a:rPr>
              <a:t>.) </a:t>
            </a:r>
            <a:r>
              <a:rPr lang="ru-RU" dirty="0" smtClean="0">
                <a:solidFill>
                  <a:schemeClr val="tx2">
                    <a:lumMod val="75000"/>
                  </a:schemeClr>
                </a:solidFill>
                <a:latin typeface="GOST Type BU" pitchFamily="2" charset="2"/>
              </a:rPr>
              <a:t>– фреза);</a:t>
            </a:r>
          </a:p>
          <a:p>
            <a:pPr marL="612775" indent="-342900" algn="just">
              <a:lnSpc>
                <a:spcPct val="80000"/>
              </a:lnSpc>
              <a:buBlip>
                <a:blip r:embed="rId3"/>
              </a:buBlip>
              <a:defRPr/>
            </a:pPr>
            <a:endParaRPr lang="ru-RU" dirty="0">
              <a:solidFill>
                <a:schemeClr val="tx2">
                  <a:lumMod val="75000"/>
                </a:schemeClr>
              </a:solidFill>
              <a:latin typeface="GOST Type BU" pitchFamily="2" charset="2"/>
            </a:endParaRPr>
          </a:p>
          <a:p>
            <a:pPr marL="269875" indent="354013" algn="just">
              <a:lnSpc>
                <a:spcPct val="80000"/>
              </a:lnSpc>
              <a:defRPr/>
            </a:pPr>
            <a:r>
              <a:rPr lang="ru-RU" dirty="0">
                <a:solidFill>
                  <a:schemeClr val="tx2">
                    <a:lumMod val="75000"/>
                  </a:schemeClr>
                </a:solidFill>
                <a:latin typeface="GOST Type BU" pitchFamily="2" charset="2"/>
              </a:rPr>
              <a:t>К видам абразивной обработки относятся: круглое и внутре­ннее шлифование, плоское шлифование периферией и торцом круга, бесцентровое шлифование, </a:t>
            </a:r>
            <a:r>
              <a:rPr lang="ru-RU" dirty="0" err="1">
                <a:solidFill>
                  <a:schemeClr val="tx2">
                    <a:lumMod val="75000"/>
                  </a:schemeClr>
                </a:solidFill>
                <a:latin typeface="GOST Type BU" pitchFamily="2" charset="2"/>
              </a:rPr>
              <a:t>резьбошлифование</a:t>
            </a:r>
            <a:r>
              <a:rPr lang="ru-RU" dirty="0">
                <a:solidFill>
                  <a:schemeClr val="tx2">
                    <a:lumMod val="75000"/>
                  </a:schemeClr>
                </a:solidFill>
                <a:latin typeface="GOST Type BU" pitchFamily="2" charset="2"/>
              </a:rPr>
              <a:t>, </a:t>
            </a:r>
            <a:r>
              <a:rPr lang="ru-RU" dirty="0" err="1">
                <a:solidFill>
                  <a:schemeClr val="tx2">
                    <a:lumMod val="75000"/>
                  </a:schemeClr>
                </a:solidFill>
                <a:latin typeface="GOST Type BU" pitchFamily="2" charset="2"/>
              </a:rPr>
              <a:t>зубошлифование</a:t>
            </a:r>
            <a:r>
              <a:rPr lang="ru-RU" dirty="0">
                <a:solidFill>
                  <a:schemeClr val="tx2">
                    <a:lumMod val="75000"/>
                  </a:schemeClr>
                </a:solidFill>
                <a:latin typeface="GOST Type BU" pitchFamily="2" charset="2"/>
              </a:rPr>
              <a:t>, </a:t>
            </a:r>
            <a:r>
              <a:rPr lang="ru-RU" dirty="0" err="1">
                <a:solidFill>
                  <a:schemeClr val="tx2">
                    <a:lumMod val="75000"/>
                  </a:schemeClr>
                </a:solidFill>
                <a:latin typeface="GOST Type BU" pitchFamily="2" charset="2"/>
              </a:rPr>
              <a:t>шлицешлифование</a:t>
            </a:r>
            <a:r>
              <a:rPr lang="ru-RU" dirty="0">
                <a:solidFill>
                  <a:schemeClr val="tx2">
                    <a:lumMod val="75000"/>
                  </a:schemeClr>
                </a:solidFill>
                <a:latin typeface="GOST Type BU" pitchFamily="2" charset="2"/>
              </a:rPr>
              <a:t>, профильное шлифование, отрезное шлифование, заточка лезвия инструмента, ленточное шлифование, хонингование, </a:t>
            </a:r>
            <a:r>
              <a:rPr lang="ru-RU" dirty="0" err="1">
                <a:solidFill>
                  <a:schemeClr val="tx2">
                    <a:lumMod val="75000"/>
                  </a:schemeClr>
                </a:solidFill>
                <a:latin typeface="GOST Type BU" pitchFamily="2" charset="2"/>
              </a:rPr>
              <a:t>суперфиниширование</a:t>
            </a:r>
            <a:r>
              <a:rPr lang="ru-RU" dirty="0">
                <a:solidFill>
                  <a:schemeClr val="tx2">
                    <a:lumMod val="75000"/>
                  </a:schemeClr>
                </a:solidFill>
                <a:latin typeface="GOST Type BU" pitchFamily="2" charset="2"/>
              </a:rPr>
              <a:t>, доводка и притирка, </a:t>
            </a:r>
            <a:r>
              <a:rPr lang="ru-RU" dirty="0" smtClean="0">
                <a:solidFill>
                  <a:schemeClr val="tx2">
                    <a:lumMod val="75000"/>
                  </a:schemeClr>
                </a:solidFill>
                <a:latin typeface="GOST Type BU" pitchFamily="2" charset="2"/>
              </a:rPr>
              <a:t>полирование</a:t>
            </a:r>
            <a:endParaRPr lang="ru-RU" dirty="0">
              <a:solidFill>
                <a:schemeClr val="tx2">
                  <a:lumMod val="75000"/>
                </a:schemeClr>
              </a:solidFill>
              <a:latin typeface="GOST Type BU" pitchFamily="2" charset="2"/>
            </a:endParaRPr>
          </a:p>
          <a:p>
            <a:pPr marL="269875" algn="just">
              <a:lnSpc>
                <a:spcPct val="80000"/>
              </a:lnSpc>
              <a:defRPr/>
            </a:pPr>
            <a:endParaRPr lang="ru-RU" dirty="0">
              <a:solidFill>
                <a:schemeClr val="tx2">
                  <a:lumMod val="75000"/>
                </a:schemeClr>
              </a:solidFill>
              <a:latin typeface="GOST Type BU" pitchFamily="2" charset="2"/>
            </a:endParaRPr>
          </a:p>
        </p:txBody>
      </p:sp>
      <p:grpSp>
        <p:nvGrpSpPr>
          <p:cNvPr id="4" name="Группа 3"/>
          <p:cNvGrpSpPr/>
          <p:nvPr/>
        </p:nvGrpSpPr>
        <p:grpSpPr>
          <a:xfrm>
            <a:off x="8471958" y="6450136"/>
            <a:ext cx="375424" cy="369332"/>
            <a:chOff x="8471958" y="6450136"/>
            <a:chExt cx="37542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19096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ВИДОВ ЛЕЗВИЙНОЙ ОБРАБОТКИ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5335769"/>
            <a:ext cx="9144000" cy="1184565"/>
          </a:xfrm>
          <a:prstGeom prst="rect">
            <a:avLst/>
          </a:prstGeom>
        </p:spPr>
        <p:txBody>
          <a:bodyPr vert="horz" lIns="91440" tIns="45720" rIns="91440" bIns="45720" rtlCol="0">
            <a:noAutofit/>
          </a:bodyPr>
          <a:lstStyle/>
          <a:p>
            <a:pPr marL="269875" indent="354013" algn="ctr">
              <a:lnSpc>
                <a:spcPct val="80000"/>
              </a:lnSpc>
              <a:defRPr/>
            </a:pPr>
            <a:r>
              <a:rPr lang="ru-RU" sz="2000" dirty="0">
                <a:solidFill>
                  <a:srgbClr val="C00000"/>
                </a:solidFill>
                <a:latin typeface="GOST Type BU" pitchFamily="2" charset="2"/>
              </a:rPr>
              <a:t>а</a:t>
            </a:r>
            <a:r>
              <a:rPr lang="ru-RU" sz="2000" dirty="0">
                <a:solidFill>
                  <a:schemeClr val="tx2">
                    <a:lumMod val="75000"/>
                  </a:schemeClr>
                </a:solidFill>
                <a:latin typeface="GOST Type BU" pitchFamily="2" charset="2"/>
              </a:rPr>
              <a:t> – строгание; </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 – строгание по копиру; </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 долбление; </a:t>
            </a:r>
            <a:r>
              <a:rPr lang="ru-RU" sz="2000" dirty="0">
                <a:solidFill>
                  <a:srgbClr val="C00000"/>
                </a:solidFill>
                <a:latin typeface="GOST Type BU" pitchFamily="2" charset="2"/>
              </a:rPr>
              <a:t>г</a:t>
            </a:r>
            <a:r>
              <a:rPr lang="ru-RU" sz="2000" dirty="0">
                <a:solidFill>
                  <a:schemeClr val="tx2">
                    <a:lumMod val="75000"/>
                  </a:schemeClr>
                </a:solidFill>
                <a:latin typeface="GOST Type BU" pitchFamily="2" charset="2"/>
              </a:rPr>
              <a:t> – </a:t>
            </a:r>
            <a:r>
              <a:rPr lang="ru-RU" sz="2000" dirty="0" smtClean="0">
                <a:solidFill>
                  <a:schemeClr val="tx2">
                    <a:lumMod val="75000"/>
                  </a:schemeClr>
                </a:solidFill>
                <a:latin typeface="GOST Type BU" pitchFamily="2" charset="2"/>
              </a:rPr>
              <a:t>обтачивание</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д</a:t>
            </a:r>
            <a:r>
              <a:rPr lang="ru-RU" sz="2000" dirty="0">
                <a:solidFill>
                  <a:schemeClr val="tx2">
                    <a:lumMod val="75000"/>
                  </a:schemeClr>
                </a:solidFill>
                <a:latin typeface="GOST Type BU" pitchFamily="2" charset="2"/>
              </a:rPr>
              <a:t> – растачивание; </a:t>
            </a:r>
            <a:r>
              <a:rPr lang="ru-RU" sz="2000" dirty="0" smtClean="0">
                <a:solidFill>
                  <a:srgbClr val="C00000"/>
                </a:solidFill>
                <a:latin typeface="GOST Type BU" pitchFamily="2" charset="2"/>
              </a:rPr>
              <a:t>е</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подрезание; </a:t>
            </a: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 обрабатываемая поверхность; </a:t>
            </a:r>
            <a:r>
              <a:rPr lang="ru-RU" sz="2000" dirty="0">
                <a:solidFill>
                  <a:srgbClr val="C00000"/>
                </a:solidFill>
                <a:latin typeface="GOST Type BU" pitchFamily="2" charset="2"/>
              </a:rPr>
              <a:t>2 </a:t>
            </a:r>
            <a:r>
              <a:rPr lang="ru-RU" sz="2000" dirty="0">
                <a:solidFill>
                  <a:schemeClr val="tx2">
                    <a:lumMod val="75000"/>
                  </a:schemeClr>
                </a:solidFill>
                <a:latin typeface="GOST Type BU" pitchFamily="2" charset="2"/>
              </a:rPr>
              <a:t>– обработанная поверхность; </a:t>
            </a:r>
          </a:p>
          <a:p>
            <a:pPr marL="269875" indent="354013" algn="ctr">
              <a:lnSpc>
                <a:spcPct val="80000"/>
              </a:lnSpc>
              <a:defRPr/>
            </a:pPr>
            <a:r>
              <a:rPr lang="ru-RU" sz="2000" dirty="0">
                <a:solidFill>
                  <a:srgbClr val="C00000"/>
                </a:solidFill>
                <a:latin typeface="GOST Type BU" pitchFamily="2" charset="2"/>
              </a:rPr>
              <a:t>3</a:t>
            </a:r>
            <a:r>
              <a:rPr lang="ru-RU" sz="2000" dirty="0">
                <a:solidFill>
                  <a:schemeClr val="tx2">
                    <a:lumMod val="75000"/>
                  </a:schemeClr>
                </a:solidFill>
                <a:latin typeface="GOST Type BU" pitchFamily="2" charset="2"/>
              </a:rPr>
              <a:t> – поверхность резания;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r</a:t>
            </a:r>
            <a:r>
              <a:rPr lang="ru-RU" sz="2000" dirty="0">
                <a:solidFill>
                  <a:schemeClr val="tx2">
                    <a:lumMod val="75000"/>
                  </a:schemeClr>
                </a:solidFill>
                <a:latin typeface="GOST Type BU" pitchFamily="2" charset="2"/>
              </a:rPr>
              <a:t> – главное движение;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s</a:t>
            </a:r>
            <a:r>
              <a:rPr lang="ru-RU" sz="2000" dirty="0">
                <a:solidFill>
                  <a:schemeClr val="tx2">
                    <a:lumMod val="75000"/>
                  </a:schemeClr>
                </a:solidFill>
                <a:latin typeface="GOST Type BU" pitchFamily="2" charset="2"/>
              </a:rPr>
              <a:t> – движение подачи</a:t>
            </a:r>
          </a:p>
          <a:p>
            <a:pPr marL="269875" algn="ctr">
              <a:lnSpc>
                <a:spcPct val="80000"/>
              </a:lnSpc>
              <a:defRPr/>
            </a:pPr>
            <a:endParaRPr lang="ru-RU" sz="2000" dirty="0">
              <a:solidFill>
                <a:schemeClr val="tx2">
                  <a:lumMod val="75000"/>
                </a:schemeClr>
              </a:solidFill>
              <a:latin typeface="GOST Type BU" pitchFamily="2" charset="2"/>
            </a:endParaRPr>
          </a:p>
        </p:txBody>
      </p:sp>
      <p:pic>
        <p:nvPicPr>
          <p:cNvPr id="1026" name="Picture 2" descr="D:\Amigo\PSU\Презентация лекций ТР и ТП\~Source\AmigoEdit\Рис. 2.3. Схемы видов лезвийной обработки.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059" y="571500"/>
            <a:ext cx="8289034" cy="47494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8488790" y="6450136"/>
            <a:ext cx="341760" cy="369332"/>
            <a:chOff x="8488790" y="6450136"/>
            <a:chExt cx="341760"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88790" y="6450136"/>
              <a:ext cx="341760"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578824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696685"/>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ВИДОВ ЛЕЗВИЙНОЙ ОБРАБОТКИ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5394761"/>
            <a:ext cx="9144000" cy="1184565"/>
          </a:xfrm>
          <a:prstGeom prst="rect">
            <a:avLst/>
          </a:prstGeom>
        </p:spPr>
        <p:txBody>
          <a:bodyPr vert="horz" lIns="91440" tIns="45720" rIns="91440" bIns="45720" rtlCol="0">
            <a:noAutofit/>
          </a:bodyPr>
          <a:lstStyle/>
          <a:p>
            <a:pPr marL="269875" indent="354013" algn="ctr">
              <a:lnSpc>
                <a:spcPct val="80000"/>
              </a:lnSpc>
              <a:defRPr/>
            </a:pPr>
            <a:r>
              <a:rPr lang="ru-RU" sz="2000" dirty="0">
                <a:solidFill>
                  <a:srgbClr val="C00000"/>
                </a:solidFill>
                <a:latin typeface="GOST Type BU" pitchFamily="2" charset="2"/>
              </a:rPr>
              <a:t>а </a:t>
            </a:r>
            <a:r>
              <a:rPr lang="ru-RU" sz="2000" dirty="0">
                <a:solidFill>
                  <a:schemeClr val="tx2">
                    <a:lumMod val="75000"/>
                  </a:schemeClr>
                </a:solidFill>
                <a:latin typeface="GOST Type BU" pitchFamily="2" charset="2"/>
              </a:rPr>
              <a:t>– сверление; </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 – </a:t>
            </a:r>
            <a:r>
              <a:rPr lang="ru-RU" sz="2000" dirty="0" err="1">
                <a:solidFill>
                  <a:schemeClr val="tx2">
                    <a:lumMod val="75000"/>
                  </a:schemeClr>
                </a:solidFill>
                <a:latin typeface="GOST Type BU" pitchFamily="2" charset="2"/>
              </a:rPr>
              <a:t>центрование</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 зенкерование</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г</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развертывание;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д</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a:t>
            </a:r>
            <a:r>
              <a:rPr lang="ru-RU" sz="2000" dirty="0" err="1">
                <a:solidFill>
                  <a:schemeClr val="tx2">
                    <a:lumMod val="75000"/>
                  </a:schemeClr>
                </a:solidFill>
                <a:latin typeface="GOST Type BU" pitchFamily="2" charset="2"/>
              </a:rPr>
              <a:t>зенкование</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е</a:t>
            </a:r>
            <a:r>
              <a:rPr lang="ru-RU" sz="2000" dirty="0">
                <a:solidFill>
                  <a:schemeClr val="tx2">
                    <a:lumMod val="75000"/>
                  </a:schemeClr>
                </a:solidFill>
                <a:latin typeface="GOST Type BU" pitchFamily="2" charset="2"/>
              </a:rPr>
              <a:t> – </a:t>
            </a:r>
            <a:r>
              <a:rPr lang="ru-RU" sz="2000" dirty="0" err="1" smtClean="0">
                <a:solidFill>
                  <a:schemeClr val="tx2">
                    <a:lumMod val="75000"/>
                  </a:schemeClr>
                </a:solidFill>
                <a:latin typeface="GOST Type BU" pitchFamily="2" charset="2"/>
              </a:rPr>
              <a:t>цекование</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1</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обрабатываемая поверхность; </a:t>
            </a: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 обработанная поверхность; </a:t>
            </a:r>
            <a:r>
              <a:rPr lang="ru-RU" sz="2000" dirty="0">
                <a:solidFill>
                  <a:srgbClr val="C00000"/>
                </a:solidFill>
                <a:latin typeface="GOST Type BU" pitchFamily="2" charset="2"/>
              </a:rPr>
              <a:t>3</a:t>
            </a:r>
            <a:r>
              <a:rPr lang="ru-RU" sz="2000" dirty="0">
                <a:solidFill>
                  <a:schemeClr val="tx2">
                    <a:lumMod val="75000"/>
                  </a:schemeClr>
                </a:solidFill>
                <a:latin typeface="GOST Type BU" pitchFamily="2" charset="2"/>
              </a:rPr>
              <a:t> – поверхность резания;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r</a:t>
            </a:r>
            <a:r>
              <a:rPr lang="ru-RU" sz="2000" dirty="0">
                <a:solidFill>
                  <a:schemeClr val="tx2">
                    <a:lumMod val="75000"/>
                  </a:schemeClr>
                </a:solidFill>
                <a:latin typeface="GOST Type BU" pitchFamily="2" charset="2"/>
              </a:rPr>
              <a:t> – главное движение;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s</a:t>
            </a:r>
            <a:r>
              <a:rPr lang="ru-RU" sz="2000" dirty="0">
                <a:solidFill>
                  <a:schemeClr val="tx2">
                    <a:lumMod val="75000"/>
                  </a:schemeClr>
                </a:solidFill>
                <a:latin typeface="GOST Type BU" pitchFamily="2" charset="2"/>
              </a:rPr>
              <a:t> – движение подачи</a:t>
            </a:r>
          </a:p>
          <a:p>
            <a:pPr marL="269875" algn="ctr">
              <a:lnSpc>
                <a:spcPct val="80000"/>
              </a:lnSpc>
              <a:defRPr/>
            </a:pPr>
            <a:endParaRPr lang="ru-RU" sz="20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val="0"/>
              </a:ext>
            </a:extLst>
          </a:blip>
          <a:stretch>
            <a:fillRect/>
          </a:stretch>
        </p:blipFill>
        <p:spPr>
          <a:xfrm>
            <a:off x="914400" y="633889"/>
            <a:ext cx="7315200" cy="4882784"/>
          </a:xfrm>
          <a:prstGeom prst="rect">
            <a:avLst/>
          </a:prstGeom>
        </p:spPr>
      </p:pic>
      <p:grpSp>
        <p:nvGrpSpPr>
          <p:cNvPr id="5" name="Группа 4"/>
          <p:cNvGrpSpPr/>
          <p:nvPr/>
        </p:nvGrpSpPr>
        <p:grpSpPr>
          <a:xfrm>
            <a:off x="8471958" y="6450136"/>
            <a:ext cx="375424" cy="369332"/>
            <a:chOff x="8471958" y="6450136"/>
            <a:chExt cx="37542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20694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ВИДОВ ЛЕЗВИЙНОЙ ОБРАБОТКИ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5066210"/>
            <a:ext cx="9144000" cy="1600201"/>
          </a:xfrm>
          <a:prstGeom prst="rect">
            <a:avLst/>
          </a:prstGeom>
        </p:spPr>
        <p:txBody>
          <a:bodyPr vert="horz" lIns="91440" tIns="45720" rIns="91440" bIns="45720" rtlCol="0">
            <a:noAutofit/>
          </a:bodyPr>
          <a:lstStyle/>
          <a:p>
            <a:pPr marL="269875" indent="354013" algn="ctr">
              <a:lnSpc>
                <a:spcPct val="80000"/>
              </a:lnSpc>
              <a:defRPr/>
            </a:pPr>
            <a:r>
              <a:rPr lang="ru-RU" sz="2000" dirty="0">
                <a:solidFill>
                  <a:srgbClr val="C00000"/>
                </a:solidFill>
                <a:latin typeface="GOST Type BU" pitchFamily="2" charset="2"/>
              </a:rPr>
              <a:t>а </a:t>
            </a:r>
            <a:r>
              <a:rPr lang="ru-RU" sz="2000" dirty="0">
                <a:solidFill>
                  <a:schemeClr val="tx2">
                    <a:lumMod val="75000"/>
                  </a:schemeClr>
                </a:solidFill>
                <a:latin typeface="GOST Type BU" pitchFamily="2" charset="2"/>
              </a:rPr>
              <a:t>– периферийное (цилиндрическое, дисковое и т. п.) фрезерование;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б</a:t>
            </a:r>
            <a:r>
              <a:rPr lang="ru-RU" sz="2000" dirty="0">
                <a:solidFill>
                  <a:schemeClr val="tx2">
                    <a:lumMod val="75000"/>
                  </a:schemeClr>
                </a:solidFill>
                <a:latin typeface="GOST Type BU" pitchFamily="2" charset="2"/>
              </a:rPr>
              <a:t> – торцовое фрезерование; </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 круговое фрезерование; </a:t>
            </a:r>
            <a:r>
              <a:rPr lang="ru-RU" sz="2000" dirty="0">
                <a:solidFill>
                  <a:srgbClr val="C00000"/>
                </a:solidFill>
                <a:latin typeface="GOST Type BU" pitchFamily="2" charset="2"/>
              </a:rPr>
              <a:t>г</a:t>
            </a:r>
            <a:r>
              <a:rPr lang="ru-RU" sz="2000" dirty="0">
                <a:solidFill>
                  <a:schemeClr val="tx2">
                    <a:lumMod val="75000"/>
                  </a:schemeClr>
                </a:solidFill>
                <a:latin typeface="GOST Type BU" pitchFamily="2" charset="2"/>
              </a:rPr>
              <a:t> – внутреннее протягивание; </a:t>
            </a:r>
            <a:r>
              <a:rPr lang="ru-RU" sz="2000" dirty="0">
                <a:solidFill>
                  <a:srgbClr val="C00000"/>
                </a:solidFill>
                <a:latin typeface="GOST Type BU" pitchFamily="2" charset="2"/>
              </a:rPr>
              <a:t>д</a:t>
            </a:r>
            <a:r>
              <a:rPr lang="ru-RU" sz="2000" dirty="0">
                <a:solidFill>
                  <a:schemeClr val="tx2">
                    <a:lumMod val="75000"/>
                  </a:schemeClr>
                </a:solidFill>
                <a:latin typeface="GOST Type BU" pitchFamily="2" charset="2"/>
              </a:rPr>
              <a:t> – наружное протягивание; </a:t>
            </a:r>
            <a:r>
              <a:rPr lang="ru-RU" sz="2000" dirty="0">
                <a:solidFill>
                  <a:srgbClr val="C00000"/>
                </a:solidFill>
                <a:latin typeface="GOST Type BU" pitchFamily="2" charset="2"/>
              </a:rPr>
              <a:t>е</a:t>
            </a:r>
            <a:r>
              <a:rPr lang="ru-RU" sz="2000" dirty="0">
                <a:solidFill>
                  <a:schemeClr val="tx2">
                    <a:lumMod val="75000"/>
                  </a:schemeClr>
                </a:solidFill>
                <a:latin typeface="GOST Type BU" pitchFamily="2" charset="2"/>
              </a:rPr>
              <a:t> – ротационное точение</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 </a:t>
            </a:r>
            <a:r>
              <a:rPr lang="ru-RU" sz="2000" dirty="0">
                <a:solidFill>
                  <a:srgbClr val="C00000"/>
                </a:solidFill>
                <a:latin typeface="GOST Type BU" pitchFamily="2" charset="2"/>
              </a:rPr>
              <a:t>1</a:t>
            </a:r>
            <a:r>
              <a:rPr lang="ru-RU" sz="2000" dirty="0">
                <a:solidFill>
                  <a:schemeClr val="tx2">
                    <a:lumMod val="75000"/>
                  </a:schemeClr>
                </a:solidFill>
                <a:latin typeface="GOST Type BU" pitchFamily="2" charset="2"/>
              </a:rPr>
              <a:t> – обрабатываемая поверхность; </a:t>
            </a:r>
            <a:r>
              <a:rPr lang="ru-RU" sz="2000" dirty="0">
                <a:solidFill>
                  <a:srgbClr val="C00000"/>
                </a:solidFill>
                <a:latin typeface="GOST Type BU" pitchFamily="2" charset="2"/>
              </a:rPr>
              <a:t>2 </a:t>
            </a:r>
            <a:r>
              <a:rPr lang="ru-RU" sz="2000" dirty="0">
                <a:solidFill>
                  <a:schemeClr val="tx2">
                    <a:lumMod val="75000"/>
                  </a:schemeClr>
                </a:solidFill>
                <a:latin typeface="GOST Type BU" pitchFamily="2" charset="2"/>
              </a:rPr>
              <a:t>– обработанная поверхность;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3</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поверхность резания;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r</a:t>
            </a:r>
            <a:r>
              <a:rPr lang="ru-RU" sz="2000" dirty="0">
                <a:solidFill>
                  <a:schemeClr val="tx2">
                    <a:lumMod val="75000"/>
                  </a:schemeClr>
                </a:solidFill>
                <a:latin typeface="GOST Type BU" pitchFamily="2" charset="2"/>
              </a:rPr>
              <a:t> – главное движение;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s</a:t>
            </a:r>
            <a:r>
              <a:rPr lang="ru-RU" sz="2000" dirty="0">
                <a:solidFill>
                  <a:schemeClr val="tx2">
                    <a:lumMod val="75000"/>
                  </a:schemeClr>
                </a:solidFill>
                <a:latin typeface="GOST Type BU" pitchFamily="2" charset="2"/>
              </a:rPr>
              <a:t> – движение </a:t>
            </a:r>
            <a:r>
              <a:rPr lang="ru-RU" sz="2000" dirty="0" smtClean="0">
                <a:solidFill>
                  <a:schemeClr val="tx2">
                    <a:lumMod val="75000"/>
                  </a:schemeClr>
                </a:solidFill>
                <a:latin typeface="GOST Type BU" pitchFamily="2" charset="2"/>
              </a:rPr>
              <a:t>подачи</a:t>
            </a:r>
            <a:r>
              <a:rPr lang="en-US" sz="2000" dirty="0" smtClean="0">
                <a:solidFill>
                  <a:schemeClr val="tx2">
                    <a:lumMod val="75000"/>
                  </a:schemeClr>
                </a:solidFill>
                <a:latin typeface="GOST Type BU" pitchFamily="2" charset="2"/>
              </a:rPr>
              <a:t>;</a:t>
            </a:r>
            <a:r>
              <a:rPr lang="ru-RU" sz="2000" dirty="0" smtClean="0">
                <a:solidFill>
                  <a:schemeClr val="tx2">
                    <a:lumMod val="75000"/>
                  </a:schemeClr>
                </a:solidFill>
                <a:latin typeface="GOST Type BU" pitchFamily="2" charset="2"/>
              </a:rPr>
              <a:t> </a:t>
            </a:r>
            <a:r>
              <a:rPr lang="en-US" sz="2000" dirty="0" smtClean="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 </a:t>
            </a:r>
          </a:p>
          <a:p>
            <a:pPr marL="269875" indent="354013" algn="ctr">
              <a:lnSpc>
                <a:spcPct val="80000"/>
              </a:lnSpc>
              <a:defRPr/>
            </a:pPr>
            <a:r>
              <a:rPr lang="ru-RU" sz="2000" dirty="0" err="1" smtClean="0">
                <a:solidFill>
                  <a:srgbClr val="C00000"/>
                </a:solidFill>
                <a:latin typeface="GOST Type BU" pitchFamily="2" charset="2"/>
              </a:rPr>
              <a:t>D</a:t>
            </a:r>
            <a:r>
              <a:rPr lang="ru-RU" sz="2000" baseline="-25000" dirty="0" err="1" smtClean="0">
                <a:solidFill>
                  <a:srgbClr val="C00000"/>
                </a:solidFill>
                <a:latin typeface="GOST Type BU" pitchFamily="2" charset="2"/>
              </a:rPr>
              <a:t>k</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касательное движение</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4808" y="543264"/>
            <a:ext cx="6954385" cy="4592610"/>
          </a:xfrm>
          <a:prstGeom prst="rect">
            <a:avLst/>
          </a:prstGeom>
        </p:spPr>
      </p:pic>
      <p:grpSp>
        <p:nvGrpSpPr>
          <p:cNvPr id="5" name="Группа 4"/>
          <p:cNvGrpSpPr/>
          <p:nvPr/>
        </p:nvGrpSpPr>
        <p:grpSpPr>
          <a:xfrm>
            <a:off x="8477569" y="6450136"/>
            <a:ext cx="364203" cy="369332"/>
            <a:chOff x="8477569" y="6450136"/>
            <a:chExt cx="364203"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77569" y="6450136"/>
              <a:ext cx="364203"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832553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ЗУБОНАРЕЗАНИЯ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5424055"/>
            <a:ext cx="9144000" cy="1433946"/>
          </a:xfrm>
          <a:prstGeom prst="rect">
            <a:avLst/>
          </a:prstGeom>
        </p:spPr>
        <p:txBody>
          <a:bodyPr vert="horz" lIns="91440" tIns="45720" rIns="91440" bIns="45720" rtlCol="0">
            <a:noAutofit/>
          </a:bodyPr>
          <a:lstStyle/>
          <a:p>
            <a:pPr marL="269875" indent="354013" algn="ctr">
              <a:lnSpc>
                <a:spcPct val="80000"/>
              </a:lnSpc>
              <a:defRPr/>
            </a:pPr>
            <a:r>
              <a:rPr lang="ru-RU" sz="2000" dirty="0">
                <a:solidFill>
                  <a:srgbClr val="C00000"/>
                </a:solidFill>
                <a:latin typeface="GOST Type BU" pitchFamily="2" charset="2"/>
              </a:rPr>
              <a:t>а</a:t>
            </a:r>
            <a:r>
              <a:rPr lang="ru-RU" sz="2000" dirty="0">
                <a:solidFill>
                  <a:schemeClr val="tx2">
                    <a:lumMod val="75000"/>
                  </a:schemeClr>
                </a:solidFill>
                <a:latin typeface="GOST Type BU" pitchFamily="2" charset="2"/>
              </a:rPr>
              <a:t> – модульной пальцевой фрезой; </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 – модульной дисковой фрезой</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 </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 </a:t>
            </a:r>
            <a:r>
              <a:rPr lang="ru-RU" sz="2000" dirty="0" err="1">
                <a:solidFill>
                  <a:schemeClr val="tx2">
                    <a:lumMod val="75000"/>
                  </a:schemeClr>
                </a:solidFill>
                <a:latin typeface="GOST Type BU" pitchFamily="2" charset="2"/>
              </a:rPr>
              <a:t>зубофрезерование</a:t>
            </a:r>
            <a:r>
              <a:rPr lang="ru-RU" sz="2000" dirty="0">
                <a:solidFill>
                  <a:schemeClr val="tx2">
                    <a:lumMod val="75000"/>
                  </a:schemeClr>
                </a:solidFill>
                <a:latin typeface="GOST Type BU" pitchFamily="2" charset="2"/>
              </a:rPr>
              <a:t> модульной червячной фрезой; </a:t>
            </a:r>
            <a:r>
              <a:rPr lang="ru-RU" sz="2000" dirty="0">
                <a:solidFill>
                  <a:srgbClr val="C00000"/>
                </a:solidFill>
                <a:latin typeface="GOST Type BU" pitchFamily="2" charset="2"/>
              </a:rPr>
              <a:t>г</a:t>
            </a:r>
            <a:r>
              <a:rPr lang="ru-RU" sz="2000" dirty="0">
                <a:solidFill>
                  <a:schemeClr val="tx2">
                    <a:lumMod val="75000"/>
                  </a:schemeClr>
                </a:solidFill>
                <a:latin typeface="GOST Type BU" pitchFamily="2" charset="2"/>
              </a:rPr>
              <a:t> – </a:t>
            </a:r>
            <a:r>
              <a:rPr lang="ru-RU" sz="2000" dirty="0" err="1">
                <a:solidFill>
                  <a:schemeClr val="tx2">
                    <a:lumMod val="75000"/>
                  </a:schemeClr>
                </a:solidFill>
                <a:latin typeface="GOST Type BU" pitchFamily="2" charset="2"/>
              </a:rPr>
              <a:t>зубострогание</a:t>
            </a:r>
            <a:r>
              <a:rPr lang="ru-RU" sz="2000" dirty="0">
                <a:solidFill>
                  <a:schemeClr val="tx2">
                    <a:lumMod val="75000"/>
                  </a:schemeClr>
                </a:solidFill>
                <a:latin typeface="GOST Type BU" pitchFamily="2" charset="2"/>
              </a:rPr>
              <a:t>;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д</a:t>
            </a:r>
            <a:r>
              <a:rPr lang="ru-RU" sz="2000" dirty="0">
                <a:solidFill>
                  <a:schemeClr val="tx2">
                    <a:lumMod val="75000"/>
                  </a:schemeClr>
                </a:solidFill>
                <a:latin typeface="GOST Type BU" pitchFamily="2" charset="2"/>
              </a:rPr>
              <a:t> – </a:t>
            </a:r>
            <a:r>
              <a:rPr lang="ru-RU" sz="2000" dirty="0" err="1">
                <a:solidFill>
                  <a:schemeClr val="tx2">
                    <a:lumMod val="75000"/>
                  </a:schemeClr>
                </a:solidFill>
                <a:latin typeface="GOST Type BU" pitchFamily="2" charset="2"/>
              </a:rPr>
              <a:t>зубодолбление</a:t>
            </a:r>
            <a:r>
              <a:rPr lang="ru-RU" sz="2000" dirty="0">
                <a:solidFill>
                  <a:schemeClr val="tx2">
                    <a:lumMod val="75000"/>
                  </a:schemeClr>
                </a:solidFill>
                <a:latin typeface="GOST Type BU" pitchFamily="2" charset="2"/>
              </a:rPr>
              <a:t>; </a:t>
            </a:r>
            <a:r>
              <a:rPr lang="ru-RU" sz="2000" dirty="0">
                <a:solidFill>
                  <a:srgbClr val="C00000"/>
                </a:solidFill>
                <a:latin typeface="GOST Type BU" pitchFamily="2" charset="2"/>
              </a:rPr>
              <a:t>е</a:t>
            </a:r>
            <a:r>
              <a:rPr lang="ru-RU" sz="2000" dirty="0">
                <a:solidFill>
                  <a:schemeClr val="tx2">
                    <a:lumMod val="75000"/>
                  </a:schemeClr>
                </a:solidFill>
                <a:latin typeface="GOST Type BU" pitchFamily="2" charset="2"/>
              </a:rPr>
              <a:t> – </a:t>
            </a:r>
            <a:r>
              <a:rPr lang="ru-RU" sz="2000" dirty="0" err="1">
                <a:solidFill>
                  <a:schemeClr val="tx2">
                    <a:lumMod val="75000"/>
                  </a:schemeClr>
                </a:solidFill>
                <a:latin typeface="GOST Type BU" pitchFamily="2" charset="2"/>
              </a:rPr>
              <a:t>зуботочение</a:t>
            </a:r>
            <a:r>
              <a:rPr lang="ru-RU" sz="2000" dirty="0">
                <a:solidFill>
                  <a:schemeClr val="tx2">
                    <a:lumMod val="75000"/>
                  </a:schemeClr>
                </a:solidFill>
                <a:latin typeface="GOST Type BU" pitchFamily="2" charset="2"/>
              </a:rPr>
              <a:t> </a:t>
            </a:r>
            <a:r>
              <a:rPr lang="ru-RU" sz="2000" dirty="0" err="1">
                <a:solidFill>
                  <a:schemeClr val="tx2">
                    <a:lumMod val="75000"/>
                  </a:schemeClr>
                </a:solidFill>
                <a:latin typeface="GOST Type BU" pitchFamily="2" charset="2"/>
              </a:rPr>
              <a:t>долбяком</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1</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обрабатываемая поверхность; </a:t>
            </a: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 обработанная поверхность; </a:t>
            </a:r>
            <a:r>
              <a:rPr lang="ru-RU" sz="2000" dirty="0">
                <a:solidFill>
                  <a:srgbClr val="C00000"/>
                </a:solidFill>
                <a:latin typeface="GOST Type BU" pitchFamily="2" charset="2"/>
              </a:rPr>
              <a:t>3</a:t>
            </a:r>
            <a:r>
              <a:rPr lang="ru-RU" sz="2000" dirty="0">
                <a:solidFill>
                  <a:schemeClr val="tx2">
                    <a:lumMod val="75000"/>
                  </a:schemeClr>
                </a:solidFill>
                <a:latin typeface="GOST Type BU" pitchFamily="2" charset="2"/>
              </a:rPr>
              <a:t> – поверхность резания</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chemeClr val="tx2">
                    <a:lumMod val="75000"/>
                  </a:schemeClr>
                </a:solidFill>
                <a:latin typeface="GOST Type BU" pitchFamily="2" charset="2"/>
              </a:rPr>
              <a:t>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r</a:t>
            </a:r>
            <a:r>
              <a:rPr lang="ru-RU" sz="2000" dirty="0">
                <a:solidFill>
                  <a:schemeClr val="tx2">
                    <a:lumMod val="75000"/>
                  </a:schemeClr>
                </a:solidFill>
                <a:latin typeface="GOST Type BU" pitchFamily="2" charset="2"/>
              </a:rPr>
              <a:t> – главное движение;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s</a:t>
            </a:r>
            <a:r>
              <a:rPr lang="ru-RU" sz="2000" dirty="0">
                <a:solidFill>
                  <a:schemeClr val="tx2">
                    <a:lumMod val="75000"/>
                  </a:schemeClr>
                </a:solidFill>
                <a:latin typeface="GOST Type BU" pitchFamily="2" charset="2"/>
              </a:rPr>
              <a:t> – движение подачи</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721" y="748144"/>
            <a:ext cx="7410559" cy="4675911"/>
          </a:xfrm>
          <a:prstGeom prst="rect">
            <a:avLst/>
          </a:prstGeom>
        </p:spPr>
      </p:pic>
      <p:grpSp>
        <p:nvGrpSpPr>
          <p:cNvPr id="5" name="Группа 4"/>
          <p:cNvGrpSpPr/>
          <p:nvPr/>
        </p:nvGrpSpPr>
        <p:grpSpPr>
          <a:xfrm>
            <a:off x="8471958" y="6450136"/>
            <a:ext cx="375424" cy="369332"/>
            <a:chOff x="8471958" y="6450136"/>
            <a:chExt cx="37542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212845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АБРАЗИВНОЙ ОБРАБОТКИ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5276011"/>
            <a:ext cx="9144000" cy="1433946"/>
          </a:xfrm>
          <a:prstGeom prst="rect">
            <a:avLst/>
          </a:prstGeom>
        </p:spPr>
        <p:txBody>
          <a:bodyPr vert="horz" lIns="91440" tIns="45720" rIns="91440" bIns="45720" rtlCol="0">
            <a:noAutofit/>
          </a:bodyPr>
          <a:lstStyle/>
          <a:p>
            <a:pPr marL="269875" indent="354013" algn="ctr">
              <a:lnSpc>
                <a:spcPct val="80000"/>
              </a:lnSpc>
              <a:defRPr/>
            </a:pPr>
            <a:r>
              <a:rPr lang="ru-RU" sz="2000" dirty="0">
                <a:solidFill>
                  <a:srgbClr val="C00000"/>
                </a:solidFill>
                <a:latin typeface="GOST Type BU" pitchFamily="2" charset="2"/>
              </a:rPr>
              <a:t>а</a:t>
            </a:r>
            <a:r>
              <a:rPr lang="ru-RU" sz="2000" dirty="0">
                <a:solidFill>
                  <a:schemeClr val="tx2">
                    <a:lumMod val="75000"/>
                  </a:schemeClr>
                </a:solidFill>
                <a:latin typeface="GOST Type BU" pitchFamily="2" charset="2"/>
              </a:rPr>
              <a:t> – круглое наружное шлифование;</a:t>
            </a:r>
            <a:r>
              <a:rPr lang="ru-RU" sz="2000" dirty="0">
                <a:solidFill>
                  <a:srgbClr val="C00000"/>
                </a:solidFill>
                <a:latin typeface="GOST Type BU" pitchFamily="2" charset="2"/>
              </a:rPr>
              <a:t> б </a:t>
            </a:r>
            <a:r>
              <a:rPr lang="ru-RU" sz="2000" dirty="0">
                <a:solidFill>
                  <a:schemeClr val="tx2">
                    <a:lumMod val="75000"/>
                  </a:schemeClr>
                </a:solidFill>
                <a:latin typeface="GOST Type BU" pitchFamily="2" charset="2"/>
              </a:rPr>
              <a:t>– внутреннее шлифование;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в</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и </a:t>
            </a:r>
            <a:r>
              <a:rPr lang="ru-RU" sz="2000" dirty="0">
                <a:solidFill>
                  <a:srgbClr val="C00000"/>
                </a:solidFill>
                <a:latin typeface="GOST Type BU" pitchFamily="2" charset="2"/>
              </a:rPr>
              <a:t>г</a:t>
            </a:r>
            <a:r>
              <a:rPr lang="ru-RU" sz="2000" dirty="0">
                <a:solidFill>
                  <a:schemeClr val="tx2">
                    <a:lumMod val="75000"/>
                  </a:schemeClr>
                </a:solidFill>
                <a:latin typeface="GOST Type BU" pitchFamily="2" charset="2"/>
              </a:rPr>
              <a:t> – плоское шлифование соответственно периферией и торцом круга;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д</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бесцентровое шлифование; </a:t>
            </a:r>
            <a:r>
              <a:rPr lang="ru-RU" sz="2000" dirty="0">
                <a:solidFill>
                  <a:srgbClr val="C00000"/>
                </a:solidFill>
                <a:latin typeface="GOST Type BU" pitchFamily="2" charset="2"/>
              </a:rPr>
              <a:t>е</a:t>
            </a:r>
            <a:r>
              <a:rPr lang="ru-RU" sz="2000" dirty="0">
                <a:solidFill>
                  <a:schemeClr val="tx2">
                    <a:lumMod val="75000"/>
                  </a:schemeClr>
                </a:solidFill>
                <a:latin typeface="GOST Type BU" pitchFamily="2" charset="2"/>
              </a:rPr>
              <a:t> – заточка лезвия фрезы</a:t>
            </a:r>
            <a:r>
              <a:rPr lang="ru-RU" sz="2000" dirty="0" smtClean="0">
                <a:solidFill>
                  <a:schemeClr val="tx2">
                    <a:lumMod val="75000"/>
                  </a:schemeClr>
                </a:solidFill>
                <a:latin typeface="GOST Type BU" pitchFamily="2" charset="2"/>
              </a:rPr>
              <a:t>;</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1</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обрабатываемая поверхность; </a:t>
            </a:r>
            <a:r>
              <a:rPr lang="ru-RU" sz="2000" dirty="0">
                <a:solidFill>
                  <a:srgbClr val="C00000"/>
                </a:solidFill>
                <a:latin typeface="GOST Type BU" pitchFamily="2" charset="2"/>
              </a:rPr>
              <a:t>2</a:t>
            </a:r>
            <a:r>
              <a:rPr lang="ru-RU" sz="2000" dirty="0">
                <a:solidFill>
                  <a:schemeClr val="tx2">
                    <a:lumMod val="75000"/>
                  </a:schemeClr>
                </a:solidFill>
                <a:latin typeface="GOST Type BU" pitchFamily="2" charset="2"/>
              </a:rPr>
              <a:t> – обработанная поверхность; </a:t>
            </a:r>
            <a:r>
              <a:rPr lang="en-US" sz="2000" dirty="0" smtClean="0">
                <a:solidFill>
                  <a:schemeClr val="tx2">
                    <a:lumMod val="75000"/>
                  </a:schemeClr>
                </a:solidFill>
                <a:latin typeface="GOST Type BU" pitchFamily="2" charset="2"/>
              </a:rPr>
              <a:t>           </a:t>
            </a:r>
            <a:r>
              <a:rPr lang="ru-RU" sz="2000" dirty="0" smtClean="0">
                <a:solidFill>
                  <a:srgbClr val="C00000"/>
                </a:solidFill>
                <a:latin typeface="GOST Type BU" pitchFamily="2" charset="2"/>
              </a:rPr>
              <a:t>3</a:t>
            </a:r>
            <a:r>
              <a:rPr lang="ru-RU" sz="2000" dirty="0" smtClean="0">
                <a:solidFill>
                  <a:schemeClr val="tx2">
                    <a:lumMod val="75000"/>
                  </a:schemeClr>
                </a:solidFill>
                <a:latin typeface="GOST Type BU" pitchFamily="2" charset="2"/>
              </a:rPr>
              <a:t> </a:t>
            </a:r>
            <a:r>
              <a:rPr lang="ru-RU" sz="2000" dirty="0">
                <a:solidFill>
                  <a:schemeClr val="tx2">
                    <a:lumMod val="75000"/>
                  </a:schemeClr>
                </a:solidFill>
                <a:latin typeface="GOST Type BU" pitchFamily="2" charset="2"/>
              </a:rPr>
              <a:t>– поверхность резания;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r</a:t>
            </a:r>
            <a:r>
              <a:rPr lang="ru-RU" sz="2000" dirty="0">
                <a:solidFill>
                  <a:schemeClr val="tx2">
                    <a:lumMod val="75000"/>
                  </a:schemeClr>
                </a:solidFill>
                <a:latin typeface="GOST Type BU" pitchFamily="2" charset="2"/>
              </a:rPr>
              <a:t> – главное движение; </a:t>
            </a:r>
            <a:r>
              <a:rPr lang="ru-RU" sz="2000" dirty="0" err="1">
                <a:solidFill>
                  <a:srgbClr val="C00000"/>
                </a:solidFill>
                <a:latin typeface="GOST Type BU" pitchFamily="2" charset="2"/>
              </a:rPr>
              <a:t>D</a:t>
            </a:r>
            <a:r>
              <a:rPr lang="ru-RU" sz="2000" baseline="-25000" dirty="0" err="1">
                <a:solidFill>
                  <a:srgbClr val="C00000"/>
                </a:solidFill>
                <a:latin typeface="GOST Type BU" pitchFamily="2" charset="2"/>
              </a:rPr>
              <a:t>s</a:t>
            </a:r>
            <a:r>
              <a:rPr lang="ru-RU" sz="2000" dirty="0">
                <a:solidFill>
                  <a:schemeClr val="tx2">
                    <a:lumMod val="75000"/>
                  </a:schemeClr>
                </a:solidFill>
                <a:latin typeface="GOST Type BU" pitchFamily="2" charset="2"/>
              </a:rPr>
              <a:t> – движение подачи</a:t>
            </a:r>
          </a:p>
        </p:txBody>
      </p:sp>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157" y="536981"/>
            <a:ext cx="8551686" cy="4787709"/>
          </a:xfrm>
          <a:prstGeom prst="rect">
            <a:avLst/>
          </a:prstGeom>
        </p:spPr>
      </p:pic>
      <p:grpSp>
        <p:nvGrpSpPr>
          <p:cNvPr id="6" name="Группа 5"/>
          <p:cNvGrpSpPr/>
          <p:nvPr/>
        </p:nvGrpSpPr>
        <p:grpSpPr>
          <a:xfrm>
            <a:off x="8477569" y="6450136"/>
            <a:ext cx="364203" cy="369332"/>
            <a:chOff x="8477569" y="6450136"/>
            <a:chExt cx="364203"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p:cNvSpPr txBox="1"/>
            <p:nvPr/>
          </p:nvSpPr>
          <p:spPr>
            <a:xfrm>
              <a:off x="8477569" y="6450136"/>
              <a:ext cx="364203"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414599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0" y="4966855"/>
            <a:ext cx="9144000" cy="1891146"/>
          </a:xfrm>
          <a:prstGeom prst="rect">
            <a:avLst/>
          </a:prstGeom>
        </p:spPr>
        <p:txBody>
          <a:bodyPr vert="horz" lIns="91440" tIns="45720" rIns="91440" bIns="45720" rtlCol="0">
            <a:noAutofit/>
          </a:bodyPr>
          <a:lstStyle/>
          <a:p>
            <a:pPr marL="269875" indent="354013" algn="ctr">
              <a:lnSpc>
                <a:spcPct val="80000"/>
              </a:lnSpc>
              <a:defRPr/>
            </a:pPr>
            <a:r>
              <a:rPr lang="ru-RU" sz="2800" dirty="0">
                <a:solidFill>
                  <a:schemeClr val="tx2">
                    <a:lumMod val="75000"/>
                  </a:schemeClr>
                </a:solidFill>
                <a:latin typeface="GOST Type BU" pitchFamily="2" charset="2"/>
              </a:rPr>
              <a:t>Главное движение </a:t>
            </a:r>
            <a:r>
              <a:rPr lang="ru-RU" sz="2800" dirty="0" err="1">
                <a:solidFill>
                  <a:srgbClr val="C00000"/>
                </a:solidFill>
                <a:latin typeface="GOST Type BU" pitchFamily="2" charset="2"/>
              </a:rPr>
              <a:t>D</a:t>
            </a:r>
            <a:r>
              <a:rPr lang="ru-RU" sz="2800" baseline="-25000" dirty="0" err="1">
                <a:solidFill>
                  <a:srgbClr val="C00000"/>
                </a:solidFill>
                <a:latin typeface="GOST Type BU" pitchFamily="2" charset="2"/>
              </a:rPr>
              <a:t>r</a:t>
            </a:r>
            <a:r>
              <a:rPr lang="ru-RU" sz="2800" dirty="0">
                <a:solidFill>
                  <a:schemeClr val="tx2">
                    <a:lumMod val="75000"/>
                  </a:schemeClr>
                </a:solidFill>
                <a:latin typeface="GOST Type BU" pitchFamily="2" charset="2"/>
              </a:rPr>
              <a:t> перпендикулярно установочной базе (крепление) лезвия ножа, то есть ручке ножа. Поворот карандаша, на очередное движение ножа  – это установочное движение </a:t>
            </a:r>
            <a:r>
              <a:rPr lang="ru-RU" sz="2800" dirty="0" err="1">
                <a:solidFill>
                  <a:srgbClr val="C00000"/>
                </a:solidFill>
                <a:latin typeface="GOST Type BU" pitchFamily="2" charset="2"/>
              </a:rPr>
              <a:t>D</a:t>
            </a:r>
            <a:r>
              <a:rPr lang="ru-RU" sz="2800" baseline="-25000" dirty="0" err="1">
                <a:solidFill>
                  <a:srgbClr val="C00000"/>
                </a:solidFill>
                <a:latin typeface="GOST Type BU" pitchFamily="2" charset="2"/>
              </a:rPr>
              <a:t>y</a:t>
            </a:r>
            <a:r>
              <a:rPr lang="ru-RU" sz="2800" dirty="0">
                <a:solidFill>
                  <a:schemeClr val="tx2">
                    <a:lumMod val="75000"/>
                  </a:schemeClr>
                </a:solidFill>
                <a:latin typeface="GOST Type BU" pitchFamily="2" charset="2"/>
              </a:rPr>
              <a:t>, которое не относится к движению резания </a:t>
            </a:r>
            <a:r>
              <a:rPr lang="ru-RU" sz="2800" dirty="0" err="1">
                <a:solidFill>
                  <a:srgbClr val="C00000"/>
                </a:solidFill>
                <a:latin typeface="GOST Type BU" pitchFamily="2" charset="2"/>
              </a:rPr>
              <a:t>D</a:t>
            </a:r>
            <a:r>
              <a:rPr lang="ru-RU" sz="2800" baseline="-25000" dirty="0" err="1">
                <a:solidFill>
                  <a:srgbClr val="C00000"/>
                </a:solidFill>
                <a:latin typeface="GOST Type BU" pitchFamily="2" charset="2"/>
              </a:rPr>
              <a:t>e</a:t>
            </a:r>
            <a:endParaRPr lang="ru-RU" sz="2800" baseline="-25000" dirty="0">
              <a:solidFill>
                <a:srgbClr val="C00000"/>
              </a:solidFill>
              <a:latin typeface="GOST Type BU" pitchFamily="2" charset="2"/>
            </a:endParaRPr>
          </a:p>
        </p:txBody>
      </p:sp>
      <p:sp>
        <p:nvSpPr>
          <p:cNvPr id="6" name="Содержимое 2"/>
          <p:cNvSpPr txBox="1">
            <a:spLocks/>
          </p:cNvSpPr>
          <p:nvPr/>
        </p:nvSpPr>
        <p:spPr>
          <a:xfrm>
            <a:off x="0" y="1004455"/>
            <a:ext cx="9144000" cy="554181"/>
          </a:xfrm>
          <a:prstGeom prst="rect">
            <a:avLst/>
          </a:prstGeom>
        </p:spPr>
        <p:txBody>
          <a:bodyPr vert="horz" lIns="91440" tIns="45720" rIns="91440" bIns="45720" rtlCol="0">
            <a:noAutofit/>
          </a:bodyPr>
          <a:lstStyle/>
          <a:p>
            <a:pPr marL="269875" indent="354013" algn="ctr">
              <a:lnSpc>
                <a:spcPct val="80000"/>
              </a:lnSpc>
              <a:defRPr/>
            </a:pPr>
            <a:r>
              <a:rPr lang="ru-RU" sz="3200" dirty="0">
                <a:solidFill>
                  <a:srgbClr val="C00000"/>
                </a:solidFill>
                <a:latin typeface="GOST Type BU" pitchFamily="2" charset="2"/>
              </a:rPr>
              <a:t>Затачивание  (строгание) </a:t>
            </a:r>
            <a:r>
              <a:rPr lang="ru-RU" sz="3200" dirty="0">
                <a:solidFill>
                  <a:schemeClr val="tx1">
                    <a:lumMod val="75000"/>
                  </a:schemeClr>
                </a:solidFill>
                <a:latin typeface="GOST Type BU" pitchFamily="2" charset="2"/>
              </a:rPr>
              <a:t>карандаша</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394" y="1558636"/>
            <a:ext cx="8349213" cy="3038186"/>
          </a:xfrm>
          <a:prstGeom prst="rect">
            <a:avLst/>
          </a:prstGeom>
        </p:spPr>
      </p:pic>
      <p:grpSp>
        <p:nvGrpSpPr>
          <p:cNvPr id="8" name="Группа 7"/>
          <p:cNvGrpSpPr/>
          <p:nvPr/>
        </p:nvGrpSpPr>
        <p:grpSpPr>
          <a:xfrm>
            <a:off x="8471958" y="6450136"/>
            <a:ext cx="375424" cy="369332"/>
            <a:chOff x="8471958" y="6450136"/>
            <a:chExt cx="375424" cy="369332"/>
          </a:xfrm>
        </p:grpSpPr>
        <p:sp>
          <p:nvSpPr>
            <p:cNvPr id="9" name="Овал 8"/>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0341823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775855"/>
            <a:ext cx="9144000" cy="554181"/>
          </a:xfrm>
          <a:prstGeom prst="rect">
            <a:avLst/>
          </a:prstGeom>
        </p:spPr>
        <p:txBody>
          <a:bodyPr vert="horz" lIns="91440" tIns="45720" rIns="91440" bIns="45720" rtlCol="0">
            <a:noAutofit/>
          </a:bodyPr>
          <a:lstStyle/>
          <a:p>
            <a:pPr marL="269875" indent="354013" algn="ctr">
              <a:lnSpc>
                <a:spcPct val="80000"/>
              </a:lnSpc>
              <a:defRPr/>
            </a:pPr>
            <a:r>
              <a:rPr lang="ru-RU" sz="2800" dirty="0">
                <a:solidFill>
                  <a:srgbClr val="C00000"/>
                </a:solidFill>
                <a:latin typeface="GOST Type BU" pitchFamily="2" charset="2"/>
              </a:rPr>
              <a:t>Строгание </a:t>
            </a:r>
            <a:r>
              <a:rPr lang="ru-RU" sz="2800" dirty="0">
                <a:solidFill>
                  <a:schemeClr val="tx1">
                    <a:lumMod val="75000"/>
                  </a:schemeClr>
                </a:solidFill>
                <a:latin typeface="GOST Type BU" pitchFamily="2" charset="2"/>
              </a:rPr>
              <a:t>доски рубанком или фуганком</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8967" y="1198398"/>
            <a:ext cx="3506066" cy="1433772"/>
          </a:xfrm>
          <a:prstGeom prst="rect">
            <a:avLst/>
          </a:prstGeom>
        </p:spPr>
      </p:pic>
      <p:sp>
        <p:nvSpPr>
          <p:cNvPr id="8" name="Содержимое 2"/>
          <p:cNvSpPr txBox="1">
            <a:spLocks/>
          </p:cNvSpPr>
          <p:nvPr/>
        </p:nvSpPr>
        <p:spPr>
          <a:xfrm>
            <a:off x="0" y="2708371"/>
            <a:ext cx="9144000" cy="554181"/>
          </a:xfrm>
          <a:prstGeom prst="rect">
            <a:avLst/>
          </a:prstGeom>
        </p:spPr>
        <p:txBody>
          <a:bodyPr vert="horz" lIns="91440" tIns="45720" rIns="91440" bIns="45720" rtlCol="0">
            <a:noAutofit/>
          </a:bodyPr>
          <a:lstStyle/>
          <a:p>
            <a:pPr marL="269875" indent="354013" algn="ctr">
              <a:lnSpc>
                <a:spcPct val="80000"/>
              </a:lnSpc>
              <a:defRPr/>
            </a:pPr>
            <a:r>
              <a:rPr lang="ru-RU" sz="2800" dirty="0">
                <a:solidFill>
                  <a:srgbClr val="C00000"/>
                </a:solidFill>
                <a:latin typeface="GOST Type BU" pitchFamily="2" charset="2"/>
              </a:rPr>
              <a:t>Долбление </a:t>
            </a:r>
            <a:r>
              <a:rPr lang="ru-RU" sz="2800" dirty="0">
                <a:solidFill>
                  <a:schemeClr val="tx1">
                    <a:lumMod val="75000"/>
                  </a:schemeClr>
                </a:solidFill>
                <a:latin typeface="GOST Type BU" pitchFamily="2" charset="2"/>
              </a:rPr>
              <a:t>паза долотом или стамеской</a:t>
            </a:r>
          </a:p>
        </p:txBody>
      </p:sp>
      <p:pic>
        <p:nvPicPr>
          <p:cNvPr id="5" name="Рисунок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0909" y="3117078"/>
            <a:ext cx="2202182" cy="1808213"/>
          </a:xfrm>
          <a:prstGeom prst="rect">
            <a:avLst/>
          </a:prstGeom>
        </p:spPr>
      </p:pic>
      <p:sp>
        <p:nvSpPr>
          <p:cNvPr id="10" name="Содержимое 2"/>
          <p:cNvSpPr txBox="1">
            <a:spLocks/>
          </p:cNvSpPr>
          <p:nvPr/>
        </p:nvSpPr>
        <p:spPr>
          <a:xfrm>
            <a:off x="1" y="4925291"/>
            <a:ext cx="6121400" cy="1932710"/>
          </a:xfrm>
          <a:prstGeom prst="rect">
            <a:avLst/>
          </a:prstGeom>
        </p:spPr>
        <p:txBody>
          <a:bodyPr vert="horz" lIns="91440" tIns="45720" rIns="91440" bIns="45720" rtlCol="0">
            <a:noAutofit/>
          </a:bodyPr>
          <a:lstStyle/>
          <a:p>
            <a:pPr marL="269875" indent="354013" algn="just">
              <a:lnSpc>
                <a:spcPct val="80000"/>
              </a:lnSpc>
              <a:defRPr/>
            </a:pPr>
            <a:r>
              <a:rPr lang="ru-RU" sz="2400" dirty="0">
                <a:solidFill>
                  <a:schemeClr val="tx2">
                    <a:lumMod val="75000"/>
                  </a:schemeClr>
                </a:solidFill>
                <a:latin typeface="GOST Type BU" pitchFamily="2" charset="2"/>
              </a:rPr>
              <a:t>База крепления параллельна главному движению. Как только мы наклоняем стамеску, то есть база крепления становится не параллельной </a:t>
            </a:r>
            <a:r>
              <a:rPr lang="ru-RU" sz="2400" dirty="0" err="1">
                <a:solidFill>
                  <a:srgbClr val="C00000"/>
                </a:solidFill>
                <a:latin typeface="GOST Type BU" pitchFamily="2" charset="2"/>
              </a:rPr>
              <a:t>D</a:t>
            </a:r>
            <a:r>
              <a:rPr lang="ru-RU" sz="2400" baseline="-25000" dirty="0" err="1">
                <a:solidFill>
                  <a:srgbClr val="C00000"/>
                </a:solidFill>
                <a:latin typeface="GOST Type BU" pitchFamily="2" charset="2"/>
              </a:rPr>
              <a:t>r</a:t>
            </a:r>
            <a:r>
              <a:rPr lang="ru-RU" sz="2400" dirty="0">
                <a:solidFill>
                  <a:schemeClr val="tx2">
                    <a:lumMod val="75000"/>
                  </a:schemeClr>
                </a:solidFill>
                <a:latin typeface="GOST Type BU" pitchFamily="2" charset="2"/>
              </a:rPr>
              <a:t>, так сразу вид обработки переходит в строгание</a:t>
            </a:r>
            <a:endParaRPr lang="ru-RU" sz="2400" dirty="0">
              <a:solidFill>
                <a:srgbClr val="C00000"/>
              </a:solidFill>
              <a:latin typeface="GOST Type BU" pitchFamily="2" charset="2"/>
            </a:endParaRPr>
          </a:p>
        </p:txBody>
      </p:sp>
      <p:pic>
        <p:nvPicPr>
          <p:cNvPr id="11" name="Рисунок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1123" y="4668067"/>
            <a:ext cx="2654675" cy="1682655"/>
          </a:xfrm>
          <a:prstGeom prst="rect">
            <a:avLst/>
          </a:prstGeom>
        </p:spPr>
      </p:pic>
      <p:grpSp>
        <p:nvGrpSpPr>
          <p:cNvPr id="9" name="Группа 8"/>
          <p:cNvGrpSpPr/>
          <p:nvPr/>
        </p:nvGrpSpPr>
        <p:grpSpPr>
          <a:xfrm>
            <a:off x="8471958" y="6450136"/>
            <a:ext cx="375424" cy="369332"/>
            <a:chOff x="8471958" y="6450136"/>
            <a:chExt cx="375424"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52709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775855"/>
            <a:ext cx="9144000" cy="554181"/>
          </a:xfrm>
          <a:prstGeom prst="rect">
            <a:avLst/>
          </a:prstGeom>
        </p:spPr>
        <p:txBody>
          <a:bodyPr vert="horz" lIns="91440" tIns="45720" rIns="91440" bIns="45720" rtlCol="0">
            <a:noAutofit/>
          </a:bodyPr>
          <a:lstStyle/>
          <a:p>
            <a:pPr marL="269875" indent="354013" algn="ctr">
              <a:lnSpc>
                <a:spcPct val="80000"/>
              </a:lnSpc>
              <a:defRPr/>
            </a:pPr>
            <a:r>
              <a:rPr lang="ru-RU" sz="2800" dirty="0" smtClean="0">
                <a:solidFill>
                  <a:srgbClr val="C00000"/>
                </a:solidFill>
                <a:latin typeface="GOST Type BU" pitchFamily="2" charset="2"/>
              </a:rPr>
              <a:t>Строгание </a:t>
            </a:r>
            <a:r>
              <a:rPr lang="ru-RU" sz="2800" dirty="0" smtClean="0">
                <a:solidFill>
                  <a:schemeClr val="tx2">
                    <a:lumMod val="75000"/>
                  </a:schemeClr>
                </a:solidFill>
                <a:latin typeface="GOST Type BU" pitchFamily="2" charset="2"/>
              </a:rPr>
              <a:t>(вспашка) </a:t>
            </a:r>
            <a:r>
              <a:rPr lang="ru-RU" sz="2800" dirty="0">
                <a:solidFill>
                  <a:schemeClr val="tx2">
                    <a:lumMod val="75000"/>
                  </a:schemeClr>
                </a:solidFill>
                <a:latin typeface="GOST Type BU" pitchFamily="2" charset="2"/>
              </a:rPr>
              <a:t>земли плугом</a:t>
            </a:r>
          </a:p>
        </p:txBody>
      </p:sp>
      <p:sp>
        <p:nvSpPr>
          <p:cNvPr id="8" name="Содержимое 2"/>
          <p:cNvSpPr txBox="1">
            <a:spLocks/>
          </p:cNvSpPr>
          <p:nvPr/>
        </p:nvSpPr>
        <p:spPr>
          <a:xfrm>
            <a:off x="0" y="3227915"/>
            <a:ext cx="9144000" cy="866102"/>
          </a:xfrm>
          <a:prstGeom prst="rect">
            <a:avLst/>
          </a:prstGeom>
        </p:spPr>
        <p:txBody>
          <a:bodyPr vert="horz" lIns="91440" tIns="45720" rIns="91440" bIns="45720" rtlCol="0">
            <a:noAutofit/>
          </a:bodyPr>
          <a:lstStyle/>
          <a:p>
            <a:pPr marL="269875" indent="354013" algn="ctr">
              <a:lnSpc>
                <a:spcPct val="80000"/>
              </a:lnSpc>
              <a:defRPr/>
            </a:pPr>
            <a:r>
              <a:rPr lang="ru-RU" sz="2800" dirty="0" smtClean="0">
                <a:solidFill>
                  <a:srgbClr val="C00000"/>
                </a:solidFill>
                <a:latin typeface="GOST Type BU" pitchFamily="2" charset="2"/>
              </a:rPr>
              <a:t>Долбление</a:t>
            </a:r>
            <a:r>
              <a:rPr lang="ru-RU" sz="2800" dirty="0">
                <a:solidFill>
                  <a:srgbClr val="C00000"/>
                </a:solidFill>
                <a:latin typeface="GOST Type BU" pitchFamily="2" charset="2"/>
              </a:rPr>
              <a:t>, переходящее в </a:t>
            </a:r>
            <a:r>
              <a:rPr lang="ru-RU" sz="2800" dirty="0" smtClean="0">
                <a:solidFill>
                  <a:srgbClr val="C00000"/>
                </a:solidFill>
                <a:latin typeface="GOST Type BU" pitchFamily="2" charset="2"/>
              </a:rPr>
              <a:t>строгание </a:t>
            </a:r>
            <a:r>
              <a:rPr lang="ru-RU" sz="2800" dirty="0" smtClean="0">
                <a:solidFill>
                  <a:schemeClr val="tx2">
                    <a:lumMod val="75000"/>
                  </a:schemeClr>
                </a:solidFill>
                <a:latin typeface="GOST Type BU" pitchFamily="2" charset="2"/>
              </a:rPr>
              <a:t>(копание)</a:t>
            </a:r>
            <a:endParaRPr lang="en-US" sz="2800" dirty="0" smtClean="0">
              <a:solidFill>
                <a:schemeClr val="tx2">
                  <a:lumMod val="75000"/>
                </a:schemeClr>
              </a:solidFill>
              <a:latin typeface="GOST Type BU" pitchFamily="2" charset="2"/>
            </a:endParaRPr>
          </a:p>
          <a:p>
            <a:pPr marL="269875" indent="354013" algn="ctr">
              <a:lnSpc>
                <a:spcPct val="80000"/>
              </a:lnSpc>
              <a:defRPr/>
            </a:pPr>
            <a:r>
              <a:rPr lang="ru-RU" sz="2800" dirty="0" smtClean="0">
                <a:solidFill>
                  <a:srgbClr val="C00000"/>
                </a:solidFill>
                <a:latin typeface="GOST Type BU" pitchFamily="2" charset="2"/>
              </a:rPr>
              <a:t> </a:t>
            </a:r>
            <a:r>
              <a:rPr lang="ru-RU" sz="2800" dirty="0">
                <a:solidFill>
                  <a:schemeClr val="tx2">
                    <a:lumMod val="75000"/>
                  </a:schemeClr>
                </a:solidFill>
                <a:latin typeface="GOST Type BU" pitchFamily="2" charset="2"/>
              </a:rPr>
              <a:t>земли лопатой</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5034" y="1330036"/>
            <a:ext cx="3853932" cy="1787237"/>
          </a:xfrm>
          <a:prstGeom prst="rect">
            <a:avLst/>
          </a:prstGeom>
        </p:spPr>
      </p:pic>
      <p:pic>
        <p:nvPicPr>
          <p:cNvPr id="7" name="Рисунок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2107" y="4010026"/>
            <a:ext cx="1679786" cy="2549524"/>
          </a:xfrm>
          <a:prstGeom prst="rect">
            <a:avLst/>
          </a:prstGeom>
        </p:spPr>
      </p:pic>
      <p:grpSp>
        <p:nvGrpSpPr>
          <p:cNvPr id="9" name="Группа 8"/>
          <p:cNvGrpSpPr/>
          <p:nvPr/>
        </p:nvGrpSpPr>
        <p:grpSpPr>
          <a:xfrm>
            <a:off x="8471958" y="6450136"/>
            <a:ext cx="375424" cy="369332"/>
            <a:chOff x="8471958" y="6450136"/>
            <a:chExt cx="37542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197480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775855"/>
            <a:ext cx="9144000" cy="554181"/>
          </a:xfrm>
          <a:prstGeom prst="rect">
            <a:avLst/>
          </a:prstGeom>
        </p:spPr>
        <p:txBody>
          <a:bodyPr vert="horz" lIns="91440" tIns="45720" rIns="91440" bIns="45720" rtlCol="0">
            <a:noAutofit/>
          </a:bodyPr>
          <a:lstStyle/>
          <a:p>
            <a:pPr marL="269875" indent="354013" algn="ctr">
              <a:lnSpc>
                <a:spcPct val="80000"/>
              </a:lnSpc>
              <a:defRPr/>
            </a:pPr>
            <a:r>
              <a:rPr lang="ru-RU" sz="2800" dirty="0">
                <a:solidFill>
                  <a:srgbClr val="C00000"/>
                </a:solidFill>
                <a:latin typeface="GOST Type BU" pitchFamily="2" charset="2"/>
              </a:rPr>
              <a:t>Строгание </a:t>
            </a:r>
            <a:r>
              <a:rPr lang="ru-RU" sz="2800" dirty="0">
                <a:solidFill>
                  <a:schemeClr val="tx2">
                    <a:lumMod val="75000"/>
                  </a:schemeClr>
                </a:solidFill>
                <a:latin typeface="GOST Type BU" pitchFamily="2" charset="2"/>
              </a:rPr>
              <a:t>(рубка) топором</a:t>
            </a:r>
          </a:p>
        </p:txBody>
      </p:sp>
      <p:sp>
        <p:nvSpPr>
          <p:cNvPr id="8" name="Содержимое 2"/>
          <p:cNvSpPr txBox="1">
            <a:spLocks/>
          </p:cNvSpPr>
          <p:nvPr/>
        </p:nvSpPr>
        <p:spPr>
          <a:xfrm>
            <a:off x="0" y="4361870"/>
            <a:ext cx="9144000" cy="433051"/>
          </a:xfrm>
          <a:prstGeom prst="rect">
            <a:avLst/>
          </a:prstGeom>
        </p:spPr>
        <p:txBody>
          <a:bodyPr vert="horz" lIns="91440" tIns="45720" rIns="91440" bIns="45720" rtlCol="0">
            <a:noAutofit/>
          </a:bodyPr>
          <a:lstStyle/>
          <a:p>
            <a:pPr marL="269875" indent="354013" algn="ctr">
              <a:lnSpc>
                <a:spcPct val="80000"/>
              </a:lnSpc>
              <a:defRPr/>
            </a:pPr>
            <a:r>
              <a:rPr lang="ru-RU" sz="2800" dirty="0">
                <a:solidFill>
                  <a:srgbClr val="C00000"/>
                </a:solidFill>
                <a:latin typeface="GOST Type BU" pitchFamily="2" charset="2"/>
              </a:rPr>
              <a:t>Пиление</a:t>
            </a:r>
            <a:r>
              <a:rPr lang="ru-RU" sz="2800" dirty="0">
                <a:solidFill>
                  <a:schemeClr val="tx2">
                    <a:lumMod val="75000"/>
                  </a:schemeClr>
                </a:solidFill>
                <a:latin typeface="GOST Type BU" pitchFamily="2" charset="2"/>
              </a:rPr>
              <a:t>, распиловка</a:t>
            </a:r>
          </a:p>
        </p:txBody>
      </p:sp>
      <p:sp>
        <p:nvSpPr>
          <p:cNvPr id="9" name="Содержимое 2"/>
          <p:cNvSpPr txBox="1">
            <a:spLocks/>
          </p:cNvSpPr>
          <p:nvPr/>
        </p:nvSpPr>
        <p:spPr>
          <a:xfrm>
            <a:off x="0" y="3695696"/>
            <a:ext cx="9144000" cy="666174"/>
          </a:xfrm>
          <a:prstGeom prst="rect">
            <a:avLst/>
          </a:prstGeom>
        </p:spPr>
        <p:txBody>
          <a:bodyPr vert="horz" lIns="91440" tIns="45720" rIns="91440" bIns="45720" rtlCol="0">
            <a:noAutofit/>
          </a:bodyPr>
          <a:lstStyle/>
          <a:p>
            <a:pPr marL="269875" indent="354013" algn="just">
              <a:lnSpc>
                <a:spcPct val="80000"/>
              </a:lnSpc>
              <a:defRPr/>
            </a:pPr>
            <a:r>
              <a:rPr lang="ru-RU" sz="2400" dirty="0">
                <a:solidFill>
                  <a:schemeClr val="tx2">
                    <a:lumMod val="75000"/>
                  </a:schemeClr>
                </a:solidFill>
                <a:latin typeface="GOST Type BU" pitchFamily="2" charset="2"/>
              </a:rPr>
              <a:t>Это строгание, так как установочная база перпендикулярна лезвию топора</a:t>
            </a:r>
            <a:endParaRPr lang="ru-RU" sz="2400" dirty="0">
              <a:solidFill>
                <a:srgbClr val="C00000"/>
              </a:solidFill>
              <a:latin typeface="GOST Type BU" pitchFamily="2" charset="2"/>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1194" y="1144442"/>
            <a:ext cx="3100387" cy="2543175"/>
          </a:xfrm>
          <a:prstGeom prst="rect">
            <a:avLst/>
          </a:prstGeom>
        </p:spPr>
      </p:pic>
      <p:sp>
        <p:nvSpPr>
          <p:cNvPr id="10" name="Содержимое 2"/>
          <p:cNvSpPr txBox="1">
            <a:spLocks/>
          </p:cNvSpPr>
          <p:nvPr/>
        </p:nvSpPr>
        <p:spPr>
          <a:xfrm>
            <a:off x="0" y="6338454"/>
            <a:ext cx="9144000" cy="519545"/>
          </a:xfrm>
          <a:prstGeom prst="rect">
            <a:avLst/>
          </a:prstGeom>
        </p:spPr>
        <p:txBody>
          <a:bodyPr vert="horz" lIns="91440" tIns="45720" rIns="91440" bIns="45720" rtlCol="0">
            <a:noAutofit/>
          </a:bodyPr>
          <a:lstStyle/>
          <a:p>
            <a:pPr>
              <a:defRPr/>
            </a:pPr>
            <a:r>
              <a:rPr lang="ru-RU" sz="2400" dirty="0">
                <a:solidFill>
                  <a:schemeClr val="tx2">
                    <a:lumMod val="75000"/>
                  </a:schemeClr>
                </a:solidFill>
                <a:latin typeface="GOST Type BU" pitchFamily="2" charset="2"/>
              </a:rPr>
              <a:t>Это поступательный вид обработки и близок к протягиванию</a:t>
            </a:r>
            <a:endParaRPr lang="ru-RU" sz="2400" dirty="0">
              <a:solidFill>
                <a:srgbClr val="C00000"/>
              </a:solidFill>
              <a:latin typeface="GOST Type BU" pitchFamily="2" charset="2"/>
            </a:endParaRPr>
          </a:p>
        </p:txBody>
      </p:sp>
      <p:pic>
        <p:nvPicPr>
          <p:cNvPr id="5" name="Рисунок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0918" y="4685690"/>
            <a:ext cx="3562165" cy="1652763"/>
          </a:xfrm>
          <a:prstGeom prst="rect">
            <a:avLst/>
          </a:prstGeom>
        </p:spPr>
      </p:pic>
      <p:grpSp>
        <p:nvGrpSpPr>
          <p:cNvPr id="11" name="Группа 10"/>
          <p:cNvGrpSpPr/>
          <p:nvPr/>
        </p:nvGrpSpPr>
        <p:grpSpPr>
          <a:xfrm>
            <a:off x="8471958" y="6450136"/>
            <a:ext cx="375424" cy="369332"/>
            <a:chOff x="8471958" y="6450136"/>
            <a:chExt cx="375424"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71958"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39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811417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015" y="0"/>
            <a:ext cx="8607971" cy="1104845"/>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МЕТОДИКА ОБУЧЕНИЯ И КОНТРОЛЯ УРОВНЯ ЗНАНИЙ, УМЕНИЙ И НАВЫКОВ </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379483"/>
            <a:ext cx="8765628" cy="5249916"/>
          </a:xfrm>
          <a:prstGeom prst="rect">
            <a:avLst/>
          </a:prstGeom>
        </p:spPr>
        <p:txBody>
          <a:bodyPr vert="horz" lIns="91440" tIns="45720" rIns="91440" bIns="45720" rtlCol="0">
            <a:noAutofit/>
          </a:bodyPr>
          <a:lstStyle/>
          <a:p>
            <a:pPr indent="630238" algn="just"/>
            <a:r>
              <a:rPr lang="ru-RU" sz="2400" dirty="0" smtClean="0">
                <a:latin typeface="GOST Type BU" pitchFamily="2" charset="2"/>
              </a:rPr>
              <a:t>Методика предусматривает выполнение следующих основных этапов:</a:t>
            </a:r>
          </a:p>
          <a:p>
            <a:pPr indent="630238" algn="just">
              <a:buBlip>
                <a:blip r:embed="rId2"/>
              </a:buBlip>
            </a:pPr>
            <a:r>
              <a:rPr lang="ru-RU" sz="2400" dirty="0" smtClean="0">
                <a:latin typeface="GOST Type BU" pitchFamily="2" charset="2"/>
              </a:rPr>
              <a:t>посещение лекций и ведение конспекта с предоставлением его преподавателю на экзамене;</a:t>
            </a:r>
          </a:p>
          <a:p>
            <a:pPr indent="630238" algn="just">
              <a:buBlip>
                <a:blip r:embed="rId2"/>
              </a:buBlip>
            </a:pPr>
            <a:r>
              <a:rPr lang="ru-RU" sz="2400" dirty="0" smtClean="0">
                <a:latin typeface="GOST Type BU" pitchFamily="2" charset="2"/>
              </a:rPr>
              <a:t>самостоятельную подготовку студентов  к лекциям и лабораторным занятиям с тестированием знаний;</a:t>
            </a:r>
          </a:p>
          <a:p>
            <a:pPr indent="630238" algn="just">
              <a:buBlip>
                <a:blip r:embed="rId2"/>
              </a:buBlip>
            </a:pPr>
            <a:r>
              <a:rPr lang="ru-RU" sz="2400" dirty="0" smtClean="0">
                <a:latin typeface="GOST Type BU" pitchFamily="2" charset="2"/>
              </a:rPr>
              <a:t>выполнение  научных исследований, написание  научного реферата по одной из предлагаемых тем, принятие участия в работе кафедрального кружка СНО; </a:t>
            </a:r>
          </a:p>
          <a:p>
            <a:pPr indent="630238" algn="just">
              <a:buBlip>
                <a:blip r:embed="rId2"/>
              </a:buBlip>
            </a:pPr>
            <a:r>
              <a:rPr lang="ru-RU" sz="2400" dirty="0" smtClean="0">
                <a:latin typeface="GOST Type BU" pitchFamily="2" charset="2"/>
              </a:rPr>
              <a:t>выполнение практической работы изготовлению на станках образцов, устройств, стендов к лабораторным работам</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85656"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775855"/>
            <a:ext cx="9144000" cy="554181"/>
          </a:xfrm>
          <a:prstGeom prst="rect">
            <a:avLst/>
          </a:prstGeom>
        </p:spPr>
        <p:txBody>
          <a:bodyPr vert="horz" lIns="91440" tIns="45720" rIns="91440" bIns="45720" rtlCol="0">
            <a:noAutofit/>
          </a:bodyPr>
          <a:lstStyle/>
          <a:p>
            <a:pPr marL="269875" indent="354013" algn="ctr">
              <a:lnSpc>
                <a:spcPct val="80000"/>
              </a:lnSpc>
              <a:defRPr/>
            </a:pPr>
            <a:r>
              <a:rPr lang="ru-RU" sz="2800" dirty="0">
                <a:solidFill>
                  <a:srgbClr val="C00000"/>
                </a:solidFill>
                <a:latin typeface="GOST Type BU" pitchFamily="2" charset="2"/>
              </a:rPr>
              <a:t>Пиление </a:t>
            </a:r>
            <a:r>
              <a:rPr lang="ru-RU" sz="2800" dirty="0">
                <a:solidFill>
                  <a:schemeClr val="tx2">
                    <a:lumMod val="75000"/>
                  </a:schemeClr>
                </a:solidFill>
                <a:latin typeface="GOST Type BU" pitchFamily="2" charset="2"/>
              </a:rPr>
              <a:t>круглой пилой</a:t>
            </a:r>
          </a:p>
        </p:txBody>
      </p:sp>
      <p:sp>
        <p:nvSpPr>
          <p:cNvPr id="9" name="Содержимое 2"/>
          <p:cNvSpPr txBox="1">
            <a:spLocks/>
          </p:cNvSpPr>
          <p:nvPr/>
        </p:nvSpPr>
        <p:spPr>
          <a:xfrm>
            <a:off x="0" y="4921822"/>
            <a:ext cx="9144000" cy="1250377"/>
          </a:xfrm>
          <a:prstGeom prst="rect">
            <a:avLst/>
          </a:prstGeom>
        </p:spPr>
        <p:txBody>
          <a:bodyPr vert="horz" lIns="91440" tIns="45720" rIns="91440" bIns="45720" rtlCol="0">
            <a:noAutofit/>
          </a:bodyPr>
          <a:lstStyle/>
          <a:p>
            <a:pPr marL="269875" indent="354013" algn="just">
              <a:lnSpc>
                <a:spcPct val="80000"/>
              </a:lnSpc>
              <a:defRPr/>
            </a:pPr>
            <a:r>
              <a:rPr lang="ru-RU" sz="2400" dirty="0">
                <a:solidFill>
                  <a:schemeClr val="tx2">
                    <a:lumMod val="75000"/>
                  </a:schemeClr>
                </a:solidFill>
                <a:latin typeface="GOST Type BU" pitchFamily="2" charset="2"/>
              </a:rPr>
              <a:t>Это фрезерование, хотя в данном случае инструмент та же продольная (лента) пила, но «свёрнутая» в окружность. Это пример трансформации инструмента, которая приводит к изменению вида обработки резания</a:t>
            </a:r>
            <a:endParaRPr lang="ru-RU" sz="2400" dirty="0">
              <a:solidFill>
                <a:srgbClr val="C00000"/>
              </a:solidFill>
              <a:latin typeface="GOST Type BU" pitchFamily="2" charset="2"/>
            </a:endParaRP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1689" y="1195321"/>
            <a:ext cx="5200622" cy="3726502"/>
          </a:xfrm>
          <a:prstGeom prst="rect">
            <a:avLst/>
          </a:prstGeom>
        </p:spPr>
      </p:pic>
      <p:grpSp>
        <p:nvGrpSpPr>
          <p:cNvPr id="7" name="Группа 6"/>
          <p:cNvGrpSpPr/>
          <p:nvPr/>
        </p:nvGrpSpPr>
        <p:grpSpPr>
          <a:xfrm>
            <a:off x="8466348" y="6450136"/>
            <a:ext cx="386644" cy="369332"/>
            <a:chOff x="8466348" y="6450136"/>
            <a:chExt cx="386644"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66348" y="6450136"/>
              <a:ext cx="38664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012699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775855"/>
            <a:ext cx="9144000" cy="554181"/>
          </a:xfrm>
          <a:prstGeom prst="rect">
            <a:avLst/>
          </a:prstGeom>
        </p:spPr>
        <p:txBody>
          <a:bodyPr vert="horz" lIns="91440" tIns="45720" rIns="91440" bIns="45720" rtlCol="0">
            <a:noAutofit/>
          </a:bodyPr>
          <a:lstStyle/>
          <a:p>
            <a:pPr marL="82550" algn="ctr">
              <a:lnSpc>
                <a:spcPct val="80000"/>
              </a:lnSpc>
              <a:defRPr/>
            </a:pPr>
            <a:r>
              <a:rPr lang="ru-RU" sz="2800" dirty="0" smtClean="0">
                <a:solidFill>
                  <a:srgbClr val="C00000"/>
                </a:solidFill>
                <a:latin typeface="GOST Type BU" pitchFamily="2" charset="2"/>
              </a:rPr>
              <a:t>Строгание </a:t>
            </a:r>
            <a:r>
              <a:rPr lang="ru-RU" sz="2800" dirty="0" smtClean="0">
                <a:solidFill>
                  <a:schemeClr val="tx2">
                    <a:lumMod val="75000"/>
                  </a:schemeClr>
                </a:solidFill>
                <a:latin typeface="GOST Type BU" pitchFamily="2" charset="2"/>
              </a:rPr>
              <a:t>(«Нарезка»)</a:t>
            </a:r>
            <a:r>
              <a:rPr lang="ru-RU" sz="2800" dirty="0" smtClean="0">
                <a:solidFill>
                  <a:srgbClr val="C00000"/>
                </a:solidFill>
                <a:latin typeface="GOST Type BU" pitchFamily="2" charset="2"/>
              </a:rPr>
              <a:t> </a:t>
            </a:r>
            <a:r>
              <a:rPr lang="ru-RU" sz="2800" dirty="0">
                <a:solidFill>
                  <a:schemeClr val="tx2">
                    <a:lumMod val="75000"/>
                  </a:schemeClr>
                </a:solidFill>
                <a:latin typeface="GOST Type BU" pitchFamily="2" charset="2"/>
              </a:rPr>
              <a:t>хлеба, колбасы</a:t>
            </a:r>
          </a:p>
        </p:txBody>
      </p:sp>
      <p:sp>
        <p:nvSpPr>
          <p:cNvPr id="9" name="Содержимое 2"/>
          <p:cNvSpPr txBox="1">
            <a:spLocks/>
          </p:cNvSpPr>
          <p:nvPr/>
        </p:nvSpPr>
        <p:spPr>
          <a:xfrm>
            <a:off x="0" y="3039332"/>
            <a:ext cx="9144000" cy="980213"/>
          </a:xfrm>
          <a:prstGeom prst="rect">
            <a:avLst/>
          </a:prstGeom>
        </p:spPr>
        <p:txBody>
          <a:bodyPr vert="horz" lIns="91440" tIns="45720" rIns="91440" bIns="45720" rtlCol="0">
            <a:noAutofit/>
          </a:bodyPr>
          <a:lstStyle/>
          <a:p>
            <a:pPr marL="269875" indent="354013" algn="just">
              <a:lnSpc>
                <a:spcPct val="80000"/>
              </a:lnSpc>
              <a:defRPr/>
            </a:pPr>
            <a:r>
              <a:rPr lang="ru-RU" sz="2400" dirty="0" smtClean="0">
                <a:solidFill>
                  <a:schemeClr val="tx2">
                    <a:lumMod val="75000"/>
                  </a:schemeClr>
                </a:solidFill>
                <a:latin typeface="GOST Type BU" pitchFamily="2" charset="2"/>
              </a:rPr>
              <a:t>Это </a:t>
            </a:r>
            <a:r>
              <a:rPr lang="ru-RU" sz="2400" dirty="0">
                <a:solidFill>
                  <a:schemeClr val="tx2">
                    <a:lumMod val="75000"/>
                  </a:schemeClr>
                </a:solidFill>
                <a:latin typeface="GOST Type BU" pitchFamily="2" charset="2"/>
              </a:rPr>
              <a:t>строгание, но при одном движении резания </a:t>
            </a:r>
            <a:r>
              <a:rPr lang="ru-RU" sz="2400" dirty="0" err="1">
                <a:solidFill>
                  <a:srgbClr val="C00000"/>
                </a:solidFill>
                <a:latin typeface="GOST Type BU" pitchFamily="2" charset="2"/>
              </a:rPr>
              <a:t>D</a:t>
            </a:r>
            <a:r>
              <a:rPr lang="ru-RU" sz="2400" baseline="-25000" dirty="0" err="1">
                <a:solidFill>
                  <a:srgbClr val="C00000"/>
                </a:solidFill>
                <a:latin typeface="GOST Type BU" pitchFamily="2" charset="2"/>
              </a:rPr>
              <a:t>r</a:t>
            </a:r>
            <a:r>
              <a:rPr lang="ru-RU" sz="2400" dirty="0">
                <a:solidFill>
                  <a:schemeClr val="tx2">
                    <a:lumMod val="75000"/>
                  </a:schemeClr>
                </a:solidFill>
                <a:latin typeface="GOST Type BU" pitchFamily="2" charset="2"/>
              </a:rPr>
              <a:t> (главное), этот процесс нарезки протекает тяжело, особенно, если хлеб свежий, а колбаса «докторская»</a:t>
            </a:r>
            <a:endParaRPr lang="ru-RU" sz="2400" dirty="0">
              <a:solidFill>
                <a:srgbClr val="C00000"/>
              </a:solidFill>
              <a:latin typeface="GOST Type BU" pitchFamily="2" charset="2"/>
            </a:endParaRPr>
          </a:p>
        </p:txBody>
      </p:sp>
      <p:sp>
        <p:nvSpPr>
          <p:cNvPr id="10" name="Содержимое 2"/>
          <p:cNvSpPr txBox="1">
            <a:spLocks/>
          </p:cNvSpPr>
          <p:nvPr/>
        </p:nvSpPr>
        <p:spPr>
          <a:xfrm>
            <a:off x="0" y="5798128"/>
            <a:ext cx="9144000" cy="1039090"/>
          </a:xfrm>
          <a:prstGeom prst="rect">
            <a:avLst/>
          </a:prstGeom>
        </p:spPr>
        <p:txBody>
          <a:bodyPr vert="horz" lIns="91440" tIns="45720" rIns="91440" bIns="45720" rtlCol="0">
            <a:noAutofit/>
          </a:bodyPr>
          <a:lstStyle/>
          <a:p>
            <a:pPr marL="269875" indent="354013" algn="just">
              <a:lnSpc>
                <a:spcPct val="80000"/>
              </a:lnSpc>
              <a:defRPr/>
            </a:pPr>
            <a:r>
              <a:rPr lang="ru-RU" sz="2400" dirty="0">
                <a:solidFill>
                  <a:schemeClr val="tx2">
                    <a:lumMod val="75000"/>
                  </a:schemeClr>
                </a:solidFill>
                <a:latin typeface="GOST Type BU" pitchFamily="2" charset="2"/>
              </a:rPr>
              <a:t>Но как только мы сообщим ножу возвратно-поступательное движение </a:t>
            </a:r>
            <a:r>
              <a:rPr lang="ru-RU" sz="2400" dirty="0" err="1">
                <a:solidFill>
                  <a:srgbClr val="C00000"/>
                </a:solidFill>
                <a:latin typeface="GOST Type BU" pitchFamily="2" charset="2"/>
              </a:rPr>
              <a:t>D</a:t>
            </a:r>
            <a:r>
              <a:rPr lang="ru-RU" sz="2400" baseline="-25000" dirty="0" err="1">
                <a:solidFill>
                  <a:srgbClr val="C00000"/>
                </a:solidFill>
                <a:latin typeface="GOST Type BU" pitchFamily="2" charset="2"/>
              </a:rPr>
              <a:t>k</a:t>
            </a:r>
            <a:r>
              <a:rPr lang="ru-RU" sz="2400" dirty="0">
                <a:solidFill>
                  <a:schemeClr val="tx2">
                    <a:lumMod val="75000"/>
                  </a:schemeClr>
                </a:solidFill>
                <a:latin typeface="GOST Type BU" pitchFamily="2" charset="2"/>
              </a:rPr>
              <a:t> – касательное относительно лезвия ножа, так сразу процесс «облегчается»</a:t>
            </a:r>
            <a:endParaRPr lang="ru-RU" sz="2400" dirty="0">
              <a:solidFill>
                <a:srgbClr val="C00000"/>
              </a:solidFill>
              <a:latin typeface="GOST Type BU" pitchFamily="2" charset="2"/>
            </a:endParaRP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3946" y="1115358"/>
            <a:ext cx="6276109" cy="1883342"/>
          </a:xfrm>
          <a:prstGeom prst="rect">
            <a:avLst/>
          </a:prstGeom>
        </p:spPr>
      </p:pic>
      <p:pic>
        <p:nvPicPr>
          <p:cNvPr id="7" name="Рисунок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1729" y="3902971"/>
            <a:ext cx="2960543" cy="1895157"/>
          </a:xfrm>
          <a:prstGeom prst="rect">
            <a:avLst/>
          </a:prstGeom>
        </p:spPr>
      </p:pic>
      <p:grpSp>
        <p:nvGrpSpPr>
          <p:cNvPr id="8" name="Группа 7"/>
          <p:cNvGrpSpPr/>
          <p:nvPr/>
        </p:nvGrpSpPr>
        <p:grpSpPr>
          <a:xfrm>
            <a:off x="8483179" y="6450136"/>
            <a:ext cx="352982" cy="369332"/>
            <a:chOff x="8483179" y="6450136"/>
            <a:chExt cx="352982" cy="369332"/>
          </a:xfrm>
        </p:grpSpPr>
        <p:sp>
          <p:nvSpPr>
            <p:cNvPr id="11" name="Овал 1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TextBox 11"/>
            <p:cNvSpPr txBox="1"/>
            <p:nvPr/>
          </p:nvSpPr>
          <p:spPr>
            <a:xfrm>
              <a:off x="8483179"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620285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ИЗ БЫТА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0" y="775855"/>
            <a:ext cx="9144000" cy="554181"/>
          </a:xfrm>
          <a:prstGeom prst="rect">
            <a:avLst/>
          </a:prstGeom>
        </p:spPr>
        <p:txBody>
          <a:bodyPr vert="horz" lIns="91440" tIns="45720" rIns="91440" bIns="45720" rtlCol="0">
            <a:noAutofit/>
          </a:bodyPr>
          <a:lstStyle/>
          <a:p>
            <a:pPr marL="82550" algn="ctr">
              <a:lnSpc>
                <a:spcPct val="80000"/>
              </a:lnSpc>
              <a:defRPr/>
            </a:pPr>
            <a:r>
              <a:rPr lang="ru-RU" sz="2800" dirty="0" smtClean="0">
                <a:solidFill>
                  <a:srgbClr val="C00000"/>
                </a:solidFill>
                <a:latin typeface="GOST Type BU" pitchFamily="2" charset="2"/>
              </a:rPr>
              <a:t>Строгание</a:t>
            </a:r>
            <a:endParaRPr lang="ru-RU" sz="2800" dirty="0">
              <a:solidFill>
                <a:schemeClr val="tx2">
                  <a:lumMod val="75000"/>
                </a:schemeClr>
              </a:solidFill>
              <a:latin typeface="GOST Type BU" pitchFamily="2" charset="2"/>
            </a:endParaRPr>
          </a:p>
        </p:txBody>
      </p:sp>
      <p:grpSp>
        <p:nvGrpSpPr>
          <p:cNvPr id="8" name="Группа 7"/>
          <p:cNvGrpSpPr/>
          <p:nvPr/>
        </p:nvGrpSpPr>
        <p:grpSpPr>
          <a:xfrm>
            <a:off x="8466348" y="6450136"/>
            <a:ext cx="386645" cy="369332"/>
            <a:chOff x="8466348" y="6450136"/>
            <a:chExt cx="386645" cy="369332"/>
          </a:xfrm>
        </p:grpSpPr>
        <p:sp>
          <p:nvSpPr>
            <p:cNvPr id="11" name="Овал 10"/>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TextBox 11"/>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42</a:t>
              </a:r>
              <a:endParaRPr lang="ru-RU" dirty="0">
                <a:solidFill>
                  <a:srgbClr val="C00000"/>
                </a:solidFill>
                <a:latin typeface="GOST type A" panose="020B0500000000000000" pitchFamily="34" charset="0"/>
              </a:endParaRPr>
            </a:p>
          </p:txBody>
        </p:sp>
      </p:gr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2562054" y="1256269"/>
            <a:ext cx="4019892" cy="1917357"/>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2625594" y="4532779"/>
            <a:ext cx="4019892" cy="1917357"/>
          </a:xfrm>
          <a:prstGeom prst="rect">
            <a:avLst/>
          </a:prstGeom>
        </p:spPr>
      </p:pic>
      <p:sp>
        <p:nvSpPr>
          <p:cNvPr id="14" name="Содержимое 2"/>
          <p:cNvSpPr txBox="1">
            <a:spLocks/>
          </p:cNvSpPr>
          <p:nvPr/>
        </p:nvSpPr>
        <p:spPr>
          <a:xfrm>
            <a:off x="0" y="3781522"/>
            <a:ext cx="9144000" cy="554181"/>
          </a:xfrm>
          <a:prstGeom prst="rect">
            <a:avLst/>
          </a:prstGeom>
        </p:spPr>
        <p:txBody>
          <a:bodyPr vert="horz" lIns="91440" tIns="45720" rIns="91440" bIns="45720" rtlCol="0">
            <a:noAutofit/>
          </a:bodyPr>
          <a:lstStyle/>
          <a:p>
            <a:pPr marL="82550" algn="ctr">
              <a:lnSpc>
                <a:spcPct val="80000"/>
              </a:lnSpc>
              <a:defRPr/>
            </a:pPr>
            <a:r>
              <a:rPr lang="ru-RU" sz="2800" dirty="0" smtClean="0">
                <a:solidFill>
                  <a:srgbClr val="C00000"/>
                </a:solidFill>
                <a:latin typeface="GOST Type BU" pitchFamily="2" charset="2"/>
              </a:rPr>
              <a:t>Резание с дополнительным касательным движением</a:t>
            </a:r>
            <a:endParaRPr lang="ru-RU" sz="2800" dirty="0">
              <a:solidFill>
                <a:schemeClr val="tx2">
                  <a:lumMod val="75000"/>
                </a:schemeClr>
              </a:solidFill>
              <a:latin typeface="GOST Type BU" pitchFamily="2" charset="2"/>
            </a:endParaRPr>
          </a:p>
        </p:txBody>
      </p:sp>
    </p:spTree>
    <p:extLst>
      <p:ext uri="{BB962C8B-B14F-4D97-AF65-F5344CB8AC3E}">
        <p14:creationId xmlns:p14="http://schemas.microsoft.com/office/powerpoint/2010/main" val="131472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06581"/>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ПРИМЕРЫ КАСАТЕЛЬНОГО ДВИЖЕНИЯ</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9" name="Содержимое 2"/>
          <p:cNvSpPr txBox="1">
            <a:spLocks/>
          </p:cNvSpPr>
          <p:nvPr/>
        </p:nvSpPr>
        <p:spPr>
          <a:xfrm>
            <a:off x="2015043" y="3042804"/>
            <a:ext cx="3699954" cy="490106"/>
          </a:xfrm>
          <a:prstGeom prst="rect">
            <a:avLst/>
          </a:prstGeom>
        </p:spPr>
        <p:txBody>
          <a:bodyPr vert="horz" lIns="91440" tIns="45720" rIns="91440" bIns="45720" rtlCol="0">
            <a:noAutofit/>
          </a:bodyPr>
          <a:lstStyle/>
          <a:p>
            <a:pPr marL="269875" indent="354013" algn="ctr">
              <a:lnSpc>
                <a:spcPct val="80000"/>
              </a:lnSpc>
              <a:defRPr/>
            </a:pPr>
            <a:r>
              <a:rPr lang="ru-RU" sz="2400" dirty="0" smtClean="0">
                <a:solidFill>
                  <a:schemeClr val="tx2">
                    <a:lumMod val="75000"/>
                  </a:schemeClr>
                </a:solidFill>
                <a:latin typeface="GOST Type BU" pitchFamily="2" charset="2"/>
              </a:rPr>
              <a:t>При отрезании заготовки </a:t>
            </a:r>
            <a:r>
              <a:rPr lang="ru-RU" sz="2400" dirty="0">
                <a:solidFill>
                  <a:schemeClr val="tx2">
                    <a:lumMod val="75000"/>
                  </a:schemeClr>
                </a:solidFill>
                <a:latin typeface="GOST Type BU" pitchFamily="2" charset="2"/>
              </a:rPr>
              <a:t>резцом</a:t>
            </a:r>
            <a:endParaRPr lang="ru-RU" sz="2400" dirty="0">
              <a:solidFill>
                <a:srgbClr val="C00000"/>
              </a:solidFill>
              <a:latin typeface="GOST Type BU" pitchFamily="2" charset="2"/>
            </a:endParaRPr>
          </a:p>
        </p:txBody>
      </p:sp>
      <p:sp>
        <p:nvSpPr>
          <p:cNvPr id="10" name="Содержимое 2"/>
          <p:cNvSpPr txBox="1">
            <a:spLocks/>
          </p:cNvSpPr>
          <p:nvPr/>
        </p:nvSpPr>
        <p:spPr>
          <a:xfrm>
            <a:off x="287049" y="5798128"/>
            <a:ext cx="3283527" cy="1039090"/>
          </a:xfrm>
          <a:prstGeom prst="rect">
            <a:avLst/>
          </a:prstGeom>
        </p:spPr>
        <p:txBody>
          <a:bodyPr vert="horz" lIns="91440" tIns="45720" rIns="91440" bIns="45720" rtlCol="0">
            <a:noAutofit/>
          </a:bodyPr>
          <a:lstStyle/>
          <a:p>
            <a:pPr algn="ctr">
              <a:lnSpc>
                <a:spcPct val="80000"/>
              </a:lnSpc>
              <a:defRPr/>
            </a:pPr>
            <a:r>
              <a:rPr lang="ru-RU" sz="2400" dirty="0">
                <a:solidFill>
                  <a:schemeClr val="tx2">
                    <a:lumMod val="75000"/>
                  </a:schemeClr>
                </a:solidFill>
                <a:latin typeface="GOST Type BU" pitchFamily="2" charset="2"/>
              </a:rPr>
              <a:t>При фрезеровании </a:t>
            </a:r>
          </a:p>
          <a:p>
            <a:pPr algn="ctr">
              <a:lnSpc>
                <a:spcPct val="80000"/>
              </a:lnSpc>
              <a:defRPr/>
            </a:pPr>
            <a:r>
              <a:rPr lang="ru-RU" sz="2400" dirty="0" err="1">
                <a:solidFill>
                  <a:schemeClr val="tx2">
                    <a:lumMod val="75000"/>
                  </a:schemeClr>
                </a:solidFill>
                <a:latin typeface="GOST Type BU" pitchFamily="2" charset="2"/>
              </a:rPr>
              <a:t>крутоспиральной</a:t>
            </a:r>
            <a:endParaRPr lang="ru-RU" sz="2400" dirty="0">
              <a:solidFill>
                <a:schemeClr val="tx2">
                  <a:lumMod val="75000"/>
                </a:schemeClr>
              </a:solidFill>
              <a:latin typeface="GOST Type BU" pitchFamily="2" charset="2"/>
            </a:endParaRPr>
          </a:p>
          <a:p>
            <a:pPr algn="ctr">
              <a:lnSpc>
                <a:spcPct val="80000"/>
              </a:lnSpc>
              <a:defRPr/>
            </a:pPr>
            <a:r>
              <a:rPr lang="ru-RU" sz="2400" dirty="0">
                <a:solidFill>
                  <a:schemeClr val="tx2">
                    <a:lumMod val="75000"/>
                  </a:schemeClr>
                </a:solidFill>
                <a:latin typeface="GOST Type BU" pitchFamily="2" charset="2"/>
              </a:rPr>
              <a:t> фрезой</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936" y="523459"/>
            <a:ext cx="3249060" cy="260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49" y="3128958"/>
            <a:ext cx="345598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Содержимое 2"/>
          <p:cNvSpPr txBox="1">
            <a:spLocks/>
          </p:cNvSpPr>
          <p:nvPr/>
        </p:nvSpPr>
        <p:spPr>
          <a:xfrm>
            <a:off x="5686689" y="5798128"/>
            <a:ext cx="3283527" cy="1039090"/>
          </a:xfrm>
          <a:prstGeom prst="rect">
            <a:avLst/>
          </a:prstGeom>
        </p:spPr>
        <p:txBody>
          <a:bodyPr vert="horz" lIns="91440" tIns="45720" rIns="91440" bIns="45720" rtlCol="0">
            <a:noAutofit/>
          </a:bodyPr>
          <a:lstStyle/>
          <a:p>
            <a:pPr algn="ctr">
              <a:lnSpc>
                <a:spcPct val="80000"/>
              </a:lnSpc>
              <a:defRPr/>
            </a:pPr>
            <a:r>
              <a:rPr lang="ru-RU" sz="2400" dirty="0">
                <a:solidFill>
                  <a:schemeClr val="tx2">
                    <a:lumMod val="75000"/>
                  </a:schemeClr>
                </a:solidFill>
                <a:latin typeface="GOST Type BU" pitchFamily="2" charset="2"/>
              </a:rPr>
              <a:t>При ротационном резании</a:t>
            </a:r>
          </a:p>
        </p:txBody>
      </p:sp>
      <p:pic>
        <p:nvPicPr>
          <p:cNvPr id="3" name="Рисунок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3599" y="3532910"/>
            <a:ext cx="2579046" cy="2345531"/>
          </a:xfrm>
          <a:prstGeom prst="rect">
            <a:avLst/>
          </a:prstGeom>
        </p:spPr>
      </p:pic>
      <p:grpSp>
        <p:nvGrpSpPr>
          <p:cNvPr id="12" name="Группа 11"/>
          <p:cNvGrpSpPr/>
          <p:nvPr/>
        </p:nvGrpSpPr>
        <p:grpSpPr>
          <a:xfrm>
            <a:off x="8466348" y="6450136"/>
            <a:ext cx="386645" cy="369332"/>
            <a:chOff x="8466348" y="6450136"/>
            <a:chExt cx="386645" cy="369332"/>
          </a:xfrm>
        </p:grpSpPr>
        <p:sp>
          <p:nvSpPr>
            <p:cNvPr id="13" name="Овал 12"/>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4" name="TextBox 13"/>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a:t>
              </a:r>
              <a:r>
                <a:rPr lang="ru-RU" dirty="0" smtClean="0">
                  <a:solidFill>
                    <a:srgbClr val="C00000"/>
                  </a:solidFill>
                  <a:latin typeface="GOST type A" panose="020B0500000000000000" pitchFamily="34" charset="0"/>
                </a:rPr>
                <a:t>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65140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935181"/>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ОСНОВНЫЕ СЛУЧАИ РАБОТЫ РЕЖУЩЕГО ЛЕЗВИЯ ИНСТРУМЕНТА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9" name="Содержимое 2"/>
          <p:cNvSpPr txBox="1">
            <a:spLocks/>
          </p:cNvSpPr>
          <p:nvPr/>
        </p:nvSpPr>
        <p:spPr>
          <a:xfrm>
            <a:off x="0" y="5820200"/>
            <a:ext cx="9144000" cy="980213"/>
          </a:xfrm>
          <a:prstGeom prst="rect">
            <a:avLst/>
          </a:prstGeom>
        </p:spPr>
        <p:txBody>
          <a:bodyPr vert="horz" lIns="91440" tIns="45720" rIns="91440" bIns="45720" rtlCol="0">
            <a:noAutofit/>
          </a:bodyPr>
          <a:lstStyle/>
          <a:p>
            <a:pPr marL="269875" indent="354013" algn="just">
              <a:lnSpc>
                <a:spcPct val="80000"/>
              </a:lnSpc>
              <a:defRPr/>
            </a:pP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и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 свободное и несвободное резание; </a:t>
            </a:r>
            <a:r>
              <a:rPr lang="ru-RU" sz="2400" dirty="0">
                <a:solidFill>
                  <a:srgbClr val="C00000"/>
                </a:solidFill>
                <a:latin typeface="GOST Type BU" pitchFamily="2" charset="2"/>
              </a:rPr>
              <a:t>в</a:t>
            </a:r>
            <a:r>
              <a:rPr lang="ru-RU" sz="2400" dirty="0">
                <a:solidFill>
                  <a:schemeClr val="tx2">
                    <a:lumMod val="75000"/>
                  </a:schemeClr>
                </a:solidFill>
                <a:latin typeface="GOST Type BU" pitchFamily="2" charset="2"/>
              </a:rPr>
              <a:t> и </a:t>
            </a:r>
            <a:r>
              <a:rPr lang="ru-RU" sz="2400" dirty="0">
                <a:solidFill>
                  <a:srgbClr val="C00000"/>
                </a:solidFill>
                <a:latin typeface="GOST Type BU" pitchFamily="2" charset="2"/>
              </a:rPr>
              <a:t>г</a:t>
            </a:r>
            <a:r>
              <a:rPr lang="ru-RU" sz="2400" dirty="0">
                <a:solidFill>
                  <a:schemeClr val="tx2">
                    <a:lumMod val="75000"/>
                  </a:schemeClr>
                </a:solidFill>
                <a:latin typeface="GOST Type BU" pitchFamily="2" charset="2"/>
              </a:rPr>
              <a:t> – прямоугольное и косоугольное резание; </a:t>
            </a:r>
            <a:r>
              <a:rPr lang="ru-RU" sz="2400" dirty="0" smtClean="0">
                <a:solidFill>
                  <a:srgbClr val="C00000"/>
                </a:solidFill>
                <a:latin typeface="GOST Type BU" pitchFamily="2" charset="2"/>
              </a:rPr>
              <a:t>1 </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лезвие инструмента; </a:t>
            </a:r>
            <a:r>
              <a:rPr lang="ru-RU" sz="2400" dirty="0">
                <a:solidFill>
                  <a:srgbClr val="C00000"/>
                </a:solidFill>
                <a:latin typeface="GOST Type BU" pitchFamily="2" charset="2"/>
              </a:rPr>
              <a:t>2</a:t>
            </a:r>
            <a:r>
              <a:rPr lang="ru-RU" sz="2400" dirty="0">
                <a:solidFill>
                  <a:schemeClr val="tx2">
                    <a:lumMod val="75000"/>
                  </a:schemeClr>
                </a:solidFill>
                <a:latin typeface="GOST Type BU" pitchFamily="2" charset="2"/>
              </a:rPr>
              <a:t> – режущая кромка; </a:t>
            </a:r>
            <a:r>
              <a:rPr lang="ru-RU" sz="2400" dirty="0">
                <a:solidFill>
                  <a:srgbClr val="C00000"/>
                </a:solidFill>
                <a:latin typeface="GOST Type BU" pitchFamily="2" charset="2"/>
              </a:rPr>
              <a:t>3</a:t>
            </a:r>
            <a:r>
              <a:rPr lang="ru-RU" sz="2400" dirty="0">
                <a:solidFill>
                  <a:schemeClr val="tx2">
                    <a:lumMod val="75000"/>
                  </a:schemeClr>
                </a:solidFill>
                <a:latin typeface="GOST Type BU" pitchFamily="2" charset="2"/>
              </a:rPr>
              <a:t> – заготовка</a:t>
            </a:r>
          </a:p>
        </p:txBody>
      </p:sp>
      <p:pic>
        <p:nvPicPr>
          <p:cNvPr id="12" name="Picture 7"/>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1531626" y="1047830"/>
            <a:ext cx="6080749" cy="477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Группа 4"/>
          <p:cNvGrpSpPr/>
          <p:nvPr/>
        </p:nvGrpSpPr>
        <p:grpSpPr>
          <a:xfrm>
            <a:off x="8466348" y="6450136"/>
            <a:ext cx="386644" cy="369332"/>
            <a:chOff x="8466348" y="6450136"/>
            <a:chExt cx="38664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a:t>
              </a:r>
              <a:r>
                <a:rPr lang="ru-RU" dirty="0" smtClean="0">
                  <a:solidFill>
                    <a:srgbClr val="C00000"/>
                  </a:solidFill>
                  <a:latin typeface="GOST type A" panose="020B0500000000000000" pitchFamily="34" charset="0"/>
                </a:rPr>
                <a:t>4</a:t>
              </a:r>
              <a:endParaRPr lang="ru-RU" dirty="0">
                <a:solidFill>
                  <a:srgbClr val="C00000"/>
                </a:solidFill>
                <a:latin typeface="GOST type A" panose="020B0500000000000000" pitchFamily="34" charset="0"/>
              </a:endParaRPr>
            </a:p>
          </p:txBody>
        </p:sp>
      </p:grpSp>
      <p:sp>
        <p:nvSpPr>
          <p:cNvPr id="8" name="Содержимое 2"/>
          <p:cNvSpPr txBox="1">
            <a:spLocks/>
          </p:cNvSpPr>
          <p:nvPr/>
        </p:nvSpPr>
        <p:spPr>
          <a:xfrm>
            <a:off x="811426" y="1433553"/>
            <a:ext cx="836141" cy="527054"/>
          </a:xfrm>
          <a:prstGeom prst="rect">
            <a:avLst/>
          </a:prstGeom>
        </p:spPr>
        <p:txBody>
          <a:bodyPr vert="horz" lIns="91440" tIns="45720" rIns="91440" bIns="45720" rtlCol="0">
            <a:noAutofit/>
          </a:bodyPr>
          <a:lstStyle/>
          <a:p>
            <a:pPr marL="269875" algn="just">
              <a:defRPr/>
            </a:pPr>
            <a:r>
              <a:rPr lang="ru-RU" sz="2400" dirty="0" smtClean="0">
                <a:solidFill>
                  <a:schemeClr val="tx2">
                    <a:lumMod val="75000"/>
                  </a:schemeClr>
                </a:solidFill>
                <a:latin typeface="GOST Type BU" pitchFamily="2" charset="2"/>
              </a:rPr>
              <a:t>а</a:t>
            </a:r>
            <a:endParaRPr lang="ru-RU" sz="2400" dirty="0">
              <a:solidFill>
                <a:schemeClr val="tx2">
                  <a:lumMod val="75000"/>
                </a:schemeClr>
              </a:solidFill>
              <a:latin typeface="GOST Type BU" pitchFamily="2" charset="2"/>
            </a:endParaRPr>
          </a:p>
        </p:txBody>
      </p:sp>
      <p:sp>
        <p:nvSpPr>
          <p:cNvPr id="10" name="Содержимое 2"/>
          <p:cNvSpPr txBox="1">
            <a:spLocks/>
          </p:cNvSpPr>
          <p:nvPr/>
        </p:nvSpPr>
        <p:spPr>
          <a:xfrm>
            <a:off x="4211900" y="1433553"/>
            <a:ext cx="836141" cy="527054"/>
          </a:xfrm>
          <a:prstGeom prst="rect">
            <a:avLst/>
          </a:prstGeom>
        </p:spPr>
        <p:txBody>
          <a:bodyPr vert="horz" lIns="91440" tIns="45720" rIns="91440" bIns="45720" rtlCol="0">
            <a:noAutofit/>
          </a:bodyPr>
          <a:lstStyle/>
          <a:p>
            <a:pPr marL="269875" algn="just">
              <a:defRPr/>
            </a:pPr>
            <a:r>
              <a:rPr lang="ru-RU" sz="2400" dirty="0" smtClean="0">
                <a:solidFill>
                  <a:schemeClr val="tx2">
                    <a:lumMod val="75000"/>
                  </a:schemeClr>
                </a:solidFill>
                <a:latin typeface="GOST Type BU" pitchFamily="2" charset="2"/>
              </a:rPr>
              <a:t>б</a:t>
            </a:r>
            <a:endParaRPr lang="ru-RU" sz="2400" dirty="0">
              <a:solidFill>
                <a:schemeClr val="tx2">
                  <a:lumMod val="75000"/>
                </a:schemeClr>
              </a:solidFill>
              <a:latin typeface="GOST Type BU" pitchFamily="2" charset="2"/>
            </a:endParaRPr>
          </a:p>
        </p:txBody>
      </p:sp>
      <p:sp>
        <p:nvSpPr>
          <p:cNvPr id="11" name="Содержимое 2"/>
          <p:cNvSpPr txBox="1">
            <a:spLocks/>
          </p:cNvSpPr>
          <p:nvPr/>
        </p:nvSpPr>
        <p:spPr>
          <a:xfrm>
            <a:off x="811426" y="3363349"/>
            <a:ext cx="836141" cy="527054"/>
          </a:xfrm>
          <a:prstGeom prst="rect">
            <a:avLst/>
          </a:prstGeom>
        </p:spPr>
        <p:txBody>
          <a:bodyPr vert="horz" lIns="91440" tIns="45720" rIns="91440" bIns="45720" rtlCol="0">
            <a:noAutofit/>
          </a:bodyPr>
          <a:lstStyle/>
          <a:p>
            <a:pPr marL="269875" algn="just">
              <a:defRPr/>
            </a:pPr>
            <a:r>
              <a:rPr lang="ru-RU" sz="2400" dirty="0" smtClean="0">
                <a:solidFill>
                  <a:schemeClr val="tx2">
                    <a:lumMod val="75000"/>
                  </a:schemeClr>
                </a:solidFill>
                <a:latin typeface="GOST Type BU" pitchFamily="2" charset="2"/>
              </a:rPr>
              <a:t>в</a:t>
            </a:r>
            <a:endParaRPr lang="ru-RU" sz="2400" dirty="0">
              <a:solidFill>
                <a:schemeClr val="tx2">
                  <a:lumMod val="75000"/>
                </a:schemeClr>
              </a:solidFill>
              <a:latin typeface="GOST Type BU" pitchFamily="2" charset="2"/>
            </a:endParaRPr>
          </a:p>
        </p:txBody>
      </p:sp>
      <p:sp>
        <p:nvSpPr>
          <p:cNvPr id="13" name="Содержимое 2"/>
          <p:cNvSpPr txBox="1">
            <a:spLocks/>
          </p:cNvSpPr>
          <p:nvPr/>
        </p:nvSpPr>
        <p:spPr>
          <a:xfrm>
            <a:off x="4211900" y="3363349"/>
            <a:ext cx="836141" cy="527054"/>
          </a:xfrm>
          <a:prstGeom prst="rect">
            <a:avLst/>
          </a:prstGeom>
        </p:spPr>
        <p:txBody>
          <a:bodyPr vert="horz" lIns="91440" tIns="45720" rIns="91440" bIns="45720" rtlCol="0">
            <a:noAutofit/>
          </a:bodyPr>
          <a:lstStyle/>
          <a:p>
            <a:pPr marL="269875" algn="just">
              <a:defRPr/>
            </a:pPr>
            <a:r>
              <a:rPr lang="ru-RU" sz="2400" dirty="0" smtClean="0">
                <a:solidFill>
                  <a:schemeClr val="tx2">
                    <a:lumMod val="75000"/>
                  </a:schemeClr>
                </a:solidFill>
                <a:latin typeface="GOST Type BU" pitchFamily="2" charset="2"/>
              </a:rPr>
              <a:t>г</a:t>
            </a:r>
            <a:endParaRPr lang="ru-RU" sz="2400" dirty="0">
              <a:solidFill>
                <a:schemeClr val="tx2">
                  <a:lumMod val="75000"/>
                </a:schemeClr>
              </a:solidFill>
              <a:latin typeface="GOST Type BU" pitchFamily="2" charset="2"/>
            </a:endParaRPr>
          </a:p>
        </p:txBody>
      </p:sp>
    </p:spTree>
    <p:extLst>
      <p:ext uri="{BB962C8B-B14F-4D97-AF65-F5344CB8AC3E}">
        <p14:creationId xmlns:p14="http://schemas.microsoft.com/office/powerpoint/2010/main" val="1339580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71958" y="6450136"/>
            <a:ext cx="375424" cy="369332"/>
            <a:chOff x="8471958" y="6450136"/>
            <a:chExt cx="375424"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45</a:t>
              </a:r>
              <a:endParaRPr lang="ru-RU" dirty="0">
                <a:solidFill>
                  <a:srgbClr val="C00000"/>
                </a:solidFill>
                <a:latin typeface="GOST type A" panose="020B0500000000000000" pitchFamily="34" charset="0"/>
              </a:endParaRPr>
            </a:p>
          </p:txBody>
        </p:sp>
      </p:gr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5890"/>
            <a:ext cx="9144000" cy="374622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4419"/>
            <a:ext cx="9144000" cy="3709161"/>
          </a:xfrm>
          <a:prstGeom prst="rect">
            <a:avLst/>
          </a:prstGeom>
        </p:spPr>
      </p:pic>
      <p:cxnSp>
        <p:nvCxnSpPr>
          <p:cNvPr id="4" name="Прямая со стрелкой 3"/>
          <p:cNvCxnSpPr/>
          <p:nvPr/>
        </p:nvCxnSpPr>
        <p:spPr>
          <a:xfrm>
            <a:off x="2649415" y="3446585"/>
            <a:ext cx="79717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94560"/>
            <a:ext cx="9144000" cy="3668879"/>
          </a:xfrm>
          <a:prstGeom prst="rect">
            <a:avLst/>
          </a:prstGeom>
        </p:spPr>
      </p:pic>
      <p:cxnSp>
        <p:nvCxnSpPr>
          <p:cNvPr id="7" name="Прямая со стрелкой 6"/>
          <p:cNvCxnSpPr/>
          <p:nvPr/>
        </p:nvCxnSpPr>
        <p:spPr>
          <a:xfrm>
            <a:off x="5720862" y="3446585"/>
            <a:ext cx="56270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375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mph" presetSubtype="0" fill="hold" nodeType="afterEffect">
                                  <p:stCondLst>
                                    <p:cond delay="500"/>
                                  </p:stCondLst>
                                  <p:childTnLst>
                                    <p:animScale>
                                      <p:cBhvr>
                                        <p:cTn id="12" dur="1000" fill="hold"/>
                                        <p:tgtEl>
                                          <p:spTgt spid="5"/>
                                        </p:tgtEl>
                                      </p:cBhvr>
                                      <p:by x="25000" y="25000"/>
                                    </p:animScale>
                                  </p:childTnLst>
                                </p:cTn>
                              </p:par>
                              <p:par>
                                <p:cTn id="13" presetID="42" presetClass="path" presetSubtype="0" accel="50000" decel="50000" fill="hold" nodeType="withEffect">
                                  <p:stCondLst>
                                    <p:cond delay="500"/>
                                  </p:stCondLst>
                                  <p:childTnLst>
                                    <p:animMotion origin="layout" path="M 0 0 L -0.33507 0.00208 " pathEditMode="relative" rAng="0" ptsTypes="AA">
                                      <p:cBhvr>
                                        <p:cTn id="14" dur="1000" fill="hold"/>
                                        <p:tgtEl>
                                          <p:spTgt spid="5"/>
                                        </p:tgtEl>
                                        <p:attrNameLst>
                                          <p:attrName>ppt_x</p:attrName>
                                          <p:attrName>ppt_y</p:attrName>
                                        </p:attrNameLst>
                                      </p:cBhvr>
                                      <p:rCtr x="-16753" y="93"/>
                                    </p:animMotion>
                                  </p:childTnLst>
                                </p:cTn>
                              </p:par>
                            </p:childTnLst>
                          </p:cTn>
                        </p:par>
                        <p:par>
                          <p:cTn id="15" fill="hold">
                            <p:stCondLst>
                              <p:cond delay="25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par>
                          <p:cTn id="21" fill="hold">
                            <p:stCondLst>
                              <p:cond delay="3500"/>
                            </p:stCondLst>
                            <p:childTnLst>
                              <p:par>
                                <p:cTn id="22" presetID="6" presetClass="emph" presetSubtype="0" fill="hold" nodeType="afterEffect">
                                  <p:stCondLst>
                                    <p:cond delay="500"/>
                                  </p:stCondLst>
                                  <p:childTnLst>
                                    <p:animScale>
                                      <p:cBhvr>
                                        <p:cTn id="23" dur="1000" fill="hold"/>
                                        <p:tgtEl>
                                          <p:spTgt spid="2"/>
                                        </p:tgtEl>
                                      </p:cBhvr>
                                      <p:by x="25000" y="25000"/>
                                    </p:animScale>
                                  </p:childTnLst>
                                </p:cTn>
                              </p:par>
                            </p:childTnLst>
                          </p:cTn>
                        </p:par>
                        <p:par>
                          <p:cTn id="24" fill="hold">
                            <p:stCondLst>
                              <p:cond delay="5000"/>
                            </p:stCondLst>
                            <p:childTnLst>
                              <p:par>
                                <p:cTn id="25" presetID="53"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Effect transition="in" filter="fade">
                                      <p:cBhvr>
                                        <p:cTn id="35" dur="1000"/>
                                        <p:tgtEl>
                                          <p:spTgt spid="3"/>
                                        </p:tgtEl>
                                      </p:cBhvr>
                                    </p:animEffect>
                                  </p:childTnLst>
                                </p:cTn>
                              </p:par>
                            </p:childTnLst>
                          </p:cTn>
                        </p:par>
                        <p:par>
                          <p:cTn id="36" fill="hold">
                            <p:stCondLst>
                              <p:cond delay="6500"/>
                            </p:stCondLst>
                            <p:childTnLst>
                              <p:par>
                                <p:cTn id="37" presetID="6" presetClass="emph" presetSubtype="0" fill="hold" nodeType="afterEffect">
                                  <p:stCondLst>
                                    <p:cond delay="500"/>
                                  </p:stCondLst>
                                  <p:childTnLst>
                                    <p:animScale>
                                      <p:cBhvr>
                                        <p:cTn id="38" dur="1000" fill="hold"/>
                                        <p:tgtEl>
                                          <p:spTgt spid="3"/>
                                        </p:tgtEl>
                                      </p:cBhvr>
                                      <p:by x="25000" y="25000"/>
                                    </p:animScale>
                                  </p:childTnLst>
                                </p:cTn>
                              </p:par>
                              <p:par>
                                <p:cTn id="39" presetID="42" presetClass="path" presetSubtype="0" accel="50000" decel="50000" fill="hold" nodeType="withEffect">
                                  <p:stCondLst>
                                    <p:cond delay="500"/>
                                  </p:stCondLst>
                                  <p:childTnLst>
                                    <p:animMotion origin="layout" path="M 0 0 L 0.30972 0.00255 " pathEditMode="relative" rAng="0" ptsTypes="AA">
                                      <p:cBhvr>
                                        <p:cTn id="40" dur="1000" fill="hold"/>
                                        <p:tgtEl>
                                          <p:spTgt spid="3"/>
                                        </p:tgtEl>
                                        <p:attrNameLst>
                                          <p:attrName>ppt_x</p:attrName>
                                          <p:attrName>ppt_y</p:attrName>
                                        </p:attrNameLst>
                                      </p:cBhvr>
                                      <p:rCtr x="15486" y="116"/>
                                    </p:animMotion>
                                  </p:childTnLst>
                                </p:cTn>
                              </p:par>
                            </p:childTnLst>
                          </p:cTn>
                        </p:par>
                        <p:par>
                          <p:cTn id="41" fill="hold">
                            <p:stCondLst>
                              <p:cond delay="8000"/>
                            </p:stCondLst>
                            <p:childTnLst>
                              <p:par>
                                <p:cTn id="42" presetID="53"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9" name="Группа 8"/>
          <p:cNvGrpSpPr/>
          <p:nvPr/>
        </p:nvGrpSpPr>
        <p:grpSpPr>
          <a:xfrm>
            <a:off x="8466348" y="6450136"/>
            <a:ext cx="386645" cy="369332"/>
            <a:chOff x="8466348" y="6450136"/>
            <a:chExt cx="386645"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a:t>
              </a:r>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296" y="1360264"/>
            <a:ext cx="3581407" cy="280417"/>
          </a:xfrm>
          <a:prstGeom prst="rect">
            <a:avLst/>
          </a:prstGeom>
        </p:spPr>
      </p:pic>
      <p:sp>
        <p:nvSpPr>
          <p:cNvPr id="14" name="Содержимое 2"/>
          <p:cNvSpPr txBox="1">
            <a:spLocks/>
          </p:cNvSpPr>
          <p:nvPr/>
        </p:nvSpPr>
        <p:spPr>
          <a:xfrm>
            <a:off x="0" y="1954398"/>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a:solidFill>
                  <a:schemeClr val="tx2">
                    <a:lumMod val="75000"/>
                  </a:schemeClr>
                </a:solidFill>
                <a:latin typeface="GOST Type BU" pitchFamily="2" charset="2"/>
              </a:rPr>
              <a:t>I</a:t>
            </a:r>
            <a:r>
              <a:rPr lang="en-US" sz="2800" dirty="0" smtClean="0">
                <a:solidFill>
                  <a:schemeClr val="tx2">
                    <a:lumMod val="75000"/>
                  </a:schemeClr>
                </a:solidFill>
                <a:latin typeface="GOST Type BU" pitchFamily="2" charset="2"/>
              </a:rPr>
              <a:t>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9" y="3438333"/>
            <a:ext cx="2816208" cy="79389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07" y="2560096"/>
            <a:ext cx="2816208" cy="170214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2514" y="2499104"/>
            <a:ext cx="2816208" cy="227387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834" y="4572875"/>
            <a:ext cx="2273877" cy="2273877"/>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2162" y="5075591"/>
            <a:ext cx="2273877" cy="1306825"/>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0926" y="5085302"/>
            <a:ext cx="2273877" cy="1306825"/>
          </a:xfrm>
          <a:prstGeom prst="rect">
            <a:avLst/>
          </a:prstGeom>
        </p:spPr>
      </p:pic>
    </p:spTree>
    <p:extLst>
      <p:ext uri="{BB962C8B-B14F-4D97-AF65-F5344CB8AC3E}">
        <p14:creationId xmlns:p14="http://schemas.microsoft.com/office/powerpoint/2010/main" val="1545996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9" name="Группа 8"/>
          <p:cNvGrpSpPr/>
          <p:nvPr/>
        </p:nvGrpSpPr>
        <p:grpSpPr>
          <a:xfrm>
            <a:off x="8466348" y="6450136"/>
            <a:ext cx="386644" cy="369332"/>
            <a:chOff x="8466348" y="6450136"/>
            <a:chExt cx="38664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66348" y="6450136"/>
              <a:ext cx="38664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a:t>
              </a:r>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
        <p:nvSpPr>
          <p:cNvPr id="12" name="Содержимое 2"/>
          <p:cNvSpPr txBox="1">
            <a:spLocks/>
          </p:cNvSpPr>
          <p:nvPr/>
        </p:nvSpPr>
        <p:spPr>
          <a:xfrm>
            <a:off x="16478" y="680132"/>
            <a:ext cx="2405448"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III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sp>
        <p:nvSpPr>
          <p:cNvPr id="14" name="Содержимое 2"/>
          <p:cNvSpPr txBox="1">
            <a:spLocks/>
          </p:cNvSpPr>
          <p:nvPr/>
        </p:nvSpPr>
        <p:spPr>
          <a:xfrm>
            <a:off x="2759676" y="719938"/>
            <a:ext cx="6384324"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I</a:t>
            </a:r>
            <a:r>
              <a:rPr lang="en-US" sz="2800" dirty="0">
                <a:solidFill>
                  <a:schemeClr val="tx2">
                    <a:lumMod val="75000"/>
                  </a:schemeClr>
                </a:solidFill>
                <a:latin typeface="GOST Type BU" pitchFamily="2" charset="2"/>
              </a:rPr>
              <a:t>V</a:t>
            </a:r>
            <a:r>
              <a:rPr lang="en-US" sz="2800" dirty="0" smtClean="0">
                <a:solidFill>
                  <a:schemeClr val="tx2">
                    <a:lumMod val="75000"/>
                  </a:schemeClr>
                </a:solidFill>
                <a:latin typeface="GOST Type BU" pitchFamily="2" charset="2"/>
              </a:rPr>
              <a:t>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859" y="1135781"/>
            <a:ext cx="1702113" cy="2311050"/>
          </a:xfrm>
          <a:prstGeom prst="rect">
            <a:avLst/>
          </a:prstGeom>
        </p:spPr>
      </p:pic>
      <p:grpSp>
        <p:nvGrpSpPr>
          <p:cNvPr id="31" name="Группа 30"/>
          <p:cNvGrpSpPr/>
          <p:nvPr/>
        </p:nvGrpSpPr>
        <p:grpSpPr>
          <a:xfrm>
            <a:off x="3311611" y="1422117"/>
            <a:ext cx="5784266" cy="2065921"/>
            <a:chOff x="2377048" y="1562950"/>
            <a:chExt cx="6718829" cy="2399711"/>
          </a:xfrm>
        </p:grpSpPr>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048" y="1651611"/>
              <a:ext cx="2390025" cy="2311050"/>
            </a:xfrm>
            <a:prstGeom prst="rect">
              <a:avLst/>
            </a:prstGeom>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363" y="1624707"/>
              <a:ext cx="2390025" cy="2311050"/>
            </a:xfrm>
            <a:prstGeom prst="rect">
              <a:avLst/>
            </a:prstGeom>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852" y="1562950"/>
              <a:ext cx="2390025" cy="2311050"/>
            </a:xfrm>
            <a:prstGeom prst="rect">
              <a:avLst/>
            </a:prstGeom>
          </p:spPr>
        </p:pic>
      </p:grpSp>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01" y="4438203"/>
            <a:ext cx="2390025" cy="2311050"/>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028" y="4482780"/>
            <a:ext cx="2390025" cy="2311050"/>
          </a:xfrm>
          <a:prstGeom prst="rect">
            <a:avLst/>
          </a:prstGeom>
        </p:spPr>
      </p:pic>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971" y="4380106"/>
            <a:ext cx="2390025" cy="2311050"/>
          </a:xfrm>
          <a:prstGeom prst="rect">
            <a:avLst/>
          </a:prstGeom>
        </p:spPr>
      </p:pic>
      <p:pic>
        <p:nvPicPr>
          <p:cNvPr id="30" name="Рисунок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852" y="4318349"/>
            <a:ext cx="2390025" cy="2311050"/>
          </a:xfrm>
          <a:prstGeom prst="rect">
            <a:avLst/>
          </a:prstGeom>
        </p:spPr>
      </p:pic>
    </p:spTree>
    <p:extLst>
      <p:ext uri="{BB962C8B-B14F-4D97-AF65-F5344CB8AC3E}">
        <p14:creationId xmlns:p14="http://schemas.microsoft.com/office/powerpoint/2010/main" val="1953201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9" name="Группа 8"/>
          <p:cNvGrpSpPr/>
          <p:nvPr/>
        </p:nvGrpSpPr>
        <p:grpSpPr>
          <a:xfrm>
            <a:off x="8466348" y="6450136"/>
            <a:ext cx="386645" cy="369332"/>
            <a:chOff x="8466348" y="6450136"/>
            <a:chExt cx="386645"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4</a:t>
              </a:r>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362" y="1091844"/>
            <a:ext cx="1919339" cy="1866078"/>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10" y="1156425"/>
            <a:ext cx="1926371" cy="1869236"/>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8008" y="1021492"/>
            <a:ext cx="1921475" cy="1869236"/>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483" y="2890728"/>
            <a:ext cx="2005922" cy="1869236"/>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398" y="2849839"/>
            <a:ext cx="1910460" cy="1869236"/>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5411" y="2850453"/>
            <a:ext cx="1832133" cy="1869236"/>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362" y="4719690"/>
            <a:ext cx="1999450" cy="1909709"/>
          </a:xfrm>
          <a:prstGeom prst="rect">
            <a:avLst/>
          </a:prstGeom>
        </p:spPr>
      </p:pic>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1549" y="4686329"/>
            <a:ext cx="2097713" cy="1943070"/>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49762" y="4759965"/>
            <a:ext cx="1992774" cy="1869434"/>
          </a:xfrm>
          <a:prstGeom prst="rect">
            <a:avLst/>
          </a:prstGeom>
        </p:spPr>
      </p:pic>
    </p:spTree>
    <p:extLst>
      <p:ext uri="{BB962C8B-B14F-4D97-AF65-F5344CB8AC3E}">
        <p14:creationId xmlns:p14="http://schemas.microsoft.com/office/powerpoint/2010/main" val="3803366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9" name="Группа 8"/>
          <p:cNvGrpSpPr/>
          <p:nvPr/>
        </p:nvGrpSpPr>
        <p:grpSpPr>
          <a:xfrm>
            <a:off x="8466347" y="6450136"/>
            <a:ext cx="386645" cy="369332"/>
            <a:chOff x="8466347" y="6450136"/>
            <a:chExt cx="386645"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49</a:t>
              </a:r>
              <a:endParaRPr lang="ru-RU" dirty="0">
                <a:solidFill>
                  <a:srgbClr val="C00000"/>
                </a:solidFill>
                <a:latin typeface="GOST type A" panose="020B0500000000000000" pitchFamily="34" charset="0"/>
              </a:endParaRPr>
            </a:p>
          </p:txBody>
        </p:sp>
      </p:gr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28" name="Группа 27"/>
          <p:cNvGrpSpPr/>
          <p:nvPr/>
        </p:nvGrpSpPr>
        <p:grpSpPr>
          <a:xfrm>
            <a:off x="433544" y="1031805"/>
            <a:ext cx="8112155" cy="5762025"/>
            <a:chOff x="27434" y="-15445"/>
            <a:chExt cx="9591510" cy="6809275"/>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67" y="0"/>
              <a:ext cx="2392685" cy="231343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121" y="-15445"/>
              <a:ext cx="2392685" cy="231343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717" y="-7723"/>
              <a:ext cx="2392685" cy="231343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8084" y="-1"/>
              <a:ext cx="2392685" cy="231343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43" y="2254357"/>
              <a:ext cx="2392685" cy="2314961"/>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5834" y="1957926"/>
              <a:ext cx="2392685" cy="2313437"/>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3430" y="2018668"/>
              <a:ext cx="2392685" cy="2313437"/>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21026" y="2031487"/>
              <a:ext cx="2392685" cy="2313437"/>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434" y="4480393"/>
              <a:ext cx="2392685" cy="2313437"/>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6259" y="4418648"/>
              <a:ext cx="2392685" cy="2313437"/>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93429" y="4480392"/>
              <a:ext cx="2392685" cy="2313437"/>
            </a:xfrm>
            <a:prstGeom prst="rect">
              <a:avLst/>
            </a:prstGeom>
          </p:spPr>
        </p:pic>
        <p:pic>
          <p:nvPicPr>
            <p:cNvPr id="27" name="Рисунок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2204" y="4480392"/>
              <a:ext cx="2392685" cy="2313437"/>
            </a:xfrm>
            <a:prstGeom prst="rect">
              <a:avLst/>
            </a:prstGeom>
          </p:spPr>
        </p:pic>
      </p:grpSp>
    </p:spTree>
    <p:extLst>
      <p:ext uri="{BB962C8B-B14F-4D97-AF65-F5344CB8AC3E}">
        <p14:creationId xmlns:p14="http://schemas.microsoft.com/office/powerpoint/2010/main" val="1456170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015" y="1"/>
            <a:ext cx="8607971" cy="874058"/>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 РЕЙТИНГУ ЗНАНИЙ</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629623"/>
            <a:ext cx="8765628" cy="5957046"/>
          </a:xfrm>
          <a:prstGeom prst="rect">
            <a:avLst/>
          </a:prstGeom>
        </p:spPr>
        <p:txBody>
          <a:bodyPr vert="horz" lIns="91440" tIns="45720" rIns="91440" bIns="45720" rtlCol="0">
            <a:noAutofit/>
          </a:bodyPr>
          <a:lstStyle/>
          <a:p>
            <a:pPr indent="630238" algn="just">
              <a:buBlip>
                <a:blip r:embed="rId2"/>
              </a:buBlip>
            </a:pPr>
            <a:r>
              <a:rPr lang="ru-RU" sz="2400" dirty="0">
                <a:latin typeface="GOST Type BU" pitchFamily="2" charset="2"/>
              </a:rPr>
              <a:t>Всем чинам, на службе состоящим, а также мануфактур – советникам и </a:t>
            </a:r>
            <a:r>
              <a:rPr lang="ru-RU" sz="2400" dirty="0" err="1" smtClean="0">
                <a:latin typeface="GOST Type BU" pitchFamily="2" charset="2"/>
              </a:rPr>
              <a:t>про</a:t>
            </a:r>
            <a:r>
              <a:rPr lang="ru-RU" sz="2400" dirty="0" err="1">
                <a:latin typeface="GOST Type BU" pitchFamily="2" charset="2"/>
              </a:rPr>
              <a:t>т</a:t>
            </a:r>
            <a:r>
              <a:rPr lang="ru-RU" sz="2400" dirty="0" err="1" smtClean="0">
                <a:latin typeface="GOST Type BU" pitchFamily="2" charset="2"/>
              </a:rPr>
              <a:t>чим</a:t>
            </a:r>
            <a:r>
              <a:rPr lang="ru-RU" sz="2400" dirty="0" smtClean="0">
                <a:latin typeface="GOST Type BU" pitchFamily="2" charset="2"/>
              </a:rPr>
              <a:t> </a:t>
            </a:r>
            <a:r>
              <a:rPr lang="ru-RU" sz="2400" dirty="0">
                <a:latin typeface="GOST Type BU" pitchFamily="2" charset="2"/>
              </a:rPr>
              <a:t>важным </a:t>
            </a:r>
            <a:r>
              <a:rPr lang="ru-RU" sz="2400" dirty="0" err="1">
                <a:latin typeface="GOST Type BU" pitchFamily="2" charset="2"/>
              </a:rPr>
              <a:t>ремесловых</a:t>
            </a:r>
            <a:r>
              <a:rPr lang="ru-RU" sz="2400" dirty="0">
                <a:latin typeface="GOST Type BU" pitchFamily="2" charset="2"/>
              </a:rPr>
              <a:t> заведений персонам помнить надлежит. Все прожекты зело  исправны быть должны, дабы казну зряшно не разорить и отечеству ущерба не чинить.</a:t>
            </a:r>
          </a:p>
          <a:p>
            <a:pPr indent="631825" algn="just"/>
            <a:r>
              <a:rPr lang="ru-RU" sz="2400" dirty="0" smtClean="0">
                <a:latin typeface="GOST Type BU" pitchFamily="2" charset="2"/>
              </a:rPr>
              <a:t>Кто </a:t>
            </a:r>
            <a:r>
              <a:rPr lang="ru-RU" sz="2400" dirty="0">
                <a:latin typeface="GOST Type BU" pitchFamily="2" charset="2"/>
              </a:rPr>
              <a:t>прожекты станет абы как ляпать, того чина  лишу и кнутом гнать велю.</a:t>
            </a:r>
          </a:p>
          <a:p>
            <a:pPr indent="631825" algn="r"/>
            <a:r>
              <a:rPr lang="ru-RU" sz="2400" i="1" dirty="0" smtClean="0">
                <a:latin typeface="GOST Type BU" pitchFamily="2" charset="2"/>
              </a:rPr>
              <a:t>Указ </a:t>
            </a:r>
            <a:r>
              <a:rPr lang="ru-RU" sz="2400" i="1" dirty="0">
                <a:latin typeface="GOST Type BU" pitchFamily="2" charset="2"/>
              </a:rPr>
              <a:t>Петра </a:t>
            </a:r>
            <a:r>
              <a:rPr lang="ru-RU" sz="2400" i="1" dirty="0" smtClean="0">
                <a:latin typeface="GOST Type BU" pitchFamily="2" charset="2"/>
              </a:rPr>
              <a:t>I</a:t>
            </a:r>
            <a:endParaRPr lang="ru-RU" sz="2400" i="1" dirty="0">
              <a:latin typeface="GOST Type BU" pitchFamily="2" charset="2"/>
            </a:endParaRPr>
          </a:p>
          <a:p>
            <a:pPr algn="just"/>
            <a:endParaRPr lang="ru-RU" sz="2400" dirty="0" smtClean="0">
              <a:latin typeface="GOST Type BU" pitchFamily="2" charset="2"/>
            </a:endParaRPr>
          </a:p>
          <a:p>
            <a:pPr indent="630238" algn="just">
              <a:buBlip>
                <a:blip r:embed="rId2"/>
              </a:buBlip>
            </a:pPr>
            <a:r>
              <a:rPr lang="ru-RU" sz="2400" dirty="0">
                <a:latin typeface="GOST Type BU" pitchFamily="2" charset="2"/>
              </a:rPr>
              <a:t>«Учебный процесс в университетах должен быть неотделим от исследовательской деятельности с тем, чтобы преподавание отвечало изменяющимся потребностям </a:t>
            </a:r>
            <a:r>
              <a:rPr lang="ru-RU" sz="2400" dirty="0" smtClean="0">
                <a:latin typeface="GOST Type BU" pitchFamily="2" charset="2"/>
              </a:rPr>
              <a:t>общества </a:t>
            </a:r>
            <a:r>
              <a:rPr lang="ru-RU" sz="2400" dirty="0">
                <a:latin typeface="GOST Type BU" pitchFamily="2" charset="2"/>
              </a:rPr>
              <a:t>и соответствовало уровню развития научных знаний»</a:t>
            </a:r>
          </a:p>
          <a:p>
            <a:pPr indent="631825" algn="just"/>
            <a:r>
              <a:rPr lang="ru-RU" sz="2400" dirty="0">
                <a:latin typeface="GOST Type BU" pitchFamily="2" charset="2"/>
              </a:rPr>
              <a:t>Один из основных принципов великой Хартии Университетов</a:t>
            </a:r>
          </a:p>
          <a:p>
            <a:pPr algn="r"/>
            <a:r>
              <a:rPr lang="ru-RU" sz="2400" i="1" dirty="0" smtClean="0">
                <a:latin typeface="GOST Type BU" pitchFamily="2" charset="2"/>
              </a:rPr>
              <a:t>Болонья</a:t>
            </a:r>
            <a:r>
              <a:rPr lang="ru-RU" sz="2400" i="1" dirty="0">
                <a:latin typeface="GOST Type BU" pitchFamily="2" charset="2"/>
              </a:rPr>
              <a:t>, 1988г</a:t>
            </a:r>
            <a:r>
              <a:rPr lang="ru-RU" sz="2400" i="1" dirty="0" smtClean="0">
                <a:latin typeface="GOST Type BU" pitchFamily="2" charset="2"/>
              </a:rPr>
              <a:t>.</a:t>
            </a:r>
            <a:endParaRPr lang="ru-RU" sz="2400" i="1" dirty="0">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74434"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8856855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32" name="Группа 31"/>
          <p:cNvGrpSpPr/>
          <p:nvPr/>
        </p:nvGrpSpPr>
        <p:grpSpPr>
          <a:xfrm>
            <a:off x="639526" y="1092266"/>
            <a:ext cx="8315002" cy="6129874"/>
            <a:chOff x="-448644" y="211109"/>
            <a:chExt cx="9696574" cy="7148377"/>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000" y="591761"/>
              <a:ext cx="2392685" cy="2313437"/>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496" y="243163"/>
              <a:ext cx="2392685" cy="2313437"/>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0182" y="281539"/>
              <a:ext cx="2392685" cy="2313437"/>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315" y="211109"/>
              <a:ext cx="2392685" cy="2313437"/>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644" y="2737022"/>
              <a:ext cx="2494793" cy="2313437"/>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7063" y="2487673"/>
              <a:ext cx="2494793" cy="2313437"/>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2560" y="2399312"/>
              <a:ext cx="2494793" cy="2313437"/>
            </a:xfrm>
            <a:prstGeom prst="rect">
              <a:avLst/>
            </a:prstGeom>
          </p:spPr>
        </p:pic>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136" y="2411270"/>
              <a:ext cx="2494793" cy="2313437"/>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027" y="4556521"/>
              <a:ext cx="2392685" cy="2313437"/>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94829" y="4544563"/>
              <a:ext cx="2494793" cy="2313437"/>
            </a:xfrm>
            <a:prstGeom prst="rect">
              <a:avLst/>
            </a:prstGeom>
          </p:spPr>
        </p:pic>
        <p:pic>
          <p:nvPicPr>
            <p:cNvPr id="30" name="Рисунок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60452" y="4546833"/>
              <a:ext cx="2392685" cy="2313437"/>
            </a:xfrm>
            <a:prstGeom prst="rect">
              <a:avLst/>
            </a:prstGeom>
          </p:spPr>
        </p:pic>
        <p:pic>
          <p:nvPicPr>
            <p:cNvPr id="31" name="Рисунок 30"/>
            <p:cNvPicPr>
              <a:picLocks noChangeAspect="1"/>
            </p:cNvPicPr>
            <p:nvPr/>
          </p:nvPicPr>
          <p:blipFill rotWithShape="1">
            <a:blip r:embed="rId13" cstate="print">
              <a:extLst>
                <a:ext uri="{28A0092B-C50C-407E-A947-70E740481C1C}">
                  <a14:useLocalDpi xmlns:a14="http://schemas.microsoft.com/office/drawing/2010/main" val="0"/>
                </a:ext>
              </a:extLst>
            </a:blip>
            <a:srcRect b="14319"/>
            <a:stretch/>
          </p:blipFill>
          <p:spPr>
            <a:xfrm>
              <a:off x="6753137" y="4546833"/>
              <a:ext cx="2494793" cy="2812653"/>
            </a:xfrm>
            <a:prstGeom prst="rect">
              <a:avLst/>
            </a:prstGeom>
          </p:spPr>
        </p:pic>
      </p:grpSp>
      <p:grpSp>
        <p:nvGrpSpPr>
          <p:cNvPr id="9" name="Группа 8"/>
          <p:cNvGrpSpPr/>
          <p:nvPr/>
        </p:nvGrpSpPr>
        <p:grpSpPr>
          <a:xfrm>
            <a:off x="8471958" y="6450136"/>
            <a:ext cx="375424" cy="369332"/>
            <a:chOff x="8471958" y="6450136"/>
            <a:chExt cx="37542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017345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28" name="Группа 27"/>
          <p:cNvGrpSpPr/>
          <p:nvPr/>
        </p:nvGrpSpPr>
        <p:grpSpPr>
          <a:xfrm>
            <a:off x="168913" y="1095974"/>
            <a:ext cx="8716939" cy="5762025"/>
            <a:chOff x="-773065" y="263087"/>
            <a:chExt cx="9989934" cy="6603493"/>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065" y="340066"/>
              <a:ext cx="2494793" cy="231343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470" y="340066"/>
              <a:ext cx="2494793" cy="231343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507" y="263087"/>
              <a:ext cx="2494793" cy="231343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9187" y="288827"/>
              <a:ext cx="2494793" cy="231343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056" y="2416695"/>
              <a:ext cx="2494793" cy="2313437"/>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8669" y="2408115"/>
              <a:ext cx="2494793" cy="2313437"/>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2507" y="2416695"/>
              <a:ext cx="2494793" cy="2313437"/>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6829" y="2408115"/>
              <a:ext cx="2494793" cy="2313437"/>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303" y="4553143"/>
              <a:ext cx="2494793" cy="2313437"/>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2490" y="4544563"/>
              <a:ext cx="2494793" cy="2313437"/>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7283" y="4553143"/>
              <a:ext cx="2494793" cy="2313437"/>
            </a:xfrm>
            <a:prstGeom prst="rect">
              <a:avLst/>
            </a:prstGeom>
          </p:spPr>
        </p:pic>
        <p:pic>
          <p:nvPicPr>
            <p:cNvPr id="27" name="Рисунок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2076" y="4553143"/>
              <a:ext cx="2494793" cy="2313437"/>
            </a:xfrm>
            <a:prstGeom prst="rect">
              <a:avLst/>
            </a:prstGeom>
          </p:spPr>
        </p:pic>
      </p:grpSp>
      <p:grpSp>
        <p:nvGrpSpPr>
          <p:cNvPr id="9" name="Группа 8"/>
          <p:cNvGrpSpPr/>
          <p:nvPr/>
        </p:nvGrpSpPr>
        <p:grpSpPr>
          <a:xfrm>
            <a:off x="8488790" y="6450136"/>
            <a:ext cx="341760" cy="369332"/>
            <a:chOff x="8488790" y="6450136"/>
            <a:chExt cx="341760"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88790" y="6450136"/>
              <a:ext cx="341760"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73332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9" name="Группа 8"/>
          <p:cNvGrpSpPr/>
          <p:nvPr/>
        </p:nvGrpSpPr>
        <p:grpSpPr>
          <a:xfrm>
            <a:off x="8471958" y="6450136"/>
            <a:ext cx="375424" cy="369332"/>
            <a:chOff x="8471958" y="6450136"/>
            <a:chExt cx="37542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52</a:t>
              </a:r>
              <a:endParaRPr lang="ru-RU" dirty="0">
                <a:solidFill>
                  <a:srgbClr val="C00000"/>
                </a:solidFill>
                <a:latin typeface="GOST type A" panose="020B0500000000000000" pitchFamily="34" charset="0"/>
              </a:endParaRPr>
            </a:p>
          </p:txBody>
        </p:sp>
      </p:gr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44" name="Группа 43"/>
          <p:cNvGrpSpPr/>
          <p:nvPr/>
        </p:nvGrpSpPr>
        <p:grpSpPr>
          <a:xfrm>
            <a:off x="0" y="1047837"/>
            <a:ext cx="9144000" cy="5200940"/>
            <a:chOff x="-2010463" y="-162790"/>
            <a:chExt cx="12343557" cy="702079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442" y="-123470"/>
              <a:ext cx="2494793" cy="2313437"/>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463" y="298911"/>
              <a:ext cx="2494793" cy="2313437"/>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859" y="-162790"/>
              <a:ext cx="2494793" cy="2313437"/>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5276" y="-158777"/>
              <a:ext cx="2494793" cy="2313437"/>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8301" y="-154764"/>
              <a:ext cx="2494793" cy="2313437"/>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660" y="2313437"/>
              <a:ext cx="2494793" cy="2313437"/>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9769" y="2231124"/>
              <a:ext cx="2494793" cy="2313437"/>
            </a:xfrm>
            <a:prstGeom prst="rect">
              <a:avLst/>
            </a:prstGeom>
          </p:spPr>
        </p:pic>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7880" y="2231125"/>
              <a:ext cx="2494793" cy="2313437"/>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3264" y="2231126"/>
              <a:ext cx="2494793" cy="2313437"/>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296" y="4544563"/>
              <a:ext cx="2494793" cy="2313437"/>
            </a:xfrm>
            <a:prstGeom prst="rect">
              <a:avLst/>
            </a:prstGeom>
          </p:spPr>
        </p:pic>
        <p:pic>
          <p:nvPicPr>
            <p:cNvPr id="30" name="Рисунок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3088" y="4544563"/>
              <a:ext cx="2494793" cy="2313437"/>
            </a:xfrm>
            <a:prstGeom prst="rect">
              <a:avLst/>
            </a:prstGeom>
          </p:spPr>
        </p:pic>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7881" y="4544563"/>
              <a:ext cx="2494793" cy="2313437"/>
            </a:xfrm>
            <a:prstGeom prst="rect">
              <a:avLst/>
            </a:prstGeom>
          </p:spPr>
        </p:pic>
        <p:pic>
          <p:nvPicPr>
            <p:cNvPr id="32" name="Рисунок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63265" y="4544563"/>
              <a:ext cx="2494793" cy="2313437"/>
            </a:xfrm>
            <a:prstGeom prst="rect">
              <a:avLst/>
            </a:prstGeom>
          </p:spPr>
        </p:pic>
      </p:grpSp>
    </p:spTree>
    <p:extLst>
      <p:ext uri="{BB962C8B-B14F-4D97-AF65-F5344CB8AC3E}">
        <p14:creationId xmlns:p14="http://schemas.microsoft.com/office/powerpoint/2010/main" val="42499232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28" name="Группа 27"/>
          <p:cNvGrpSpPr/>
          <p:nvPr/>
        </p:nvGrpSpPr>
        <p:grpSpPr>
          <a:xfrm>
            <a:off x="129609" y="943575"/>
            <a:ext cx="8884782" cy="5762025"/>
            <a:chOff x="-1579380" y="-101101"/>
            <a:chExt cx="10730619" cy="6959101"/>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425" y="-101101"/>
              <a:ext cx="2798070" cy="240640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840" y="45597"/>
              <a:ext cx="2288189" cy="231520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602" y="2279"/>
              <a:ext cx="2392685" cy="231496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301" y="-7749"/>
              <a:ext cx="2884938" cy="231496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414" y="2227833"/>
              <a:ext cx="2785878" cy="2314961"/>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6218" y="2307212"/>
              <a:ext cx="2392685" cy="2314961"/>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5917" y="2198936"/>
              <a:ext cx="2474981" cy="2314961"/>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5387" y="2213627"/>
              <a:ext cx="2578613" cy="2314961"/>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9380" y="4523227"/>
              <a:ext cx="2735586" cy="2314961"/>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6206" y="4543039"/>
              <a:ext cx="2784354" cy="2314961"/>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95917" y="4491223"/>
              <a:ext cx="2659386" cy="2366777"/>
            </a:xfrm>
            <a:prstGeom prst="rect">
              <a:avLst/>
            </a:prstGeom>
          </p:spPr>
        </p:pic>
        <p:pic>
          <p:nvPicPr>
            <p:cNvPr id="27" name="Рисунок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5303" y="4523227"/>
              <a:ext cx="2488697" cy="2334773"/>
            </a:xfrm>
            <a:prstGeom prst="rect">
              <a:avLst/>
            </a:prstGeom>
          </p:spPr>
        </p:pic>
      </p:grpSp>
      <p:grpSp>
        <p:nvGrpSpPr>
          <p:cNvPr id="9" name="Группа 8"/>
          <p:cNvGrpSpPr/>
          <p:nvPr/>
        </p:nvGrpSpPr>
        <p:grpSpPr>
          <a:xfrm>
            <a:off x="8477569" y="6450136"/>
            <a:ext cx="364203" cy="369332"/>
            <a:chOff x="8477569" y="6450136"/>
            <a:chExt cx="364203"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7569" y="6450136"/>
              <a:ext cx="36420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53</a:t>
              </a:r>
            </a:p>
          </p:txBody>
        </p:sp>
      </p:grpSp>
    </p:spTree>
    <p:extLst>
      <p:ext uri="{BB962C8B-B14F-4D97-AF65-F5344CB8AC3E}">
        <p14:creationId xmlns:p14="http://schemas.microsoft.com/office/powerpoint/2010/main" val="40390276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32" name="Группа 31"/>
          <p:cNvGrpSpPr/>
          <p:nvPr/>
        </p:nvGrpSpPr>
        <p:grpSpPr>
          <a:xfrm>
            <a:off x="112863" y="927100"/>
            <a:ext cx="8948759" cy="5823369"/>
            <a:chOff x="-524480" y="563151"/>
            <a:chExt cx="9673281" cy="6294849"/>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184" y="604178"/>
              <a:ext cx="2270731" cy="2083685"/>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742" y="667787"/>
              <a:ext cx="2153417" cy="2083464"/>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648" y="621642"/>
              <a:ext cx="2570384" cy="2083464"/>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238" y="563151"/>
              <a:ext cx="2153417" cy="2083464"/>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80" y="2763596"/>
              <a:ext cx="2462027" cy="2083464"/>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4281" y="2687863"/>
              <a:ext cx="2141072" cy="208346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3618" y="2763596"/>
              <a:ext cx="2053289" cy="2083464"/>
            </a:xfrm>
            <a:prstGeom prst="rect">
              <a:avLst/>
            </a:prstGeom>
          </p:spPr>
        </p:pic>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7094" y="2646615"/>
              <a:ext cx="2641707" cy="2083464"/>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743" y="4771327"/>
              <a:ext cx="2522377" cy="2083464"/>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3634" y="4758982"/>
              <a:ext cx="2235713" cy="2095809"/>
            </a:xfrm>
            <a:prstGeom prst="rect">
              <a:avLst/>
            </a:prstGeom>
          </p:spPr>
        </p:pic>
        <p:pic>
          <p:nvPicPr>
            <p:cNvPr id="30" name="Рисунок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1090" y="4730079"/>
              <a:ext cx="2240804" cy="2100519"/>
            </a:xfrm>
            <a:prstGeom prst="rect">
              <a:avLst/>
            </a:prstGeom>
          </p:spPr>
        </p:pic>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11894" y="4692239"/>
              <a:ext cx="2632106" cy="2165761"/>
            </a:xfrm>
            <a:prstGeom prst="rect">
              <a:avLst/>
            </a:prstGeom>
          </p:spPr>
        </p:pic>
      </p:grpSp>
      <p:grpSp>
        <p:nvGrpSpPr>
          <p:cNvPr id="9" name="Группа 8"/>
          <p:cNvGrpSpPr/>
          <p:nvPr/>
        </p:nvGrpSpPr>
        <p:grpSpPr>
          <a:xfrm>
            <a:off x="8471958" y="6450136"/>
            <a:ext cx="375424" cy="369332"/>
            <a:chOff x="8471958" y="6450136"/>
            <a:chExt cx="37542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6177378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28" name="Группа 27"/>
          <p:cNvGrpSpPr/>
          <p:nvPr/>
        </p:nvGrpSpPr>
        <p:grpSpPr>
          <a:xfrm>
            <a:off x="510747" y="1100565"/>
            <a:ext cx="8435546" cy="5718903"/>
            <a:chOff x="1556245" y="1713859"/>
            <a:chExt cx="7587755" cy="5144141"/>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245" y="1903021"/>
              <a:ext cx="1647496" cy="166694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934" y="1861586"/>
              <a:ext cx="1792643" cy="168041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9417" y="1713859"/>
              <a:ext cx="1880742" cy="173260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4378" y="1746601"/>
              <a:ext cx="1783665" cy="1666948"/>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385" y="3442383"/>
              <a:ext cx="1722733" cy="1790765"/>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8891" y="3413549"/>
              <a:ext cx="1781986" cy="16667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7426" y="3270254"/>
              <a:ext cx="1722733" cy="1768819"/>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4378" y="3057525"/>
              <a:ext cx="1969622" cy="1840142"/>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1188" y="5149531"/>
              <a:ext cx="1712858" cy="1708469"/>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9455" y="5055223"/>
              <a:ext cx="1642631" cy="1794056"/>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5206" y="5080321"/>
              <a:ext cx="1792643" cy="1777679"/>
            </a:xfrm>
            <a:prstGeom prst="rect">
              <a:avLst/>
            </a:prstGeom>
          </p:spPr>
        </p:pic>
        <p:pic>
          <p:nvPicPr>
            <p:cNvPr id="27" name="Рисунок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3258" y="5044685"/>
              <a:ext cx="1880742" cy="1789667"/>
            </a:xfrm>
            <a:prstGeom prst="rect">
              <a:avLst/>
            </a:prstGeom>
          </p:spPr>
        </p:pic>
      </p:grpSp>
      <p:grpSp>
        <p:nvGrpSpPr>
          <p:cNvPr id="9" name="Группа 8"/>
          <p:cNvGrpSpPr/>
          <p:nvPr/>
        </p:nvGrpSpPr>
        <p:grpSpPr>
          <a:xfrm>
            <a:off x="8477569" y="6450136"/>
            <a:ext cx="364203" cy="369332"/>
            <a:chOff x="8477569" y="6450136"/>
            <a:chExt cx="364203"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7569" y="6450136"/>
              <a:ext cx="364203"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55</a:t>
              </a:r>
            </a:p>
          </p:txBody>
        </p:sp>
      </p:grpSp>
    </p:spTree>
    <p:extLst>
      <p:ext uri="{BB962C8B-B14F-4D97-AF65-F5344CB8AC3E}">
        <p14:creationId xmlns:p14="http://schemas.microsoft.com/office/powerpoint/2010/main" val="37803595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32" name="Группа 31"/>
          <p:cNvGrpSpPr/>
          <p:nvPr/>
        </p:nvGrpSpPr>
        <p:grpSpPr>
          <a:xfrm>
            <a:off x="348533" y="992362"/>
            <a:ext cx="8713089" cy="5865638"/>
            <a:chOff x="1197140" y="1440750"/>
            <a:chExt cx="8067884" cy="5431287"/>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140" y="1510821"/>
              <a:ext cx="1739023" cy="1813259"/>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518" y="1440750"/>
              <a:ext cx="1818441" cy="1759370"/>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804" y="1459591"/>
              <a:ext cx="2170546" cy="1759370"/>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350" y="1464251"/>
              <a:ext cx="2244674" cy="1759370"/>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712" y="3448041"/>
              <a:ext cx="2160122" cy="1759370"/>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1834" y="3309747"/>
              <a:ext cx="1818441" cy="1764003"/>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00218" y="3176086"/>
              <a:ext cx="1880986" cy="1912258"/>
            </a:xfrm>
            <a:prstGeom prst="rect">
              <a:avLst/>
            </a:prstGeom>
          </p:spPr>
        </p:pic>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5559" y="3109674"/>
              <a:ext cx="1818441" cy="1880986"/>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8397" y="5100505"/>
              <a:ext cx="1808016" cy="1759370"/>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3477" y="5088344"/>
              <a:ext cx="1733889" cy="1783693"/>
            </a:xfrm>
            <a:prstGeom prst="rect">
              <a:avLst/>
            </a:prstGeom>
          </p:spPr>
        </p:pic>
        <p:pic>
          <p:nvPicPr>
            <p:cNvPr id="30" name="Рисунок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66538" y="5030525"/>
              <a:ext cx="1892234" cy="1827475"/>
            </a:xfrm>
            <a:prstGeom prst="rect">
              <a:avLst/>
            </a:prstGeom>
          </p:spPr>
        </p:pic>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8772" y="5001337"/>
              <a:ext cx="1985228" cy="1856663"/>
            </a:xfrm>
            <a:prstGeom prst="rect">
              <a:avLst/>
            </a:prstGeom>
          </p:spPr>
        </p:pic>
      </p:grpSp>
      <p:grpSp>
        <p:nvGrpSpPr>
          <p:cNvPr id="9" name="Группа 8"/>
          <p:cNvGrpSpPr/>
          <p:nvPr/>
        </p:nvGrpSpPr>
        <p:grpSpPr>
          <a:xfrm>
            <a:off x="8471958" y="6450136"/>
            <a:ext cx="375424" cy="369332"/>
            <a:chOff x="8471958" y="6450136"/>
            <a:chExt cx="37542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691283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0132"/>
          </a:xfrm>
        </p:spPr>
        <p:txBody>
          <a:bodyPr>
            <a:noAutofit/>
          </a:bodyPr>
          <a:lstStyle/>
          <a:p>
            <a:r>
              <a:rPr lang="ru-RU" sz="30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СХЕМЫ ПРОФЕССОРА Г. И.ГРАНОВСКОГО</a:t>
            </a:r>
            <a:endParaRPr lang="ru-RU" sz="30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2" name="Содержимое 2"/>
          <p:cNvSpPr txBox="1">
            <a:spLocks/>
          </p:cNvSpPr>
          <p:nvPr/>
        </p:nvSpPr>
        <p:spPr>
          <a:xfrm>
            <a:off x="-82378" y="680132"/>
            <a:ext cx="9144000" cy="415843"/>
          </a:xfrm>
          <a:prstGeom prst="rect">
            <a:avLst/>
          </a:prstGeom>
        </p:spPr>
        <p:txBody>
          <a:bodyPr vert="horz" lIns="91440" tIns="45720" rIns="91440" bIns="45720" rtlCol="0">
            <a:noAutofit/>
          </a:bodyPr>
          <a:lstStyle/>
          <a:p>
            <a:pPr marL="269875" indent="354013" algn="ctr">
              <a:lnSpc>
                <a:spcPct val="80000"/>
              </a:lnSpc>
              <a:defRPr/>
            </a:pPr>
            <a:r>
              <a:rPr lang="en-US" sz="2800" dirty="0" smtClean="0">
                <a:solidFill>
                  <a:schemeClr val="tx2">
                    <a:lumMod val="75000"/>
                  </a:schemeClr>
                </a:solidFill>
                <a:latin typeface="GOST Type BU" pitchFamily="2" charset="2"/>
              </a:rPr>
              <a:t>VII </a:t>
            </a:r>
            <a:r>
              <a:rPr lang="ru-RU" sz="2800" dirty="0" smtClean="0">
                <a:solidFill>
                  <a:schemeClr val="tx2">
                    <a:lumMod val="75000"/>
                  </a:schemeClr>
                </a:solidFill>
                <a:latin typeface="GOST Type BU" pitchFamily="2" charset="2"/>
              </a:rPr>
              <a:t>группы</a:t>
            </a:r>
            <a:endParaRPr lang="ru-RU" sz="2800" dirty="0">
              <a:solidFill>
                <a:schemeClr val="tx2">
                  <a:lumMod val="75000"/>
                </a:schemeClr>
              </a:solidFill>
              <a:latin typeface="GOST Type BU" pitchFamily="2" charset="2"/>
            </a:endParaRPr>
          </a:p>
        </p:txBody>
      </p:sp>
      <p:grpSp>
        <p:nvGrpSpPr>
          <p:cNvPr id="34" name="Группа 33"/>
          <p:cNvGrpSpPr/>
          <p:nvPr/>
        </p:nvGrpSpPr>
        <p:grpSpPr>
          <a:xfrm>
            <a:off x="41945" y="1360264"/>
            <a:ext cx="9068176" cy="4936542"/>
            <a:chOff x="-485785" y="1615905"/>
            <a:chExt cx="9629785" cy="5242271"/>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322" y="1782004"/>
              <a:ext cx="1752241" cy="166694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111" y="1687558"/>
              <a:ext cx="1938898" cy="166677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735" y="1640985"/>
              <a:ext cx="2056307" cy="166677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511" y="1615905"/>
              <a:ext cx="1868672" cy="1666772"/>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85" y="3507051"/>
              <a:ext cx="2046432" cy="1666772"/>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552" y="3344761"/>
              <a:ext cx="1950968" cy="16667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3147" y="3507051"/>
              <a:ext cx="1898298" cy="166677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2026" y="3460478"/>
              <a:ext cx="1792643" cy="1680416"/>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3258" y="3388451"/>
              <a:ext cx="1880742" cy="1732609"/>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172" y="5191228"/>
              <a:ext cx="1806110" cy="1666948"/>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7552" y="5191228"/>
              <a:ext cx="1899396" cy="1666772"/>
            </a:xfrm>
            <a:prstGeom prst="rect">
              <a:avLst/>
            </a:prstGeom>
          </p:spPr>
        </p:pic>
        <p:pic>
          <p:nvPicPr>
            <p:cNvPr id="27" name="Рисунок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43016" y="5191228"/>
              <a:ext cx="1898298" cy="1666772"/>
            </a:xfrm>
            <a:prstGeom prst="rect">
              <a:avLst/>
            </a:prstGeom>
          </p:spPr>
        </p:pic>
        <p:pic>
          <p:nvPicPr>
            <p:cNvPr id="28" name="Рисунок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8225" y="5177584"/>
              <a:ext cx="1792643" cy="1680416"/>
            </a:xfrm>
            <a:prstGeom prst="rect">
              <a:avLst/>
            </a:prstGeom>
          </p:spPr>
        </p:pic>
        <p:pic>
          <p:nvPicPr>
            <p:cNvPr id="33" name="Рисунок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258" y="5125391"/>
              <a:ext cx="1880742" cy="1732609"/>
            </a:xfrm>
            <a:prstGeom prst="rect">
              <a:avLst/>
            </a:prstGeom>
          </p:spPr>
        </p:pic>
      </p:grpSp>
      <p:grpSp>
        <p:nvGrpSpPr>
          <p:cNvPr id="9" name="Группа 8"/>
          <p:cNvGrpSpPr/>
          <p:nvPr/>
        </p:nvGrpSpPr>
        <p:grpSpPr>
          <a:xfrm>
            <a:off x="8471958" y="6450136"/>
            <a:ext cx="375424" cy="369332"/>
            <a:chOff x="8471958" y="6450136"/>
            <a:chExt cx="375424" cy="369332"/>
          </a:xfrm>
        </p:grpSpPr>
        <p:sp>
          <p:nvSpPr>
            <p:cNvPr id="10" name="Овал 9"/>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57</a:t>
              </a:r>
            </a:p>
          </p:txBody>
        </p:sp>
      </p:grpSp>
    </p:spTree>
    <p:extLst>
      <p:ext uri="{BB962C8B-B14F-4D97-AF65-F5344CB8AC3E}">
        <p14:creationId xmlns:p14="http://schemas.microsoft.com/office/powerpoint/2010/main" val="98731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artisticMarker/>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5" cstate="print">
            <a:clrChange>
              <a:clrFrom>
                <a:srgbClr val="FAFFFF"/>
              </a:clrFrom>
              <a:clrTo>
                <a:srgbClr val="FAFFFF">
                  <a:alpha val="0"/>
                </a:srgbClr>
              </a:clrTo>
            </a:clrChange>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169772" y="603984"/>
            <a:ext cx="7096240" cy="4810565"/>
          </a:xfrm>
          <a:prstGeom prst="rect">
            <a:avLst/>
          </a:prstGeom>
          <a:solidFill>
            <a:schemeClr val="accent1">
              <a:alpha val="0"/>
            </a:schemeClr>
          </a:solidFill>
          <a:ln>
            <a:noFill/>
          </a:ln>
        </p:spPr>
      </p:pic>
      <p:sp>
        <p:nvSpPr>
          <p:cNvPr id="2" name="Заголовок 1"/>
          <p:cNvSpPr>
            <a:spLocks noGrp="1"/>
          </p:cNvSpPr>
          <p:nvPr>
            <p:ph type="title"/>
          </p:nvPr>
        </p:nvSpPr>
        <p:spPr>
          <a:xfrm>
            <a:off x="0" y="-227288"/>
            <a:ext cx="9144000" cy="831272"/>
          </a:xfrm>
        </p:spPr>
        <p:txBody>
          <a:bodyPr>
            <a:noAutofit/>
          </a:bodyPr>
          <a:lstStyle/>
          <a:p>
            <a:r>
              <a:rPr lang="ru-RU" sz="34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КИНЕМАТИЧЕСКИЕ СХЕМЫ РЕЗАНИЯ</a:t>
            </a:r>
          </a:p>
        </p:txBody>
      </p:sp>
      <p:sp>
        <p:nvSpPr>
          <p:cNvPr id="9" name="Содержимое 2"/>
          <p:cNvSpPr txBox="1">
            <a:spLocks/>
          </p:cNvSpPr>
          <p:nvPr/>
        </p:nvSpPr>
        <p:spPr>
          <a:xfrm>
            <a:off x="0" y="5372276"/>
            <a:ext cx="9144000" cy="1358153"/>
          </a:xfrm>
          <a:prstGeom prst="rect">
            <a:avLst/>
          </a:prstGeom>
        </p:spPr>
        <p:txBody>
          <a:bodyPr vert="horz" lIns="91440" tIns="45720" rIns="91440" bIns="45720" rtlCol="0">
            <a:noAutofit/>
          </a:bodyPr>
          <a:lstStyle/>
          <a:p>
            <a:pPr indent="361950" algn="just">
              <a:lnSpc>
                <a:spcPct val="80000"/>
              </a:lnSpc>
              <a:defRPr/>
            </a:pPr>
            <a:r>
              <a:rPr lang="ru-RU" sz="1700" dirty="0">
                <a:solidFill>
                  <a:srgbClr val="C00000"/>
                </a:solidFill>
                <a:latin typeface="GOST Type BU" pitchFamily="2" charset="2"/>
              </a:rPr>
              <a:t>а</a:t>
            </a:r>
            <a:r>
              <a:rPr lang="ru-RU" sz="1700" dirty="0">
                <a:solidFill>
                  <a:schemeClr val="tx2">
                    <a:lumMod val="75000"/>
                  </a:schemeClr>
                </a:solidFill>
                <a:latin typeface="GOST Type BU" pitchFamily="2" charset="2"/>
              </a:rPr>
              <a:t> – строгание, долбление, протягивание; </a:t>
            </a:r>
            <a:r>
              <a:rPr lang="ru-RU" sz="1700" dirty="0">
                <a:solidFill>
                  <a:srgbClr val="C00000"/>
                </a:solidFill>
                <a:latin typeface="GOST Type BU" pitchFamily="2" charset="2"/>
              </a:rPr>
              <a:t>б</a:t>
            </a:r>
            <a:r>
              <a:rPr lang="ru-RU" sz="1700" dirty="0">
                <a:solidFill>
                  <a:schemeClr val="tx2">
                    <a:lumMod val="75000"/>
                  </a:schemeClr>
                </a:solidFill>
                <a:latin typeface="GOST Type BU" pitchFamily="2" charset="2"/>
              </a:rPr>
              <a:t> – круговое протягивание с остановленной деталью; </a:t>
            </a:r>
            <a:r>
              <a:rPr lang="ru-RU" sz="1700" dirty="0">
                <a:solidFill>
                  <a:srgbClr val="C00000"/>
                </a:solidFill>
                <a:latin typeface="GOST Type BU" pitchFamily="2" charset="2"/>
              </a:rPr>
              <a:t>в</a:t>
            </a:r>
            <a:r>
              <a:rPr lang="ru-RU" sz="1700" dirty="0">
                <a:solidFill>
                  <a:schemeClr val="tx2">
                    <a:lumMod val="75000"/>
                  </a:schemeClr>
                </a:solidFill>
                <a:latin typeface="GOST Type BU" pitchFamily="2" charset="2"/>
              </a:rPr>
              <a:t> – строгание или долбление по копиру; </a:t>
            </a:r>
            <a:r>
              <a:rPr lang="ru-RU" sz="1700" dirty="0">
                <a:solidFill>
                  <a:srgbClr val="C00000"/>
                </a:solidFill>
                <a:latin typeface="GOST Type BU" pitchFamily="2" charset="2"/>
              </a:rPr>
              <a:t>г</a:t>
            </a:r>
            <a:r>
              <a:rPr lang="ru-RU" sz="1700" dirty="0">
                <a:solidFill>
                  <a:schemeClr val="tx2">
                    <a:lumMod val="75000"/>
                  </a:schemeClr>
                </a:solidFill>
                <a:latin typeface="GOST Type BU" pitchFamily="2" charset="2"/>
              </a:rPr>
              <a:t> – круговое фрезерование, круглое шлифование; </a:t>
            </a:r>
            <a:r>
              <a:rPr lang="ru-RU" sz="1700" dirty="0">
                <a:solidFill>
                  <a:srgbClr val="C00000"/>
                </a:solidFill>
                <a:latin typeface="GOST Type BU" pitchFamily="2" charset="2"/>
              </a:rPr>
              <a:t>д</a:t>
            </a:r>
            <a:r>
              <a:rPr lang="ru-RU" sz="1700" dirty="0">
                <a:solidFill>
                  <a:schemeClr val="tx2">
                    <a:lumMod val="75000"/>
                  </a:schemeClr>
                </a:solidFill>
                <a:latin typeface="GOST Type BU" pitchFamily="2" charset="2"/>
              </a:rPr>
              <a:t> – </a:t>
            </a:r>
            <a:r>
              <a:rPr lang="ru-RU" sz="1700" dirty="0" err="1">
                <a:solidFill>
                  <a:schemeClr val="tx2">
                    <a:lumMod val="75000"/>
                  </a:schemeClr>
                </a:solidFill>
                <a:latin typeface="GOST Type BU" pitchFamily="2" charset="2"/>
              </a:rPr>
              <a:t>зубофрезерование</a:t>
            </a:r>
            <a:r>
              <a:rPr lang="ru-RU" sz="1700" dirty="0">
                <a:solidFill>
                  <a:schemeClr val="tx2">
                    <a:lumMod val="75000"/>
                  </a:schemeClr>
                </a:solidFill>
                <a:latin typeface="GOST Type BU" pitchFamily="2" charset="2"/>
              </a:rPr>
              <a:t> червячной фрезой; </a:t>
            </a:r>
            <a:r>
              <a:rPr lang="ru-RU" sz="1700" dirty="0" smtClean="0">
                <a:solidFill>
                  <a:schemeClr val="tx2">
                    <a:lumMod val="75000"/>
                  </a:schemeClr>
                </a:solidFill>
                <a:latin typeface="GOST Type BU" pitchFamily="2" charset="2"/>
              </a:rPr>
              <a:t> </a:t>
            </a:r>
            <a:r>
              <a:rPr lang="ru-RU" sz="1700" dirty="0" smtClean="0">
                <a:solidFill>
                  <a:srgbClr val="C00000"/>
                </a:solidFill>
                <a:latin typeface="GOST Type BU" pitchFamily="2" charset="2"/>
              </a:rPr>
              <a:t>е</a:t>
            </a:r>
            <a:r>
              <a:rPr lang="ru-RU" sz="1700" dirty="0" smtClean="0">
                <a:solidFill>
                  <a:schemeClr val="tx2">
                    <a:lumMod val="75000"/>
                  </a:schemeClr>
                </a:solidFill>
                <a:latin typeface="GOST Type BU" pitchFamily="2" charset="2"/>
              </a:rPr>
              <a:t> </a:t>
            </a:r>
            <a:r>
              <a:rPr lang="ru-RU" sz="1700" dirty="0">
                <a:solidFill>
                  <a:schemeClr val="tx2">
                    <a:lumMod val="75000"/>
                  </a:schemeClr>
                </a:solidFill>
                <a:latin typeface="GOST Type BU" pitchFamily="2" charset="2"/>
              </a:rPr>
              <a:t>– круговое фрезерование, шлифование торцом чашечного круга; </a:t>
            </a:r>
            <a:r>
              <a:rPr lang="ru-RU" sz="1700" dirty="0" smtClean="0">
                <a:solidFill>
                  <a:schemeClr val="tx2">
                    <a:lumMod val="75000"/>
                  </a:schemeClr>
                </a:solidFill>
                <a:latin typeface="GOST Type BU" pitchFamily="2" charset="2"/>
              </a:rPr>
              <a:t>             </a:t>
            </a:r>
            <a:r>
              <a:rPr lang="ru-RU" sz="1700" dirty="0" smtClean="0">
                <a:solidFill>
                  <a:srgbClr val="C00000"/>
                </a:solidFill>
                <a:latin typeface="GOST Type BU" pitchFamily="2" charset="2"/>
              </a:rPr>
              <a:t>ж</a:t>
            </a:r>
            <a:r>
              <a:rPr lang="ru-RU" sz="1700" dirty="0" smtClean="0">
                <a:solidFill>
                  <a:schemeClr val="tx2">
                    <a:lumMod val="75000"/>
                  </a:schemeClr>
                </a:solidFill>
                <a:latin typeface="GOST Type BU" pitchFamily="2" charset="2"/>
              </a:rPr>
              <a:t> </a:t>
            </a:r>
            <a:r>
              <a:rPr lang="ru-RU" sz="1700" dirty="0">
                <a:solidFill>
                  <a:schemeClr val="tx2">
                    <a:lumMod val="75000"/>
                  </a:schemeClr>
                </a:solidFill>
                <a:latin typeface="GOST Type BU" pitchFamily="2" charset="2"/>
              </a:rPr>
              <a:t>– обтачивание, осевая обработка, </a:t>
            </a:r>
            <a:r>
              <a:rPr lang="ru-RU" sz="1700" dirty="0" err="1">
                <a:solidFill>
                  <a:schemeClr val="tx2">
                    <a:lumMod val="75000"/>
                  </a:schemeClr>
                </a:solidFill>
                <a:latin typeface="GOST Type BU" pitchFamily="2" charset="2"/>
              </a:rPr>
              <a:t>резьбонарезание</a:t>
            </a:r>
            <a:r>
              <a:rPr lang="ru-RU" sz="1700" dirty="0">
                <a:solidFill>
                  <a:schemeClr val="tx2">
                    <a:lumMod val="75000"/>
                  </a:schemeClr>
                </a:solidFill>
                <a:latin typeface="GOST Type BU" pitchFamily="2" charset="2"/>
              </a:rPr>
              <a:t>, хонингование; </a:t>
            </a:r>
            <a:r>
              <a:rPr lang="ru-RU" sz="1700" dirty="0">
                <a:solidFill>
                  <a:srgbClr val="C00000"/>
                </a:solidFill>
                <a:latin typeface="GOST Type BU" pitchFamily="2" charset="2"/>
              </a:rPr>
              <a:t>з</a:t>
            </a:r>
            <a:r>
              <a:rPr lang="ru-RU" sz="1700" dirty="0">
                <a:solidFill>
                  <a:schemeClr val="tx2">
                    <a:lumMod val="75000"/>
                  </a:schemeClr>
                </a:solidFill>
                <a:latin typeface="GOST Type BU" pitchFamily="2" charset="2"/>
              </a:rPr>
              <a:t> – плоское шлифование, фрезерование; </a:t>
            </a:r>
            <a:r>
              <a:rPr lang="ru-RU" sz="1700" dirty="0">
                <a:solidFill>
                  <a:srgbClr val="C00000"/>
                </a:solidFill>
                <a:latin typeface="GOST Type BU" pitchFamily="2" charset="2"/>
              </a:rPr>
              <a:t>и</a:t>
            </a:r>
            <a:r>
              <a:rPr lang="ru-RU" sz="1700" dirty="0">
                <a:solidFill>
                  <a:schemeClr val="tx2">
                    <a:lumMod val="75000"/>
                  </a:schemeClr>
                </a:solidFill>
                <a:latin typeface="GOST Type BU" pitchFamily="2" charset="2"/>
              </a:rPr>
              <a:t> – отрезание, подрезание, фрезерование</a:t>
            </a:r>
          </a:p>
        </p:txBody>
      </p:sp>
      <p:sp>
        <p:nvSpPr>
          <p:cNvPr id="5" name="Содержимое 2"/>
          <p:cNvSpPr txBox="1">
            <a:spLocks/>
          </p:cNvSpPr>
          <p:nvPr/>
        </p:nvSpPr>
        <p:spPr>
          <a:xfrm>
            <a:off x="0" y="398794"/>
            <a:ext cx="9144000" cy="277090"/>
          </a:xfrm>
          <a:prstGeom prst="rect">
            <a:avLst/>
          </a:prstGeom>
        </p:spPr>
        <p:txBody>
          <a:bodyPr vert="horz" lIns="91440" tIns="45720" rIns="91440" bIns="45720" rtlCol="0">
            <a:noAutofit/>
          </a:bodyPr>
          <a:lstStyle/>
          <a:p>
            <a:pPr marL="82550" algn="ctr">
              <a:lnSpc>
                <a:spcPct val="80000"/>
              </a:lnSpc>
              <a:defRPr/>
            </a:pPr>
            <a:r>
              <a:rPr lang="ru-RU" sz="2000" dirty="0">
                <a:solidFill>
                  <a:srgbClr val="C00000"/>
                </a:solidFill>
                <a:latin typeface="GOST Type BU" pitchFamily="2" charset="2"/>
              </a:rPr>
              <a:t>Одно- и двухэлементные кинематические схемы резания</a:t>
            </a:r>
          </a:p>
        </p:txBody>
      </p:sp>
      <p:grpSp>
        <p:nvGrpSpPr>
          <p:cNvPr id="7" name="Группа 6"/>
          <p:cNvGrpSpPr/>
          <p:nvPr/>
        </p:nvGrpSpPr>
        <p:grpSpPr>
          <a:xfrm>
            <a:off x="8471958" y="6450136"/>
            <a:ext cx="375424" cy="369332"/>
            <a:chOff x="8471958" y="6450136"/>
            <a:chExt cx="375424"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2613210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9144000" cy="831272"/>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КИНЕМАТИЧЕСКИЕ СХЕМЫ РЕЗАНИЯ</a:t>
            </a:r>
          </a:p>
        </p:txBody>
      </p:sp>
      <p:sp>
        <p:nvSpPr>
          <p:cNvPr id="9" name="Содержимое 2"/>
          <p:cNvSpPr txBox="1">
            <a:spLocks/>
          </p:cNvSpPr>
          <p:nvPr/>
        </p:nvSpPr>
        <p:spPr>
          <a:xfrm>
            <a:off x="0" y="5499846"/>
            <a:ext cx="9144000" cy="1358153"/>
          </a:xfrm>
          <a:prstGeom prst="rect">
            <a:avLst/>
          </a:prstGeom>
        </p:spPr>
        <p:txBody>
          <a:bodyPr vert="horz" lIns="91440" tIns="45720" rIns="91440" bIns="45720" rtlCol="0">
            <a:noAutofit/>
          </a:bodyPr>
          <a:lstStyle/>
          <a:p>
            <a:pPr indent="361950" algn="just">
              <a:lnSpc>
                <a:spcPct val="80000"/>
              </a:lnSpc>
              <a:defRPr/>
            </a:pPr>
            <a:r>
              <a:rPr lang="ru-RU" dirty="0">
                <a:solidFill>
                  <a:srgbClr val="C00000"/>
                </a:solidFill>
                <a:latin typeface="GOST Type BU" pitchFamily="2" charset="2"/>
              </a:rPr>
              <a:t>а</a:t>
            </a:r>
            <a:r>
              <a:rPr lang="ru-RU" dirty="0">
                <a:solidFill>
                  <a:schemeClr val="tx2">
                    <a:lumMod val="75000"/>
                  </a:schemeClr>
                </a:solidFill>
                <a:latin typeface="GOST Type BU" pitchFamily="2" charset="2"/>
              </a:rPr>
              <a:t> – обтачивание конуса, </a:t>
            </a:r>
            <a:r>
              <a:rPr lang="ru-RU" dirty="0" err="1">
                <a:solidFill>
                  <a:schemeClr val="tx2">
                    <a:lumMod val="75000"/>
                  </a:schemeClr>
                </a:solidFill>
                <a:latin typeface="GOST Type BU" pitchFamily="2" charset="2"/>
              </a:rPr>
              <a:t>затылование</a:t>
            </a:r>
            <a:r>
              <a:rPr lang="ru-RU" dirty="0">
                <a:solidFill>
                  <a:schemeClr val="tx2">
                    <a:lumMod val="75000"/>
                  </a:schemeClr>
                </a:solidFill>
                <a:latin typeface="GOST Type BU" pitchFamily="2" charset="2"/>
              </a:rPr>
              <a:t> червячных фрез, копировальное фрезерование; </a:t>
            </a:r>
          </a:p>
          <a:p>
            <a:pPr indent="361950" algn="just">
              <a:lnSpc>
                <a:spcPct val="80000"/>
              </a:lnSpc>
              <a:defRPr/>
            </a:pPr>
            <a:r>
              <a:rPr lang="ru-RU" dirty="0">
                <a:solidFill>
                  <a:srgbClr val="C00000"/>
                </a:solidFill>
                <a:latin typeface="GOST Type BU" pitchFamily="2" charset="2"/>
              </a:rPr>
              <a:t>б</a:t>
            </a:r>
            <a:r>
              <a:rPr lang="ru-RU" dirty="0">
                <a:solidFill>
                  <a:schemeClr val="tx2">
                    <a:lumMod val="75000"/>
                  </a:schemeClr>
                </a:solidFill>
                <a:latin typeface="GOST Type BU" pitchFamily="2" charset="2"/>
              </a:rPr>
              <a:t> – </a:t>
            </a:r>
            <a:r>
              <a:rPr lang="ru-RU" dirty="0" err="1">
                <a:solidFill>
                  <a:schemeClr val="tx2">
                    <a:lumMod val="75000"/>
                  </a:schemeClr>
                </a:solidFill>
                <a:latin typeface="GOST Type BU" pitchFamily="2" charset="2"/>
              </a:rPr>
              <a:t>затылование</a:t>
            </a:r>
            <a:r>
              <a:rPr lang="ru-RU" dirty="0">
                <a:solidFill>
                  <a:schemeClr val="tx2">
                    <a:lumMod val="75000"/>
                  </a:schemeClr>
                </a:solidFill>
                <a:latin typeface="GOST Type BU" pitchFamily="2" charset="2"/>
              </a:rPr>
              <a:t> круговых протяжек; </a:t>
            </a:r>
            <a:r>
              <a:rPr lang="ru-RU" dirty="0">
                <a:solidFill>
                  <a:srgbClr val="C00000"/>
                </a:solidFill>
                <a:latin typeface="GOST Type BU" pitchFamily="2" charset="2"/>
              </a:rPr>
              <a:t>в</a:t>
            </a:r>
            <a:r>
              <a:rPr lang="ru-RU" dirty="0">
                <a:solidFill>
                  <a:schemeClr val="tx2">
                    <a:lumMod val="75000"/>
                  </a:schemeClr>
                </a:solidFill>
                <a:latin typeface="GOST Type BU" pitchFamily="2" charset="2"/>
              </a:rPr>
              <a:t> – копировальное фрезерование; </a:t>
            </a:r>
            <a:r>
              <a:rPr lang="ru-RU" dirty="0">
                <a:solidFill>
                  <a:srgbClr val="C00000"/>
                </a:solidFill>
                <a:latin typeface="GOST Type BU" pitchFamily="2" charset="2"/>
              </a:rPr>
              <a:t>г</a:t>
            </a:r>
            <a:r>
              <a:rPr lang="ru-RU" dirty="0">
                <a:solidFill>
                  <a:schemeClr val="tx2">
                    <a:lumMod val="75000"/>
                  </a:schemeClr>
                </a:solidFill>
                <a:latin typeface="GOST Type BU" pitchFamily="2" charset="2"/>
              </a:rPr>
              <a:t> – круговое фрезерование, вихревое </a:t>
            </a:r>
            <a:r>
              <a:rPr lang="ru-RU" dirty="0" err="1">
                <a:solidFill>
                  <a:schemeClr val="tx2">
                    <a:lumMod val="75000"/>
                  </a:schemeClr>
                </a:solidFill>
                <a:latin typeface="GOST Type BU" pitchFamily="2" charset="2"/>
              </a:rPr>
              <a:t>резьбонарезание</a:t>
            </a:r>
            <a:r>
              <a:rPr lang="ru-RU" dirty="0">
                <a:solidFill>
                  <a:schemeClr val="tx2">
                    <a:lumMod val="75000"/>
                  </a:schemeClr>
                </a:solidFill>
                <a:latin typeface="GOST Type BU" pitchFamily="2" charset="2"/>
              </a:rPr>
              <a:t>, круглое шлифование; </a:t>
            </a:r>
            <a:r>
              <a:rPr lang="ru-RU" dirty="0">
                <a:solidFill>
                  <a:srgbClr val="C00000"/>
                </a:solidFill>
                <a:latin typeface="GOST Type BU" pitchFamily="2" charset="2"/>
              </a:rPr>
              <a:t>д</a:t>
            </a:r>
            <a:r>
              <a:rPr lang="ru-RU" dirty="0">
                <a:solidFill>
                  <a:schemeClr val="tx2">
                    <a:lumMod val="75000"/>
                  </a:schemeClr>
                </a:solidFill>
                <a:latin typeface="GOST Type BU" pitchFamily="2" charset="2"/>
              </a:rPr>
              <a:t> – </a:t>
            </a:r>
            <a:r>
              <a:rPr lang="ru-RU" dirty="0" err="1">
                <a:solidFill>
                  <a:schemeClr val="tx2">
                    <a:lumMod val="75000"/>
                  </a:schemeClr>
                </a:solidFill>
                <a:latin typeface="GOST Type BU" pitchFamily="2" charset="2"/>
              </a:rPr>
              <a:t>зубофрезерование</a:t>
            </a:r>
            <a:r>
              <a:rPr lang="ru-RU" dirty="0">
                <a:solidFill>
                  <a:schemeClr val="tx2">
                    <a:lumMod val="75000"/>
                  </a:schemeClr>
                </a:solidFill>
                <a:latin typeface="GOST Type BU" pitchFamily="2" charset="2"/>
              </a:rPr>
              <a:t> червячной фрезой, ротационное точение; </a:t>
            </a:r>
            <a:r>
              <a:rPr lang="ru-RU" dirty="0">
                <a:solidFill>
                  <a:srgbClr val="C00000"/>
                </a:solidFill>
                <a:latin typeface="GOST Type BU" pitchFamily="2" charset="2"/>
              </a:rPr>
              <a:t>е</a:t>
            </a:r>
            <a:r>
              <a:rPr lang="ru-RU" dirty="0">
                <a:solidFill>
                  <a:schemeClr val="tx2">
                    <a:lumMod val="75000"/>
                  </a:schemeClr>
                </a:solidFill>
                <a:latin typeface="GOST Type BU" pitchFamily="2" charset="2"/>
              </a:rPr>
              <a:t> – ротационное точение, шлифование торцом круга</a:t>
            </a:r>
          </a:p>
        </p:txBody>
      </p:sp>
      <p:sp>
        <p:nvSpPr>
          <p:cNvPr id="5" name="Содержимое 2"/>
          <p:cNvSpPr txBox="1">
            <a:spLocks/>
          </p:cNvSpPr>
          <p:nvPr/>
        </p:nvSpPr>
        <p:spPr>
          <a:xfrm>
            <a:off x="0" y="775856"/>
            <a:ext cx="9144000" cy="277090"/>
          </a:xfrm>
          <a:prstGeom prst="rect">
            <a:avLst/>
          </a:prstGeom>
        </p:spPr>
        <p:txBody>
          <a:bodyPr vert="horz" lIns="91440" tIns="45720" rIns="91440" bIns="45720" rtlCol="0">
            <a:noAutofit/>
          </a:bodyPr>
          <a:lstStyle/>
          <a:p>
            <a:pPr marL="82550" algn="ctr">
              <a:lnSpc>
                <a:spcPct val="80000"/>
              </a:lnSpc>
              <a:defRPr/>
            </a:pPr>
            <a:r>
              <a:rPr lang="ru-RU" sz="2400" dirty="0">
                <a:solidFill>
                  <a:srgbClr val="C00000"/>
                </a:solidFill>
                <a:latin typeface="GOST Type BU" pitchFamily="2" charset="2"/>
              </a:rPr>
              <a:t>Трехэлементные кинематические схемы резания</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0760" y="1052947"/>
            <a:ext cx="6162480" cy="4446900"/>
          </a:xfrm>
          <a:prstGeom prst="rect">
            <a:avLst/>
          </a:prstGeom>
        </p:spPr>
      </p:pic>
      <p:grpSp>
        <p:nvGrpSpPr>
          <p:cNvPr id="6" name="Группа 5"/>
          <p:cNvGrpSpPr/>
          <p:nvPr/>
        </p:nvGrpSpPr>
        <p:grpSpPr>
          <a:xfrm>
            <a:off x="8471957" y="6450136"/>
            <a:ext cx="375424" cy="369332"/>
            <a:chOff x="8471957" y="6450136"/>
            <a:chExt cx="37542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71957"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59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796224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681" y="0"/>
            <a:ext cx="7622637" cy="798512"/>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Рейтинговая система</a:t>
            </a:r>
          </a:p>
        </p:txBody>
      </p:sp>
      <p:sp>
        <p:nvSpPr>
          <p:cNvPr id="7" name="Содержимое 2"/>
          <p:cNvSpPr txBox="1">
            <a:spLocks/>
          </p:cNvSpPr>
          <p:nvPr/>
        </p:nvSpPr>
        <p:spPr>
          <a:xfrm>
            <a:off x="189186" y="1111465"/>
            <a:ext cx="8765628" cy="5376040"/>
          </a:xfrm>
          <a:prstGeom prst="rect">
            <a:avLst/>
          </a:prstGeom>
        </p:spPr>
        <p:txBody>
          <a:bodyPr vert="horz" lIns="91440" tIns="45720" rIns="91440" bIns="45720" rtlCol="0">
            <a:noAutofit/>
          </a:bodyPr>
          <a:lstStyle/>
          <a:p>
            <a:pPr indent="361950" algn="just">
              <a:lnSpc>
                <a:spcPct val="80000"/>
              </a:lnSpc>
              <a:defRPr/>
            </a:pPr>
            <a:r>
              <a:rPr lang="ru-RU" sz="2400" dirty="0" smtClean="0">
                <a:latin typeface="GOST Type BU" pitchFamily="2" charset="2"/>
              </a:rPr>
              <a:t>Включает оценку:</a:t>
            </a:r>
          </a:p>
          <a:p>
            <a:pPr marL="430213" indent="-342900" algn="just">
              <a:lnSpc>
                <a:spcPct val="80000"/>
              </a:lnSpc>
              <a:buBlip>
                <a:blip r:embed="rId2"/>
              </a:buBlip>
              <a:defRPr/>
            </a:pPr>
            <a:r>
              <a:rPr lang="ru-RU" sz="2400" dirty="0" smtClean="0">
                <a:latin typeface="GOST Type BU" pitchFamily="2" charset="2"/>
              </a:rPr>
              <a:t>посещения лекций и ведения конспекта лекций (</a:t>
            </a:r>
            <a:r>
              <a:rPr lang="en-US" sz="2400" dirty="0" err="1">
                <a:solidFill>
                  <a:srgbClr val="C00000"/>
                </a:solidFill>
                <a:latin typeface="GOST Type BU" pitchFamily="2" charset="2"/>
              </a:rPr>
              <a:t>R</a:t>
            </a:r>
            <a:r>
              <a:rPr lang="ru-RU" sz="2400" baseline="-25000" dirty="0" smtClean="0">
                <a:solidFill>
                  <a:srgbClr val="C00000"/>
                </a:solidFill>
                <a:latin typeface="GOST Type BU" pitchFamily="2" charset="2"/>
              </a:rPr>
              <a:t>т</a:t>
            </a:r>
            <a:r>
              <a:rPr lang="ru-RU" sz="2400" dirty="0" smtClean="0">
                <a:latin typeface="GOST Type BU" pitchFamily="2" charset="2"/>
              </a:rPr>
              <a:t>); </a:t>
            </a:r>
          </a:p>
          <a:p>
            <a:pPr marL="430213" indent="-342900" algn="just">
              <a:lnSpc>
                <a:spcPct val="80000"/>
              </a:lnSpc>
              <a:buBlip>
                <a:blip r:embed="rId2"/>
              </a:buBlip>
              <a:defRPr/>
            </a:pPr>
            <a:r>
              <a:rPr lang="ru-RU" sz="2400" dirty="0" smtClean="0">
                <a:latin typeface="GOST Type BU" pitchFamily="2" charset="2"/>
              </a:rPr>
              <a:t>теоретической готовности к лабораторным работам и своевременности оформления отчетов по выполненным работам (</a:t>
            </a:r>
            <a:r>
              <a:rPr lang="en-US" sz="2400" dirty="0" smtClean="0">
                <a:solidFill>
                  <a:srgbClr val="C00000"/>
                </a:solidFill>
                <a:latin typeface="GOST Type BU" pitchFamily="2" charset="2"/>
              </a:rPr>
              <a:t>R</a:t>
            </a:r>
            <a:r>
              <a:rPr lang="ru-RU" sz="2400" baseline="-25000" dirty="0" err="1" smtClean="0">
                <a:solidFill>
                  <a:srgbClr val="C00000"/>
                </a:solidFill>
                <a:latin typeface="GOST Type BU" pitchFamily="2" charset="2"/>
              </a:rPr>
              <a:t>пр</a:t>
            </a:r>
            <a:r>
              <a:rPr lang="ru-RU" sz="2400" dirty="0" smtClean="0">
                <a:latin typeface="GOST Type BU" pitchFamily="2" charset="2"/>
              </a:rPr>
              <a:t>);</a:t>
            </a:r>
          </a:p>
          <a:p>
            <a:pPr marL="430213" indent="-342900" algn="just">
              <a:lnSpc>
                <a:spcPct val="80000"/>
              </a:lnSpc>
              <a:buBlip>
                <a:blip r:embed="rId2"/>
              </a:buBlip>
              <a:defRPr/>
            </a:pPr>
            <a:r>
              <a:rPr lang="ru-RU" sz="2400" dirty="0" smtClean="0">
                <a:latin typeface="GOST Type BU" pitchFamily="2" charset="2"/>
              </a:rPr>
              <a:t>участия в научно-исследовательской работе кафедры (</a:t>
            </a:r>
            <a:r>
              <a:rPr lang="en-US" sz="2400" dirty="0" smtClean="0">
                <a:solidFill>
                  <a:srgbClr val="C00000"/>
                </a:solidFill>
                <a:latin typeface="GOST Type BU" pitchFamily="2" charset="2"/>
              </a:rPr>
              <a:t>R</a:t>
            </a:r>
            <a:r>
              <a:rPr lang="ru-RU" sz="2400" baseline="-25000" dirty="0" smtClean="0">
                <a:solidFill>
                  <a:srgbClr val="C00000"/>
                </a:solidFill>
                <a:latin typeface="GOST Type BU" pitchFamily="2" charset="2"/>
              </a:rPr>
              <a:t>акт</a:t>
            </a:r>
            <a:r>
              <a:rPr lang="ru-RU" sz="2400" dirty="0" smtClean="0">
                <a:latin typeface="GOST Type BU" pitchFamily="2" charset="2"/>
              </a:rPr>
              <a:t>).</a:t>
            </a:r>
          </a:p>
          <a:p>
            <a:pPr indent="361950" algn="just">
              <a:lnSpc>
                <a:spcPct val="80000"/>
              </a:lnSpc>
              <a:defRPr/>
            </a:pPr>
            <a:r>
              <a:rPr lang="ru-RU" sz="2400" dirty="0" smtClean="0">
                <a:latin typeface="GOST Type BU" pitchFamily="2" charset="2"/>
              </a:rPr>
              <a:t>     </a:t>
            </a:r>
          </a:p>
          <a:p>
            <a:pPr indent="361950" algn="just">
              <a:lnSpc>
                <a:spcPct val="80000"/>
              </a:lnSpc>
              <a:defRPr/>
            </a:pPr>
            <a:r>
              <a:rPr lang="ru-RU" sz="2400" dirty="0" smtClean="0">
                <a:latin typeface="GOST Type BU" pitchFamily="2" charset="2"/>
              </a:rPr>
              <a:t>Рейтинг определяется по формуле:</a:t>
            </a:r>
          </a:p>
          <a:p>
            <a:pPr indent="361950" algn="just">
              <a:lnSpc>
                <a:spcPct val="80000"/>
              </a:lnSpc>
              <a:defRPr/>
            </a:pPr>
            <a:r>
              <a:rPr lang="ru-RU" sz="2400" dirty="0" smtClean="0">
                <a:latin typeface="GOST Type BU" pitchFamily="2" charset="2"/>
              </a:rPr>
              <a:t>   </a:t>
            </a:r>
            <a:endParaRPr lang="ru-RU" sz="2800" dirty="0" smtClean="0">
              <a:latin typeface="GOST type A" pitchFamily="34" charset="0"/>
            </a:endParaRPr>
          </a:p>
          <a:p>
            <a:pPr indent="361950" algn="ctr">
              <a:lnSpc>
                <a:spcPct val="80000"/>
              </a:lnSpc>
              <a:defRPr/>
            </a:pPr>
            <a:r>
              <a:rPr lang="ru-RU" sz="2800" dirty="0" smtClean="0">
                <a:latin typeface="GOST type A" pitchFamily="34" charset="0"/>
              </a:rPr>
              <a:t>  </a:t>
            </a:r>
            <a:r>
              <a:rPr lang="ru-RU" sz="2800" b="1" dirty="0" err="1" smtClean="0">
                <a:solidFill>
                  <a:srgbClr val="C00000"/>
                </a:solidFill>
                <a:latin typeface="GOST type A" pitchFamily="34" charset="0"/>
              </a:rPr>
              <a:t>R</a:t>
            </a:r>
            <a:r>
              <a:rPr lang="ru-RU" sz="2800" b="1" baseline="-25000" dirty="0" err="1" smtClean="0">
                <a:solidFill>
                  <a:srgbClr val="C00000"/>
                </a:solidFill>
                <a:latin typeface="GOST type A" pitchFamily="34" charset="0"/>
              </a:rPr>
              <a:t>д</a:t>
            </a:r>
            <a:r>
              <a:rPr lang="ru-RU" sz="2800" b="1" dirty="0" smtClean="0">
                <a:solidFill>
                  <a:srgbClr val="C00000"/>
                </a:solidFill>
                <a:latin typeface="GOST type A" pitchFamily="34" charset="0"/>
              </a:rPr>
              <a:t> = </a:t>
            </a:r>
            <a:r>
              <a:rPr lang="ru-RU" sz="2800" b="1" dirty="0" err="1" smtClean="0">
                <a:solidFill>
                  <a:srgbClr val="C00000"/>
                </a:solidFill>
                <a:latin typeface="GOST type A" pitchFamily="34" charset="0"/>
              </a:rPr>
              <a:t>R</a:t>
            </a:r>
            <a:r>
              <a:rPr lang="ru-RU" sz="2800" b="1" baseline="-25000" dirty="0" err="1" smtClean="0">
                <a:solidFill>
                  <a:srgbClr val="C00000"/>
                </a:solidFill>
                <a:latin typeface="GOST type A" pitchFamily="34" charset="0"/>
              </a:rPr>
              <a:t>т</a:t>
            </a:r>
            <a:r>
              <a:rPr lang="ru-RU" sz="2800" b="1" dirty="0" smtClean="0">
                <a:solidFill>
                  <a:srgbClr val="C00000"/>
                </a:solidFill>
                <a:latin typeface="GOST type A" pitchFamily="34" charset="0"/>
              </a:rPr>
              <a:t> + </a:t>
            </a:r>
            <a:r>
              <a:rPr lang="ru-RU" sz="2800" b="1" dirty="0" err="1" smtClean="0">
                <a:solidFill>
                  <a:srgbClr val="C00000"/>
                </a:solidFill>
                <a:latin typeface="GOST type A" pitchFamily="34" charset="0"/>
              </a:rPr>
              <a:t>R</a:t>
            </a:r>
            <a:r>
              <a:rPr lang="ru-RU" sz="2800" b="1" baseline="-25000" dirty="0" err="1" smtClean="0">
                <a:solidFill>
                  <a:srgbClr val="C00000"/>
                </a:solidFill>
                <a:latin typeface="GOST type A" pitchFamily="34" charset="0"/>
              </a:rPr>
              <a:t>пр</a:t>
            </a:r>
            <a:r>
              <a:rPr lang="ru-RU" sz="2800" b="1" dirty="0" smtClean="0">
                <a:solidFill>
                  <a:srgbClr val="C00000"/>
                </a:solidFill>
                <a:latin typeface="GOST type A" pitchFamily="34" charset="0"/>
              </a:rPr>
              <a:t> + </a:t>
            </a:r>
            <a:r>
              <a:rPr lang="ru-RU" sz="2800" b="1" dirty="0" err="1" smtClean="0">
                <a:solidFill>
                  <a:srgbClr val="C00000"/>
                </a:solidFill>
                <a:latin typeface="GOST type A" pitchFamily="34" charset="0"/>
              </a:rPr>
              <a:t>R</a:t>
            </a:r>
            <a:r>
              <a:rPr lang="ru-RU" sz="2800" b="1" baseline="-25000" dirty="0" err="1" smtClean="0">
                <a:solidFill>
                  <a:srgbClr val="C00000"/>
                </a:solidFill>
                <a:latin typeface="GOST type A" pitchFamily="34" charset="0"/>
              </a:rPr>
              <a:t>акт</a:t>
            </a:r>
            <a:endParaRPr lang="ru-RU" sz="2800" b="1" baseline="-25000" dirty="0" smtClean="0">
              <a:solidFill>
                <a:srgbClr val="C00000"/>
              </a:solidFill>
              <a:latin typeface="GOST type A" pitchFamily="34" charset="0"/>
            </a:endParaRPr>
          </a:p>
          <a:p>
            <a:pPr indent="361950" algn="just">
              <a:lnSpc>
                <a:spcPct val="80000"/>
              </a:lnSpc>
              <a:defRPr/>
            </a:pPr>
            <a:endParaRPr lang="ru-RU" sz="2400" dirty="0" smtClean="0">
              <a:latin typeface="GOST Type BU" pitchFamily="2" charset="2"/>
            </a:endParaRPr>
          </a:p>
          <a:p>
            <a:pPr indent="361950" algn="just">
              <a:lnSpc>
                <a:spcPct val="80000"/>
              </a:lnSpc>
              <a:defRPr/>
            </a:pPr>
            <a:r>
              <a:rPr lang="ru-RU" sz="2400" dirty="0" smtClean="0">
                <a:latin typeface="GOST Type BU" pitchFamily="2" charset="2"/>
              </a:rPr>
              <a:t>Оценка по каждой составляющей рейтинга выставляется по 10-балльной шкале. </a:t>
            </a:r>
          </a:p>
          <a:p>
            <a:pPr indent="361950" algn="just">
              <a:lnSpc>
                <a:spcPct val="80000"/>
              </a:lnSpc>
              <a:defRPr/>
            </a:pPr>
            <a:endParaRPr lang="ru-RU" sz="2400" dirty="0" smtClean="0">
              <a:latin typeface="GOST Type BU" pitchFamily="2" charset="2"/>
            </a:endParaRPr>
          </a:p>
          <a:p>
            <a:pPr indent="361950" algn="just">
              <a:lnSpc>
                <a:spcPct val="80000"/>
              </a:lnSpc>
              <a:defRPr/>
            </a:pPr>
            <a:r>
              <a:rPr lang="ru-RU" sz="2400" dirty="0" smtClean="0">
                <a:latin typeface="GOST Type BU" pitchFamily="2" charset="2"/>
              </a:rPr>
              <a:t>Знания по дисциплине считаются сформировавшимися при рейтинге по дисциплине более 19,5 баллов</a:t>
            </a:r>
            <a:endParaRPr kumimoji="0" lang="ru-RU" sz="1600" b="0" i="0" u="none" strike="noStrike" kern="1200" cap="none" spc="0" normalizeH="0" baseline="0" noProof="0" dirty="0">
              <a:ln>
                <a:noFill/>
              </a:ln>
              <a:solidFill>
                <a:schemeClr val="tx1"/>
              </a:solidFill>
              <a:effectLst/>
              <a:uLnTx/>
              <a:uFillTx/>
              <a:latin typeface="GOST Type BU" pitchFamily="2" charset="2"/>
            </a:endParaRPr>
          </a:p>
        </p:txBody>
      </p:sp>
      <p:sp>
        <p:nvSpPr>
          <p:cNvPr id="4" name="Содержимое 2"/>
          <p:cNvSpPr txBox="1">
            <a:spLocks/>
          </p:cNvSpPr>
          <p:nvPr/>
        </p:nvSpPr>
        <p:spPr>
          <a:xfrm>
            <a:off x="5948160" y="4090146"/>
            <a:ext cx="243908" cy="416859"/>
          </a:xfrm>
          <a:prstGeom prst="rect">
            <a:avLst/>
          </a:prstGeom>
        </p:spPr>
        <p:txBody>
          <a:bodyPr vert="horz" lIns="91440" tIns="45720" rIns="91440" bIns="45720" rtlCol="0">
            <a:noAutofit/>
          </a:bodyPr>
          <a:lstStyle/>
          <a:p>
            <a:pPr algn="just">
              <a:lnSpc>
                <a:spcPct val="80000"/>
              </a:lnSpc>
              <a:defRPr/>
            </a:pPr>
            <a:r>
              <a:rPr lang="en-US" dirty="0">
                <a:solidFill>
                  <a:schemeClr val="tx2">
                    <a:lumMod val="75000"/>
                  </a:schemeClr>
                </a:solidFill>
                <a:latin typeface="GOST Type BU" pitchFamily="2" charset="2"/>
              </a:rPr>
              <a:t>;</a:t>
            </a:r>
            <a:r>
              <a:rPr lang="ru-RU" dirty="0" smtClean="0">
                <a:solidFill>
                  <a:schemeClr val="tx2">
                    <a:lumMod val="75000"/>
                  </a:schemeClr>
                </a:solidFill>
                <a:latin typeface="GOST Type BU" pitchFamily="2" charset="2"/>
              </a:rPr>
              <a:t> </a:t>
            </a:r>
          </a:p>
        </p:txBody>
      </p:sp>
      <p:grpSp>
        <p:nvGrpSpPr>
          <p:cNvPr id="5" name="Группа 4"/>
          <p:cNvGrpSpPr/>
          <p:nvPr/>
        </p:nvGrpSpPr>
        <p:grpSpPr>
          <a:xfrm>
            <a:off x="8498722" y="6450136"/>
            <a:ext cx="328862" cy="369332"/>
            <a:chOff x="8498722" y="6450136"/>
            <a:chExt cx="32886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534456" y="6450136"/>
              <a:ext cx="285656"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9144000" cy="831272"/>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ТРАЕКТОРИИ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9" name="Содержимое 2"/>
          <p:cNvSpPr txBox="1">
            <a:spLocks/>
          </p:cNvSpPr>
          <p:nvPr/>
        </p:nvSpPr>
        <p:spPr>
          <a:xfrm>
            <a:off x="0" y="676683"/>
            <a:ext cx="9144000" cy="1358153"/>
          </a:xfrm>
          <a:prstGeom prst="rect">
            <a:avLst/>
          </a:prstGeom>
        </p:spPr>
        <p:txBody>
          <a:bodyPr vert="horz" lIns="91440" tIns="45720" rIns="91440" bIns="45720" rtlCol="0">
            <a:noAutofit/>
          </a:bodyPr>
          <a:lstStyle/>
          <a:p>
            <a:pPr indent="361950" algn="just">
              <a:lnSpc>
                <a:spcPct val="80000"/>
              </a:lnSpc>
              <a:defRPr/>
            </a:pPr>
            <a:r>
              <a:rPr lang="ru-RU" sz="2400" dirty="0">
                <a:solidFill>
                  <a:srgbClr val="C00000"/>
                </a:solidFill>
                <a:latin typeface="GOST Type BU" pitchFamily="2" charset="2"/>
              </a:rPr>
              <a:t>Траектория резания</a:t>
            </a:r>
            <a:r>
              <a:rPr lang="ru-RU" sz="2400" dirty="0">
                <a:solidFill>
                  <a:schemeClr val="tx2">
                    <a:lumMod val="75000"/>
                  </a:schemeClr>
                </a:solidFill>
                <a:latin typeface="GOST Type BU" pitchFamily="2" charset="2"/>
              </a:rPr>
              <a:t> - кривая, описываемая точкой режущей кромки в движении резания</a:t>
            </a:r>
          </a:p>
        </p:txBody>
      </p:sp>
      <p:sp>
        <p:nvSpPr>
          <p:cNvPr id="10" name="Содержимое 2"/>
          <p:cNvSpPr txBox="1">
            <a:spLocks/>
          </p:cNvSpPr>
          <p:nvPr/>
        </p:nvSpPr>
        <p:spPr>
          <a:xfrm>
            <a:off x="0" y="5168920"/>
            <a:ext cx="9144000" cy="1358153"/>
          </a:xfrm>
          <a:prstGeom prst="rect">
            <a:avLst/>
          </a:prstGeom>
        </p:spPr>
        <p:txBody>
          <a:bodyPr vert="horz" lIns="91440" tIns="45720" rIns="91440" bIns="45720" rtlCol="0">
            <a:noAutofit/>
          </a:bodyPr>
          <a:lstStyle/>
          <a:p>
            <a:pPr indent="361950" algn="ctr">
              <a:lnSpc>
                <a:spcPct val="80000"/>
              </a:lnSpc>
              <a:defRPr/>
            </a:pPr>
            <a:r>
              <a:rPr lang="ru-RU" dirty="0">
                <a:solidFill>
                  <a:schemeClr val="tx2">
                    <a:lumMod val="75000"/>
                  </a:schemeClr>
                </a:solidFill>
                <a:latin typeface="GOST Type BU" pitchFamily="2" charset="2"/>
              </a:rPr>
              <a:t>Примеры траекторий резания:</a:t>
            </a:r>
          </a:p>
          <a:p>
            <a:pPr indent="361950" algn="just">
              <a:lnSpc>
                <a:spcPct val="80000"/>
              </a:lnSpc>
              <a:defRPr/>
            </a:pPr>
            <a:r>
              <a:rPr lang="ru-RU" dirty="0">
                <a:solidFill>
                  <a:srgbClr val="C00000"/>
                </a:solidFill>
                <a:latin typeface="GOST Type BU" pitchFamily="2" charset="2"/>
              </a:rPr>
              <a:t>а</a:t>
            </a:r>
            <a:r>
              <a:rPr lang="ru-RU" dirty="0">
                <a:solidFill>
                  <a:schemeClr val="tx2">
                    <a:lumMod val="75000"/>
                  </a:schemeClr>
                </a:solidFill>
                <a:latin typeface="GOST Type BU" pitchFamily="2" charset="2"/>
              </a:rPr>
              <a:t> – прямая при долблении, строгании, протягивании; </a:t>
            </a:r>
            <a:r>
              <a:rPr lang="ru-RU" dirty="0">
                <a:solidFill>
                  <a:srgbClr val="C00000"/>
                </a:solidFill>
                <a:latin typeface="GOST Type BU" pitchFamily="2" charset="2"/>
              </a:rPr>
              <a:t>б</a:t>
            </a:r>
            <a:r>
              <a:rPr lang="ru-RU" dirty="0">
                <a:solidFill>
                  <a:schemeClr val="tx2">
                    <a:lumMod val="75000"/>
                  </a:schemeClr>
                </a:solidFill>
                <a:latin typeface="GOST Type BU" pitchFamily="2" charset="2"/>
              </a:rPr>
              <a:t> – окружность при круговом протягивании с остановленной деталью; </a:t>
            </a:r>
            <a:r>
              <a:rPr lang="ru-RU" dirty="0">
                <a:solidFill>
                  <a:srgbClr val="C00000"/>
                </a:solidFill>
                <a:latin typeface="GOST Type BU" pitchFamily="2" charset="2"/>
              </a:rPr>
              <a:t>в</a:t>
            </a:r>
            <a:r>
              <a:rPr lang="ru-RU" dirty="0">
                <a:solidFill>
                  <a:schemeClr val="tx2">
                    <a:lumMod val="75000"/>
                  </a:schemeClr>
                </a:solidFill>
                <a:latin typeface="GOST Type BU" pitchFamily="2" charset="2"/>
              </a:rPr>
              <a:t> – кривая линия при строгании по </a:t>
            </a:r>
            <a:r>
              <a:rPr lang="ru-RU" dirty="0" smtClean="0">
                <a:solidFill>
                  <a:schemeClr val="tx2">
                    <a:lumMod val="75000"/>
                  </a:schemeClr>
                </a:solidFill>
                <a:latin typeface="GOST Type BU" pitchFamily="2" charset="2"/>
              </a:rPr>
              <a:t>копиру;     </a:t>
            </a:r>
            <a:r>
              <a:rPr lang="ru-RU" dirty="0" smtClean="0">
                <a:solidFill>
                  <a:srgbClr val="C00000"/>
                </a:solidFill>
                <a:latin typeface="GOST Type BU" pitchFamily="2" charset="2"/>
              </a:rPr>
              <a:t>г</a:t>
            </a:r>
            <a:r>
              <a:rPr lang="ru-RU"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спираль Архимеда при отрезании, подрезании; </a:t>
            </a:r>
            <a:r>
              <a:rPr lang="ru-RU" dirty="0">
                <a:solidFill>
                  <a:srgbClr val="C00000"/>
                </a:solidFill>
                <a:latin typeface="GOST Type BU" pitchFamily="2" charset="2"/>
              </a:rPr>
              <a:t>д</a:t>
            </a:r>
            <a:r>
              <a:rPr lang="ru-RU" dirty="0">
                <a:solidFill>
                  <a:schemeClr val="tx2">
                    <a:lumMod val="75000"/>
                  </a:schemeClr>
                </a:solidFill>
                <a:latin typeface="GOST Type BU" pitchFamily="2" charset="2"/>
              </a:rPr>
              <a:t> – циклоида при фрезеровании; </a:t>
            </a:r>
            <a:br>
              <a:rPr lang="ru-RU" dirty="0">
                <a:solidFill>
                  <a:schemeClr val="tx2">
                    <a:lumMod val="75000"/>
                  </a:schemeClr>
                </a:solidFill>
                <a:latin typeface="GOST Type BU" pitchFamily="2" charset="2"/>
              </a:rPr>
            </a:br>
            <a:r>
              <a:rPr lang="ru-RU" dirty="0">
                <a:solidFill>
                  <a:srgbClr val="C00000"/>
                </a:solidFill>
                <a:latin typeface="GOST Type BU" pitchFamily="2" charset="2"/>
              </a:rPr>
              <a:t>е</a:t>
            </a:r>
            <a:r>
              <a:rPr lang="ru-RU" dirty="0">
                <a:solidFill>
                  <a:schemeClr val="tx2">
                    <a:lumMod val="75000"/>
                  </a:schemeClr>
                </a:solidFill>
                <a:latin typeface="GOST Type BU" pitchFamily="2" charset="2"/>
              </a:rPr>
              <a:t> – винтовая линия при точении, осевой обработке, хонинговании, </a:t>
            </a:r>
            <a:br>
              <a:rPr lang="ru-RU" dirty="0">
                <a:solidFill>
                  <a:schemeClr val="tx2">
                    <a:lumMod val="75000"/>
                  </a:schemeClr>
                </a:solidFill>
                <a:latin typeface="GOST Type BU" pitchFamily="2" charset="2"/>
              </a:rPr>
            </a:br>
            <a:r>
              <a:rPr lang="ru-RU" dirty="0">
                <a:solidFill>
                  <a:schemeClr val="tx2">
                    <a:lumMod val="75000"/>
                  </a:schemeClr>
                </a:solidFill>
                <a:latin typeface="GOST Type BU" pitchFamily="2" charset="2"/>
              </a:rPr>
              <a:t>протягивании винтовых пазов</a:t>
            </a:r>
          </a:p>
        </p:txBody>
      </p:sp>
      <p:pic>
        <p:nvPicPr>
          <p:cNvPr id="6" name="Рисунок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301" y="1128377"/>
            <a:ext cx="7675399" cy="4179872"/>
          </a:xfrm>
          <a:prstGeom prst="rect">
            <a:avLst/>
          </a:prstGeom>
        </p:spPr>
      </p:pic>
      <p:grpSp>
        <p:nvGrpSpPr>
          <p:cNvPr id="7" name="Группа 6"/>
          <p:cNvGrpSpPr/>
          <p:nvPr/>
        </p:nvGrpSpPr>
        <p:grpSpPr>
          <a:xfrm>
            <a:off x="8466348" y="6450136"/>
            <a:ext cx="386645" cy="369332"/>
            <a:chOff x="8466348" y="6450136"/>
            <a:chExt cx="386645" cy="369332"/>
          </a:xfrm>
        </p:grpSpPr>
        <p:sp>
          <p:nvSpPr>
            <p:cNvPr id="8" name="Овал 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3855657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83179" y="6450136"/>
            <a:ext cx="352982" cy="369332"/>
            <a:chOff x="8483179" y="6450136"/>
            <a:chExt cx="352982"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83179" y="6450136"/>
              <a:ext cx="35298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61</a:t>
              </a:r>
              <a:endParaRPr lang="ru-RU" dirty="0">
                <a:solidFill>
                  <a:srgbClr val="C00000"/>
                </a:solidFill>
                <a:latin typeface="GOST type A" panose="020B0500000000000000" pitchFamily="34" charset="0"/>
              </a:endParaRPr>
            </a:p>
          </p:txBody>
        </p:sp>
      </p:grpSp>
      <p:grpSp>
        <p:nvGrpSpPr>
          <p:cNvPr id="17" name="Группа 16"/>
          <p:cNvGrpSpPr/>
          <p:nvPr/>
        </p:nvGrpSpPr>
        <p:grpSpPr>
          <a:xfrm>
            <a:off x="288330" y="3183867"/>
            <a:ext cx="6405810" cy="701277"/>
            <a:chOff x="1" y="1555891"/>
            <a:chExt cx="8827583" cy="966401"/>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55891"/>
              <a:ext cx="2358850" cy="966401"/>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458" y="1555891"/>
              <a:ext cx="2378668" cy="96640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8734" y="1565866"/>
              <a:ext cx="2358850" cy="946450"/>
            </a:xfrm>
            <a:prstGeom prst="rect">
              <a:avLst/>
            </a:prstGeom>
          </p:spPr>
        </p:pic>
        <p:cxnSp>
          <p:nvCxnSpPr>
            <p:cNvPr id="12" name="Прямая со стрелкой 11"/>
            <p:cNvCxnSpPr>
              <a:stCxn id="6" idx="3"/>
              <a:endCxn id="8" idx="1"/>
            </p:cNvCxnSpPr>
            <p:nvPr/>
          </p:nvCxnSpPr>
          <p:spPr>
            <a:xfrm>
              <a:off x="2358850" y="2039092"/>
              <a:ext cx="86560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Прямая со стрелкой 15"/>
            <p:cNvCxnSpPr/>
            <p:nvPr/>
          </p:nvCxnSpPr>
          <p:spPr>
            <a:xfrm>
              <a:off x="5603126" y="2039091"/>
              <a:ext cx="86560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cxnSp>
        <p:nvCxnSpPr>
          <p:cNvPr id="23" name="Прямая со стрелкой 22"/>
          <p:cNvCxnSpPr/>
          <p:nvPr/>
        </p:nvCxnSpPr>
        <p:spPr>
          <a:xfrm>
            <a:off x="1160660"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00744"/>
            <a:ext cx="9144000" cy="3667525"/>
          </a:xfrm>
          <a:prstGeom prst="rect">
            <a:avLst/>
          </a:prstGeom>
        </p:spPr>
      </p:pic>
    </p:spTree>
    <p:extLst>
      <p:ext uri="{BB962C8B-B14F-4D97-AF65-F5344CB8AC3E}">
        <p14:creationId xmlns:p14="http://schemas.microsoft.com/office/powerpoint/2010/main" val="24996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6" presetClass="emph" presetSubtype="0" fill="hold" nodeType="afterEffect">
                                  <p:stCondLst>
                                    <p:cond delay="1000"/>
                                  </p:stCondLst>
                                  <p:childTnLst>
                                    <p:animScale>
                                      <p:cBhvr>
                                        <p:cTn id="12" dur="1000" fill="hold"/>
                                        <p:tgtEl>
                                          <p:spTgt spid="24"/>
                                        </p:tgtEl>
                                      </p:cBhvr>
                                      <p:by x="19000" y="19000"/>
                                    </p:animScale>
                                  </p:childTnLst>
                                </p:cTn>
                              </p:par>
                              <p:par>
                                <p:cTn id="13" presetID="42" presetClass="path" presetSubtype="0" accel="50000" decel="50000" fill="hold" nodeType="withEffect">
                                  <p:stCondLst>
                                    <p:cond delay="1000"/>
                                  </p:stCondLst>
                                  <p:childTnLst>
                                    <p:animMotion origin="layout" path="M 0 2.22222E-6 L -0.37795 0.18935 " pathEditMode="relative" rAng="0" ptsTypes="AA">
                                      <p:cBhvr>
                                        <p:cTn id="14" dur="1000" fill="hold"/>
                                        <p:tgtEl>
                                          <p:spTgt spid="24"/>
                                        </p:tgtEl>
                                        <p:attrNameLst>
                                          <p:attrName>ppt_x</p:attrName>
                                          <p:attrName>ppt_y</p:attrName>
                                        </p:attrNameLst>
                                      </p:cBhvr>
                                      <p:rCtr x="-18906" y="9468"/>
                                    </p:animMotion>
                                  </p:childTnLst>
                                </p:cTn>
                              </p:par>
                              <p:par>
                                <p:cTn id="15" presetID="53" presetClass="entr" presetSubtype="16"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00" fill="hold"/>
                                        <p:tgtEl>
                                          <p:spTgt spid="17"/>
                                        </p:tgtEl>
                                        <p:attrNameLst>
                                          <p:attrName>ppt_w</p:attrName>
                                        </p:attrNameLst>
                                      </p:cBhvr>
                                      <p:tavLst>
                                        <p:tav tm="0">
                                          <p:val>
                                            <p:fltVal val="0"/>
                                          </p:val>
                                        </p:tav>
                                        <p:tav tm="100000">
                                          <p:val>
                                            <p:strVal val="#ppt_w"/>
                                          </p:val>
                                        </p:tav>
                                      </p:tavLst>
                                    </p:anim>
                                    <p:anim calcmode="lin" valueType="num">
                                      <p:cBhvr>
                                        <p:cTn id="18" dur="700" fill="hold"/>
                                        <p:tgtEl>
                                          <p:spTgt spid="17"/>
                                        </p:tgtEl>
                                        <p:attrNameLst>
                                          <p:attrName>ppt_h</p:attrName>
                                        </p:attrNameLst>
                                      </p:cBhvr>
                                      <p:tavLst>
                                        <p:tav tm="0">
                                          <p:val>
                                            <p:fltVal val="0"/>
                                          </p:val>
                                        </p:tav>
                                        <p:tav tm="100000">
                                          <p:val>
                                            <p:strVal val="#ppt_h"/>
                                          </p:val>
                                        </p:tav>
                                      </p:tavLst>
                                    </p:anim>
                                    <p:animEffect transition="in" filter="fade">
                                      <p:cBhvr>
                                        <p:cTn id="19" dur="700"/>
                                        <p:tgtEl>
                                          <p:spTgt spid="17"/>
                                        </p:tgtEl>
                                      </p:cBhvr>
                                    </p:animEffec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4301"/>
            <a:ext cx="9144000" cy="990189"/>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ПОВЕРХНОСТЬ РЕЗАНИЯ И КООРДИНАТНЫЕ СИСТЕМЫ</a:t>
            </a:r>
          </a:p>
        </p:txBody>
      </p:sp>
      <p:sp>
        <p:nvSpPr>
          <p:cNvPr id="9" name="Содержимое 2"/>
          <p:cNvSpPr txBox="1">
            <a:spLocks/>
          </p:cNvSpPr>
          <p:nvPr/>
        </p:nvSpPr>
        <p:spPr>
          <a:xfrm>
            <a:off x="0" y="1167992"/>
            <a:ext cx="9144000" cy="679076"/>
          </a:xfrm>
          <a:prstGeom prst="rect">
            <a:avLst/>
          </a:prstGeom>
        </p:spPr>
        <p:txBody>
          <a:bodyPr vert="horz" lIns="91440" tIns="45720" rIns="91440" bIns="45720" rtlCol="0">
            <a:noAutofit/>
          </a:bodyPr>
          <a:lstStyle/>
          <a:p>
            <a:pPr indent="361950" algn="just">
              <a:lnSpc>
                <a:spcPct val="80000"/>
              </a:lnSpc>
              <a:defRPr/>
            </a:pPr>
            <a:r>
              <a:rPr lang="ru-RU" sz="2400" dirty="0">
                <a:solidFill>
                  <a:srgbClr val="C00000"/>
                </a:solidFill>
                <a:latin typeface="GOST Type BU" pitchFamily="2" charset="2"/>
              </a:rPr>
              <a:t>Поверхность резания </a:t>
            </a:r>
            <a:r>
              <a:rPr lang="ru-RU" sz="2400" dirty="0">
                <a:solidFill>
                  <a:schemeClr val="tx2">
                    <a:lumMod val="75000"/>
                  </a:schemeClr>
                </a:solidFill>
                <a:latin typeface="GOST Type BU" pitchFamily="2" charset="2"/>
              </a:rPr>
              <a:t>– поверхность, образуемая режущей кромкой в результирующем движении резания</a:t>
            </a:r>
          </a:p>
        </p:txBody>
      </p:sp>
      <p:pic>
        <p:nvPicPr>
          <p:cNvPr id="5" name="Picture 41"/>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2677597" y="1770868"/>
            <a:ext cx="3788807" cy="370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Группа 19"/>
          <p:cNvGrpSpPr/>
          <p:nvPr/>
        </p:nvGrpSpPr>
        <p:grpSpPr>
          <a:xfrm>
            <a:off x="0" y="5472858"/>
            <a:ext cx="9144000" cy="1358153"/>
            <a:chOff x="0" y="4627010"/>
            <a:chExt cx="9144000" cy="1358153"/>
          </a:xfrm>
        </p:grpSpPr>
        <p:sp>
          <p:nvSpPr>
            <p:cNvPr id="10" name="Содержимое 2"/>
            <p:cNvSpPr txBox="1">
              <a:spLocks/>
            </p:cNvSpPr>
            <p:nvPr/>
          </p:nvSpPr>
          <p:spPr>
            <a:xfrm>
              <a:off x="0" y="4627010"/>
              <a:ext cx="9144000" cy="1358153"/>
            </a:xfrm>
            <a:prstGeom prst="rect">
              <a:avLst/>
            </a:prstGeom>
          </p:spPr>
          <p:txBody>
            <a:bodyPr vert="horz" lIns="91440" tIns="45720" rIns="91440" bIns="45720" rtlCol="0">
              <a:noAutofit/>
            </a:bodyPr>
            <a:lstStyle/>
            <a:p>
              <a:pPr indent="361950" algn="ctr">
                <a:lnSpc>
                  <a:spcPct val="80000"/>
                </a:lnSpc>
                <a:defRPr/>
              </a:pPr>
              <a:r>
                <a:rPr lang="ru-RU" sz="1600" dirty="0">
                  <a:solidFill>
                    <a:schemeClr val="tx2">
                      <a:lumMod val="75000"/>
                    </a:schemeClr>
                  </a:solidFill>
                  <a:latin typeface="GOST Type BU" pitchFamily="2" charset="2"/>
                </a:rPr>
                <a:t> Поверхность резания и координатные плоскости:</a:t>
              </a:r>
            </a:p>
            <a:p>
              <a:pPr indent="361950" algn="ctr">
                <a:lnSpc>
                  <a:spcPct val="80000"/>
                </a:lnSpc>
                <a:defRPr/>
              </a:pPr>
              <a:r>
                <a:rPr lang="ru-RU" sz="1600" dirty="0">
                  <a:solidFill>
                    <a:srgbClr val="C00000"/>
                  </a:solidFill>
                  <a:latin typeface="GOST Type BU" pitchFamily="2" charset="2"/>
                </a:rPr>
                <a:t>1</a:t>
              </a:r>
              <a:r>
                <a:rPr lang="ru-RU" sz="1600" dirty="0">
                  <a:solidFill>
                    <a:schemeClr val="tx2">
                      <a:lumMod val="75000"/>
                    </a:schemeClr>
                  </a:solidFill>
                  <a:latin typeface="GOST Type BU" pitchFamily="2" charset="2"/>
                </a:rPr>
                <a:t> – режущая кромка инструмента; </a:t>
              </a:r>
              <a:r>
                <a:rPr lang="ru-RU" sz="1600" dirty="0">
                  <a:solidFill>
                    <a:srgbClr val="C00000"/>
                  </a:solidFill>
                  <a:latin typeface="GOST Type BU" pitchFamily="2" charset="2"/>
                </a:rPr>
                <a:t>2</a:t>
              </a:r>
              <a:r>
                <a:rPr lang="ru-RU" sz="1600" dirty="0">
                  <a:solidFill>
                    <a:schemeClr val="tx2">
                      <a:lumMod val="75000"/>
                    </a:schemeClr>
                  </a:solidFill>
                  <a:latin typeface="GOST Type BU" pitchFamily="2" charset="2"/>
                </a:rPr>
                <a:t> – траектория резания; </a:t>
              </a:r>
              <a:r>
                <a:rPr lang="ru-RU" sz="1600" dirty="0">
                  <a:solidFill>
                    <a:srgbClr val="C00000"/>
                  </a:solidFill>
                  <a:latin typeface="GOST Type BU" pitchFamily="2" charset="2"/>
                </a:rPr>
                <a:t>3</a:t>
              </a:r>
              <a:r>
                <a:rPr lang="ru-RU" sz="1600" dirty="0">
                  <a:solidFill>
                    <a:schemeClr val="tx2">
                      <a:lumMod val="75000"/>
                    </a:schemeClr>
                  </a:solidFill>
                  <a:latin typeface="GOST Type BU" pitchFamily="2" charset="2"/>
                </a:rPr>
                <a:t> – поверхность резания; </a:t>
              </a:r>
            </a:p>
            <a:p>
              <a:pPr indent="361950" algn="ctr">
                <a:lnSpc>
                  <a:spcPct val="80000"/>
                </a:lnSpc>
                <a:defRPr/>
              </a:pPr>
              <a:r>
                <a:rPr lang="ru-RU" sz="1600" dirty="0" smtClean="0">
                  <a:solidFill>
                    <a:schemeClr val="tx2">
                      <a:lumMod val="75000"/>
                    </a:schemeClr>
                  </a:solidFill>
                  <a:latin typeface="GOST Type BU" pitchFamily="2" charset="2"/>
                </a:rPr>
                <a:t>-</a:t>
              </a:r>
              <a:r>
                <a:rPr lang="ru-RU" sz="1600" dirty="0">
                  <a:solidFill>
                    <a:schemeClr val="tx2">
                      <a:lumMod val="75000"/>
                    </a:schemeClr>
                  </a:solidFill>
                  <a:latin typeface="GOST Type BU" pitchFamily="2" charset="2"/>
                </a:rPr>
                <a:t>основная плоскость</a:t>
              </a:r>
              <a:r>
                <a:rPr lang="ru-RU" sz="1600" dirty="0" smtClean="0">
                  <a:solidFill>
                    <a:schemeClr val="tx2">
                      <a:lumMod val="75000"/>
                    </a:schemeClr>
                  </a:solidFill>
                  <a:latin typeface="GOST Type BU" pitchFamily="2" charset="2"/>
                </a:rPr>
                <a:t>;</a:t>
              </a:r>
              <a:r>
                <a:rPr lang="en-US" sz="1600" dirty="0" smtClean="0">
                  <a:solidFill>
                    <a:schemeClr val="tx2">
                      <a:lumMod val="75000"/>
                    </a:schemeClr>
                  </a:solidFill>
                  <a:latin typeface="GOST Type BU" pitchFamily="2" charset="2"/>
                </a:rPr>
                <a:t>  </a:t>
              </a:r>
              <a:r>
                <a:rPr lang="ru-RU" sz="1600" dirty="0" smtClean="0">
                  <a:solidFill>
                    <a:schemeClr val="tx2">
                      <a:lumMod val="75000"/>
                    </a:schemeClr>
                  </a:solidFill>
                  <a:latin typeface="GOST Type BU" pitchFamily="2" charset="2"/>
                </a:rPr>
                <a:t> </a:t>
              </a:r>
              <a:r>
                <a:rPr lang="ru-RU" sz="1600" dirty="0">
                  <a:solidFill>
                    <a:schemeClr val="tx2">
                      <a:lumMod val="75000"/>
                    </a:schemeClr>
                  </a:solidFill>
                  <a:latin typeface="GOST Type BU" pitchFamily="2" charset="2"/>
                </a:rPr>
                <a:t>- секущая плоскость</a:t>
              </a:r>
              <a:r>
                <a:rPr lang="ru-RU" sz="1600" dirty="0" smtClean="0">
                  <a:solidFill>
                    <a:schemeClr val="tx2">
                      <a:lumMod val="75000"/>
                    </a:schemeClr>
                  </a:solidFill>
                  <a:latin typeface="GOST Type BU" pitchFamily="2" charset="2"/>
                </a:rPr>
                <a:t>;</a:t>
              </a:r>
              <a:r>
                <a:rPr lang="en-US" sz="1600" dirty="0" smtClean="0">
                  <a:solidFill>
                    <a:schemeClr val="tx2">
                      <a:lumMod val="75000"/>
                    </a:schemeClr>
                  </a:solidFill>
                  <a:latin typeface="GOST Type BU" pitchFamily="2" charset="2"/>
                </a:rPr>
                <a:t>     </a:t>
              </a:r>
              <a:r>
                <a:rPr lang="ru-RU" sz="1600" dirty="0" smtClean="0">
                  <a:solidFill>
                    <a:schemeClr val="tx2">
                      <a:lumMod val="75000"/>
                    </a:schemeClr>
                  </a:solidFill>
                  <a:latin typeface="GOST Type BU" pitchFamily="2" charset="2"/>
                </a:rPr>
                <a:t>- </a:t>
              </a:r>
              <a:r>
                <a:rPr lang="ru-RU" sz="1600" dirty="0">
                  <a:solidFill>
                    <a:schemeClr val="tx2">
                      <a:lumMod val="75000"/>
                    </a:schemeClr>
                  </a:solidFill>
                  <a:latin typeface="GOST Type BU" pitchFamily="2" charset="2"/>
                </a:rPr>
                <a:t>плоскость резания; </a:t>
              </a:r>
            </a:p>
            <a:p>
              <a:pPr indent="361950" algn="ctr">
                <a:lnSpc>
                  <a:spcPct val="80000"/>
                </a:lnSpc>
                <a:defRPr/>
              </a:pPr>
              <a:r>
                <a:rPr lang="ru-RU" sz="1600" dirty="0" smtClean="0">
                  <a:solidFill>
                    <a:schemeClr val="tx2">
                      <a:lumMod val="75000"/>
                    </a:schemeClr>
                  </a:solidFill>
                  <a:latin typeface="GOST Type BU" pitchFamily="2" charset="2"/>
                </a:rPr>
                <a:t>-</a:t>
              </a:r>
              <a:r>
                <a:rPr lang="ru-RU" sz="1600" dirty="0">
                  <a:solidFill>
                    <a:schemeClr val="tx2">
                      <a:lumMod val="75000"/>
                    </a:schemeClr>
                  </a:solidFill>
                  <a:latin typeface="GOST Type BU" pitchFamily="2" charset="2"/>
                </a:rPr>
                <a:t>скорость резания; </a:t>
              </a:r>
              <a:r>
                <a:rPr lang="en-US" sz="1600" dirty="0" smtClean="0">
                  <a:solidFill>
                    <a:schemeClr val="tx2">
                      <a:lumMod val="75000"/>
                    </a:schemeClr>
                  </a:solidFill>
                  <a:latin typeface="GOST Type BU" pitchFamily="2" charset="2"/>
                </a:rPr>
                <a:t>   </a:t>
              </a:r>
              <a:r>
                <a:rPr lang="ru-RU" sz="1600" dirty="0" smtClean="0">
                  <a:solidFill>
                    <a:schemeClr val="tx2">
                      <a:lumMod val="75000"/>
                    </a:schemeClr>
                  </a:solidFill>
                  <a:latin typeface="GOST Type BU" pitchFamily="2" charset="2"/>
                </a:rPr>
                <a:t>- </a:t>
              </a:r>
              <a:r>
                <a:rPr lang="ru-RU" sz="1600" dirty="0">
                  <a:solidFill>
                    <a:schemeClr val="tx2">
                      <a:lumMod val="75000"/>
                    </a:schemeClr>
                  </a:solidFill>
                  <a:latin typeface="GOST Type BU" pitchFamily="2" charset="2"/>
                </a:rPr>
                <a:t>нормаль к поверхности резания; </a:t>
              </a:r>
              <a:r>
                <a:rPr lang="en-US" sz="1600" dirty="0" smtClean="0">
                  <a:solidFill>
                    <a:schemeClr val="tx2">
                      <a:lumMod val="75000"/>
                    </a:schemeClr>
                  </a:solidFill>
                  <a:latin typeface="GOST Type BU" pitchFamily="2" charset="2"/>
                </a:rPr>
                <a:t> </a:t>
              </a:r>
              <a:r>
                <a:rPr lang="ru-RU" sz="1600" dirty="0" smtClean="0">
                  <a:solidFill>
                    <a:schemeClr val="tx2">
                      <a:lumMod val="75000"/>
                    </a:schemeClr>
                  </a:solidFill>
                  <a:latin typeface="GOST Type BU" pitchFamily="2" charset="2"/>
                </a:rPr>
                <a:t> </a:t>
              </a:r>
              <a:r>
                <a:rPr lang="ru-RU" sz="1600" dirty="0">
                  <a:solidFill>
                    <a:schemeClr val="tx2">
                      <a:lumMod val="75000"/>
                    </a:schemeClr>
                  </a:solidFill>
                  <a:latin typeface="GOST Type BU" pitchFamily="2" charset="2"/>
                </a:rPr>
                <a:t>- </a:t>
              </a:r>
              <a:r>
                <a:rPr lang="ru-RU" sz="1600" dirty="0" smtClean="0">
                  <a:solidFill>
                    <a:schemeClr val="tx2">
                      <a:lumMod val="75000"/>
                    </a:schemeClr>
                  </a:solidFill>
                  <a:latin typeface="GOST Type BU" pitchFamily="2" charset="2"/>
                </a:rPr>
                <a:t> </a:t>
              </a:r>
              <a:r>
                <a:rPr lang="ru-RU" sz="1600" dirty="0">
                  <a:solidFill>
                    <a:schemeClr val="tx2">
                      <a:lumMod val="75000"/>
                    </a:schemeClr>
                  </a:solidFill>
                  <a:latin typeface="GOST Type BU" pitchFamily="2" charset="2"/>
                </a:rPr>
                <a:t>касательная к поверхности резания</a:t>
              </a:r>
            </a:p>
          </p:txBody>
        </p:sp>
        <p:pic>
          <p:nvPicPr>
            <p:cNvPr id="1041" name="Picture 17"/>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6242" y="4976492"/>
              <a:ext cx="411534" cy="35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20777" y="5002527"/>
              <a:ext cx="243372" cy="30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5137" y="5020279"/>
              <a:ext cx="223882" cy="28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301" y="5171418"/>
              <a:ext cx="278606" cy="30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31"/>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35931" y="5215831"/>
              <a:ext cx="219175" cy="25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8" name="Picture 34"/>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48538" y="5204935"/>
              <a:ext cx="210217" cy="26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Группа 12"/>
          <p:cNvGrpSpPr/>
          <p:nvPr/>
        </p:nvGrpSpPr>
        <p:grpSpPr>
          <a:xfrm>
            <a:off x="8466347" y="6450136"/>
            <a:ext cx="386645" cy="369332"/>
            <a:chOff x="8466347"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657536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935182"/>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Поверхность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871334"/>
            <a:ext cx="9144000" cy="824032"/>
          </a:xfrm>
          <a:prstGeom prst="rect">
            <a:avLst/>
          </a:prstGeom>
        </p:spPr>
        <p:txBody>
          <a:bodyPr vert="horz" lIns="91440" tIns="45720" rIns="91440" bIns="45720" rtlCol="0">
            <a:noAutofit/>
          </a:bodyPr>
          <a:lstStyle/>
          <a:p>
            <a:pPr algn="ctr">
              <a:lnSpc>
                <a:spcPct val="80000"/>
              </a:lnSpc>
              <a:defRPr/>
            </a:pPr>
            <a:r>
              <a:rPr lang="ru-RU" sz="2000" dirty="0">
                <a:solidFill>
                  <a:schemeClr val="tx2">
                    <a:lumMod val="75000"/>
                  </a:schemeClr>
                </a:solidFill>
                <a:latin typeface="GOST Type BU" pitchFamily="2" charset="2"/>
              </a:rPr>
              <a:t>Поверхность резания </a:t>
            </a:r>
            <a:r>
              <a:rPr lang="ru-RU" sz="2000" dirty="0">
                <a:solidFill>
                  <a:srgbClr val="C00000"/>
                </a:solidFill>
                <a:latin typeface="GOST Type BU" pitchFamily="2" charset="2"/>
              </a:rPr>
              <a:t>(1) </a:t>
            </a:r>
            <a:r>
              <a:rPr lang="ru-RU" sz="2000" dirty="0">
                <a:solidFill>
                  <a:schemeClr val="tx2">
                    <a:lumMod val="75000"/>
                  </a:schemeClr>
                </a:solidFill>
                <a:latin typeface="GOST Type BU" pitchFamily="2" charset="2"/>
              </a:rPr>
              <a:t>и поверхность главного движения</a:t>
            </a:r>
            <a:r>
              <a:rPr lang="ru-RU" sz="2000" dirty="0">
                <a:solidFill>
                  <a:srgbClr val="C00000"/>
                </a:solidFill>
                <a:latin typeface="GOST Type BU" pitchFamily="2" charset="2"/>
              </a:rPr>
              <a:t> (2)</a:t>
            </a:r>
            <a:r>
              <a:rPr lang="ru-RU" sz="2000" dirty="0">
                <a:solidFill>
                  <a:schemeClr val="tx2">
                    <a:lumMod val="75000"/>
                  </a:schemeClr>
                </a:solidFill>
                <a:latin typeface="GOST Type BU" pitchFamily="2" charset="2"/>
              </a:rPr>
              <a:t> соответственно при: </a:t>
            </a:r>
            <a:r>
              <a:rPr lang="ru-RU" sz="2000" dirty="0">
                <a:solidFill>
                  <a:srgbClr val="C00000"/>
                </a:solidFill>
                <a:latin typeface="GOST Type BU" pitchFamily="2" charset="2"/>
              </a:rPr>
              <a:t>а</a:t>
            </a:r>
            <a:r>
              <a:rPr lang="ru-RU" sz="2000" dirty="0">
                <a:solidFill>
                  <a:schemeClr val="tx2">
                    <a:lumMod val="75000"/>
                  </a:schemeClr>
                </a:solidFill>
                <a:latin typeface="GOST Type BU" pitchFamily="2" charset="2"/>
              </a:rPr>
              <a:t> и </a:t>
            </a:r>
            <a:r>
              <a:rPr lang="ru-RU" sz="2000" dirty="0">
                <a:solidFill>
                  <a:srgbClr val="C00000"/>
                </a:solidFill>
                <a:latin typeface="GOST Type BU" pitchFamily="2" charset="2"/>
              </a:rPr>
              <a:t>б</a:t>
            </a:r>
            <a:r>
              <a:rPr lang="ru-RU" sz="2000" dirty="0">
                <a:solidFill>
                  <a:schemeClr val="tx2">
                    <a:lumMod val="75000"/>
                  </a:schemeClr>
                </a:solidFill>
                <a:latin typeface="GOST Type BU" pitchFamily="2" charset="2"/>
              </a:rPr>
              <a:t> – точении; </a:t>
            </a:r>
            <a:r>
              <a:rPr lang="ru-RU" sz="2000" dirty="0">
                <a:solidFill>
                  <a:srgbClr val="C00000"/>
                </a:solidFill>
                <a:latin typeface="GOST Type BU" pitchFamily="2" charset="2"/>
              </a:rPr>
              <a:t>в</a:t>
            </a:r>
            <a:r>
              <a:rPr lang="ru-RU" sz="2000" dirty="0">
                <a:solidFill>
                  <a:schemeClr val="tx2">
                    <a:lumMod val="75000"/>
                  </a:schemeClr>
                </a:solidFill>
                <a:latin typeface="GOST Type BU" pitchFamily="2" charset="2"/>
              </a:rPr>
              <a:t> и </a:t>
            </a:r>
            <a:r>
              <a:rPr lang="ru-RU" sz="2000" dirty="0">
                <a:solidFill>
                  <a:srgbClr val="C00000"/>
                </a:solidFill>
                <a:latin typeface="GOST Type BU" pitchFamily="2" charset="2"/>
              </a:rPr>
              <a:t>г</a:t>
            </a:r>
            <a:r>
              <a:rPr lang="ru-RU" sz="2000" dirty="0">
                <a:solidFill>
                  <a:schemeClr val="tx2">
                    <a:lumMod val="75000"/>
                  </a:schemeClr>
                </a:solidFill>
                <a:latin typeface="GOST Type BU" pitchFamily="2" charset="2"/>
              </a:rPr>
              <a:t> – сверлении</a:t>
            </a:r>
            <a:r>
              <a:rPr lang="ru-RU" sz="2000" dirty="0" smtClean="0">
                <a:solidFill>
                  <a:schemeClr val="tx2">
                    <a:lumMod val="75000"/>
                  </a:schemeClr>
                </a:solidFill>
                <a:latin typeface="GOST Type BU" pitchFamily="2" charset="2"/>
              </a:rPr>
              <a:t>;</a:t>
            </a:r>
          </a:p>
          <a:p>
            <a:pPr indent="361950" algn="ctr">
              <a:lnSpc>
                <a:spcPct val="80000"/>
              </a:lnSpc>
              <a:defRPr/>
            </a:pPr>
            <a:r>
              <a:rPr lang="ru-RU" sz="2000" dirty="0" smtClean="0">
                <a:solidFill>
                  <a:schemeClr val="tx2">
                    <a:lumMod val="75000"/>
                  </a:schemeClr>
                </a:solidFill>
                <a:latin typeface="GOST Type BU" pitchFamily="2" charset="2"/>
              </a:rPr>
              <a:t> </a:t>
            </a:r>
            <a:r>
              <a:rPr lang="ru-RU" sz="2000" dirty="0">
                <a:solidFill>
                  <a:srgbClr val="C00000"/>
                </a:solidFill>
                <a:latin typeface="GOST Type BU" pitchFamily="2" charset="2"/>
              </a:rPr>
              <a:t>д</a:t>
            </a:r>
            <a:r>
              <a:rPr lang="ru-RU" sz="2000" dirty="0">
                <a:solidFill>
                  <a:schemeClr val="tx2">
                    <a:lumMod val="75000"/>
                  </a:schemeClr>
                </a:solidFill>
                <a:latin typeface="GOST Type BU" pitchFamily="2" charset="2"/>
              </a:rPr>
              <a:t> и</a:t>
            </a:r>
            <a:r>
              <a:rPr lang="ru-RU" sz="2000" dirty="0">
                <a:solidFill>
                  <a:srgbClr val="C00000"/>
                </a:solidFill>
                <a:latin typeface="GOST Type BU" pitchFamily="2" charset="2"/>
              </a:rPr>
              <a:t> е</a:t>
            </a:r>
            <a:r>
              <a:rPr lang="ru-RU" sz="2000" dirty="0">
                <a:solidFill>
                  <a:schemeClr val="tx2">
                    <a:lumMod val="75000"/>
                  </a:schemeClr>
                </a:solidFill>
                <a:latin typeface="GOST Type BU" pitchFamily="2" charset="2"/>
              </a:rPr>
              <a:t> – фрезеровании</a:t>
            </a:r>
          </a:p>
        </p:txBody>
      </p:sp>
      <p:pic>
        <p:nvPicPr>
          <p:cNvPr id="3" name="Рисунок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949" y="1068395"/>
            <a:ext cx="7780103" cy="4802939"/>
          </a:xfrm>
          <a:prstGeom prst="rect">
            <a:avLst/>
          </a:prstGeom>
        </p:spPr>
      </p:pic>
      <p:grpSp>
        <p:nvGrpSpPr>
          <p:cNvPr id="5" name="Группа 4"/>
          <p:cNvGrpSpPr/>
          <p:nvPr/>
        </p:nvGrpSpPr>
        <p:grpSpPr>
          <a:xfrm>
            <a:off x="8466347" y="6450136"/>
            <a:ext cx="386645" cy="369332"/>
            <a:chOff x="8466347" y="6450136"/>
            <a:chExt cx="386645"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1915064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106839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СИСТЕМЫ КООРДИНАТ ПРИ ФАСОННОМ ТОЧЕНИИ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428616"/>
            <a:ext cx="9144000" cy="824032"/>
          </a:xfrm>
          <a:prstGeom prst="rect">
            <a:avLst/>
          </a:prstGeom>
        </p:spPr>
        <p:txBody>
          <a:bodyPr vert="horz" lIns="91440" tIns="45720" rIns="91440" bIns="45720" rtlCol="0">
            <a:noAutofit/>
          </a:bodyPr>
          <a:lstStyle/>
          <a:p>
            <a:pPr algn="ctr">
              <a:lnSpc>
                <a:spcPct val="80000"/>
              </a:lnSpc>
              <a:defRPr/>
            </a:pP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 инструментальная;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 статическая; </a:t>
            </a:r>
            <a:r>
              <a:rPr lang="ru-RU" sz="2400" dirty="0">
                <a:solidFill>
                  <a:srgbClr val="C00000"/>
                </a:solidFill>
                <a:latin typeface="GOST Type BU" pitchFamily="2" charset="2"/>
              </a:rPr>
              <a:t>в</a:t>
            </a:r>
            <a:r>
              <a:rPr lang="ru-RU" sz="2400" dirty="0">
                <a:solidFill>
                  <a:schemeClr val="tx2">
                    <a:lumMod val="75000"/>
                  </a:schemeClr>
                </a:solidFill>
                <a:latin typeface="GOST Type BU" pitchFamily="2" charset="2"/>
              </a:rPr>
              <a:t> – кинематическая</a:t>
            </a:r>
          </a:p>
        </p:txBody>
      </p:sp>
      <p:sp>
        <p:nvSpPr>
          <p:cNvPr id="4" name="TextBox 3"/>
          <p:cNvSpPr txBox="1"/>
          <p:nvPr/>
        </p:nvSpPr>
        <p:spPr>
          <a:xfrm>
            <a:off x="211138" y="1320947"/>
            <a:ext cx="325730" cy="523220"/>
          </a:xfrm>
          <a:prstGeom prst="rect">
            <a:avLst/>
          </a:prstGeom>
          <a:noFill/>
        </p:spPr>
        <p:txBody>
          <a:bodyPr wrap="none" rtlCol="0">
            <a:spAutoFit/>
          </a:bodyPr>
          <a:lstStyle/>
          <a:p>
            <a:r>
              <a:rPr lang="ru-RU" sz="2800" dirty="0" smtClean="0">
                <a:solidFill>
                  <a:schemeClr val="tx2">
                    <a:lumMod val="50000"/>
                  </a:schemeClr>
                </a:solidFill>
                <a:latin typeface="GOST Type AU" pitchFamily="2" charset="0"/>
              </a:rPr>
              <a:t>а</a:t>
            </a:r>
            <a:endParaRPr lang="ru-RU" dirty="0">
              <a:solidFill>
                <a:schemeClr val="tx2">
                  <a:lumMod val="50000"/>
                </a:schemeClr>
              </a:solidFill>
              <a:latin typeface="GOST Type AU" pitchFamily="2" charset="0"/>
            </a:endParaRPr>
          </a:p>
        </p:txBody>
      </p:sp>
      <p:sp>
        <p:nvSpPr>
          <p:cNvPr id="7" name="TextBox 6"/>
          <p:cNvSpPr txBox="1"/>
          <p:nvPr/>
        </p:nvSpPr>
        <p:spPr>
          <a:xfrm>
            <a:off x="2961265" y="1320947"/>
            <a:ext cx="325730" cy="523220"/>
          </a:xfrm>
          <a:prstGeom prst="rect">
            <a:avLst/>
          </a:prstGeom>
          <a:noFill/>
        </p:spPr>
        <p:txBody>
          <a:bodyPr wrap="none" rtlCol="0">
            <a:spAutoFit/>
          </a:bodyPr>
          <a:lstStyle/>
          <a:p>
            <a:r>
              <a:rPr lang="ru-RU" sz="2800" dirty="0" smtClean="0">
                <a:solidFill>
                  <a:schemeClr val="tx2">
                    <a:lumMod val="50000"/>
                  </a:schemeClr>
                </a:solidFill>
                <a:latin typeface="GOST Type AU" pitchFamily="2" charset="0"/>
              </a:rPr>
              <a:t>б</a:t>
            </a:r>
            <a:endParaRPr lang="ru-RU" dirty="0">
              <a:solidFill>
                <a:schemeClr val="tx2">
                  <a:lumMod val="50000"/>
                </a:schemeClr>
              </a:solidFill>
              <a:latin typeface="GOST Type AU" pitchFamily="2" charset="0"/>
            </a:endParaRPr>
          </a:p>
        </p:txBody>
      </p:sp>
      <p:sp>
        <p:nvSpPr>
          <p:cNvPr id="8" name="TextBox 7"/>
          <p:cNvSpPr txBox="1"/>
          <p:nvPr/>
        </p:nvSpPr>
        <p:spPr>
          <a:xfrm>
            <a:off x="6514957" y="1473347"/>
            <a:ext cx="325730" cy="523220"/>
          </a:xfrm>
          <a:prstGeom prst="rect">
            <a:avLst/>
          </a:prstGeom>
          <a:noFill/>
        </p:spPr>
        <p:txBody>
          <a:bodyPr wrap="none" rtlCol="0">
            <a:spAutoFit/>
          </a:bodyPr>
          <a:lstStyle/>
          <a:p>
            <a:r>
              <a:rPr lang="ru-RU" sz="2800" dirty="0" smtClean="0">
                <a:solidFill>
                  <a:schemeClr val="tx2">
                    <a:lumMod val="50000"/>
                  </a:schemeClr>
                </a:solidFill>
                <a:latin typeface="GOST Type AU" pitchFamily="2" charset="0"/>
              </a:rPr>
              <a:t>в</a:t>
            </a:r>
            <a:endParaRPr lang="ru-RU" dirty="0">
              <a:solidFill>
                <a:schemeClr val="tx2">
                  <a:lumMod val="50000"/>
                </a:schemeClr>
              </a:solidFill>
              <a:latin typeface="GOST Type AU" pitchFamily="2" charset="0"/>
            </a:endParaRPr>
          </a:p>
        </p:txBody>
      </p:sp>
      <p:pic>
        <p:nvPicPr>
          <p:cNvPr id="11" name="Picture 6" descr="F:\Amigo\Work\PSU\Презентация лекций ТР и ТП\~Pic\Рис. 3.7. Системы координат и координатные плоскости при фасоном точении.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138" y="1734957"/>
            <a:ext cx="87217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Группа 8"/>
          <p:cNvGrpSpPr/>
          <p:nvPr/>
        </p:nvGrpSpPr>
        <p:grpSpPr>
          <a:xfrm>
            <a:off x="8466348" y="6450136"/>
            <a:ext cx="386645" cy="369332"/>
            <a:chOff x="8466348" y="6450136"/>
            <a:chExt cx="386645" cy="369332"/>
          </a:xfrm>
        </p:grpSpPr>
        <p:sp>
          <p:nvSpPr>
            <p:cNvPr id="12" name="Овал 11"/>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TextBox 12"/>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6721258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106839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СИСТЕМЫ КООРДИНАТ ПРИ РОТАЦИОННОМ ТОЧЕНИИ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428616"/>
            <a:ext cx="9144000" cy="824032"/>
          </a:xfrm>
          <a:prstGeom prst="rect">
            <a:avLst/>
          </a:prstGeom>
        </p:spPr>
        <p:txBody>
          <a:bodyPr vert="horz" lIns="91440" tIns="45720" rIns="91440" bIns="45720" rtlCol="0">
            <a:noAutofit/>
          </a:bodyPr>
          <a:lstStyle/>
          <a:p>
            <a:pPr algn="ctr">
              <a:lnSpc>
                <a:spcPct val="80000"/>
              </a:lnSpc>
              <a:defRPr/>
            </a:pPr>
            <a:r>
              <a:rPr lang="ru-RU" sz="2400" dirty="0">
                <a:solidFill>
                  <a:srgbClr val="C00000"/>
                </a:solidFill>
                <a:latin typeface="GOST Type BU" pitchFamily="2" charset="2"/>
              </a:rPr>
              <a:t>а</a:t>
            </a:r>
            <a:r>
              <a:rPr lang="ru-RU" sz="2400" dirty="0">
                <a:solidFill>
                  <a:schemeClr val="tx2">
                    <a:lumMod val="75000"/>
                  </a:schemeClr>
                </a:solidFill>
                <a:latin typeface="GOST Type BU" pitchFamily="2" charset="2"/>
              </a:rPr>
              <a:t> – инструментальная;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 статическая; </a:t>
            </a:r>
            <a:r>
              <a:rPr lang="ru-RU" sz="2400" dirty="0">
                <a:solidFill>
                  <a:srgbClr val="C00000"/>
                </a:solidFill>
                <a:latin typeface="GOST Type BU" pitchFamily="2" charset="2"/>
              </a:rPr>
              <a:t>в</a:t>
            </a:r>
            <a:r>
              <a:rPr lang="ru-RU" sz="2400" dirty="0">
                <a:solidFill>
                  <a:schemeClr val="tx2">
                    <a:lumMod val="75000"/>
                  </a:schemeClr>
                </a:solidFill>
                <a:latin typeface="GOST Type BU" pitchFamily="2" charset="2"/>
              </a:rPr>
              <a:t> – кинематическая</a:t>
            </a:r>
          </a:p>
        </p:txBody>
      </p:sp>
      <p:pic>
        <p:nvPicPr>
          <p:cNvPr id="6" name="Рисунок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491" y="1002082"/>
            <a:ext cx="8339018" cy="4426534"/>
          </a:xfrm>
          <a:prstGeom prst="rect">
            <a:avLst/>
          </a:prstGeom>
        </p:spPr>
      </p:pic>
      <p:grpSp>
        <p:nvGrpSpPr>
          <p:cNvPr id="5" name="Группа 4"/>
          <p:cNvGrpSpPr/>
          <p:nvPr/>
        </p:nvGrpSpPr>
        <p:grpSpPr>
          <a:xfrm>
            <a:off x="8466347" y="6450136"/>
            <a:ext cx="386645" cy="369332"/>
            <a:chOff x="8466347"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7347000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4301"/>
            <a:ext cx="9144000" cy="990189"/>
          </a:xfrm>
        </p:spPr>
        <p:txBody>
          <a:bodyPr>
            <a:noAutofit/>
          </a:bodyPr>
          <a:lstStyle/>
          <a:p>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ПОВЕРХНОСТИ И ГЕОМЕТРИЧЕСКИЕ ЭЛЕМЕНТЫ ЗАГОТОВКИ</a:t>
            </a:r>
          </a:p>
        </p:txBody>
      </p:sp>
      <p:sp>
        <p:nvSpPr>
          <p:cNvPr id="10" name="Содержимое 2"/>
          <p:cNvSpPr txBox="1">
            <a:spLocks/>
          </p:cNvSpPr>
          <p:nvPr/>
        </p:nvSpPr>
        <p:spPr>
          <a:xfrm>
            <a:off x="0" y="5987813"/>
            <a:ext cx="9144000" cy="679076"/>
          </a:xfrm>
          <a:prstGeom prst="rect">
            <a:avLst/>
          </a:prstGeom>
        </p:spPr>
        <p:txBody>
          <a:bodyPr vert="horz" lIns="91440" tIns="45720" rIns="91440" bIns="45720" rtlCol="0">
            <a:noAutofit/>
          </a:bodyPr>
          <a:lstStyle/>
          <a:p>
            <a:pPr indent="361950" algn="ctr">
              <a:lnSpc>
                <a:spcPct val="80000"/>
              </a:lnSpc>
              <a:defRPr/>
            </a:pPr>
            <a:r>
              <a:rPr lang="ru-RU" dirty="0">
                <a:solidFill>
                  <a:schemeClr val="tx2">
                    <a:lumMod val="75000"/>
                  </a:schemeClr>
                </a:solidFill>
                <a:latin typeface="GOST Type BU" pitchFamily="2" charset="2"/>
              </a:rPr>
              <a:t>Срезаемый слой и сечение срезаемого слоя</a:t>
            </a:r>
            <a:r>
              <a:rPr lang="ru-RU" dirty="0" smtClean="0">
                <a:solidFill>
                  <a:schemeClr val="tx2">
                    <a:lumMod val="75000"/>
                  </a:schemeClr>
                </a:solidFill>
                <a:latin typeface="GOST Type BU" pitchFamily="2" charset="2"/>
              </a:rPr>
              <a:t>:</a:t>
            </a:r>
            <a:endParaRPr lang="en-US" dirty="0" smtClean="0">
              <a:solidFill>
                <a:schemeClr val="tx2">
                  <a:lumMod val="75000"/>
                </a:schemeClr>
              </a:solidFill>
              <a:latin typeface="GOST Type BU" pitchFamily="2" charset="2"/>
            </a:endParaRPr>
          </a:p>
          <a:p>
            <a:pPr indent="361950" algn="ctr">
              <a:lnSpc>
                <a:spcPct val="80000"/>
              </a:lnSpc>
              <a:defRPr/>
            </a:pPr>
            <a:r>
              <a:rPr lang="ru-RU" dirty="0" smtClean="0">
                <a:solidFill>
                  <a:srgbClr val="C00000"/>
                </a:solidFill>
                <a:latin typeface="GOST Type BU" pitchFamily="2" charset="2"/>
              </a:rPr>
              <a:t>1</a:t>
            </a:r>
            <a:r>
              <a:rPr lang="ru-RU" dirty="0" smtClean="0">
                <a:solidFill>
                  <a:schemeClr val="tx2">
                    <a:lumMod val="75000"/>
                  </a:schemeClr>
                </a:solidFill>
                <a:latin typeface="GOST Type BU" pitchFamily="2" charset="2"/>
              </a:rPr>
              <a:t> – </a:t>
            </a:r>
            <a:r>
              <a:rPr lang="ru-RU" dirty="0">
                <a:solidFill>
                  <a:schemeClr val="tx2">
                    <a:lumMod val="75000"/>
                  </a:schemeClr>
                </a:solidFill>
                <a:latin typeface="GOST Type BU" pitchFamily="2" charset="2"/>
              </a:rPr>
              <a:t>режущая кромка; </a:t>
            </a:r>
            <a:r>
              <a:rPr lang="ru-RU" dirty="0">
                <a:solidFill>
                  <a:srgbClr val="C00000"/>
                </a:solidFill>
                <a:latin typeface="GOST Type BU" pitchFamily="2" charset="2"/>
              </a:rPr>
              <a:t>2</a:t>
            </a:r>
            <a:r>
              <a:rPr lang="ru-RU" dirty="0">
                <a:solidFill>
                  <a:schemeClr val="tx2">
                    <a:lumMod val="75000"/>
                  </a:schemeClr>
                </a:solidFill>
                <a:latin typeface="GOST Type BU" pitchFamily="2" charset="2"/>
              </a:rPr>
              <a:t> – траектория резания; </a:t>
            </a:r>
            <a:r>
              <a:rPr lang="ru-RU" dirty="0">
                <a:solidFill>
                  <a:srgbClr val="C00000"/>
                </a:solidFill>
                <a:latin typeface="GOST Type BU" pitchFamily="2" charset="2"/>
              </a:rPr>
              <a:t>3</a:t>
            </a:r>
            <a:r>
              <a:rPr lang="ru-RU" dirty="0">
                <a:solidFill>
                  <a:schemeClr val="tx2">
                    <a:lumMod val="75000"/>
                  </a:schemeClr>
                </a:solidFill>
                <a:latin typeface="GOST Type BU" pitchFamily="2" charset="2"/>
              </a:rPr>
              <a:t> – срезаемый слой; </a:t>
            </a:r>
            <a:r>
              <a:rPr lang="ru-RU" dirty="0">
                <a:solidFill>
                  <a:srgbClr val="C00000"/>
                </a:solidFill>
                <a:latin typeface="GOST Type BU" pitchFamily="2" charset="2"/>
              </a:rPr>
              <a:t>4</a:t>
            </a:r>
            <a:r>
              <a:rPr lang="ru-RU" dirty="0">
                <a:solidFill>
                  <a:schemeClr val="tx2">
                    <a:lumMod val="75000"/>
                  </a:schemeClr>
                </a:solidFill>
                <a:latin typeface="GOST Type BU" pitchFamily="2" charset="2"/>
              </a:rPr>
              <a:t> – сечение срезаемого слоя</a:t>
            </a:r>
            <a:r>
              <a:rPr lang="ru-RU" dirty="0" smtClean="0">
                <a:solidFill>
                  <a:schemeClr val="tx2">
                    <a:lumMod val="75000"/>
                  </a:schemeClr>
                </a:solidFill>
                <a:latin typeface="GOST Type BU" pitchFamily="2" charset="2"/>
              </a:rPr>
              <a:t>; </a:t>
            </a:r>
            <a:r>
              <a:rPr lang="ru-RU" dirty="0" smtClean="0">
                <a:solidFill>
                  <a:srgbClr val="C00000"/>
                </a:solidFill>
                <a:latin typeface="GOST Type BU" pitchFamily="2" charset="2"/>
              </a:rPr>
              <a:t>а</a:t>
            </a:r>
            <a:r>
              <a:rPr lang="ru-RU" dirty="0" smtClean="0">
                <a:solidFill>
                  <a:schemeClr val="tx2">
                    <a:lumMod val="75000"/>
                  </a:schemeClr>
                </a:solidFill>
                <a:latin typeface="GOST Type BU" pitchFamily="2" charset="2"/>
              </a:rPr>
              <a:t> </a:t>
            </a:r>
            <a:r>
              <a:rPr lang="ru-RU" dirty="0">
                <a:solidFill>
                  <a:schemeClr val="tx2">
                    <a:lumMod val="75000"/>
                  </a:schemeClr>
                </a:solidFill>
                <a:latin typeface="GOST Type BU" pitchFamily="2" charset="2"/>
              </a:rPr>
              <a:t>– толщина срезаемого слоя; </a:t>
            </a:r>
            <a:r>
              <a:rPr lang="ru-RU" dirty="0">
                <a:solidFill>
                  <a:srgbClr val="C00000"/>
                </a:solidFill>
                <a:latin typeface="GOST Type BU" pitchFamily="2" charset="2"/>
              </a:rPr>
              <a:t>b</a:t>
            </a:r>
            <a:r>
              <a:rPr lang="ru-RU" dirty="0">
                <a:solidFill>
                  <a:schemeClr val="tx2">
                    <a:lumMod val="75000"/>
                  </a:schemeClr>
                </a:solidFill>
                <a:latin typeface="GOST Type BU" pitchFamily="2" charset="2"/>
              </a:rPr>
              <a:t> – ширина срезаемого слоя</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4721" y="1065335"/>
            <a:ext cx="4634559" cy="5027985"/>
          </a:xfrm>
          <a:prstGeom prst="rect">
            <a:avLst/>
          </a:prstGeom>
        </p:spPr>
      </p:pic>
      <p:grpSp>
        <p:nvGrpSpPr>
          <p:cNvPr id="5" name="Группа 4"/>
          <p:cNvGrpSpPr/>
          <p:nvPr/>
        </p:nvGrpSpPr>
        <p:grpSpPr>
          <a:xfrm>
            <a:off x="8466348" y="6450136"/>
            <a:ext cx="386644" cy="369332"/>
            <a:chOff x="8466348" y="6450136"/>
            <a:chExt cx="38664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3896242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4301"/>
            <a:ext cx="9144000" cy="754943"/>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ПАРАМЕТРЫ СРЕЗАЕМОГО СЛОЯ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1267691"/>
            <a:ext cx="9144000" cy="3631687"/>
          </a:xfrm>
          <a:prstGeom prst="rect">
            <a:avLst/>
          </a:prstGeom>
        </p:spPr>
        <p:txBody>
          <a:bodyPr vert="horz" lIns="91440" tIns="45720" rIns="91440" bIns="45720" rtlCol="0">
            <a:noAutofit/>
          </a:bodyPr>
          <a:lstStyle/>
          <a:p>
            <a:pPr indent="361950" algn="just">
              <a:lnSpc>
                <a:spcPct val="80000"/>
              </a:lnSpc>
              <a:defRPr/>
            </a:pPr>
            <a:r>
              <a:rPr lang="ru-RU" sz="2400" dirty="0" smtClean="0">
                <a:solidFill>
                  <a:schemeClr val="tx2">
                    <a:lumMod val="75000"/>
                  </a:schemeClr>
                </a:solidFill>
                <a:latin typeface="GOST Type BU" pitchFamily="2" charset="2"/>
              </a:rPr>
              <a:t>При точении: </a:t>
            </a:r>
            <a:endParaRPr lang="en-US" sz="2400" dirty="0" smtClean="0">
              <a:solidFill>
                <a:schemeClr val="tx2">
                  <a:lumMod val="75000"/>
                </a:schemeClr>
              </a:solidFill>
              <a:latin typeface="GOST Type BU" pitchFamily="2" charset="2"/>
            </a:endParaRPr>
          </a:p>
          <a:p>
            <a:pPr indent="361950" algn="just">
              <a:lnSpc>
                <a:spcPct val="80000"/>
              </a:lnSpc>
              <a:defRPr/>
            </a:pPr>
            <a:endParaRPr lang="en-US" sz="2400" dirty="0">
              <a:solidFill>
                <a:schemeClr val="tx2">
                  <a:lumMod val="75000"/>
                </a:schemeClr>
              </a:solidFill>
              <a:latin typeface="GOST Type BU" pitchFamily="2" charset="2"/>
            </a:endParaRPr>
          </a:p>
          <a:p>
            <a:pPr indent="361950" algn="just">
              <a:lnSpc>
                <a:spcPct val="80000"/>
              </a:lnSpc>
              <a:defRPr/>
            </a:pPr>
            <a:endParaRPr lang="en-US" sz="2400" dirty="0" smtClean="0">
              <a:solidFill>
                <a:schemeClr val="tx2">
                  <a:lumMod val="75000"/>
                </a:schemeClr>
              </a:solidFill>
              <a:latin typeface="GOST Type BU" pitchFamily="2" charset="2"/>
            </a:endParaRPr>
          </a:p>
          <a:p>
            <a:pPr indent="361950" algn="just">
              <a:lnSpc>
                <a:spcPct val="80000"/>
              </a:lnSpc>
              <a:defRPr/>
            </a:pPr>
            <a:endParaRPr lang="en-US" sz="2400" dirty="0" smtClean="0">
              <a:solidFill>
                <a:schemeClr val="tx2">
                  <a:lumMod val="75000"/>
                </a:schemeClr>
              </a:solidFill>
              <a:latin typeface="GOST Type BU" pitchFamily="2" charset="2"/>
            </a:endParaRPr>
          </a:p>
          <a:p>
            <a:pPr indent="361950" algn="just">
              <a:lnSpc>
                <a:spcPct val="80000"/>
              </a:lnSpc>
              <a:defRPr/>
            </a:pPr>
            <a:r>
              <a:rPr lang="ru-RU" sz="2400" dirty="0" smtClean="0">
                <a:solidFill>
                  <a:schemeClr val="tx2">
                    <a:lumMod val="75000"/>
                  </a:schemeClr>
                </a:solidFill>
                <a:latin typeface="GOST Type BU" pitchFamily="2" charset="2"/>
              </a:rPr>
              <a:t>При </a:t>
            </a:r>
            <a:r>
              <a:rPr lang="ru-RU" sz="2400" dirty="0">
                <a:solidFill>
                  <a:schemeClr val="tx2">
                    <a:lumMod val="75000"/>
                  </a:schemeClr>
                </a:solidFill>
                <a:latin typeface="GOST Type BU" pitchFamily="2" charset="2"/>
              </a:rPr>
              <a:t>фрезеровании </a:t>
            </a:r>
            <a:r>
              <a:rPr lang="ru-RU" sz="2400" dirty="0" smtClean="0">
                <a:solidFill>
                  <a:schemeClr val="tx2">
                    <a:lumMod val="75000"/>
                  </a:schemeClr>
                </a:solidFill>
                <a:latin typeface="GOST Type BU" pitchFamily="2" charset="2"/>
              </a:rPr>
              <a:t>: </a:t>
            </a:r>
            <a:endParaRPr lang="en-US" sz="2400" dirty="0" smtClean="0">
              <a:solidFill>
                <a:schemeClr val="tx2">
                  <a:lumMod val="75000"/>
                </a:schemeClr>
              </a:solidFill>
              <a:latin typeface="GOST Type BU" pitchFamily="2" charset="2"/>
            </a:endParaRPr>
          </a:p>
          <a:p>
            <a:pPr indent="361950" algn="just">
              <a:lnSpc>
                <a:spcPct val="80000"/>
              </a:lnSpc>
              <a:defRPr/>
            </a:pPr>
            <a:endParaRPr lang="en-US" sz="2400" dirty="0" smtClean="0">
              <a:solidFill>
                <a:schemeClr val="tx2">
                  <a:lumMod val="75000"/>
                </a:schemeClr>
              </a:solidFill>
              <a:latin typeface="GOST Type BU" pitchFamily="2" charset="2"/>
            </a:endParaRPr>
          </a:p>
          <a:p>
            <a:pPr indent="361950" algn="just">
              <a:lnSpc>
                <a:spcPct val="80000"/>
              </a:lnSpc>
              <a:defRPr/>
            </a:pPr>
            <a:endParaRPr lang="en-US" sz="2400" dirty="0">
              <a:solidFill>
                <a:schemeClr val="tx2">
                  <a:lumMod val="75000"/>
                </a:schemeClr>
              </a:solidFill>
              <a:latin typeface="GOST Type BU" pitchFamily="2" charset="2"/>
            </a:endParaRPr>
          </a:p>
          <a:p>
            <a:pPr indent="361950" algn="just">
              <a:lnSpc>
                <a:spcPct val="80000"/>
              </a:lnSpc>
              <a:defRPr/>
            </a:pPr>
            <a:endParaRPr lang="en-US" sz="2400" dirty="0" smtClean="0">
              <a:solidFill>
                <a:schemeClr val="tx2">
                  <a:lumMod val="75000"/>
                </a:schemeClr>
              </a:solidFill>
              <a:latin typeface="GOST Type BU" pitchFamily="2" charset="2"/>
            </a:endParaRPr>
          </a:p>
          <a:p>
            <a:pPr indent="361950" algn="just">
              <a:lnSpc>
                <a:spcPct val="80000"/>
              </a:lnSpc>
              <a:defRPr/>
            </a:pPr>
            <a:r>
              <a:rPr lang="ru-RU" sz="2400" dirty="0" smtClean="0">
                <a:solidFill>
                  <a:schemeClr val="tx2">
                    <a:lumMod val="75000"/>
                  </a:schemeClr>
                </a:solidFill>
                <a:latin typeface="GOST Type BU" pitchFamily="2" charset="2"/>
              </a:rPr>
              <a:t>Площад</a:t>
            </a:r>
            <a:r>
              <a:rPr lang="ru-RU" sz="2400" dirty="0">
                <a:solidFill>
                  <a:schemeClr val="tx2">
                    <a:lumMod val="75000"/>
                  </a:schemeClr>
                </a:solidFill>
                <a:latin typeface="GOST Type BU" pitchFamily="2" charset="2"/>
              </a:rPr>
              <a:t>ь</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сечения срезаемого </a:t>
            </a:r>
            <a:r>
              <a:rPr lang="ru-RU" sz="2400" dirty="0" smtClean="0">
                <a:solidFill>
                  <a:schemeClr val="tx2">
                    <a:lumMod val="75000"/>
                  </a:schemeClr>
                </a:solidFill>
                <a:latin typeface="GOST Type BU" pitchFamily="2" charset="2"/>
              </a:rPr>
              <a:t>слоя:</a:t>
            </a:r>
          </a:p>
          <a:p>
            <a:pPr indent="361950" algn="just">
              <a:lnSpc>
                <a:spcPct val="80000"/>
              </a:lnSpc>
              <a:defRPr/>
            </a:pPr>
            <a:endParaRPr lang="ru-RU" sz="2400" dirty="0">
              <a:solidFill>
                <a:schemeClr val="tx2">
                  <a:lumMod val="75000"/>
                </a:schemeClr>
              </a:solidFill>
              <a:latin typeface="GOST Type BU" pitchFamily="2" charset="2"/>
            </a:endParaRPr>
          </a:p>
          <a:p>
            <a:pPr indent="361950" algn="just">
              <a:lnSpc>
                <a:spcPct val="80000"/>
              </a:lnSpc>
              <a:defRPr/>
            </a:pPr>
            <a:endParaRPr lang="ru-RU" sz="2400" dirty="0" smtClean="0">
              <a:solidFill>
                <a:schemeClr val="tx2">
                  <a:lumMod val="75000"/>
                </a:schemeClr>
              </a:solidFill>
              <a:latin typeface="GOST Type BU" pitchFamily="2" charset="2"/>
            </a:endParaRPr>
          </a:p>
          <a:p>
            <a:pPr indent="361950" algn="just">
              <a:lnSpc>
                <a:spcPct val="80000"/>
              </a:lnSpc>
              <a:defRPr/>
            </a:pPr>
            <a:endParaRPr lang="ru-RU" sz="2400" dirty="0">
              <a:solidFill>
                <a:schemeClr val="tx2">
                  <a:lumMod val="75000"/>
                </a:schemeClr>
              </a:solidFill>
              <a:latin typeface="GOST Type BU" pitchFamily="2" charset="2"/>
            </a:endParaRPr>
          </a:p>
          <a:p>
            <a:pPr indent="361950" algn="just">
              <a:lnSpc>
                <a:spcPct val="80000"/>
              </a:lnSpc>
              <a:defRPr/>
            </a:pPr>
            <a:endParaRPr lang="ru-RU" sz="2400" dirty="0" smtClean="0">
              <a:solidFill>
                <a:schemeClr val="tx2">
                  <a:lumMod val="75000"/>
                </a:schemeClr>
              </a:solidFill>
              <a:latin typeface="GOST Type BU" pitchFamily="2" charset="2"/>
            </a:endParaRPr>
          </a:p>
          <a:p>
            <a:pPr indent="361950" algn="just">
              <a:lnSpc>
                <a:spcPct val="80000"/>
              </a:lnSpc>
              <a:defRPr/>
            </a:pPr>
            <a:r>
              <a:rPr lang="ru-RU" sz="2400" dirty="0" smtClean="0">
                <a:solidFill>
                  <a:schemeClr val="tx2">
                    <a:lumMod val="75000"/>
                  </a:schemeClr>
                </a:solidFill>
                <a:latin typeface="GOST Type BU" pitchFamily="2" charset="2"/>
              </a:rPr>
              <a:t>или</a:t>
            </a:r>
            <a:endParaRPr lang="ru-RU" sz="2400" dirty="0">
              <a:solidFill>
                <a:schemeClr val="tx2">
                  <a:lumMod val="75000"/>
                </a:schemeClr>
              </a:solidFill>
              <a:latin typeface="GOST Type BU" pitchFamily="2" charset="2"/>
            </a:endParaRPr>
          </a:p>
          <a:p>
            <a:pPr indent="361950" algn="just">
              <a:lnSpc>
                <a:spcPct val="80000"/>
              </a:lnSpc>
              <a:defRPr/>
            </a:pPr>
            <a:endParaRPr lang="en-US" sz="2400" dirty="0" smtClean="0">
              <a:solidFill>
                <a:schemeClr val="tx2">
                  <a:lumMod val="75000"/>
                </a:schemeClr>
              </a:solidFill>
              <a:latin typeface="GOST Type BU" pitchFamily="2" charset="2"/>
            </a:endParaRPr>
          </a:p>
          <a:p>
            <a:pPr indent="361950" algn="just">
              <a:lnSpc>
                <a:spcPct val="80000"/>
              </a:lnSpc>
              <a:defRPr/>
            </a:pPr>
            <a:endParaRPr lang="en-US" sz="2400" dirty="0">
              <a:solidFill>
                <a:schemeClr val="tx2">
                  <a:lumMod val="75000"/>
                </a:schemeClr>
              </a:solidFill>
              <a:latin typeface="GOST Type BU" pitchFamily="2" charset="2"/>
            </a:endParaRPr>
          </a:p>
          <a:p>
            <a:pPr indent="361950" algn="just">
              <a:lnSpc>
                <a:spcPct val="80000"/>
              </a:lnSpc>
              <a:defRPr/>
            </a:pPr>
            <a:endParaRPr lang="ru-RU" dirty="0">
              <a:solidFill>
                <a:schemeClr val="tx2">
                  <a:lumMod val="75000"/>
                </a:schemeClr>
              </a:solidFill>
              <a:latin typeface="GOST Type BU" pitchFamily="2" charset="2"/>
            </a:endParaRPr>
          </a:p>
        </p:txBody>
      </p:sp>
      <p:pic>
        <p:nvPicPr>
          <p:cNvPr id="3" name="Рисунок 2"/>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5153" y="2780889"/>
            <a:ext cx="3053694" cy="819656"/>
          </a:xfrm>
          <a:prstGeom prst="rect">
            <a:avLst/>
          </a:prstGeom>
        </p:spPr>
      </p:pic>
      <p:pic>
        <p:nvPicPr>
          <p:cNvPr id="5" name="Рисунок 4"/>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78397" y="4060731"/>
            <a:ext cx="2222707" cy="821765"/>
          </a:xfrm>
          <a:prstGeom prst="rect">
            <a:avLst/>
          </a:prstGeom>
        </p:spPr>
      </p:pic>
      <p:pic>
        <p:nvPicPr>
          <p:cNvPr id="6" name="Рисунок 5"/>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95135" y="5162405"/>
            <a:ext cx="6878782" cy="1428570"/>
          </a:xfrm>
          <a:prstGeom prst="rect">
            <a:avLst/>
          </a:prstGeom>
        </p:spPr>
      </p:pic>
      <p:grpSp>
        <p:nvGrpSpPr>
          <p:cNvPr id="8" name="Группа 7"/>
          <p:cNvGrpSpPr/>
          <p:nvPr/>
        </p:nvGrpSpPr>
        <p:grpSpPr>
          <a:xfrm>
            <a:off x="1466031" y="1346589"/>
            <a:ext cx="6211938" cy="1186672"/>
            <a:chOff x="1045879" y="1346589"/>
            <a:chExt cx="6211938" cy="1186672"/>
          </a:xfrm>
        </p:grpSpPr>
        <mc:AlternateContent xmlns:mc="http://schemas.openxmlformats.org/markup-compatibility/2006" xmlns:a14="http://schemas.microsoft.com/office/drawing/2010/main">
          <mc:Choice Requires="a14">
            <p:sp>
              <p:nvSpPr>
                <p:cNvPr id="7" name="TextBox 6"/>
                <p:cNvSpPr txBox="1"/>
                <p:nvPr/>
              </p:nvSpPr>
              <p:spPr>
                <a:xfrm>
                  <a:off x="1045879" y="1616760"/>
                  <a:ext cx="320407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C00000"/>
                            </a:solidFill>
                            <a:latin typeface="Cambria Math"/>
                          </a:rPr>
                          <m:t>𝑎</m:t>
                        </m:r>
                        <m:r>
                          <a:rPr lang="en-US" sz="3600" b="0" i="1" smtClean="0">
                            <a:solidFill>
                              <a:srgbClr val="C00000"/>
                            </a:solidFill>
                            <a:latin typeface="Cambria Math"/>
                          </a:rPr>
                          <m:t>=</m:t>
                        </m:r>
                        <m:sSub>
                          <m:sSubPr>
                            <m:ctrlPr>
                              <a:rPr lang="en-US" sz="3600" b="0" i="1" smtClean="0">
                                <a:solidFill>
                                  <a:srgbClr val="C00000"/>
                                </a:solidFill>
                                <a:latin typeface="Cambria Math"/>
                              </a:rPr>
                            </m:ctrlPr>
                          </m:sSubPr>
                          <m:e>
                            <m:r>
                              <a:rPr lang="en-US" sz="3600" b="0" i="1" smtClean="0">
                                <a:solidFill>
                                  <a:srgbClr val="C00000"/>
                                </a:solidFill>
                                <a:latin typeface="Cambria Math"/>
                              </a:rPr>
                              <m:t>𝑆</m:t>
                            </m:r>
                          </m:e>
                          <m:sub>
                            <m:r>
                              <a:rPr lang="en-US" sz="3600" b="0" i="1" smtClean="0">
                                <a:solidFill>
                                  <a:srgbClr val="C00000"/>
                                </a:solidFill>
                                <a:latin typeface="Cambria Math"/>
                              </a:rPr>
                              <m:t>𝑂</m:t>
                            </m:r>
                          </m:sub>
                        </m:sSub>
                        <m:r>
                          <a:rPr lang="en-US" sz="3600" b="0" i="1" smtClean="0">
                            <a:solidFill>
                              <a:srgbClr val="C00000"/>
                            </a:solidFill>
                            <a:latin typeface="Cambria Math"/>
                            <a:ea typeface="Cambria Math"/>
                          </a:rPr>
                          <m:t>∙</m:t>
                        </m:r>
                        <m:func>
                          <m:funcPr>
                            <m:ctrlPr>
                              <a:rPr lang="en-US" sz="3600" b="0" i="1" smtClean="0">
                                <a:solidFill>
                                  <a:srgbClr val="C00000"/>
                                </a:solidFill>
                                <a:latin typeface="Cambria Math"/>
                                <a:ea typeface="Cambria Math"/>
                              </a:rPr>
                            </m:ctrlPr>
                          </m:funcPr>
                          <m:fName>
                            <m:r>
                              <m:rPr>
                                <m:sty m:val="p"/>
                              </m:rPr>
                              <a:rPr lang="en-US" sz="3600" b="0" i="0" smtClean="0">
                                <a:solidFill>
                                  <a:srgbClr val="C00000"/>
                                </a:solidFill>
                                <a:latin typeface="Cambria Math"/>
                                <a:ea typeface="Cambria Math"/>
                              </a:rPr>
                              <m:t>sin</m:t>
                            </m:r>
                          </m:fName>
                          <m:e>
                            <m:r>
                              <a:rPr lang="en-US" sz="3600" b="0" i="1" smtClean="0">
                                <a:solidFill>
                                  <a:srgbClr val="C00000"/>
                                </a:solidFill>
                                <a:latin typeface="Cambria Math"/>
                                <a:ea typeface="Cambria Math"/>
                              </a:rPr>
                              <m:t>𝜑</m:t>
                            </m:r>
                          </m:e>
                        </m:func>
                      </m:oMath>
                    </m:oMathPara>
                  </a14:m>
                  <a:endParaRPr lang="ru-RU"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45879" y="1616760"/>
                  <a:ext cx="3204074" cy="646331"/>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056097" y="1346589"/>
                  <a:ext cx="2201720" cy="11866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C00000"/>
                            </a:solidFill>
                            <a:latin typeface="Cambria Math"/>
                          </a:rPr>
                          <m:t>𝑏</m:t>
                        </m:r>
                        <m:r>
                          <a:rPr lang="en-US" sz="3600" b="0" i="1" smtClean="0">
                            <a:solidFill>
                              <a:srgbClr val="C00000"/>
                            </a:solidFill>
                            <a:latin typeface="Cambria Math"/>
                          </a:rPr>
                          <m:t>=</m:t>
                        </m:r>
                        <m:f>
                          <m:fPr>
                            <m:ctrlPr>
                              <a:rPr lang="en-US" sz="3600" b="0" i="1" smtClean="0">
                                <a:solidFill>
                                  <a:srgbClr val="C00000"/>
                                </a:solidFill>
                                <a:latin typeface="Cambria Math"/>
                              </a:rPr>
                            </m:ctrlPr>
                          </m:fPr>
                          <m:num>
                            <m:r>
                              <a:rPr lang="en-US" sz="3600" b="0" i="1" smtClean="0">
                                <a:solidFill>
                                  <a:srgbClr val="C00000"/>
                                </a:solidFill>
                                <a:latin typeface="Cambria Math"/>
                              </a:rPr>
                              <m:t>𝑡</m:t>
                            </m:r>
                          </m:num>
                          <m:den>
                            <m:func>
                              <m:funcPr>
                                <m:ctrlPr>
                                  <a:rPr lang="en-US" sz="3600" i="1">
                                    <a:solidFill>
                                      <a:srgbClr val="C00000"/>
                                    </a:solidFill>
                                    <a:latin typeface="Cambria Math"/>
                                    <a:ea typeface="Cambria Math"/>
                                  </a:rPr>
                                </m:ctrlPr>
                              </m:funcPr>
                              <m:fName>
                                <m:r>
                                  <m:rPr>
                                    <m:sty m:val="p"/>
                                  </m:rPr>
                                  <a:rPr lang="en-US" sz="3600">
                                    <a:solidFill>
                                      <a:srgbClr val="C00000"/>
                                    </a:solidFill>
                                    <a:latin typeface="Cambria Math"/>
                                    <a:ea typeface="Cambria Math"/>
                                  </a:rPr>
                                  <m:t>sin</m:t>
                                </m:r>
                              </m:fName>
                              <m:e>
                                <m:r>
                                  <a:rPr lang="en-US" sz="3600" i="1">
                                    <a:solidFill>
                                      <a:srgbClr val="C00000"/>
                                    </a:solidFill>
                                    <a:latin typeface="Cambria Math"/>
                                    <a:ea typeface="Cambria Math"/>
                                  </a:rPr>
                                  <m:t>𝜑</m:t>
                                </m:r>
                              </m:e>
                            </m:func>
                          </m:den>
                        </m:f>
                      </m:oMath>
                    </m:oMathPara>
                  </a14:m>
                  <a:endParaRPr lang="ru-RU" dirty="0"/>
                </a:p>
              </p:txBody>
            </p:sp>
          </mc:Choice>
          <mc:Fallback xmlns="">
            <p:sp>
              <p:nvSpPr>
                <p:cNvPr id="11" name="TextBox 10"/>
                <p:cNvSpPr txBox="1">
                  <a:spLocks noRot="1" noChangeAspect="1" noMove="1" noResize="1" noEditPoints="1" noAdjustHandles="1" noChangeArrowheads="1" noChangeShapeType="1" noTextEdit="1"/>
                </p:cNvSpPr>
                <p:nvPr/>
              </p:nvSpPr>
              <p:spPr>
                <a:xfrm>
                  <a:off x="5056097" y="1346589"/>
                  <a:ext cx="2201720" cy="1186672"/>
                </a:xfrm>
                <a:prstGeom prst="rect">
                  <a:avLst/>
                </a:prstGeom>
                <a:blipFill rotWithShape="1">
                  <a:blip r:embed="rId7"/>
                  <a:stretch>
                    <a:fillRect/>
                  </a:stretch>
                </a:blipFill>
              </p:spPr>
              <p:txBody>
                <a:bodyPr/>
                <a:lstStyle/>
                <a:p>
                  <a:r>
                    <a:rPr lang="ru-RU">
                      <a:noFill/>
                    </a:rPr>
                    <a:t> </a:t>
                  </a:r>
                </a:p>
              </p:txBody>
            </p:sp>
          </mc:Fallback>
        </mc:AlternateContent>
      </p:grpSp>
      <p:sp>
        <p:nvSpPr>
          <p:cNvPr id="12" name="Содержимое 2"/>
          <p:cNvSpPr txBox="1">
            <a:spLocks/>
          </p:cNvSpPr>
          <p:nvPr/>
        </p:nvSpPr>
        <p:spPr>
          <a:xfrm>
            <a:off x="4372736" y="177800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5" name="Содержимое 2"/>
          <p:cNvSpPr txBox="1">
            <a:spLocks/>
          </p:cNvSpPr>
          <p:nvPr/>
        </p:nvSpPr>
        <p:spPr>
          <a:xfrm>
            <a:off x="7542568" y="166445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6" name="Содержимое 2"/>
          <p:cNvSpPr txBox="1">
            <a:spLocks/>
          </p:cNvSpPr>
          <p:nvPr/>
        </p:nvSpPr>
        <p:spPr>
          <a:xfrm>
            <a:off x="6098847" y="2941946"/>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sp>
        <p:nvSpPr>
          <p:cNvPr id="17" name="Содержимое 2"/>
          <p:cNvSpPr txBox="1">
            <a:spLocks/>
          </p:cNvSpPr>
          <p:nvPr/>
        </p:nvSpPr>
        <p:spPr>
          <a:xfrm>
            <a:off x="5666681" y="4222842"/>
            <a:ext cx="243908" cy="416859"/>
          </a:xfrm>
          <a:prstGeom prst="rect">
            <a:avLst/>
          </a:prstGeom>
        </p:spPr>
        <p:txBody>
          <a:bodyPr vert="horz" lIns="91440" tIns="45720" rIns="91440" bIns="45720" rtlCol="0">
            <a:noAutofit/>
          </a:bodyPr>
          <a:lstStyle/>
          <a:p>
            <a:pPr algn="just">
              <a:lnSpc>
                <a:spcPct val="80000"/>
              </a:lnSpc>
              <a:defRPr/>
            </a:pPr>
            <a:r>
              <a:rPr lang="en-US" sz="3200" dirty="0" smtClean="0">
                <a:solidFill>
                  <a:schemeClr val="tx2">
                    <a:lumMod val="75000"/>
                  </a:schemeClr>
                </a:solidFill>
                <a:latin typeface="GOST Type BU" pitchFamily="2" charset="2"/>
              </a:rPr>
              <a:t>;</a:t>
            </a:r>
            <a:endParaRPr lang="ru-RU" sz="3200" dirty="0" smtClean="0">
              <a:solidFill>
                <a:schemeClr val="tx2">
                  <a:lumMod val="75000"/>
                </a:schemeClr>
              </a:solidFill>
              <a:latin typeface="GOST Type BU" pitchFamily="2" charset="2"/>
            </a:endParaRPr>
          </a:p>
        </p:txBody>
      </p:sp>
      <p:grpSp>
        <p:nvGrpSpPr>
          <p:cNvPr id="14" name="Группа 13"/>
          <p:cNvGrpSpPr/>
          <p:nvPr/>
        </p:nvGrpSpPr>
        <p:grpSpPr>
          <a:xfrm>
            <a:off x="8466347" y="6450136"/>
            <a:ext cx="386645" cy="369332"/>
            <a:chOff x="8466347" y="6450136"/>
            <a:chExt cx="386645" cy="369332"/>
          </a:xfrm>
        </p:grpSpPr>
        <p:sp>
          <p:nvSpPr>
            <p:cNvPr id="18" name="Овал 17"/>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9" name="TextBox 18"/>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5872145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4301"/>
            <a:ext cx="9144000" cy="990189"/>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ГЕОМЕТРИЧЕСКИЕ ЭЛЕМЕНТЫ И ПАРАМЕТРЫ ЗАГОТОВКИ</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5611091"/>
            <a:ext cx="9144000" cy="1246909"/>
          </a:xfrm>
          <a:prstGeom prst="rect">
            <a:avLst/>
          </a:prstGeom>
        </p:spPr>
        <p:txBody>
          <a:bodyPr vert="horz" lIns="91440" tIns="45720" rIns="91440" bIns="45720" rtlCol="0">
            <a:noAutofit/>
          </a:bodyPr>
          <a:lstStyle/>
          <a:p>
            <a:pPr algn="ctr">
              <a:lnSpc>
                <a:spcPct val="80000"/>
              </a:lnSpc>
              <a:defRPr/>
            </a:pPr>
            <a:r>
              <a:rPr lang="ru-RU" sz="2400" dirty="0" smtClean="0">
                <a:solidFill>
                  <a:srgbClr val="C00000"/>
                </a:solidFill>
                <a:latin typeface="GOST Type BU" pitchFamily="2" charset="2"/>
              </a:rPr>
              <a:t>а</a:t>
            </a:r>
            <a:r>
              <a:rPr lang="ru-RU" sz="2400" dirty="0" smtClean="0">
                <a:solidFill>
                  <a:schemeClr val="tx2">
                    <a:lumMod val="75000"/>
                  </a:schemeClr>
                </a:solidFill>
                <a:latin typeface="GOST Type BU" pitchFamily="2" charset="2"/>
              </a:rPr>
              <a:t> – обтачивание; </a:t>
            </a:r>
            <a:r>
              <a:rPr lang="ru-RU" sz="2400" dirty="0">
                <a:solidFill>
                  <a:srgbClr val="C00000"/>
                </a:solidFill>
                <a:latin typeface="GOST Type BU" pitchFamily="2" charset="2"/>
              </a:rPr>
              <a:t>б</a:t>
            </a:r>
            <a:r>
              <a:rPr lang="ru-RU" sz="2400" dirty="0">
                <a:solidFill>
                  <a:schemeClr val="tx2">
                    <a:lumMod val="75000"/>
                  </a:schemeClr>
                </a:solidFill>
                <a:latin typeface="GOST Type BU" pitchFamily="2" charset="2"/>
              </a:rPr>
              <a:t> – </a:t>
            </a:r>
            <a:r>
              <a:rPr lang="ru-RU" sz="2400" dirty="0" smtClean="0">
                <a:solidFill>
                  <a:schemeClr val="tx2">
                    <a:lumMod val="75000"/>
                  </a:schemeClr>
                </a:solidFill>
                <a:latin typeface="GOST Type BU" pitchFamily="2" charset="2"/>
              </a:rPr>
              <a:t>отрезание; </a:t>
            </a:r>
            <a:r>
              <a:rPr lang="ru-RU" sz="2400" dirty="0">
                <a:solidFill>
                  <a:srgbClr val="C00000"/>
                </a:solidFill>
                <a:latin typeface="GOST Type BU" pitchFamily="2" charset="2"/>
              </a:rPr>
              <a:t>в</a:t>
            </a:r>
            <a:r>
              <a:rPr lang="ru-RU" sz="2400" dirty="0">
                <a:solidFill>
                  <a:schemeClr val="tx2">
                    <a:lumMod val="75000"/>
                  </a:schemeClr>
                </a:solidFill>
                <a:latin typeface="GOST Type BU" pitchFamily="2" charset="2"/>
              </a:rPr>
              <a:t> – </a:t>
            </a:r>
            <a:r>
              <a:rPr lang="ru-RU" sz="2400" dirty="0" smtClean="0">
                <a:solidFill>
                  <a:schemeClr val="tx2">
                    <a:lumMod val="75000"/>
                  </a:schemeClr>
                </a:solidFill>
                <a:latin typeface="GOST Type BU" pitchFamily="2" charset="2"/>
              </a:rPr>
              <a:t>сверление; </a:t>
            </a:r>
          </a:p>
          <a:p>
            <a:pPr indent="361950" algn="ctr">
              <a:lnSpc>
                <a:spcPct val="80000"/>
              </a:lnSpc>
              <a:defRPr/>
            </a:pPr>
            <a:r>
              <a:rPr lang="ru-RU" sz="2400" dirty="0" smtClean="0">
                <a:solidFill>
                  <a:srgbClr val="C00000"/>
                </a:solidFill>
                <a:latin typeface="GOST Type BU" pitchFamily="2" charset="2"/>
              </a:rPr>
              <a:t>г</a:t>
            </a:r>
            <a:r>
              <a:rPr lang="ru-RU" sz="2400" dirty="0" smtClean="0">
                <a:solidFill>
                  <a:schemeClr val="tx2">
                    <a:lumMod val="75000"/>
                  </a:schemeClr>
                </a:solidFill>
                <a:latin typeface="GOST Type BU" pitchFamily="2" charset="2"/>
              </a:rPr>
              <a:t> – зенкерование; </a:t>
            </a:r>
            <a:r>
              <a:rPr lang="ru-RU" sz="2400" dirty="0">
                <a:solidFill>
                  <a:srgbClr val="C00000"/>
                </a:solidFill>
                <a:latin typeface="GOST Type BU" pitchFamily="2" charset="2"/>
              </a:rPr>
              <a:t>д</a:t>
            </a:r>
            <a:r>
              <a:rPr lang="ru-RU" sz="2400" dirty="0">
                <a:solidFill>
                  <a:schemeClr val="tx2">
                    <a:lumMod val="75000"/>
                  </a:schemeClr>
                </a:solidFill>
                <a:latin typeface="GOST Type BU" pitchFamily="2" charset="2"/>
              </a:rPr>
              <a:t> – </a:t>
            </a:r>
            <a:r>
              <a:rPr lang="ru-RU" sz="2400" dirty="0" smtClean="0">
                <a:solidFill>
                  <a:schemeClr val="tx2">
                    <a:lumMod val="75000"/>
                  </a:schemeClr>
                </a:solidFill>
                <a:latin typeface="GOST Type BU" pitchFamily="2" charset="2"/>
              </a:rPr>
              <a:t>периферийное фрезерование; </a:t>
            </a:r>
          </a:p>
          <a:p>
            <a:pPr indent="361950" algn="ctr">
              <a:lnSpc>
                <a:spcPct val="80000"/>
              </a:lnSpc>
              <a:defRPr/>
            </a:pPr>
            <a:r>
              <a:rPr lang="ru-RU" sz="2400" dirty="0" smtClean="0">
                <a:solidFill>
                  <a:srgbClr val="C00000"/>
                </a:solidFill>
                <a:latin typeface="GOST Type BU" pitchFamily="2" charset="2"/>
              </a:rPr>
              <a:t>е</a:t>
            </a:r>
            <a:r>
              <a:rPr lang="ru-RU" sz="2400" dirty="0" smtClean="0">
                <a:solidFill>
                  <a:schemeClr val="tx2">
                    <a:lumMod val="75000"/>
                  </a:schemeClr>
                </a:solidFill>
                <a:latin typeface="GOST Type BU" pitchFamily="2" charset="2"/>
              </a:rPr>
              <a:t> – торцовое фрезерование; </a:t>
            </a:r>
            <a:r>
              <a:rPr lang="ru-RU" sz="2400" dirty="0">
                <a:solidFill>
                  <a:srgbClr val="C00000"/>
                </a:solidFill>
                <a:latin typeface="GOST Type BU" pitchFamily="2" charset="2"/>
              </a:rPr>
              <a:t>1</a:t>
            </a:r>
            <a:r>
              <a:rPr lang="ru-RU" sz="2400" dirty="0">
                <a:solidFill>
                  <a:schemeClr val="tx2">
                    <a:lumMod val="75000"/>
                  </a:schemeClr>
                </a:solidFill>
                <a:latin typeface="GOST Type BU" pitchFamily="2" charset="2"/>
              </a:rPr>
              <a:t> – снимаемый слой; </a:t>
            </a:r>
            <a:endParaRPr lang="ru-RU" sz="2400" dirty="0" smtClean="0">
              <a:solidFill>
                <a:schemeClr val="tx2">
                  <a:lumMod val="75000"/>
                </a:schemeClr>
              </a:solidFill>
              <a:latin typeface="GOST Type BU" pitchFamily="2" charset="2"/>
            </a:endParaRPr>
          </a:p>
          <a:p>
            <a:pPr indent="361950" algn="ctr">
              <a:lnSpc>
                <a:spcPct val="80000"/>
              </a:lnSpc>
              <a:defRPr/>
            </a:pPr>
            <a:r>
              <a:rPr lang="ru-RU" sz="2400" dirty="0" smtClean="0">
                <a:solidFill>
                  <a:srgbClr val="C00000"/>
                </a:solidFill>
                <a:latin typeface="GOST Type BU" pitchFamily="2" charset="2"/>
              </a:rPr>
              <a:t>2</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срезаемый слой; </a:t>
            </a:r>
            <a:r>
              <a:rPr lang="ru-RU" sz="2400" dirty="0" smtClean="0">
                <a:solidFill>
                  <a:srgbClr val="C00000"/>
                </a:solidFill>
                <a:latin typeface="GOST Type BU" pitchFamily="2" charset="2"/>
              </a:rPr>
              <a:t>3</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сечение срезаемого слоя</a:t>
            </a:r>
          </a:p>
        </p:txBody>
      </p:sp>
      <p:pic>
        <p:nvPicPr>
          <p:cNvPr id="4" name="Рисунок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370" y="1184565"/>
            <a:ext cx="7205260" cy="4509654"/>
          </a:xfrm>
          <a:prstGeom prst="rect">
            <a:avLst/>
          </a:prstGeom>
        </p:spPr>
      </p:pic>
      <p:grpSp>
        <p:nvGrpSpPr>
          <p:cNvPr id="5" name="Группа 4"/>
          <p:cNvGrpSpPr/>
          <p:nvPr/>
        </p:nvGrpSpPr>
        <p:grpSpPr>
          <a:xfrm>
            <a:off x="8466348" y="6450136"/>
            <a:ext cx="386644" cy="369332"/>
            <a:chOff x="8466348" y="6450136"/>
            <a:chExt cx="38664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0765043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4301"/>
            <a:ext cx="9144000" cy="1381990"/>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НОМИНАЛЬНОЕ </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t>
            </a:r>
            <a:r>
              <a:rPr lang="ru-RU" sz="3600" b="1" dirty="0" err="1">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abcd</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 ДЕЙСТВИТЕЛЬНОЕ </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t>
            </a:r>
            <a:r>
              <a:rPr lang="ru-RU" sz="3600" b="1" dirty="0" err="1">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abed</a:t>
            </a:r>
            <a:r>
              <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t>
            </a:r>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СЕЧЕНИЯ СРЕЗАЕМОГО СЛОЯ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883" y="1541379"/>
            <a:ext cx="8068235" cy="5132113"/>
          </a:xfrm>
          <a:prstGeom prst="rect">
            <a:avLst/>
          </a:prstGeom>
        </p:spPr>
      </p:pic>
      <p:grpSp>
        <p:nvGrpSpPr>
          <p:cNvPr id="4" name="Группа 3"/>
          <p:cNvGrpSpPr/>
          <p:nvPr/>
        </p:nvGrpSpPr>
        <p:grpSpPr>
          <a:xfrm>
            <a:off x="8466347" y="6450136"/>
            <a:ext cx="386645" cy="369332"/>
            <a:chOff x="8466347"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69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471730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3999" cy="798512"/>
          </a:xfrm>
        </p:spPr>
        <p:txBody>
          <a:bodyPr>
            <a:noAutofit/>
          </a:bodyPr>
          <a:lstStyle/>
          <a:p>
            <a:r>
              <a:rPr lang="ru-RU" sz="34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Основные литературные источники</a:t>
            </a:r>
            <a:endParaRPr lang="ru-RU" sz="34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689881"/>
            <a:ext cx="8765628" cy="5549467"/>
          </a:xfrm>
          <a:prstGeom prst="rect">
            <a:avLst/>
          </a:prstGeom>
        </p:spPr>
        <p:txBody>
          <a:bodyPr vert="horz" lIns="91440" tIns="45720" rIns="91440" bIns="45720" rtlCol="0">
            <a:noAutofit/>
          </a:bodyPr>
          <a:lstStyle/>
          <a:p>
            <a:pPr indent="536575" algn="just">
              <a:buFont typeface="+mj-lt"/>
              <a:buAutoNum type="arabicParenR"/>
              <a:defRPr/>
            </a:pPr>
            <a:r>
              <a:rPr lang="ru-RU" sz="2100" dirty="0" smtClean="0">
                <a:latin typeface="GOST Type BU" pitchFamily="2" charset="2"/>
              </a:rPr>
              <a:t>Ящерицын П.И. Теория резания: учебник / П.И. Ящерицын, Е.Э. </a:t>
            </a:r>
            <a:r>
              <a:rPr lang="ru-RU" sz="2100" dirty="0" err="1" smtClean="0">
                <a:latin typeface="GOST Type BU" pitchFamily="2" charset="2"/>
              </a:rPr>
              <a:t>Фельдштейн</a:t>
            </a:r>
            <a:r>
              <a:rPr lang="ru-RU" sz="2100" dirty="0" smtClean="0">
                <a:latin typeface="GOST Type BU" pitchFamily="2" charset="2"/>
              </a:rPr>
              <a:t>, М.А. </a:t>
            </a:r>
            <a:r>
              <a:rPr lang="ru-RU" sz="2100" dirty="0" err="1" smtClean="0">
                <a:latin typeface="GOST Type BU" pitchFamily="2" charset="2"/>
              </a:rPr>
              <a:t>Корниевич</a:t>
            </a:r>
            <a:r>
              <a:rPr lang="ru-RU" sz="2100" dirty="0" smtClean="0">
                <a:latin typeface="GOST Type BU" pitchFamily="2" charset="2"/>
              </a:rPr>
              <a:t>. – Мн.: Новое знание, 2005. – 512 с.</a:t>
            </a:r>
          </a:p>
          <a:p>
            <a:pPr indent="536575" algn="just">
              <a:buFont typeface="+mj-lt"/>
              <a:buAutoNum type="arabicParenR"/>
              <a:defRPr/>
            </a:pPr>
            <a:r>
              <a:rPr lang="ru-RU" sz="2100" dirty="0" smtClean="0">
                <a:latin typeface="GOST Type BU" pitchFamily="2" charset="2"/>
              </a:rPr>
              <a:t>Ящерицын П.И., Еременко М.Л., </a:t>
            </a:r>
            <a:r>
              <a:rPr lang="ru-RU" sz="2100" dirty="0" err="1" smtClean="0">
                <a:latin typeface="GOST Type BU" pitchFamily="2" charset="2"/>
              </a:rPr>
              <a:t>Фельдштейн</a:t>
            </a:r>
            <a:r>
              <a:rPr lang="ru-RU" sz="2100" dirty="0" smtClean="0">
                <a:latin typeface="GOST Type BU" pitchFamily="2" charset="2"/>
              </a:rPr>
              <a:t> Е.Э. Теория резания. Физические и тепловые процессы в технологических системах: Учеб. для вузов. – Мн.: </a:t>
            </a:r>
            <a:r>
              <a:rPr lang="ru-RU" sz="2100" dirty="0" err="1" smtClean="0">
                <a:latin typeface="GOST Type BU" pitchFamily="2" charset="2"/>
              </a:rPr>
              <a:t>Выш</a:t>
            </a:r>
            <a:r>
              <a:rPr lang="ru-RU" sz="2100" dirty="0" smtClean="0">
                <a:latin typeface="GOST Type BU" pitchFamily="2" charset="2"/>
              </a:rPr>
              <a:t>. </a:t>
            </a:r>
            <a:r>
              <a:rPr lang="ru-RU" sz="2100" dirty="0" err="1" smtClean="0">
                <a:latin typeface="GOST Type BU" pitchFamily="2" charset="2"/>
              </a:rPr>
              <a:t>шк</a:t>
            </a:r>
            <a:r>
              <a:rPr lang="ru-RU" sz="2100" dirty="0" smtClean="0">
                <a:latin typeface="GOST Type BU" pitchFamily="2" charset="2"/>
              </a:rPr>
              <a:t>., 1990. – 512 с.</a:t>
            </a:r>
          </a:p>
          <a:p>
            <a:pPr indent="536575" algn="just">
              <a:buFont typeface="+mj-lt"/>
              <a:buAutoNum type="arabicParenR"/>
              <a:defRPr/>
            </a:pPr>
            <a:r>
              <a:rPr lang="ru-RU" sz="2100" dirty="0" smtClean="0">
                <a:latin typeface="GOST Type BU" pitchFamily="2" charset="2"/>
              </a:rPr>
              <a:t>Бобров В.Ф. Основы теории резания металлов. – М.: Машиностроение, 1975. – 344 с.</a:t>
            </a:r>
          </a:p>
          <a:p>
            <a:pPr indent="536575" algn="just">
              <a:buFont typeface="+mj-lt"/>
              <a:buAutoNum type="arabicParenR"/>
              <a:defRPr/>
            </a:pPr>
            <a:r>
              <a:rPr lang="ru-RU" sz="2100" dirty="0" smtClean="0">
                <a:latin typeface="GOST Type BU" pitchFamily="2" charset="2"/>
              </a:rPr>
              <a:t>Попок Н.Н. Теория резания: конспект лекций для студентов машиностроительных специальностей. Ч. 1. – Новополоцк: ПГУ, 1996. – 107 с.</a:t>
            </a:r>
          </a:p>
          <a:p>
            <a:pPr indent="536575" algn="just">
              <a:buFont typeface="+mj-lt"/>
              <a:buAutoNum type="arabicParenR"/>
              <a:defRPr/>
            </a:pPr>
            <a:r>
              <a:rPr lang="ru-RU" sz="2100" dirty="0" smtClean="0">
                <a:latin typeface="GOST Type BU" pitchFamily="2" charset="2"/>
              </a:rPr>
              <a:t>Попок Н.Н. Теория резания: конспект лекций для студентов машиностроительных специальностей. Ч. 2. – Новополоцк: ПГУ, 2005. – 116 с.</a:t>
            </a:r>
          </a:p>
          <a:p>
            <a:pPr indent="536575" algn="just">
              <a:buFont typeface="+mj-lt"/>
              <a:buAutoNum type="arabicParenR"/>
              <a:defRPr/>
            </a:pPr>
            <a:r>
              <a:rPr lang="ru-RU" sz="2100" dirty="0" smtClean="0">
                <a:latin typeface="GOST Type BU" pitchFamily="2" charset="2"/>
              </a:rPr>
              <a:t>Попок Н.Н. Теория резания: </a:t>
            </a:r>
            <a:r>
              <a:rPr lang="ru-RU" sz="2100" dirty="0" err="1" smtClean="0">
                <a:latin typeface="GOST Type BU" pitchFamily="2" charset="2"/>
              </a:rPr>
              <a:t>учеб.-метод</a:t>
            </a:r>
            <a:r>
              <a:rPr lang="ru-RU" sz="2100" dirty="0" smtClean="0">
                <a:latin typeface="GOST Type BU" pitchFamily="2" charset="2"/>
              </a:rPr>
              <a:t>. комплекс для студ. машиностроительных специальностей. – Новополоцк: ПГУ, 2005. – 240 с.</a:t>
            </a:r>
          </a:p>
          <a:p>
            <a:pPr indent="536575" algn="just">
              <a:buFont typeface="+mj-lt"/>
              <a:buAutoNum type="arabicParenR"/>
              <a:defRPr/>
            </a:pPr>
            <a:r>
              <a:rPr lang="ru-RU" sz="2100" dirty="0" smtClean="0">
                <a:latin typeface="GOST Type BU" pitchFamily="2" charset="2"/>
              </a:rPr>
              <a:t>Попок Н.Н. Теория резания: учеб. пособие  для студ. машиностроительных специальностей. – Новополоцк: ПГУ, 2006. – 228 с.</a:t>
            </a:r>
            <a:endParaRPr kumimoji="0" lang="ru-RU" sz="21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85656"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7</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66348" y="6450136"/>
            <a:ext cx="386645" cy="369332"/>
            <a:chOff x="8466348"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70</a:t>
              </a:r>
              <a:endParaRPr lang="ru-RU" dirty="0">
                <a:solidFill>
                  <a:srgbClr val="C00000"/>
                </a:solidFill>
                <a:latin typeface="GOST type A" panose="020B0500000000000000" pitchFamily="34" charset="0"/>
              </a:endParaRPr>
            </a:p>
          </p:txBody>
        </p:sp>
      </p:grpSp>
      <p:grpSp>
        <p:nvGrpSpPr>
          <p:cNvPr id="2" name="Группа 1"/>
          <p:cNvGrpSpPr/>
          <p:nvPr/>
        </p:nvGrpSpPr>
        <p:grpSpPr>
          <a:xfrm>
            <a:off x="288330" y="3183867"/>
            <a:ext cx="6405810" cy="1998673"/>
            <a:chOff x="288330" y="3183867"/>
            <a:chExt cx="6405810" cy="1998673"/>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330" y="3183867"/>
              <a:ext cx="1711719" cy="70127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184" y="3183867"/>
              <a:ext cx="1726100" cy="70127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421" y="3191105"/>
              <a:ext cx="1711719" cy="686799"/>
            </a:xfrm>
            <a:prstGeom prst="rect">
              <a:avLst/>
            </a:prstGeom>
          </p:spPr>
        </p:pic>
        <p:cxnSp>
          <p:nvCxnSpPr>
            <p:cNvPr id="12" name="Прямая со стрелкой 11"/>
            <p:cNvCxnSpPr>
              <a:stCxn id="6" idx="3"/>
              <a:endCxn id="8" idx="1"/>
            </p:cNvCxnSpPr>
            <p:nvPr/>
          </p:nvCxnSpPr>
          <p:spPr>
            <a:xfrm>
              <a:off x="2000049" y="3534506"/>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Прямая со стрелкой 15"/>
            <p:cNvCxnSpPr/>
            <p:nvPr/>
          </p:nvCxnSpPr>
          <p:spPr>
            <a:xfrm>
              <a:off x="4354285" y="3534505"/>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3" name="Прямая со стрелкой 22"/>
            <p:cNvCxnSpPr/>
            <p:nvPr/>
          </p:nvCxnSpPr>
          <p:spPr>
            <a:xfrm>
              <a:off x="1160660"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30" y="4495741"/>
              <a:ext cx="1712351" cy="686799"/>
            </a:xfrm>
            <a:prstGeom prst="rect">
              <a:avLst/>
            </a:prstGeom>
          </p:spPr>
        </p:pic>
      </p:grpSp>
      <p:cxnSp>
        <p:nvCxnSpPr>
          <p:cNvPr id="18" name="Прямая со стрелкой 17"/>
          <p:cNvCxnSpPr/>
          <p:nvPr/>
        </p:nvCxnSpPr>
        <p:spPr>
          <a:xfrm>
            <a:off x="1160660"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56246"/>
            <a:ext cx="9144000" cy="3745507"/>
          </a:xfrm>
          <a:prstGeom prst="rect">
            <a:avLst/>
          </a:prstGeom>
        </p:spPr>
      </p:pic>
    </p:spTree>
    <p:extLst>
      <p:ext uri="{BB962C8B-B14F-4D97-AF65-F5344CB8AC3E}">
        <p14:creationId xmlns:p14="http://schemas.microsoft.com/office/powerpoint/2010/main" val="18430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2" presetClass="path" presetSubtype="0" accel="50000" decel="50000" fill="hold" nodeType="afterEffect">
                                  <p:stCondLst>
                                    <p:cond delay="500"/>
                                  </p:stCondLst>
                                  <p:childTnLst>
                                    <p:animMotion origin="layout" path="M 0 0 L -0.37292 -0.17824 " pathEditMode="relative" rAng="0" ptsTypes="AA">
                                      <p:cBhvr>
                                        <p:cTn id="12" dur="1000" fill="hold"/>
                                        <p:tgtEl>
                                          <p:spTgt spid="3"/>
                                        </p:tgtEl>
                                        <p:attrNameLst>
                                          <p:attrName>ppt_x</p:attrName>
                                          <p:attrName>ppt_y</p:attrName>
                                        </p:attrNameLst>
                                      </p:cBhvr>
                                      <p:rCtr x="-18646" y="-8912"/>
                                    </p:animMotion>
                                  </p:childTnLst>
                                </p:cTn>
                              </p:par>
                              <p:par>
                                <p:cTn id="13" presetID="6" presetClass="emph" presetSubtype="0" fill="hold" nodeType="withEffect">
                                  <p:stCondLst>
                                    <p:cond delay="500"/>
                                  </p:stCondLst>
                                  <p:childTnLst>
                                    <p:animScale>
                                      <p:cBhvr>
                                        <p:cTn id="14" dur="1000" fill="hold"/>
                                        <p:tgtEl>
                                          <p:spTgt spid="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К ФИЛОЛОГИИ ИНСТРУМЕНТА</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83179" y="6450136"/>
            <a:ext cx="352982" cy="369332"/>
            <a:chOff x="8483179" y="6450136"/>
            <a:chExt cx="352982"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83179" y="6450136"/>
              <a:ext cx="352982"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71</a:t>
              </a:r>
              <a:endParaRPr lang="ru-RU" dirty="0">
                <a:solidFill>
                  <a:srgbClr val="C00000"/>
                </a:solidFill>
                <a:latin typeface="GOST type A" panose="020B0500000000000000" pitchFamily="34" charset="0"/>
              </a:endParaRPr>
            </a:p>
          </p:txBody>
        </p:sp>
      </p:grpSp>
      <p:sp>
        <p:nvSpPr>
          <p:cNvPr id="17" name="Содержимое 2"/>
          <p:cNvSpPr txBox="1">
            <a:spLocks/>
          </p:cNvSpPr>
          <p:nvPr/>
        </p:nvSpPr>
        <p:spPr>
          <a:xfrm>
            <a:off x="0" y="1648246"/>
            <a:ext cx="9144000" cy="5209753"/>
          </a:xfrm>
          <a:prstGeom prst="rect">
            <a:avLst/>
          </a:prstGeom>
        </p:spPr>
        <p:txBody>
          <a:bodyPr vert="horz" lIns="91440" tIns="45720" rIns="91440" bIns="45720" rtlCol="0">
            <a:noAutofit/>
          </a:bodyPr>
          <a:lstStyle/>
          <a:p>
            <a:pPr marL="269875" indent="354013" algn="just">
              <a:lnSpc>
                <a:spcPct val="80000"/>
              </a:lnSpc>
              <a:defRPr/>
            </a:pPr>
            <a:r>
              <a:rPr lang="en-US" sz="2800" dirty="0" smtClean="0">
                <a:solidFill>
                  <a:srgbClr val="C00000"/>
                </a:solidFill>
                <a:latin typeface="GOST Type BU" pitchFamily="2" charset="2"/>
              </a:rPr>
              <a:t>[</a:t>
            </a:r>
            <a:r>
              <a:rPr lang="en-US" sz="2800" dirty="0" smtClean="0">
                <a:solidFill>
                  <a:schemeClr val="tx2">
                    <a:lumMod val="75000"/>
                  </a:schemeClr>
                </a:solidFill>
                <a:latin typeface="GOST Type BU" pitchFamily="2" charset="2"/>
              </a:rPr>
              <a:t>in</a:t>
            </a:r>
            <a:r>
              <a:rPr lang="en-US" sz="2800" dirty="0" smtClean="0">
                <a:solidFill>
                  <a:srgbClr val="C00000"/>
                </a:solidFill>
                <a:latin typeface="GOST Type BU" pitchFamily="2" charset="2"/>
              </a:rPr>
              <a:t>] [</a:t>
            </a:r>
            <a:r>
              <a:rPr lang="en-US" sz="2800" dirty="0" err="1" smtClean="0">
                <a:solidFill>
                  <a:schemeClr val="tx2">
                    <a:lumMod val="75000"/>
                  </a:schemeClr>
                </a:solidFill>
                <a:latin typeface="GOST Type BU" pitchFamily="2" charset="2"/>
              </a:rPr>
              <a:t>stru</a:t>
            </a:r>
            <a:r>
              <a:rPr lang="en-US" sz="2800" dirty="0" smtClean="0">
                <a:solidFill>
                  <a:srgbClr val="C00000"/>
                </a:solidFill>
                <a:latin typeface="GOST Type BU" pitchFamily="2" charset="2"/>
              </a:rPr>
              <a:t>] [</a:t>
            </a:r>
            <a:r>
              <a:rPr lang="en-US" sz="2800" dirty="0" err="1" smtClean="0">
                <a:solidFill>
                  <a:schemeClr val="tx2">
                    <a:lumMod val="75000"/>
                  </a:schemeClr>
                </a:solidFill>
                <a:latin typeface="GOST Type BU" pitchFamily="2" charset="2"/>
              </a:rPr>
              <a:t>ment</a:t>
            </a:r>
            <a:r>
              <a:rPr lang="en-US" sz="2800" dirty="0" smtClean="0">
                <a:solidFill>
                  <a:srgbClr val="C00000"/>
                </a:solidFill>
                <a:latin typeface="GOST Type BU" pitchFamily="2" charset="2"/>
              </a:rPr>
              <a:t>]</a:t>
            </a:r>
          </a:p>
          <a:p>
            <a:pPr marL="269875" indent="354013" algn="just">
              <a:lnSpc>
                <a:spcPct val="80000"/>
              </a:lnSpc>
              <a:defRPr/>
            </a:pPr>
            <a:r>
              <a:rPr lang="en-US" sz="2800" dirty="0" smtClean="0">
                <a:solidFill>
                  <a:srgbClr val="C00000"/>
                </a:solidFill>
                <a:latin typeface="GOST Type BU" pitchFamily="2" charset="2"/>
              </a:rPr>
              <a:t>[</a:t>
            </a:r>
            <a:r>
              <a:rPr lang="ru-RU" sz="2800" dirty="0" smtClean="0">
                <a:solidFill>
                  <a:schemeClr val="tx2">
                    <a:lumMod val="75000"/>
                  </a:schemeClr>
                </a:solidFill>
                <a:latin typeface="GOST Type BU" pitchFamily="2" charset="2"/>
              </a:rPr>
              <a:t>в</a:t>
            </a:r>
            <a:r>
              <a:rPr lang="en-US" sz="2800" dirty="0" smtClean="0">
                <a:solidFill>
                  <a:srgbClr val="C00000"/>
                </a:solidFill>
                <a:latin typeface="GOST Type BU" pitchFamily="2" charset="2"/>
              </a:rPr>
              <a:t>]</a:t>
            </a:r>
            <a:r>
              <a:rPr lang="ru-RU" sz="2800" dirty="0" smtClean="0">
                <a:solidFill>
                  <a:srgbClr val="C00000"/>
                </a:solidFill>
                <a:latin typeface="GOST Type BU" pitchFamily="2" charset="2"/>
              </a:rPr>
              <a:t> </a:t>
            </a:r>
            <a:r>
              <a:rPr lang="en-US" sz="2800" dirty="0" smtClean="0">
                <a:solidFill>
                  <a:srgbClr val="C00000"/>
                </a:solidFill>
                <a:latin typeface="GOST Type BU" pitchFamily="2" charset="2"/>
              </a:rPr>
              <a:t>[</a:t>
            </a:r>
            <a:r>
              <a:rPr lang="ru-RU" sz="2800" dirty="0" smtClean="0">
                <a:solidFill>
                  <a:schemeClr val="tx2">
                    <a:lumMod val="75000"/>
                  </a:schemeClr>
                </a:solidFill>
                <a:latin typeface="GOST Type BU" pitchFamily="2" charset="2"/>
              </a:rPr>
              <a:t>стружку</a:t>
            </a:r>
            <a:r>
              <a:rPr lang="en-US" sz="2800" dirty="0" smtClean="0">
                <a:solidFill>
                  <a:srgbClr val="C00000"/>
                </a:solidFill>
                <a:latin typeface="GOST Type BU" pitchFamily="2" charset="2"/>
              </a:rPr>
              <a:t>]</a:t>
            </a:r>
            <a:r>
              <a:rPr lang="ru-RU" sz="2800" dirty="0" smtClean="0">
                <a:solidFill>
                  <a:srgbClr val="C00000"/>
                </a:solidFill>
                <a:latin typeface="GOST Type BU" pitchFamily="2" charset="2"/>
              </a:rPr>
              <a:t> </a:t>
            </a:r>
            <a:r>
              <a:rPr lang="en-US" sz="2800" dirty="0" smtClean="0">
                <a:solidFill>
                  <a:srgbClr val="C00000"/>
                </a:solidFill>
                <a:latin typeface="GOST Type BU" pitchFamily="2" charset="2"/>
              </a:rPr>
              <a:t>[</a:t>
            </a:r>
            <a:r>
              <a:rPr lang="ru-RU" sz="2800" dirty="0" smtClean="0">
                <a:solidFill>
                  <a:schemeClr val="tx2">
                    <a:lumMod val="75000"/>
                  </a:schemeClr>
                </a:solidFill>
                <a:latin typeface="GOST Type BU" pitchFamily="2" charset="2"/>
              </a:rPr>
              <a:t>действие-суффикс</a:t>
            </a:r>
            <a:r>
              <a:rPr lang="en-US" sz="2800" dirty="0" smtClean="0">
                <a:solidFill>
                  <a:srgbClr val="C00000"/>
                </a:solidFill>
                <a:latin typeface="GOST Type BU" pitchFamily="2" charset="2"/>
              </a:rPr>
              <a:t>]</a:t>
            </a:r>
          </a:p>
          <a:p>
            <a:pPr marL="269875" indent="354013" algn="just">
              <a:lnSpc>
                <a:spcPct val="80000"/>
              </a:lnSpc>
              <a:defRPr/>
            </a:pPr>
            <a:r>
              <a:rPr lang="en-US" sz="2800" dirty="0" smtClean="0">
                <a:solidFill>
                  <a:srgbClr val="C00000"/>
                </a:solidFill>
                <a:latin typeface="GOST Type BU" pitchFamily="2" charset="2"/>
              </a:rPr>
              <a:t>[</a:t>
            </a:r>
            <a:r>
              <a:rPr lang="ru-RU" sz="2800" dirty="0" smtClean="0">
                <a:solidFill>
                  <a:schemeClr val="tx2">
                    <a:lumMod val="75000"/>
                  </a:schemeClr>
                </a:solidFill>
                <a:latin typeface="GOST Type BU" pitchFamily="2" charset="2"/>
              </a:rPr>
              <a:t>За</a:t>
            </a:r>
            <a:r>
              <a:rPr lang="en-US" sz="2800" dirty="0" smtClean="0">
                <a:solidFill>
                  <a:srgbClr val="C00000"/>
                </a:solidFill>
                <a:latin typeface="GOST Type BU" pitchFamily="2" charset="2"/>
              </a:rPr>
              <a:t>]</a:t>
            </a:r>
            <a:r>
              <a:rPr lang="ru-RU" sz="2800" dirty="0" smtClean="0">
                <a:solidFill>
                  <a:srgbClr val="C00000"/>
                </a:solidFill>
                <a:latin typeface="GOST Type BU" pitchFamily="2" charset="2"/>
              </a:rPr>
              <a:t> </a:t>
            </a:r>
            <a:r>
              <a:rPr lang="en-US" sz="2800" dirty="0" smtClean="0">
                <a:solidFill>
                  <a:srgbClr val="C00000"/>
                </a:solidFill>
                <a:latin typeface="GOST Type BU" pitchFamily="2" charset="2"/>
              </a:rPr>
              <a:t>[</a:t>
            </a:r>
            <a:r>
              <a:rPr lang="ru-RU" sz="2800" dirty="0" smtClean="0">
                <a:solidFill>
                  <a:schemeClr val="tx2">
                    <a:lumMod val="75000"/>
                  </a:schemeClr>
                </a:solidFill>
                <a:latin typeface="GOST Type BU" pitchFamily="2" charset="2"/>
              </a:rPr>
              <a:t>готовка</a:t>
            </a:r>
            <a:r>
              <a:rPr lang="en-US" sz="2800" dirty="0" smtClean="0">
                <a:solidFill>
                  <a:srgbClr val="C00000"/>
                </a:solidFill>
                <a:latin typeface="GOST Type BU" pitchFamily="2" charset="2"/>
              </a:rPr>
              <a:t>]</a:t>
            </a:r>
            <a:r>
              <a:rPr lang="ru-RU" sz="2800" dirty="0" smtClean="0">
                <a:solidFill>
                  <a:schemeClr val="tx2">
                    <a:lumMod val="75000"/>
                  </a:schemeClr>
                </a:solidFill>
                <a:latin typeface="GOST Type BU" pitchFamily="2" charset="2"/>
              </a:rPr>
              <a:t> – превращается в стружку путем действия</a:t>
            </a:r>
          </a:p>
          <a:p>
            <a:pPr marL="269875" indent="354013" algn="just">
              <a:lnSpc>
                <a:spcPct val="80000"/>
              </a:lnSpc>
              <a:defRPr/>
            </a:pPr>
            <a:endParaRPr lang="ru-RU" sz="2800" dirty="0">
              <a:solidFill>
                <a:schemeClr val="tx2">
                  <a:lumMod val="75000"/>
                </a:schemeClr>
              </a:solidFill>
              <a:latin typeface="GOST Type BU" pitchFamily="2" charset="2"/>
            </a:endParaRPr>
          </a:p>
          <a:p>
            <a:pPr marL="269875" indent="354013" algn="just">
              <a:lnSpc>
                <a:spcPct val="80000"/>
              </a:lnSpc>
              <a:defRPr/>
            </a:pPr>
            <a:r>
              <a:rPr lang="ru-RU" sz="2800" dirty="0" smtClean="0">
                <a:solidFill>
                  <a:srgbClr val="C00000"/>
                </a:solidFill>
                <a:latin typeface="GOST Type BU" pitchFamily="2" charset="2"/>
              </a:rPr>
              <a:t>Заготовка –</a:t>
            </a:r>
            <a:r>
              <a:rPr lang="ru-RU" sz="2800" dirty="0" smtClean="0">
                <a:solidFill>
                  <a:schemeClr val="tx2">
                    <a:lumMod val="75000"/>
                  </a:schemeClr>
                </a:solidFill>
                <a:latin typeface="GOST Type BU" pitchFamily="2" charset="2"/>
              </a:rPr>
              <a:t> то, что за пределами готового, т.е. детали (перед готовым)</a:t>
            </a:r>
          </a:p>
        </p:txBody>
      </p:sp>
    </p:spTree>
    <p:extLst>
      <p:ext uri="{BB962C8B-B14F-4D97-AF65-F5344CB8AC3E}">
        <p14:creationId xmlns:p14="http://schemas.microsoft.com/office/powerpoint/2010/main" val="29863266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1080654"/>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ЭЛЕМЕНТЫ И ГЕОМЕТРИЧЕСКИЕ ПАРАМЕТРЫ РЕЖУЩИХ ИНСТРУМЕНТОВ</a:t>
            </a:r>
          </a:p>
        </p:txBody>
      </p:sp>
      <p:sp>
        <p:nvSpPr>
          <p:cNvPr id="10" name="Содержимое 2"/>
          <p:cNvSpPr txBox="1">
            <a:spLocks/>
          </p:cNvSpPr>
          <p:nvPr/>
        </p:nvSpPr>
        <p:spPr>
          <a:xfrm>
            <a:off x="0" y="5112327"/>
            <a:ext cx="9144000" cy="1745673"/>
          </a:xfrm>
          <a:prstGeom prst="rect">
            <a:avLst/>
          </a:prstGeom>
        </p:spPr>
        <p:txBody>
          <a:bodyPr vert="horz" lIns="91440" tIns="45720" rIns="91440" bIns="45720" rtlCol="0">
            <a:noAutofit/>
          </a:bodyPr>
          <a:lstStyle/>
          <a:p>
            <a:pPr indent="361950" algn="ctr">
              <a:lnSpc>
                <a:spcPct val="80000"/>
              </a:lnSpc>
              <a:defRPr/>
            </a:pPr>
            <a:r>
              <a:rPr lang="ru-RU" sz="2400" dirty="0" smtClean="0">
                <a:solidFill>
                  <a:schemeClr val="tx2">
                    <a:lumMod val="75000"/>
                  </a:schemeClr>
                </a:solidFill>
                <a:latin typeface="GOST Type BU" pitchFamily="2" charset="2"/>
              </a:rPr>
              <a:t>Токарный резец и </a:t>
            </a:r>
            <a:r>
              <a:rPr lang="ru-RU" sz="2400" dirty="0">
                <a:solidFill>
                  <a:schemeClr val="tx2">
                    <a:lumMod val="75000"/>
                  </a:schemeClr>
                </a:solidFill>
                <a:latin typeface="GOST Type BU" pitchFamily="2" charset="2"/>
              </a:rPr>
              <a:t>его </a:t>
            </a:r>
            <a:r>
              <a:rPr lang="ru-RU" sz="2400" dirty="0" smtClean="0">
                <a:solidFill>
                  <a:schemeClr val="tx2">
                    <a:lumMod val="75000"/>
                  </a:schemeClr>
                </a:solidFill>
                <a:latin typeface="GOST Type BU" pitchFamily="2" charset="2"/>
              </a:rPr>
              <a:t>элементы: </a:t>
            </a:r>
          </a:p>
          <a:p>
            <a:pPr indent="361950" algn="ctr">
              <a:lnSpc>
                <a:spcPct val="80000"/>
              </a:lnSpc>
              <a:defRPr/>
            </a:pPr>
            <a:r>
              <a:rPr lang="ru-RU" sz="2400" dirty="0" smtClean="0">
                <a:solidFill>
                  <a:srgbClr val="C00000"/>
                </a:solidFill>
                <a:latin typeface="GOST Type BU" pitchFamily="2" charset="2"/>
              </a:rPr>
              <a:t>1</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лезвие; </a:t>
            </a:r>
            <a:r>
              <a:rPr lang="ru-RU" sz="2400" dirty="0">
                <a:solidFill>
                  <a:srgbClr val="C00000"/>
                </a:solidFill>
                <a:latin typeface="GOST Type BU" pitchFamily="2" charset="2"/>
              </a:rPr>
              <a:t>2 </a:t>
            </a:r>
            <a:r>
              <a:rPr lang="ru-RU" sz="2400" dirty="0">
                <a:solidFill>
                  <a:schemeClr val="tx2">
                    <a:lumMod val="75000"/>
                  </a:schemeClr>
                </a:solidFill>
                <a:latin typeface="GOST Type BU" pitchFamily="2" charset="2"/>
              </a:rPr>
              <a:t>– корпусная и крепежная части; </a:t>
            </a:r>
            <a:r>
              <a:rPr lang="ru-RU" sz="2400" dirty="0">
                <a:solidFill>
                  <a:srgbClr val="C00000"/>
                </a:solidFill>
                <a:latin typeface="GOST Type BU" pitchFamily="2" charset="2"/>
              </a:rPr>
              <a:t>3</a:t>
            </a:r>
            <a:r>
              <a:rPr lang="ru-RU" sz="2400" dirty="0">
                <a:solidFill>
                  <a:schemeClr val="tx2">
                    <a:lumMod val="75000"/>
                  </a:schemeClr>
                </a:solidFill>
                <a:latin typeface="GOST Type BU" pitchFamily="2" charset="2"/>
              </a:rPr>
              <a:t> – передняя поверхность лезвия; </a:t>
            </a:r>
            <a:r>
              <a:rPr lang="ru-RU" sz="2400" dirty="0">
                <a:solidFill>
                  <a:srgbClr val="C00000"/>
                </a:solidFill>
                <a:latin typeface="GOST Type BU" pitchFamily="2" charset="2"/>
              </a:rPr>
              <a:t>4</a:t>
            </a:r>
            <a:r>
              <a:rPr lang="ru-RU" sz="2400" dirty="0">
                <a:solidFill>
                  <a:schemeClr val="tx2">
                    <a:lumMod val="75000"/>
                  </a:schemeClr>
                </a:solidFill>
                <a:latin typeface="GOST Type BU" pitchFamily="2" charset="2"/>
              </a:rPr>
              <a:t> – главная задняя поверхность лезвия; </a:t>
            </a:r>
            <a:endParaRPr lang="ru-RU" sz="2400" dirty="0" smtClean="0">
              <a:solidFill>
                <a:schemeClr val="tx2">
                  <a:lumMod val="75000"/>
                </a:schemeClr>
              </a:solidFill>
              <a:latin typeface="GOST Type BU" pitchFamily="2" charset="2"/>
            </a:endParaRPr>
          </a:p>
          <a:p>
            <a:pPr indent="361950" algn="ctr">
              <a:lnSpc>
                <a:spcPct val="80000"/>
              </a:lnSpc>
              <a:defRPr/>
            </a:pPr>
            <a:r>
              <a:rPr lang="ru-RU" sz="2400" dirty="0" smtClean="0">
                <a:solidFill>
                  <a:srgbClr val="C00000"/>
                </a:solidFill>
                <a:latin typeface="GOST Type BU" pitchFamily="2" charset="2"/>
              </a:rPr>
              <a:t>5</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вспомогательная задняя поверхность лезвия; </a:t>
            </a:r>
            <a:r>
              <a:rPr lang="ru-RU" sz="2400" dirty="0">
                <a:solidFill>
                  <a:srgbClr val="C00000"/>
                </a:solidFill>
                <a:latin typeface="GOST Type BU" pitchFamily="2" charset="2"/>
              </a:rPr>
              <a:t>6</a:t>
            </a:r>
            <a:r>
              <a:rPr lang="ru-RU" sz="2400" dirty="0">
                <a:solidFill>
                  <a:schemeClr val="tx2">
                    <a:lumMod val="75000"/>
                  </a:schemeClr>
                </a:solidFill>
                <a:latin typeface="GOST Type BU" pitchFamily="2" charset="2"/>
              </a:rPr>
              <a:t> – главная режущая кромка; </a:t>
            </a:r>
            <a:r>
              <a:rPr lang="ru-RU" sz="2400" dirty="0">
                <a:solidFill>
                  <a:srgbClr val="C00000"/>
                </a:solidFill>
                <a:latin typeface="GOST Type BU" pitchFamily="2" charset="2"/>
              </a:rPr>
              <a:t>7</a:t>
            </a:r>
            <a:r>
              <a:rPr lang="ru-RU" sz="2400" dirty="0">
                <a:solidFill>
                  <a:schemeClr val="tx2">
                    <a:lumMod val="75000"/>
                  </a:schemeClr>
                </a:solidFill>
                <a:latin typeface="GOST Type BU" pitchFamily="2" charset="2"/>
              </a:rPr>
              <a:t> – вспомогательная режущая кромка; </a:t>
            </a:r>
            <a:endParaRPr lang="ru-RU" sz="2400" dirty="0" smtClean="0">
              <a:solidFill>
                <a:schemeClr val="tx2">
                  <a:lumMod val="75000"/>
                </a:schemeClr>
              </a:solidFill>
              <a:latin typeface="GOST Type BU" pitchFamily="2" charset="2"/>
            </a:endParaRPr>
          </a:p>
          <a:p>
            <a:pPr indent="361950" algn="ctr">
              <a:lnSpc>
                <a:spcPct val="80000"/>
              </a:lnSpc>
              <a:defRPr/>
            </a:pPr>
            <a:r>
              <a:rPr lang="ru-RU" sz="2400" dirty="0" smtClean="0">
                <a:solidFill>
                  <a:srgbClr val="C00000"/>
                </a:solidFill>
                <a:latin typeface="GOST Type BU" pitchFamily="2" charset="2"/>
              </a:rPr>
              <a:t>8</a:t>
            </a:r>
            <a:r>
              <a:rPr lang="ru-RU" sz="2400" dirty="0" smtClean="0">
                <a:solidFill>
                  <a:schemeClr val="tx2">
                    <a:lumMod val="75000"/>
                  </a:schemeClr>
                </a:solidFill>
                <a:latin typeface="GOST Type BU" pitchFamily="2" charset="2"/>
              </a:rPr>
              <a:t> </a:t>
            </a:r>
            <a:r>
              <a:rPr lang="ru-RU" sz="2400" dirty="0">
                <a:solidFill>
                  <a:schemeClr val="tx2">
                    <a:lumMod val="75000"/>
                  </a:schemeClr>
                </a:solidFill>
                <a:latin typeface="GOST Type BU" pitchFamily="2" charset="2"/>
              </a:rPr>
              <a:t>– вершина лезвия </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3440" y="1039091"/>
            <a:ext cx="5737121" cy="4073236"/>
          </a:xfrm>
          <a:prstGeom prst="rect">
            <a:avLst/>
          </a:prstGeom>
        </p:spPr>
      </p:pic>
      <p:grpSp>
        <p:nvGrpSpPr>
          <p:cNvPr id="5" name="Группа 4"/>
          <p:cNvGrpSpPr/>
          <p:nvPr/>
        </p:nvGrpSpPr>
        <p:grpSpPr>
          <a:xfrm>
            <a:off x="8466347" y="6450136"/>
            <a:ext cx="386645" cy="369332"/>
            <a:chOff x="8466347" y="6450136"/>
            <a:chExt cx="386645"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7"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9804061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955963"/>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ГЕОМЕТРИЧЕСКИЕ ПАРАМЕТРЫ ЛЕЗВИЯ ТОКАРНОГО РЕЗЦА</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0" y="4825112"/>
            <a:ext cx="9144000" cy="1974272"/>
          </a:xfrm>
          <a:prstGeom prst="rect">
            <a:avLst/>
          </a:prstGeom>
        </p:spPr>
        <p:txBody>
          <a:bodyPr vert="horz" lIns="91440" tIns="45720" rIns="91440" bIns="45720" rtlCol="0">
            <a:noAutofit/>
          </a:bodyPr>
          <a:lstStyle/>
          <a:p>
            <a:pPr indent="361950" algn="ctr">
              <a:lnSpc>
                <a:spcPct val="80000"/>
              </a:lnSpc>
              <a:defRPr/>
            </a:pPr>
            <a:r>
              <a:rPr lang="ru-RU" sz="2300" dirty="0">
                <a:solidFill>
                  <a:schemeClr val="tx2">
                    <a:lumMod val="75000"/>
                  </a:schemeClr>
                </a:solidFill>
                <a:latin typeface="GOST Type AU" pitchFamily="2" charset="0"/>
              </a:rPr>
              <a:t> </a:t>
            </a:r>
            <a:r>
              <a:rPr lang="ru-RU" sz="2300" dirty="0">
                <a:solidFill>
                  <a:srgbClr val="C00000"/>
                </a:solidFill>
                <a:latin typeface="GOST Type AU" pitchFamily="2" charset="0"/>
              </a:rPr>
              <a:t>γ</a:t>
            </a:r>
            <a:r>
              <a:rPr lang="ru-RU" sz="2300" dirty="0">
                <a:solidFill>
                  <a:schemeClr val="tx2">
                    <a:lumMod val="75000"/>
                  </a:schemeClr>
                </a:solidFill>
                <a:latin typeface="GOST Type BU" pitchFamily="2" charset="2"/>
              </a:rPr>
              <a:t> и </a:t>
            </a:r>
            <a:r>
              <a:rPr lang="ru-RU" sz="2300" dirty="0">
                <a:solidFill>
                  <a:srgbClr val="C00000"/>
                </a:solidFill>
                <a:latin typeface="GOST Type AU" pitchFamily="2" charset="0"/>
              </a:rPr>
              <a:t>γ</a:t>
            </a:r>
            <a:r>
              <a:rPr lang="ru-RU" sz="2300" baseline="-25000" dirty="0">
                <a:solidFill>
                  <a:srgbClr val="C00000"/>
                </a:solidFill>
                <a:latin typeface="GOST Type AU" pitchFamily="2" charset="0"/>
              </a:rPr>
              <a:t>1</a:t>
            </a:r>
            <a:r>
              <a:rPr lang="ru-RU" sz="2300" dirty="0">
                <a:solidFill>
                  <a:schemeClr val="tx2">
                    <a:lumMod val="75000"/>
                  </a:schemeClr>
                </a:solidFill>
                <a:latin typeface="GOST Type AU" pitchFamily="2" charset="0"/>
              </a:rPr>
              <a:t> </a:t>
            </a:r>
            <a:r>
              <a:rPr lang="ru-RU" sz="2300" dirty="0">
                <a:solidFill>
                  <a:schemeClr val="tx2">
                    <a:lumMod val="75000"/>
                  </a:schemeClr>
                </a:solidFill>
                <a:latin typeface="GOST Type BU" pitchFamily="2" charset="2"/>
              </a:rPr>
              <a:t>– передний угол главной и вспомогательной режущих кромок; </a:t>
            </a:r>
            <a:r>
              <a:rPr lang="ru-RU" sz="2300" dirty="0">
                <a:solidFill>
                  <a:srgbClr val="C00000"/>
                </a:solidFill>
                <a:sym typeface="Symbol" pitchFamily="18" charset="2"/>
              </a:rPr>
              <a:t></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и </a:t>
            </a:r>
            <a:r>
              <a:rPr lang="ru-RU" sz="2300" dirty="0" smtClean="0">
                <a:solidFill>
                  <a:srgbClr val="C00000"/>
                </a:solidFill>
                <a:sym typeface="Symbol" pitchFamily="18" charset="2"/>
              </a:rPr>
              <a:t></a:t>
            </a:r>
            <a:r>
              <a:rPr lang="ru-RU" sz="2300" baseline="-25000" dirty="0" smtClean="0">
                <a:solidFill>
                  <a:srgbClr val="C00000"/>
                </a:solidFill>
                <a:latin typeface="GOST Type AU" pitchFamily="2" charset="0"/>
              </a:rPr>
              <a:t>1</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 задний угол главной и вспомогательной режущих кромок; </a:t>
            </a:r>
            <a:r>
              <a:rPr lang="ru-RU" sz="2300" dirty="0">
                <a:solidFill>
                  <a:srgbClr val="C00000"/>
                </a:solidFill>
                <a:latin typeface="GOST Type AU" pitchFamily="2" charset="0"/>
              </a:rPr>
              <a:t>β</a:t>
            </a:r>
            <a:r>
              <a:rPr lang="ru-RU" sz="2300" dirty="0">
                <a:solidFill>
                  <a:schemeClr val="tx2">
                    <a:lumMod val="75000"/>
                  </a:schemeClr>
                </a:solidFill>
                <a:latin typeface="GOST Type BU" pitchFamily="2" charset="2"/>
              </a:rPr>
              <a:t> и </a:t>
            </a:r>
            <a:r>
              <a:rPr lang="ru-RU" sz="2300" dirty="0">
                <a:solidFill>
                  <a:srgbClr val="C00000"/>
                </a:solidFill>
                <a:latin typeface="GOST Type AU" pitchFamily="2" charset="0"/>
              </a:rPr>
              <a:t>β</a:t>
            </a:r>
            <a:r>
              <a:rPr lang="ru-RU" sz="2300" baseline="-25000" dirty="0">
                <a:solidFill>
                  <a:srgbClr val="C00000"/>
                </a:solidFill>
                <a:latin typeface="GOST Type AU" pitchFamily="2" charset="0"/>
              </a:rPr>
              <a:t>1</a:t>
            </a:r>
            <a:r>
              <a:rPr lang="ru-RU" sz="2300" dirty="0">
                <a:solidFill>
                  <a:schemeClr val="tx2">
                    <a:lumMod val="75000"/>
                  </a:schemeClr>
                </a:solidFill>
                <a:latin typeface="GOST Type BU" pitchFamily="2" charset="2"/>
              </a:rPr>
              <a:t> – угол заострения клина главной и вспомогательной режущих кромок; </a:t>
            </a:r>
            <a:r>
              <a:rPr lang="ru-RU" sz="2300" dirty="0">
                <a:solidFill>
                  <a:srgbClr val="C00000"/>
                </a:solidFill>
                <a:latin typeface="GOST Type AU" pitchFamily="2" charset="0"/>
              </a:rPr>
              <a:t>δ</a:t>
            </a:r>
            <a:r>
              <a:rPr lang="ru-RU" sz="2300" dirty="0">
                <a:solidFill>
                  <a:schemeClr val="tx2">
                    <a:lumMod val="75000"/>
                  </a:schemeClr>
                </a:solidFill>
                <a:latin typeface="GOST Type BU" pitchFamily="2" charset="2"/>
              </a:rPr>
              <a:t> и </a:t>
            </a:r>
            <a:r>
              <a:rPr lang="ru-RU" sz="2300" dirty="0">
                <a:solidFill>
                  <a:srgbClr val="C00000"/>
                </a:solidFill>
                <a:latin typeface="GOST Type AU" pitchFamily="2" charset="0"/>
              </a:rPr>
              <a:t>δ</a:t>
            </a:r>
            <a:r>
              <a:rPr lang="ru-RU" sz="2300" baseline="-25000" dirty="0">
                <a:solidFill>
                  <a:srgbClr val="C00000"/>
                </a:solidFill>
                <a:latin typeface="GOST Type AU" pitchFamily="2" charset="0"/>
              </a:rPr>
              <a:t>1</a:t>
            </a:r>
            <a:r>
              <a:rPr lang="ru-RU" sz="2300" dirty="0">
                <a:solidFill>
                  <a:schemeClr val="tx2">
                    <a:lumMod val="75000"/>
                  </a:schemeClr>
                </a:solidFill>
                <a:latin typeface="GOST Type BU" pitchFamily="2" charset="2"/>
              </a:rPr>
              <a:t> – угол резания главной и вспомогательной режущих кромок; </a:t>
            </a:r>
            <a:r>
              <a:rPr lang="ru-RU" sz="2300" dirty="0">
                <a:solidFill>
                  <a:srgbClr val="C00000"/>
                </a:solidFill>
                <a:sym typeface="Symbol" pitchFamily="18" charset="2"/>
              </a:rPr>
              <a:t></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 главный угол в плане; </a:t>
            </a:r>
            <a:r>
              <a:rPr lang="ru-RU" sz="2300" dirty="0" smtClean="0">
                <a:solidFill>
                  <a:srgbClr val="C00000"/>
                </a:solidFill>
                <a:sym typeface="Symbol" pitchFamily="18" charset="2"/>
              </a:rPr>
              <a:t></a:t>
            </a:r>
            <a:r>
              <a:rPr lang="ru-RU" sz="2300" baseline="-25000" dirty="0" smtClean="0">
                <a:solidFill>
                  <a:srgbClr val="C00000"/>
                </a:solidFill>
                <a:latin typeface="GOST Type AU" pitchFamily="2" charset="0"/>
              </a:rPr>
              <a:t>1</a:t>
            </a:r>
            <a:r>
              <a:rPr lang="ru-RU" sz="2300" dirty="0" smtClean="0">
                <a:solidFill>
                  <a:schemeClr val="tx2">
                    <a:lumMod val="75000"/>
                  </a:schemeClr>
                </a:solidFill>
                <a:latin typeface="GOST Type AU" pitchFamily="2" charset="0"/>
              </a:rPr>
              <a:t> </a:t>
            </a:r>
            <a:r>
              <a:rPr lang="ru-RU" sz="2300" dirty="0">
                <a:solidFill>
                  <a:schemeClr val="tx2">
                    <a:lumMod val="75000"/>
                  </a:schemeClr>
                </a:solidFill>
                <a:latin typeface="GOST Type BU" pitchFamily="2" charset="2"/>
              </a:rPr>
              <a:t>– вспомогательный угол в плане; </a:t>
            </a:r>
            <a:r>
              <a:rPr lang="ru-RU" sz="2300" dirty="0">
                <a:solidFill>
                  <a:srgbClr val="C00000"/>
                </a:solidFill>
                <a:sym typeface="Symbol" pitchFamily="18" charset="2"/>
              </a:rPr>
              <a:t></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 угол при вершине</a:t>
            </a:r>
            <a:r>
              <a:rPr lang="ru-RU" sz="2300" dirty="0" smtClean="0">
                <a:solidFill>
                  <a:schemeClr val="tx2">
                    <a:lumMod val="75000"/>
                  </a:schemeClr>
                </a:solidFill>
                <a:latin typeface="GOST Type BU" pitchFamily="2" charset="2"/>
              </a:rPr>
              <a:t>; </a:t>
            </a:r>
            <a:r>
              <a:rPr lang="ru-RU" sz="2300" dirty="0">
                <a:solidFill>
                  <a:srgbClr val="C00000"/>
                </a:solidFill>
                <a:sym typeface="Symbol" pitchFamily="18" charset="2"/>
              </a:rPr>
              <a:t></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и </a:t>
            </a:r>
            <a:r>
              <a:rPr lang="ru-RU" sz="2300" dirty="0" smtClean="0">
                <a:solidFill>
                  <a:srgbClr val="C00000"/>
                </a:solidFill>
                <a:sym typeface="Symbol" pitchFamily="18" charset="2"/>
              </a:rPr>
              <a:t></a:t>
            </a:r>
            <a:r>
              <a:rPr lang="ru-RU" sz="2300" baseline="-25000" dirty="0" smtClean="0">
                <a:solidFill>
                  <a:srgbClr val="C00000"/>
                </a:solidFill>
                <a:latin typeface="GOST Type AU" pitchFamily="2" charset="0"/>
              </a:rPr>
              <a:t>1</a:t>
            </a:r>
            <a:r>
              <a:rPr lang="ru-RU" sz="2300" dirty="0" smtClean="0">
                <a:solidFill>
                  <a:schemeClr val="tx2">
                    <a:lumMod val="75000"/>
                  </a:schemeClr>
                </a:solidFill>
                <a:latin typeface="GOST Type AU" pitchFamily="2" charset="0"/>
              </a:rPr>
              <a:t> </a:t>
            </a:r>
            <a:r>
              <a:rPr lang="ru-RU" sz="2300" dirty="0">
                <a:solidFill>
                  <a:schemeClr val="tx2">
                    <a:lumMod val="75000"/>
                  </a:schemeClr>
                </a:solidFill>
                <a:latin typeface="GOST Type BU" pitchFamily="2" charset="2"/>
              </a:rPr>
              <a:t>– угол наклона главной и вспомогательной режущих кромок</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5074" y="806063"/>
            <a:ext cx="6654185" cy="4215449"/>
          </a:xfrm>
          <a:prstGeom prst="rect">
            <a:avLst/>
          </a:prstGeom>
        </p:spPr>
      </p:pic>
      <p:grpSp>
        <p:nvGrpSpPr>
          <p:cNvPr id="5" name="Группа 4"/>
          <p:cNvGrpSpPr/>
          <p:nvPr/>
        </p:nvGrpSpPr>
        <p:grpSpPr>
          <a:xfrm>
            <a:off x="8471957" y="6450136"/>
            <a:ext cx="375424" cy="369332"/>
            <a:chOff x="8471957" y="6450136"/>
            <a:chExt cx="37542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71957"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41680248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955963"/>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ОСНОВНЫЕ СЛУЧАИ </a:t>
            </a: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ИЗМЕНЕНИЯ</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 </a:t>
            </a:r>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УГЛОВ ЛЕЗВИЯ</a:t>
            </a:r>
          </a:p>
        </p:txBody>
      </p:sp>
      <p:sp>
        <p:nvSpPr>
          <p:cNvPr id="10" name="Содержимое 2"/>
          <p:cNvSpPr txBox="1">
            <a:spLocks/>
          </p:cNvSpPr>
          <p:nvPr/>
        </p:nvSpPr>
        <p:spPr>
          <a:xfrm>
            <a:off x="0" y="5870863"/>
            <a:ext cx="9144000" cy="987136"/>
          </a:xfrm>
          <a:prstGeom prst="rect">
            <a:avLst/>
          </a:prstGeom>
        </p:spPr>
        <p:txBody>
          <a:bodyPr vert="horz" lIns="91440" tIns="45720" rIns="91440" bIns="45720" rtlCol="0">
            <a:noAutofit/>
          </a:bodyPr>
          <a:lstStyle/>
          <a:p>
            <a:pPr indent="361950" algn="ctr">
              <a:lnSpc>
                <a:spcPct val="80000"/>
              </a:lnSpc>
              <a:defRPr/>
            </a:pPr>
            <a:r>
              <a:rPr lang="ru-RU" sz="2300" dirty="0">
                <a:solidFill>
                  <a:srgbClr val="C00000"/>
                </a:solidFill>
                <a:latin typeface="GOST Type BU" pitchFamily="2" charset="2"/>
              </a:rPr>
              <a:t>а</a:t>
            </a:r>
            <a:r>
              <a:rPr lang="ru-RU" sz="2300" dirty="0">
                <a:solidFill>
                  <a:schemeClr val="tx2">
                    <a:lumMod val="75000"/>
                  </a:schemeClr>
                </a:solidFill>
                <a:latin typeface="GOST Type BU" pitchFamily="2" charset="2"/>
              </a:rPr>
              <a:t> – при установке на станке; </a:t>
            </a:r>
            <a:r>
              <a:rPr lang="ru-RU" sz="2300" dirty="0">
                <a:solidFill>
                  <a:srgbClr val="C00000"/>
                </a:solidFill>
                <a:latin typeface="GOST Type BU" pitchFamily="2" charset="2"/>
              </a:rPr>
              <a:t>б</a:t>
            </a:r>
            <a:r>
              <a:rPr lang="ru-RU" sz="2300" dirty="0">
                <a:solidFill>
                  <a:schemeClr val="tx2">
                    <a:lumMod val="75000"/>
                  </a:schemeClr>
                </a:solidFill>
                <a:latin typeface="GOST Type BU" pitchFamily="2" charset="2"/>
              </a:rPr>
              <a:t> – при переходе от одной координатной системы к другой; </a:t>
            </a:r>
            <a:r>
              <a:rPr lang="ru-RU" sz="2300" dirty="0">
                <a:solidFill>
                  <a:srgbClr val="C00000"/>
                </a:solidFill>
                <a:latin typeface="GOST Type BU" pitchFamily="2" charset="2"/>
              </a:rPr>
              <a:t>в</a:t>
            </a:r>
            <a:r>
              <a:rPr lang="ru-RU" sz="2300" dirty="0">
                <a:solidFill>
                  <a:schemeClr val="tx2">
                    <a:lumMod val="75000"/>
                  </a:schemeClr>
                </a:solidFill>
                <a:latin typeface="GOST Type BU" pitchFamily="2" charset="2"/>
              </a:rPr>
              <a:t> – при переходе от одной точки режущей кромки к другой (за счет угла </a:t>
            </a:r>
            <a:r>
              <a:rPr lang="ru-RU" sz="2300" dirty="0">
                <a:solidFill>
                  <a:srgbClr val="C00000"/>
                </a:solidFill>
                <a:latin typeface="GOST Type BU" pitchFamily="2" charset="2"/>
              </a:rPr>
              <a:t>λ</a:t>
            </a:r>
            <a:r>
              <a:rPr lang="ru-RU" sz="2300" dirty="0">
                <a:solidFill>
                  <a:schemeClr val="tx2">
                    <a:lumMod val="75000"/>
                  </a:schemeClr>
                </a:solidFill>
                <a:latin typeface="GOST Type BU" pitchFamily="2" charset="2"/>
              </a:rPr>
              <a:t> или кривизны)</a:t>
            </a:r>
          </a:p>
        </p:txBody>
      </p:sp>
      <p:grpSp>
        <p:nvGrpSpPr>
          <p:cNvPr id="5" name="Группа 4"/>
          <p:cNvGrpSpPr/>
          <p:nvPr/>
        </p:nvGrpSpPr>
        <p:grpSpPr>
          <a:xfrm>
            <a:off x="8466347" y="6450136"/>
            <a:ext cx="386645" cy="369332"/>
            <a:chOff x="8466347" y="6450136"/>
            <a:chExt cx="386645"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7"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74</a:t>
              </a:r>
              <a:endParaRPr lang="ru-RU" dirty="0">
                <a:solidFill>
                  <a:srgbClr val="C00000"/>
                </a:solidFill>
                <a:latin typeface="GOST type A" panose="020B0500000000000000" pitchFamily="34" charset="0"/>
              </a:endParaRPr>
            </a:p>
          </p:txBody>
        </p:sp>
      </p:grpSp>
      <p:pic>
        <p:nvPicPr>
          <p:cNvPr id="4" name="Рисунок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4116" y="946390"/>
            <a:ext cx="4835768" cy="4965220"/>
          </a:xfrm>
          <a:prstGeom prst="rect">
            <a:avLst/>
          </a:prstGeom>
        </p:spPr>
      </p:pic>
    </p:spTree>
    <p:extLst>
      <p:ext uri="{BB962C8B-B14F-4D97-AF65-F5344CB8AC3E}">
        <p14:creationId xmlns:p14="http://schemas.microsoft.com/office/powerpoint/2010/main" val="18066257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1371599"/>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ИЗМЕНЕНИЕ УГЛОВ НА ДОЛБЯКЕ ПРИ ИЗМЕНЕНИИ КРИВИЗНЫ </a:t>
            </a:r>
            <a:b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РЕЖУЩЕЙ КРОМКИ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5567" y="1537855"/>
            <a:ext cx="5012866" cy="5112328"/>
          </a:xfrm>
          <a:prstGeom prst="rect">
            <a:avLst/>
          </a:prstGeom>
        </p:spPr>
      </p:pic>
      <p:grpSp>
        <p:nvGrpSpPr>
          <p:cNvPr id="5" name="Группа 4"/>
          <p:cNvGrpSpPr/>
          <p:nvPr/>
        </p:nvGrpSpPr>
        <p:grpSpPr>
          <a:xfrm>
            <a:off x="8471957" y="6450136"/>
            <a:ext cx="375424" cy="369332"/>
            <a:chOff x="8471957" y="6450136"/>
            <a:chExt cx="375424"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71957" y="6450136"/>
              <a:ext cx="375424"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75</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4386239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955963"/>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РАСЧЕТ ГЕОМЕТРИЧЕСКИХ ПАРАМЕТРОВ ЛЕЗВИЯ ИНСТРУМЕНТА</a:t>
            </a:r>
          </a:p>
        </p:txBody>
      </p:sp>
      <p:sp>
        <p:nvSpPr>
          <p:cNvPr id="10" name="Содержимое 2"/>
          <p:cNvSpPr txBox="1">
            <a:spLocks/>
          </p:cNvSpPr>
          <p:nvPr/>
        </p:nvSpPr>
        <p:spPr>
          <a:xfrm>
            <a:off x="0" y="6151805"/>
            <a:ext cx="9144000" cy="706194"/>
          </a:xfrm>
          <a:prstGeom prst="rect">
            <a:avLst/>
          </a:prstGeom>
        </p:spPr>
        <p:txBody>
          <a:bodyPr vert="horz" lIns="91440" tIns="45720" rIns="91440" bIns="45720" rtlCol="0">
            <a:noAutofit/>
          </a:bodyPr>
          <a:lstStyle/>
          <a:p>
            <a:pPr indent="361950" algn="ctr">
              <a:lnSpc>
                <a:spcPct val="80000"/>
              </a:lnSpc>
              <a:defRPr/>
            </a:pPr>
            <a:r>
              <a:rPr lang="ru-RU" sz="2300" dirty="0">
                <a:solidFill>
                  <a:schemeClr val="tx2">
                    <a:lumMod val="75000"/>
                  </a:schemeClr>
                </a:solidFill>
                <a:latin typeface="GOST Type BU" pitchFamily="2" charset="2"/>
              </a:rPr>
              <a:t>Схема к расчету углов лезвия в секущей, осевой и радиальной плоскостях </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3599" y="935182"/>
            <a:ext cx="5016802" cy="5216623"/>
          </a:xfrm>
          <a:prstGeom prst="rect">
            <a:avLst/>
          </a:prstGeom>
        </p:spPr>
      </p:pic>
      <p:grpSp>
        <p:nvGrpSpPr>
          <p:cNvPr id="5" name="Группа 4"/>
          <p:cNvGrpSpPr/>
          <p:nvPr/>
        </p:nvGrpSpPr>
        <p:grpSpPr>
          <a:xfrm>
            <a:off x="8466348" y="6450136"/>
            <a:ext cx="386645" cy="369332"/>
            <a:chOff x="8466348" y="6450136"/>
            <a:chExt cx="386645"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76</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10737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1330035"/>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ПЕРЕРАСЧЕТ УГЛОВ ЛЕЗВИЯ РЕЗЦА ИЗ ГЛАВНОЙ СЕКУЩЕЙ ПЛОСКОСТИ В НОРМАЛЬНУЮ ПЛОСКОСТЬ</a:t>
            </a:r>
          </a:p>
        </p:txBody>
      </p:sp>
      <p:sp>
        <p:nvSpPr>
          <p:cNvPr id="10" name="Содержимое 2"/>
          <p:cNvSpPr txBox="1">
            <a:spLocks/>
          </p:cNvSpPr>
          <p:nvPr/>
        </p:nvSpPr>
        <p:spPr>
          <a:xfrm>
            <a:off x="0" y="6244936"/>
            <a:ext cx="9144000" cy="353097"/>
          </a:xfrm>
          <a:prstGeom prst="rect">
            <a:avLst/>
          </a:prstGeom>
        </p:spPr>
        <p:txBody>
          <a:bodyPr vert="horz" lIns="91440" tIns="45720" rIns="91440" bIns="45720" rtlCol="0">
            <a:noAutofit/>
          </a:bodyPr>
          <a:lstStyle/>
          <a:p>
            <a:pPr indent="361950" algn="ctr">
              <a:lnSpc>
                <a:spcPct val="80000"/>
              </a:lnSpc>
              <a:defRPr/>
            </a:pPr>
            <a:r>
              <a:rPr lang="ru-RU" sz="2300" dirty="0">
                <a:solidFill>
                  <a:schemeClr val="tx2">
                    <a:lumMod val="75000"/>
                  </a:schemeClr>
                </a:solidFill>
                <a:latin typeface="GOST Type BU" pitchFamily="2" charset="2"/>
              </a:rPr>
              <a:t>Схема к расчету углов лезвия в секущей и нормальной плоскостях</a:t>
            </a: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408" y="1330036"/>
            <a:ext cx="5487183" cy="4914900"/>
          </a:xfrm>
          <a:prstGeom prst="rect">
            <a:avLst/>
          </a:prstGeom>
        </p:spPr>
      </p:pic>
      <p:grpSp>
        <p:nvGrpSpPr>
          <p:cNvPr id="5" name="Группа 4"/>
          <p:cNvGrpSpPr/>
          <p:nvPr/>
        </p:nvGrpSpPr>
        <p:grpSpPr>
          <a:xfrm>
            <a:off x="8466348" y="6450136"/>
            <a:ext cx="386645" cy="369332"/>
            <a:chOff x="8466348" y="6450136"/>
            <a:chExt cx="386645"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77</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1617447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Прямая со стрелкой 24"/>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66348" y="6450136"/>
            <a:ext cx="386645" cy="369332"/>
            <a:chOff x="8466348"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78</a:t>
              </a:r>
              <a:endParaRPr lang="ru-RU" dirty="0">
                <a:solidFill>
                  <a:srgbClr val="C00000"/>
                </a:solidFill>
                <a:latin typeface="GOST type A" panose="020B0500000000000000" pitchFamily="34" charset="0"/>
              </a:endParaRPr>
            </a:p>
          </p:txBody>
        </p:sp>
      </p:grpSp>
      <p:grpSp>
        <p:nvGrpSpPr>
          <p:cNvPr id="2" name="Группа 1"/>
          <p:cNvGrpSpPr/>
          <p:nvPr/>
        </p:nvGrpSpPr>
        <p:grpSpPr>
          <a:xfrm>
            <a:off x="82489" y="1879231"/>
            <a:ext cx="6406440" cy="3303309"/>
            <a:chOff x="-1547134" y="1879231"/>
            <a:chExt cx="6406440" cy="3303309"/>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118" y="3183867"/>
              <a:ext cx="1711719" cy="70127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134" y="3183867"/>
              <a:ext cx="1726100" cy="70127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03" y="3191105"/>
              <a:ext cx="1711719" cy="686799"/>
            </a:xfrm>
            <a:prstGeom prst="rect">
              <a:avLst/>
            </a:prstGeom>
          </p:spPr>
        </p:pic>
        <p:cxnSp>
          <p:nvCxnSpPr>
            <p:cNvPr id="12" name="Прямая со стрелкой 11"/>
            <p:cNvCxnSpPr/>
            <p:nvPr/>
          </p:nvCxnSpPr>
          <p:spPr>
            <a:xfrm>
              <a:off x="2502983" y="3534506"/>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Прямая со стрелкой 15"/>
            <p:cNvCxnSpPr/>
            <p:nvPr/>
          </p:nvCxnSpPr>
          <p:spPr>
            <a:xfrm>
              <a:off x="178967" y="3534505"/>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3" name="Прямая со стрелкой 22"/>
            <p:cNvCxnSpPr/>
            <p:nvPr/>
          </p:nvCxnSpPr>
          <p:spPr>
            <a:xfrm>
              <a:off x="4003448"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118" y="4495741"/>
              <a:ext cx="1712351" cy="686799"/>
            </a:xfrm>
            <a:prstGeom prst="rect">
              <a:avLst/>
            </a:prstGeom>
          </p:spPr>
        </p:pic>
        <p:cxnSp>
          <p:nvCxnSpPr>
            <p:cNvPr id="18" name="Прямая со стрелкой 17"/>
            <p:cNvCxnSpPr/>
            <p:nvPr/>
          </p:nvCxnSpPr>
          <p:spPr>
            <a:xfrm>
              <a:off x="4003448"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7589" y="1879231"/>
              <a:ext cx="1711717" cy="701143"/>
            </a:xfrm>
            <a:prstGeom prst="rect">
              <a:avLst/>
            </a:prstGeom>
          </p:spPr>
        </p:pic>
      </p:grpSp>
      <p:pic>
        <p:nvPicPr>
          <p:cNvPr id="5" name="Рисунок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703500"/>
            <a:ext cx="9144000" cy="3671786"/>
          </a:xfrm>
          <a:prstGeom prst="rect">
            <a:avLst/>
          </a:prstGeom>
        </p:spPr>
      </p:pic>
    </p:spTree>
    <p:extLst>
      <p:ext uri="{BB962C8B-B14F-4D97-AF65-F5344CB8AC3E}">
        <p14:creationId xmlns:p14="http://schemas.microsoft.com/office/powerpoint/2010/main" val="304478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path" presetSubtype="0" accel="50000" decel="50000" fill="hold" nodeType="afterEffect">
                                  <p:stCondLst>
                                    <p:cond delay="1000"/>
                                  </p:stCondLst>
                                  <p:childTnLst>
                                    <p:animMotion origin="layout" path="M 0 -2.22222E-6 L 0.37431 0.18912 " pathEditMode="relative" rAng="0" ptsTypes="AA">
                                      <p:cBhvr>
                                        <p:cTn id="12" dur="1000" fill="hold"/>
                                        <p:tgtEl>
                                          <p:spTgt spid="5"/>
                                        </p:tgtEl>
                                        <p:attrNameLst>
                                          <p:attrName>ppt_x</p:attrName>
                                          <p:attrName>ppt_y</p:attrName>
                                        </p:attrNameLst>
                                      </p:cBhvr>
                                      <p:rCtr x="18715" y="9444"/>
                                    </p:animMotion>
                                  </p:childTnLst>
                                </p:cTn>
                              </p:par>
                              <p:par>
                                <p:cTn id="13" presetID="6" presetClass="emph" presetSubtype="0" fill="hold" nodeType="withEffect">
                                  <p:stCondLst>
                                    <p:cond delay="1000"/>
                                  </p:stCondLst>
                                  <p:childTnLst>
                                    <p:animScale>
                                      <p:cBhvr>
                                        <p:cTn id="14" dur="1000" fill="hold"/>
                                        <p:tgtEl>
                                          <p:spTgt spid="5"/>
                                        </p:tgtEl>
                                      </p:cBhvr>
                                      <p:by x="20000" y="20000"/>
                                    </p:animScale>
                                  </p:childTnLst>
                                </p:cTn>
                              </p:par>
                              <p:par>
                                <p:cTn id="15" presetID="53" presetClass="entr" presetSubtype="16"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ПОПЕРЕЧНО-СТРОГАЛЬНЫЙ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1" y="5794131"/>
            <a:ext cx="9005456" cy="1063869"/>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фундаментная плита;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коробка скоростей;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4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ползун;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суппорт; </a:t>
            </a:r>
            <a:r>
              <a:rPr lang="ru-RU" sz="2300" dirty="0">
                <a:solidFill>
                  <a:srgbClr val="C00000"/>
                </a:solidFill>
                <a:latin typeface="GOST Type BU" pitchFamily="2" charset="2"/>
              </a:rPr>
              <a:t>7 -</a:t>
            </a:r>
            <a:r>
              <a:rPr lang="ru-RU" sz="2300" dirty="0">
                <a:solidFill>
                  <a:schemeClr val="tx2">
                    <a:lumMod val="75000"/>
                  </a:schemeClr>
                </a:solidFill>
                <a:latin typeface="GOST Type BU" pitchFamily="2" charset="2"/>
              </a:rPr>
              <a:t> резцедержатель;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8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стол; </a:t>
            </a:r>
            <a:r>
              <a:rPr lang="ru-RU" sz="2300" dirty="0">
                <a:solidFill>
                  <a:srgbClr val="C00000"/>
                </a:solidFill>
                <a:latin typeface="GOST Type BU" pitchFamily="2" charset="2"/>
              </a:rPr>
              <a:t>9 -</a:t>
            </a:r>
            <a:r>
              <a:rPr lang="ru-RU" sz="2300" dirty="0">
                <a:solidFill>
                  <a:schemeClr val="tx2">
                    <a:lumMod val="75000"/>
                  </a:schemeClr>
                </a:solidFill>
                <a:latin typeface="GOST Type BU" pitchFamily="2" charset="2"/>
              </a:rPr>
              <a:t> поперечина.</a:t>
            </a:r>
          </a:p>
        </p:txBody>
      </p:sp>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79</a:t>
              </a:r>
              <a:endParaRPr lang="ru-RU" dirty="0">
                <a:solidFill>
                  <a:srgbClr val="C00000"/>
                </a:solidFill>
                <a:latin typeface="GOST type A" panose="020B0500000000000000" pitchFamily="34" charset="0"/>
              </a:endParaRPr>
            </a:p>
          </p:txBody>
        </p:sp>
      </p:gr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936" y="954715"/>
            <a:ext cx="7010128" cy="4777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2847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98512"/>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Дополнительные литературные источники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743899"/>
            <a:ext cx="8765628" cy="5699234"/>
          </a:xfrm>
          <a:prstGeom prst="rect">
            <a:avLst/>
          </a:prstGeom>
        </p:spPr>
        <p:txBody>
          <a:bodyPr vert="horz" lIns="91440" tIns="45720" rIns="91440" bIns="45720" rtlCol="0">
            <a:noAutofit/>
          </a:bodyPr>
          <a:lstStyle/>
          <a:p>
            <a:pPr algn="just">
              <a:lnSpc>
                <a:spcPct val="80000"/>
              </a:lnSpc>
              <a:buBlip>
                <a:blip r:embed="rId2"/>
              </a:buBlip>
            </a:pPr>
            <a:r>
              <a:rPr lang="ru-RU" sz="2100" dirty="0" err="1" smtClean="0">
                <a:latin typeface="GOST Type BU" pitchFamily="2" charset="2"/>
              </a:rPr>
              <a:t>Подураев</a:t>
            </a:r>
            <a:r>
              <a:rPr lang="ru-RU" sz="2100" dirty="0" smtClean="0">
                <a:latin typeface="GOST Type BU" pitchFamily="2" charset="2"/>
              </a:rPr>
              <a:t> В.Н. Технология физико-химических методов обработки. – М.: Машиностроение, 1985 – 264 с.</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Старков В.К. Обработка резанием. Управление стабильностью и качеством в автоматизированном производстве. – М.: Машиностроение, 1989 – 296 с.</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Грановский Г.И., Грановский В.Г. Резание металлов: Учеб. для вузов. – М.: </a:t>
            </a:r>
            <a:r>
              <a:rPr lang="ru-RU" sz="2100" dirty="0" err="1" smtClean="0">
                <a:latin typeface="GOST Type BU" pitchFamily="2" charset="2"/>
              </a:rPr>
              <a:t>Высш</a:t>
            </a:r>
            <a:r>
              <a:rPr lang="ru-RU" sz="2100" dirty="0" smtClean="0">
                <a:latin typeface="GOST Type BU" pitchFamily="2" charset="2"/>
              </a:rPr>
              <a:t>. </a:t>
            </a:r>
            <a:r>
              <a:rPr lang="ru-RU" sz="2100" dirty="0" err="1" smtClean="0">
                <a:latin typeface="GOST Type BU" pitchFamily="2" charset="2"/>
              </a:rPr>
              <a:t>шк</a:t>
            </a:r>
            <a:r>
              <a:rPr lang="ru-RU" sz="2100" dirty="0" smtClean="0">
                <a:latin typeface="GOST Type BU" pitchFamily="2" charset="2"/>
              </a:rPr>
              <a:t>., 1985 – 304 с.</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ГОСТ 25762-83. Обработка резанием</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ГОСТ 25761-83. Виды обработки резанием</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ГОСТ 25751-83. Инструменты режущие.</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Попок Н.Н. Комплексное моделирование и оптимизация обработки материалов резанием в гибком автоматизированном производстве. – </a:t>
            </a:r>
            <a:br>
              <a:rPr lang="ru-RU" sz="2100" dirty="0" smtClean="0">
                <a:latin typeface="GOST Type BU" pitchFamily="2" charset="2"/>
              </a:rPr>
            </a:br>
            <a:r>
              <a:rPr lang="ru-RU" sz="2100" dirty="0" smtClean="0">
                <a:latin typeface="GOST Type BU" pitchFamily="2" charset="2"/>
              </a:rPr>
              <a:t>Новополоцк: ПГУ, 1997 – 100 с.</a:t>
            </a:r>
          </a:p>
          <a:p>
            <a:pPr algn="just">
              <a:lnSpc>
                <a:spcPct val="80000"/>
              </a:lnSpc>
              <a:buBlip>
                <a:blip r:embed="rId2"/>
              </a:buBlip>
            </a:pPr>
            <a:endParaRPr lang="ru-RU" sz="1100" dirty="0" smtClean="0">
              <a:latin typeface="GOST Type BU" pitchFamily="2" charset="2"/>
            </a:endParaRPr>
          </a:p>
          <a:p>
            <a:pPr algn="just">
              <a:lnSpc>
                <a:spcPct val="80000"/>
              </a:lnSpc>
              <a:buBlip>
                <a:blip r:embed="rId2"/>
              </a:buBlip>
            </a:pPr>
            <a:r>
              <a:rPr lang="ru-RU" sz="2100" dirty="0" smtClean="0">
                <a:latin typeface="GOST Type BU" pitchFamily="2" charset="2"/>
              </a:rPr>
              <a:t>Попок Н.Н. Мобильная реорганизация машиностроительного производства. – Мн.: УП «</a:t>
            </a:r>
            <a:r>
              <a:rPr lang="ru-RU" sz="2100" dirty="0" err="1" smtClean="0">
                <a:latin typeface="GOST Type BU" pitchFamily="2" charset="2"/>
              </a:rPr>
              <a:t>Технопринт</a:t>
            </a:r>
            <a:r>
              <a:rPr lang="ru-RU" sz="2100" dirty="0" smtClean="0">
                <a:latin typeface="GOST Type BU" pitchFamily="2" charset="2"/>
              </a:rPr>
              <a:t>», 2001 – 396 с.</a:t>
            </a:r>
            <a:endParaRPr kumimoji="0" lang="ru-RU" sz="2100" b="0" i="0" u="none" strike="noStrike" kern="1200" cap="none" spc="0" normalizeH="0" baseline="0" noProof="0" dirty="0">
              <a:ln>
                <a:noFill/>
              </a:ln>
              <a:solidFill>
                <a:schemeClr val="tx1"/>
              </a:solidFill>
              <a:effectLst/>
              <a:uLnTx/>
              <a:uFillTx/>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85656" cy="369332"/>
            </a:xfrm>
            <a:prstGeom prst="rect">
              <a:avLst/>
            </a:prstGeom>
            <a:noFill/>
          </p:spPr>
          <p:txBody>
            <a:bodyPr wrap="none" rtlCol="0">
              <a:spAutoFit/>
            </a:bodyPr>
            <a:lstStyle/>
            <a:p>
              <a:r>
                <a:rPr lang="ru-RU" dirty="0" smtClean="0">
                  <a:solidFill>
                    <a:srgbClr val="C00000"/>
                  </a:solidFill>
                  <a:latin typeface="GOST type A" panose="020B0500000000000000" pitchFamily="34" charset="0"/>
                </a:rPr>
                <a:t>8</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ТОКАРНО-ВИНТОРЕЗНЫЙ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1" y="5794131"/>
            <a:ext cx="9005456" cy="1063869"/>
          </a:xfrm>
          <a:prstGeom prst="rect">
            <a:avLst/>
          </a:prstGeom>
        </p:spPr>
        <p:txBody>
          <a:bodyPr vert="horz" lIns="91440" tIns="45720" rIns="91440" bIns="45720" rtlCol="0">
            <a:noAutofit/>
          </a:bodyPr>
          <a:lstStyle/>
          <a:p>
            <a:pPr marL="6350" algn="ctr">
              <a:lnSpc>
                <a:spcPct val="80000"/>
              </a:lnSpc>
              <a:defRPr/>
            </a:pPr>
            <a:r>
              <a:rPr lang="ru-RU" sz="2300" dirty="0" smtClean="0">
                <a:solidFill>
                  <a:srgbClr val="C00000"/>
                </a:solidFill>
                <a:latin typeface="GOST Type BU" pitchFamily="2" charset="2"/>
              </a:rPr>
              <a:t>1 </a:t>
            </a:r>
            <a:r>
              <a:rPr lang="ru-RU" sz="2300" dirty="0">
                <a:solidFill>
                  <a:srgbClr val="C00000"/>
                </a:solidFill>
                <a:latin typeface="GOST Type BU" pitchFamily="2" charset="2"/>
              </a:rPr>
              <a:t>- </a:t>
            </a:r>
            <a:r>
              <a:rPr lang="ru-RU" sz="2300" dirty="0">
                <a:solidFill>
                  <a:schemeClr val="tx2">
                    <a:lumMod val="75000"/>
                  </a:schemeClr>
                </a:solidFill>
                <a:latin typeface="GOST Type BU" pitchFamily="2" charset="2"/>
              </a:rPr>
              <a:t>тумба; </a:t>
            </a:r>
            <a:r>
              <a:rPr lang="ru-RU" sz="2300" dirty="0">
                <a:solidFill>
                  <a:srgbClr val="C00000"/>
                </a:solidFill>
                <a:latin typeface="GOST Type BU" pitchFamily="2" charset="2"/>
              </a:rPr>
              <a:t>2 - </a:t>
            </a:r>
            <a:r>
              <a:rPr lang="ru-RU" sz="2300" dirty="0">
                <a:solidFill>
                  <a:schemeClr val="tx2">
                    <a:lumMod val="75000"/>
                  </a:schemeClr>
                </a:solidFill>
                <a:latin typeface="GOST Type BU" pitchFamily="2" charset="2"/>
              </a:rPr>
              <a:t>коробка подач; </a:t>
            </a:r>
            <a:r>
              <a:rPr lang="ru-RU" sz="2300" dirty="0">
                <a:solidFill>
                  <a:srgbClr val="C00000"/>
                </a:solidFill>
                <a:latin typeface="GOST Type BU" pitchFamily="2" charset="2"/>
              </a:rPr>
              <a:t>3 - </a:t>
            </a:r>
            <a:r>
              <a:rPr lang="ru-RU" sz="2300" dirty="0">
                <a:solidFill>
                  <a:schemeClr val="tx2">
                    <a:lumMod val="75000"/>
                  </a:schemeClr>
                </a:solidFill>
                <a:latin typeface="GOST Type BU" pitchFamily="2" charset="2"/>
              </a:rPr>
              <a:t>шпиндельная бабка; </a:t>
            </a:r>
            <a:r>
              <a:rPr lang="ru-RU" sz="2300" dirty="0">
                <a:solidFill>
                  <a:srgbClr val="C00000"/>
                </a:solidFill>
                <a:latin typeface="GOST Type BU" pitchFamily="2" charset="2"/>
              </a:rPr>
              <a:t>4 - </a:t>
            </a:r>
            <a:r>
              <a:rPr lang="ru-RU" sz="2300" dirty="0">
                <a:solidFill>
                  <a:schemeClr val="tx2">
                    <a:lumMod val="75000"/>
                  </a:schemeClr>
                </a:solidFill>
                <a:latin typeface="GOST Type BU" pitchFamily="2" charset="2"/>
              </a:rPr>
              <a:t>коробка </a:t>
            </a:r>
            <a:r>
              <a:rPr lang="ru-RU" sz="2300" dirty="0" err="1">
                <a:solidFill>
                  <a:schemeClr val="tx2">
                    <a:lumMod val="75000"/>
                  </a:schemeClr>
                </a:solidFill>
                <a:latin typeface="GOST Type BU" pitchFamily="2" charset="2"/>
              </a:rPr>
              <a:t>сокростей</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5 - </a:t>
            </a:r>
            <a:r>
              <a:rPr lang="ru-RU" sz="2300" dirty="0">
                <a:solidFill>
                  <a:schemeClr val="tx2">
                    <a:lumMod val="75000"/>
                  </a:schemeClr>
                </a:solidFill>
                <a:latin typeface="GOST Type BU" pitchFamily="2" charset="2"/>
              </a:rPr>
              <a:t>шпиндель;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7 -</a:t>
            </a:r>
            <a:r>
              <a:rPr lang="ru-RU" sz="2300" dirty="0">
                <a:solidFill>
                  <a:schemeClr val="tx2">
                    <a:lumMod val="75000"/>
                  </a:schemeClr>
                </a:solidFill>
                <a:latin typeface="GOST Type BU" pitchFamily="2" charset="2"/>
              </a:rPr>
              <a:t> задняя бабка; </a:t>
            </a:r>
            <a:r>
              <a:rPr lang="ru-RU" sz="2300" dirty="0">
                <a:solidFill>
                  <a:srgbClr val="C00000"/>
                </a:solidFill>
                <a:latin typeface="GOST Type BU" pitchFamily="2" charset="2"/>
              </a:rPr>
              <a:t>8 -</a:t>
            </a:r>
            <a:r>
              <a:rPr lang="ru-RU" sz="2300" dirty="0">
                <a:solidFill>
                  <a:schemeClr val="tx2">
                    <a:lumMod val="75000"/>
                  </a:schemeClr>
                </a:solidFill>
                <a:latin typeface="GOST Type BU" pitchFamily="2" charset="2"/>
              </a:rPr>
              <a:t> пиноль; </a:t>
            </a:r>
            <a:r>
              <a:rPr lang="ru-RU" sz="2300" dirty="0">
                <a:solidFill>
                  <a:srgbClr val="C00000"/>
                </a:solidFill>
                <a:latin typeface="GOST Type BU" pitchFamily="2" charset="2"/>
              </a:rPr>
              <a:t>9 -</a:t>
            </a:r>
            <a:r>
              <a:rPr lang="ru-RU" sz="2300" dirty="0">
                <a:solidFill>
                  <a:schemeClr val="tx2">
                    <a:lumMod val="75000"/>
                  </a:schemeClr>
                </a:solidFill>
                <a:latin typeface="GOST Type BU" pitchFamily="2" charset="2"/>
              </a:rPr>
              <a:t> люнет; </a:t>
            </a:r>
            <a:r>
              <a:rPr lang="ru-RU" sz="2300" dirty="0">
                <a:solidFill>
                  <a:srgbClr val="C00000"/>
                </a:solidFill>
                <a:latin typeface="GOST Type BU" pitchFamily="2" charset="2"/>
              </a:rPr>
              <a:t>10 -</a:t>
            </a:r>
            <a:r>
              <a:rPr lang="ru-RU" sz="2300" dirty="0">
                <a:solidFill>
                  <a:schemeClr val="tx2">
                    <a:lumMod val="75000"/>
                  </a:schemeClr>
                </a:solidFill>
                <a:latin typeface="GOST Type BU" pitchFamily="2" charset="2"/>
              </a:rPr>
              <a:t> суппорт подач; </a:t>
            </a:r>
            <a:r>
              <a:rPr lang="ru-RU" sz="2300" dirty="0">
                <a:solidFill>
                  <a:srgbClr val="C00000"/>
                </a:solidFill>
                <a:latin typeface="GOST Type BU" pitchFamily="2" charset="2"/>
              </a:rPr>
              <a:t>11 –</a:t>
            </a:r>
            <a:r>
              <a:rPr lang="ru-RU" sz="2300" dirty="0">
                <a:solidFill>
                  <a:schemeClr val="tx2">
                    <a:lumMod val="75000"/>
                  </a:schemeClr>
                </a:solidFill>
                <a:latin typeface="GOST Type BU" pitchFamily="2" charset="2"/>
              </a:rPr>
              <a:t> резцедержатель</a:t>
            </a:r>
          </a:p>
        </p:txBody>
      </p:sp>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80</a:t>
              </a:r>
              <a:endParaRPr lang="ru-RU" dirty="0">
                <a:solidFill>
                  <a:srgbClr val="C00000"/>
                </a:solidFill>
                <a:latin typeface="GOST type A" panose="020B0500000000000000" pitchFamily="34" charset="0"/>
              </a:endParaRPr>
            </a:p>
          </p:txBody>
        </p:sp>
      </p:gr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910"/>
          <a:stretch/>
        </p:blipFill>
        <p:spPr>
          <a:xfrm>
            <a:off x="734157" y="712176"/>
            <a:ext cx="7675685" cy="4642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1014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ТОКАРНО-РЕВОЛЬВЕРНЫЙ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1" y="5794131"/>
            <a:ext cx="9005456" cy="1063869"/>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основание;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4 -</a:t>
            </a:r>
            <a:r>
              <a:rPr lang="ru-RU" sz="2300" dirty="0">
                <a:solidFill>
                  <a:schemeClr val="tx2">
                    <a:lumMod val="75000"/>
                  </a:schemeClr>
                </a:solidFill>
                <a:latin typeface="GOST Type BU" pitchFamily="2" charset="2"/>
              </a:rPr>
              <a:t> шпиндельная бабка;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a:t>
            </a:r>
            <a:r>
              <a:rPr lang="ru-RU" sz="2300" dirty="0" err="1">
                <a:solidFill>
                  <a:schemeClr val="tx2">
                    <a:lumMod val="75000"/>
                  </a:schemeClr>
                </a:solidFill>
                <a:latin typeface="GOST Type BU" pitchFamily="2" charset="2"/>
              </a:rPr>
              <a:t>корбка</a:t>
            </a:r>
            <a:r>
              <a:rPr lang="ru-RU" sz="2300" dirty="0">
                <a:solidFill>
                  <a:schemeClr val="tx2">
                    <a:lumMod val="75000"/>
                  </a:schemeClr>
                </a:solidFill>
                <a:latin typeface="GOST Type BU" pitchFamily="2" charset="2"/>
              </a:rPr>
              <a:t> скоростей;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шпиндель; </a:t>
            </a:r>
            <a:r>
              <a:rPr lang="ru-RU" sz="2300" dirty="0">
                <a:solidFill>
                  <a:srgbClr val="C00000"/>
                </a:solidFill>
                <a:latin typeface="GOST Type BU" pitchFamily="2" charset="2"/>
              </a:rPr>
              <a:t>7 -</a:t>
            </a:r>
            <a:r>
              <a:rPr lang="ru-RU" sz="2300" dirty="0">
                <a:solidFill>
                  <a:schemeClr val="tx2">
                    <a:lumMod val="75000"/>
                  </a:schemeClr>
                </a:solidFill>
                <a:latin typeface="GOST Type BU" pitchFamily="2" charset="2"/>
              </a:rPr>
              <a:t> фартук</a:t>
            </a:r>
            <a:r>
              <a:rPr lang="ru-RU" sz="2300" dirty="0" smtClean="0">
                <a:solidFill>
                  <a:schemeClr val="tx2">
                    <a:lumMod val="75000"/>
                  </a:schemeClr>
                </a:solidFill>
                <a:latin typeface="GOST Type BU" pitchFamily="2" charset="2"/>
              </a:rPr>
              <a:t>;</a:t>
            </a:r>
          </a:p>
          <a:p>
            <a:pPr marL="6350" algn="ctr">
              <a:lnSpc>
                <a:spcPct val="80000"/>
              </a:lnSpc>
              <a:defRPr/>
            </a:pPr>
            <a:r>
              <a:rPr lang="ru-RU" sz="2300" dirty="0" smtClean="0">
                <a:solidFill>
                  <a:schemeClr val="tx2">
                    <a:lumMod val="75000"/>
                  </a:schemeClr>
                </a:solidFill>
                <a:latin typeface="GOST Type BU" pitchFamily="2" charset="2"/>
              </a:rPr>
              <a:t> </a:t>
            </a:r>
            <a:r>
              <a:rPr lang="ru-RU" sz="2300" dirty="0">
                <a:solidFill>
                  <a:srgbClr val="C00000"/>
                </a:solidFill>
                <a:latin typeface="GOST Type BU" pitchFamily="2" charset="2"/>
              </a:rPr>
              <a:t>8 -</a:t>
            </a:r>
            <a:r>
              <a:rPr lang="ru-RU" sz="2300" dirty="0">
                <a:solidFill>
                  <a:schemeClr val="tx2">
                    <a:lumMod val="75000"/>
                  </a:schemeClr>
                </a:solidFill>
                <a:latin typeface="GOST Type BU" pitchFamily="2" charset="2"/>
              </a:rPr>
              <a:t> суппорт; </a:t>
            </a:r>
            <a:r>
              <a:rPr lang="ru-RU" sz="2300" dirty="0">
                <a:solidFill>
                  <a:srgbClr val="C00000"/>
                </a:solidFill>
                <a:latin typeface="GOST Type BU" pitchFamily="2" charset="2"/>
              </a:rPr>
              <a:t>9 -</a:t>
            </a:r>
            <a:r>
              <a:rPr lang="ru-RU" sz="2300" dirty="0">
                <a:solidFill>
                  <a:schemeClr val="tx2">
                    <a:lumMod val="75000"/>
                  </a:schemeClr>
                </a:solidFill>
                <a:latin typeface="GOST Type BU" pitchFamily="2" charset="2"/>
              </a:rPr>
              <a:t> револьверная головка</a:t>
            </a:r>
          </a:p>
        </p:txBody>
      </p:sp>
      <p:grpSp>
        <p:nvGrpSpPr>
          <p:cNvPr id="6" name="Группа 5"/>
          <p:cNvGrpSpPr/>
          <p:nvPr/>
        </p:nvGrpSpPr>
        <p:grpSpPr>
          <a:xfrm>
            <a:off x="8483179" y="6450136"/>
            <a:ext cx="352982" cy="369332"/>
            <a:chOff x="8483179" y="6450136"/>
            <a:chExt cx="352982"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83179" y="6450136"/>
              <a:ext cx="35298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81</a:t>
              </a:r>
              <a:endParaRPr lang="ru-RU" dirty="0">
                <a:solidFill>
                  <a:srgbClr val="C00000"/>
                </a:solidFill>
                <a:latin typeface="GOST type A" panose="020B0500000000000000" pitchFamily="34" charset="0"/>
              </a:endParaRPr>
            </a:p>
          </p:txBody>
        </p:sp>
      </p:gr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1" b="-712"/>
          <a:stretch/>
        </p:blipFill>
        <p:spPr>
          <a:xfrm>
            <a:off x="589084" y="589081"/>
            <a:ext cx="7965831" cy="5037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2643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ВЕРТИКАЛЬНО-СВЕРЛИЛЬНЫЙ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794131"/>
            <a:ext cx="9144001" cy="1063869"/>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фундаментная плита;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стол; </a:t>
            </a:r>
            <a:r>
              <a:rPr lang="ru-RU" sz="2300" dirty="0">
                <a:solidFill>
                  <a:srgbClr val="C00000"/>
                </a:solidFill>
                <a:latin typeface="GOST Type BU" pitchFamily="2" charset="2"/>
              </a:rPr>
              <a:t>4 -</a:t>
            </a:r>
            <a:r>
              <a:rPr lang="ru-RU" sz="2300" dirty="0">
                <a:solidFill>
                  <a:schemeClr val="tx2">
                    <a:lumMod val="75000"/>
                  </a:schemeClr>
                </a:solidFill>
                <a:latin typeface="GOST Type BU" pitchFamily="2" charset="2"/>
              </a:rPr>
              <a:t> коробка скоростей;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шпиндель</a:t>
            </a:r>
          </a:p>
        </p:txBody>
      </p:sp>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82</a:t>
              </a:r>
              <a:endParaRPr lang="ru-RU" dirty="0">
                <a:solidFill>
                  <a:srgbClr val="C00000"/>
                </a:solidFill>
                <a:latin typeface="GOST type A" panose="020B0500000000000000" pitchFamily="34" charset="0"/>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983" y="678494"/>
            <a:ext cx="3713488" cy="4964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96834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ГОРИЗОНТАЛЬНО-ФРЕЗЕРНЫЙ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794131"/>
            <a:ext cx="9144001" cy="1063869"/>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фундаментная плита;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коробка скоростей;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4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хобот;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шпиндель;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опора подвесная; </a:t>
            </a:r>
            <a:r>
              <a:rPr lang="ru-RU" sz="2300" dirty="0">
                <a:solidFill>
                  <a:srgbClr val="C00000"/>
                </a:solidFill>
                <a:latin typeface="GOST Type BU" pitchFamily="2" charset="2"/>
              </a:rPr>
              <a:t>7 -</a:t>
            </a:r>
            <a:r>
              <a:rPr lang="ru-RU" sz="2300" dirty="0">
                <a:solidFill>
                  <a:schemeClr val="tx2">
                    <a:lumMod val="75000"/>
                  </a:schemeClr>
                </a:solidFill>
                <a:latin typeface="GOST Type BU" pitchFamily="2" charset="2"/>
              </a:rPr>
              <a:t> стол; </a:t>
            </a:r>
            <a:r>
              <a:rPr lang="ru-RU" sz="2300" dirty="0">
                <a:solidFill>
                  <a:srgbClr val="C00000"/>
                </a:solidFill>
                <a:latin typeface="GOST Type BU" pitchFamily="2" charset="2"/>
              </a:rPr>
              <a:t>8 -</a:t>
            </a:r>
            <a:r>
              <a:rPr lang="ru-RU" sz="2300" dirty="0">
                <a:solidFill>
                  <a:schemeClr val="tx2">
                    <a:lumMod val="75000"/>
                  </a:schemeClr>
                </a:solidFill>
                <a:latin typeface="GOST Type BU" pitchFamily="2" charset="2"/>
              </a:rPr>
              <a:t> салазки; </a:t>
            </a:r>
            <a:r>
              <a:rPr lang="ru-RU" sz="2300" dirty="0">
                <a:solidFill>
                  <a:srgbClr val="C00000"/>
                </a:solidFill>
                <a:latin typeface="GOST Type BU" pitchFamily="2" charset="2"/>
              </a:rPr>
              <a:t>9 -</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10 -</a:t>
            </a:r>
            <a:r>
              <a:rPr lang="ru-RU" sz="2300" dirty="0">
                <a:solidFill>
                  <a:schemeClr val="tx2">
                    <a:lumMod val="75000"/>
                  </a:schemeClr>
                </a:solidFill>
                <a:latin typeface="GOST Type BU" pitchFamily="2" charset="2"/>
              </a:rPr>
              <a:t> консоль</a:t>
            </a:r>
          </a:p>
        </p:txBody>
      </p:sp>
      <p:grpSp>
        <p:nvGrpSpPr>
          <p:cNvPr id="6" name="Группа 5"/>
          <p:cNvGrpSpPr/>
          <p:nvPr/>
        </p:nvGrpSpPr>
        <p:grpSpPr>
          <a:xfrm>
            <a:off x="8471958" y="6450136"/>
            <a:ext cx="375424" cy="369332"/>
            <a:chOff x="8471958" y="6450136"/>
            <a:chExt cx="37542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83</a:t>
              </a:r>
              <a:endParaRPr lang="ru-RU" dirty="0">
                <a:solidFill>
                  <a:srgbClr val="C00000"/>
                </a:solidFill>
                <a:latin typeface="GOST type A" panose="020B0500000000000000" pitchFamily="34" charset="0"/>
              </a:endParaRPr>
            </a:p>
          </p:txBody>
        </p:sp>
      </p:gr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740" y="603740"/>
            <a:ext cx="5942516" cy="4952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33196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ВЕРТИКАЛЬНО-ФРЕЗЕРНЫЙ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794131"/>
            <a:ext cx="9144001" cy="1063869"/>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фундаментная плита;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коробка скоростей;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4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шпиндельная бабка;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шпиндель;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стол; </a:t>
            </a:r>
            <a:r>
              <a:rPr lang="ru-RU" sz="2300" dirty="0">
                <a:solidFill>
                  <a:srgbClr val="C00000"/>
                </a:solidFill>
                <a:latin typeface="GOST Type BU" pitchFamily="2" charset="2"/>
              </a:rPr>
              <a:t>7 -</a:t>
            </a:r>
            <a:r>
              <a:rPr lang="ru-RU" sz="2300" dirty="0">
                <a:solidFill>
                  <a:schemeClr val="tx2">
                    <a:lumMod val="75000"/>
                  </a:schemeClr>
                </a:solidFill>
                <a:latin typeface="GOST Type BU" pitchFamily="2" charset="2"/>
              </a:rPr>
              <a:t> салазки;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8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9 -</a:t>
            </a:r>
            <a:r>
              <a:rPr lang="ru-RU" sz="2300" dirty="0">
                <a:solidFill>
                  <a:schemeClr val="tx2">
                    <a:lumMod val="75000"/>
                  </a:schemeClr>
                </a:solidFill>
                <a:latin typeface="GOST Type BU" pitchFamily="2" charset="2"/>
              </a:rPr>
              <a:t> консоль</a:t>
            </a:r>
          </a:p>
        </p:txBody>
      </p:sp>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84</a:t>
              </a:r>
              <a:endParaRPr lang="ru-RU" dirty="0">
                <a:solidFill>
                  <a:srgbClr val="C00000"/>
                </a:solidFill>
                <a:latin typeface="GOST type A" panose="020B0500000000000000" pitchFamily="34" charset="0"/>
              </a:endParaRPr>
            </a:p>
          </p:txBody>
        </p:sp>
      </p:gr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1031"/>
          <a:stretch/>
        </p:blipFill>
        <p:spPr>
          <a:xfrm>
            <a:off x="1266090" y="609857"/>
            <a:ext cx="6611815" cy="5101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81720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КРУГЛОШЛИФОВАЛЬНЫЙ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706209"/>
            <a:ext cx="9144001" cy="1151792"/>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стол; </a:t>
            </a:r>
            <a:r>
              <a:rPr lang="ru-RU" sz="2300" dirty="0">
                <a:solidFill>
                  <a:srgbClr val="C00000"/>
                </a:solidFill>
                <a:latin typeface="GOST Type BU" pitchFamily="2" charset="2"/>
              </a:rPr>
              <a:t>4 -</a:t>
            </a:r>
            <a:r>
              <a:rPr lang="ru-RU" sz="2300" dirty="0">
                <a:solidFill>
                  <a:schemeClr val="tx2">
                    <a:lumMod val="75000"/>
                  </a:schemeClr>
                </a:solidFill>
                <a:latin typeface="GOST Type BU" pitchFamily="2" charset="2"/>
              </a:rPr>
              <a:t> шпиндельная бабка заготовки;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шпиндель заготовки;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шпиндель инструмента;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7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шпиндельная бабка инструмента; </a:t>
            </a:r>
            <a:r>
              <a:rPr lang="ru-RU" sz="2300" dirty="0">
                <a:solidFill>
                  <a:srgbClr val="C00000"/>
                </a:solidFill>
                <a:latin typeface="GOST Type BU" pitchFamily="2" charset="2"/>
              </a:rPr>
              <a:t>8 –</a:t>
            </a:r>
            <a:r>
              <a:rPr lang="ru-RU" sz="2300" dirty="0">
                <a:solidFill>
                  <a:schemeClr val="tx2">
                    <a:lumMod val="75000"/>
                  </a:schemeClr>
                </a:solidFill>
                <a:latin typeface="GOST Type BU" pitchFamily="2" charset="2"/>
              </a:rPr>
              <a:t> круг шлифовальный; </a:t>
            </a:r>
            <a:endParaRPr lang="ru-RU"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9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пиноль; </a:t>
            </a:r>
            <a:r>
              <a:rPr lang="ru-RU" sz="2300" dirty="0">
                <a:solidFill>
                  <a:srgbClr val="C00000"/>
                </a:solidFill>
                <a:latin typeface="GOST Type BU" pitchFamily="2" charset="2"/>
              </a:rPr>
              <a:t>10 -</a:t>
            </a:r>
            <a:r>
              <a:rPr lang="ru-RU" sz="2300" dirty="0">
                <a:solidFill>
                  <a:schemeClr val="tx2">
                    <a:lumMod val="75000"/>
                  </a:schemeClr>
                </a:solidFill>
                <a:latin typeface="GOST Type BU" pitchFamily="2" charset="2"/>
              </a:rPr>
              <a:t> задняя бабка</a:t>
            </a:r>
          </a:p>
        </p:txBody>
      </p:sp>
      <p:grpSp>
        <p:nvGrpSpPr>
          <p:cNvPr id="6" name="Группа 5"/>
          <p:cNvGrpSpPr/>
          <p:nvPr/>
        </p:nvGrpSpPr>
        <p:grpSpPr>
          <a:xfrm>
            <a:off x="8471958" y="6450136"/>
            <a:ext cx="375424" cy="369332"/>
            <a:chOff x="8471958" y="6450136"/>
            <a:chExt cx="375424"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85</a:t>
              </a:r>
              <a:endParaRPr lang="ru-RU" dirty="0">
                <a:solidFill>
                  <a:srgbClr val="C00000"/>
                </a:solidFill>
                <a:latin typeface="GOST type A" panose="020B0500000000000000" pitchFamily="34" charset="0"/>
              </a:endParaRPr>
            </a:p>
          </p:txBody>
        </p:sp>
      </p:gr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66" b="-1138"/>
          <a:stretch/>
        </p:blipFill>
        <p:spPr>
          <a:xfrm>
            <a:off x="613202" y="589085"/>
            <a:ext cx="7917592" cy="4932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18810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2753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СТАНОК ПЛОСКОШЛИФОВАЛЬНЫЙ</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969977"/>
            <a:ext cx="9144001" cy="888024"/>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коробка подач;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станина;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стойка; </a:t>
            </a:r>
            <a:r>
              <a:rPr lang="ru-RU" sz="2300" dirty="0">
                <a:solidFill>
                  <a:srgbClr val="C00000"/>
                </a:solidFill>
                <a:latin typeface="GOST Type BU" pitchFamily="2" charset="2"/>
              </a:rPr>
              <a:t>4 -</a:t>
            </a:r>
            <a:r>
              <a:rPr lang="ru-RU" sz="2300" dirty="0">
                <a:solidFill>
                  <a:schemeClr val="tx2">
                    <a:lumMod val="75000"/>
                  </a:schemeClr>
                </a:solidFill>
                <a:latin typeface="GOST Type BU" pitchFamily="2" charset="2"/>
              </a:rPr>
              <a:t> шпиндельная бабка; </a:t>
            </a:r>
            <a:r>
              <a:rPr lang="ru-RU" sz="2300" dirty="0">
                <a:solidFill>
                  <a:srgbClr val="C00000"/>
                </a:solidFill>
                <a:latin typeface="GOST Type BU" pitchFamily="2" charset="2"/>
              </a:rPr>
              <a:t>5 -</a:t>
            </a:r>
            <a:r>
              <a:rPr lang="ru-RU" sz="2300" dirty="0">
                <a:solidFill>
                  <a:schemeClr val="tx2">
                    <a:lumMod val="75000"/>
                  </a:schemeClr>
                </a:solidFill>
                <a:latin typeface="GOST Type BU" pitchFamily="2" charset="2"/>
              </a:rPr>
              <a:t> шпиндель;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Круг шлифовальный; </a:t>
            </a:r>
            <a:r>
              <a:rPr lang="ru-RU" sz="2300" dirty="0">
                <a:solidFill>
                  <a:srgbClr val="C00000"/>
                </a:solidFill>
                <a:latin typeface="GOST Type BU" pitchFamily="2" charset="2"/>
              </a:rPr>
              <a:t>7 -</a:t>
            </a:r>
            <a:r>
              <a:rPr lang="ru-RU" sz="2300" dirty="0">
                <a:solidFill>
                  <a:schemeClr val="tx2">
                    <a:lumMod val="75000"/>
                  </a:schemeClr>
                </a:solidFill>
                <a:latin typeface="GOST Type BU" pitchFamily="2" charset="2"/>
              </a:rPr>
              <a:t> стол; </a:t>
            </a:r>
            <a:r>
              <a:rPr lang="ru-RU" sz="2300" dirty="0">
                <a:solidFill>
                  <a:srgbClr val="C00000"/>
                </a:solidFill>
                <a:latin typeface="GOST Type BU" pitchFamily="2" charset="2"/>
              </a:rPr>
              <a:t>8 -</a:t>
            </a:r>
            <a:r>
              <a:rPr lang="ru-RU" sz="2300" dirty="0">
                <a:solidFill>
                  <a:schemeClr val="tx2">
                    <a:lumMod val="75000"/>
                  </a:schemeClr>
                </a:solidFill>
                <a:latin typeface="GOST Type BU" pitchFamily="2" charset="2"/>
              </a:rPr>
              <a:t> салазки</a:t>
            </a:r>
          </a:p>
        </p:txBody>
      </p:sp>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86</a:t>
              </a:r>
              <a:endParaRPr lang="ru-RU" dirty="0">
                <a:solidFill>
                  <a:srgbClr val="C00000"/>
                </a:solidFill>
                <a:latin typeface="GOST type A" panose="020B0500000000000000" pitchFamily="34" charset="0"/>
              </a:endParaRPr>
            </a:p>
          </p:txBody>
        </p:sp>
      </p:gr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b="-894"/>
          <a:stretch/>
        </p:blipFill>
        <p:spPr>
          <a:xfrm>
            <a:off x="1797201" y="730835"/>
            <a:ext cx="5263023" cy="5080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32006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66348" y="6450136"/>
            <a:ext cx="386645" cy="369332"/>
            <a:chOff x="8466348"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87</a:t>
              </a:r>
              <a:endParaRPr lang="ru-RU" dirty="0">
                <a:solidFill>
                  <a:srgbClr val="C00000"/>
                </a:solidFill>
                <a:latin typeface="GOST type A" panose="020B0500000000000000" pitchFamily="34" charset="0"/>
              </a:endParaRPr>
            </a:p>
          </p:txBody>
        </p:sp>
      </p:grpSp>
      <p:grpSp>
        <p:nvGrpSpPr>
          <p:cNvPr id="7" name="Группа 6"/>
          <p:cNvGrpSpPr/>
          <p:nvPr/>
        </p:nvGrpSpPr>
        <p:grpSpPr>
          <a:xfrm>
            <a:off x="82489" y="1879231"/>
            <a:ext cx="8739878" cy="3303309"/>
            <a:chOff x="82489" y="1879231"/>
            <a:chExt cx="8739878" cy="3303309"/>
          </a:xfrm>
        </p:grpSpPr>
        <p:cxnSp>
          <p:nvCxnSpPr>
            <p:cNvPr id="25" name="Прямая со стрелкой 24"/>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89" y="3183867"/>
              <a:ext cx="1726100" cy="70127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726" y="3191105"/>
              <a:ext cx="1711719" cy="686799"/>
            </a:xfrm>
            <a:prstGeom prst="rect">
              <a:avLst/>
            </a:prstGeom>
          </p:spPr>
        </p:pic>
        <p:cxnSp>
          <p:nvCxnSpPr>
            <p:cNvPr id="12" name="Прямая со стрелкой 11"/>
            <p:cNvCxnSpPr/>
            <p:nvPr/>
          </p:nvCxnSpPr>
          <p:spPr>
            <a:xfrm>
              <a:off x="4132606" y="3534506"/>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Прямая со стрелкой 15"/>
            <p:cNvCxnSpPr/>
            <p:nvPr/>
          </p:nvCxnSpPr>
          <p:spPr>
            <a:xfrm>
              <a:off x="1808590" y="3534505"/>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3" name="Прямая со стрелкой 22"/>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18" name="Прямая со стрелкой 17"/>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5" name="Рисунок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grpSp>
      <p:cxnSp>
        <p:nvCxnSpPr>
          <p:cNvPr id="19" name="Прямая со стрелкой 18"/>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 name="Прямая со стрелкой 19"/>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2" name="Рисунок 2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93581"/>
            <a:ext cx="9144000" cy="3670837"/>
          </a:xfrm>
          <a:prstGeom prst="rect">
            <a:avLst/>
          </a:prstGeom>
        </p:spPr>
      </p:pic>
    </p:spTree>
    <p:extLst>
      <p:ext uri="{BB962C8B-B14F-4D97-AF65-F5344CB8AC3E}">
        <p14:creationId xmlns:p14="http://schemas.microsoft.com/office/powerpoint/2010/main" val="19139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42" presetClass="path" presetSubtype="0" accel="50000" decel="50000" fill="hold" nodeType="afterEffect">
                                  <p:stCondLst>
                                    <p:cond delay="1000"/>
                                  </p:stCondLst>
                                  <p:childTnLst>
                                    <p:animMotion origin="layout" path="M 0 0 L 0.37049 0.01319 " pathEditMode="relative" rAng="0" ptsTypes="AA">
                                      <p:cBhvr>
                                        <p:cTn id="12" dur="1000" fill="hold"/>
                                        <p:tgtEl>
                                          <p:spTgt spid="22"/>
                                        </p:tgtEl>
                                        <p:attrNameLst>
                                          <p:attrName>ppt_x</p:attrName>
                                          <p:attrName>ppt_y</p:attrName>
                                        </p:attrNameLst>
                                      </p:cBhvr>
                                      <p:rCtr x="18524" y="648"/>
                                    </p:animMotion>
                                  </p:childTnLst>
                                </p:cTn>
                              </p:par>
                              <p:par>
                                <p:cTn id="13" presetID="6" presetClass="emph" presetSubtype="0" fill="hold" nodeType="withEffect">
                                  <p:stCondLst>
                                    <p:cond delay="1000"/>
                                  </p:stCondLst>
                                  <p:childTnLst>
                                    <p:animScale>
                                      <p:cBhvr>
                                        <p:cTn id="14" dur="1000" fill="hold"/>
                                        <p:tgtEl>
                                          <p:spTgt spid="22"/>
                                        </p:tgtEl>
                                      </p:cBhvr>
                                      <p:by x="19000" y="19000"/>
                                    </p:animScale>
                                  </p:childTnLst>
                                </p:cTn>
                              </p:par>
                              <p:par>
                                <p:cTn id="15" presetID="53" presetClass="entr" presetSubtype="16"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641839"/>
          </a:xfrm>
        </p:spPr>
        <p:txBody>
          <a:bodyPr>
            <a:noAutofit/>
          </a:bodyPr>
          <a:lstStyle/>
          <a:p>
            <a:r>
              <a:rPr lang="ru-RU" sz="28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ПРИМЕР ПРИСПОСОБЛЕНИЯ ДЛЯ СВЕРЛЕНИЯ</a:t>
            </a:r>
            <a:endParaRPr lang="ru-RU" sz="28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969977"/>
            <a:ext cx="9144001" cy="888024"/>
          </a:xfrm>
          <a:prstGeom prst="rect">
            <a:avLst/>
          </a:prstGeom>
        </p:spPr>
        <p:txBody>
          <a:bodyPr vert="horz" lIns="91440" tIns="45720" rIns="91440" bIns="45720" rtlCol="0">
            <a:noAutofit/>
          </a:bodyPr>
          <a:lstStyle/>
          <a:p>
            <a:pPr marL="6350" algn="ctr">
              <a:lnSpc>
                <a:spcPct val="80000"/>
              </a:lnSpc>
              <a:defRPr/>
            </a:pPr>
            <a:r>
              <a:rPr lang="ru-RU" sz="2300" dirty="0">
                <a:solidFill>
                  <a:srgbClr val="C00000"/>
                </a:solidFill>
                <a:latin typeface="GOST Type BU" pitchFamily="2" charset="2"/>
              </a:rPr>
              <a:t>1 - </a:t>
            </a:r>
            <a:r>
              <a:rPr lang="ru-RU" sz="2300" dirty="0">
                <a:solidFill>
                  <a:schemeClr val="tx2">
                    <a:lumMod val="75000"/>
                  </a:schemeClr>
                </a:solidFill>
                <a:latin typeface="GOST Type BU" pitchFamily="2" charset="2"/>
              </a:rPr>
              <a:t>стол станка; </a:t>
            </a:r>
            <a:r>
              <a:rPr lang="ru-RU" sz="2300" dirty="0">
                <a:solidFill>
                  <a:srgbClr val="C00000"/>
                </a:solidFill>
                <a:latin typeface="GOST Type BU" pitchFamily="2" charset="2"/>
              </a:rPr>
              <a:t>2 -</a:t>
            </a:r>
            <a:r>
              <a:rPr lang="ru-RU" sz="2300" dirty="0">
                <a:solidFill>
                  <a:schemeClr val="tx2">
                    <a:lumMod val="75000"/>
                  </a:schemeClr>
                </a:solidFill>
                <a:latin typeface="GOST Type BU" pitchFamily="2" charset="2"/>
              </a:rPr>
              <a:t> приспособление (тиски с призмами) для заготовки; </a:t>
            </a:r>
            <a:r>
              <a:rPr lang="ru-RU" sz="2300" dirty="0">
                <a:solidFill>
                  <a:srgbClr val="C00000"/>
                </a:solidFill>
                <a:latin typeface="GOST Type BU" pitchFamily="2" charset="2"/>
              </a:rPr>
              <a:t>3 -</a:t>
            </a:r>
            <a:r>
              <a:rPr lang="ru-RU" sz="2300" dirty="0">
                <a:solidFill>
                  <a:schemeClr val="tx2">
                    <a:lumMod val="75000"/>
                  </a:schemeClr>
                </a:solidFill>
                <a:latin typeface="GOST Type BU" pitchFamily="2" charset="2"/>
              </a:rPr>
              <a:t> заготовка; </a:t>
            </a:r>
            <a:r>
              <a:rPr lang="ru-RU" sz="2300" dirty="0">
                <a:solidFill>
                  <a:srgbClr val="C00000"/>
                </a:solidFill>
                <a:latin typeface="GOST Type BU" pitchFamily="2" charset="2"/>
              </a:rPr>
              <a:t>4 –</a:t>
            </a:r>
            <a:r>
              <a:rPr lang="ru-RU" sz="2300" dirty="0">
                <a:solidFill>
                  <a:schemeClr val="tx2">
                    <a:lumMod val="75000"/>
                  </a:schemeClr>
                </a:solidFill>
                <a:latin typeface="GOST Type BU" pitchFamily="2" charset="2"/>
              </a:rPr>
              <a:t> инструмент (сверло); </a:t>
            </a:r>
            <a:endParaRPr lang="en-US" sz="2300" dirty="0" smtClean="0">
              <a:solidFill>
                <a:schemeClr val="tx2">
                  <a:lumMod val="75000"/>
                </a:schemeClr>
              </a:solidFill>
              <a:latin typeface="GOST Type BU" pitchFamily="2" charset="2"/>
            </a:endParaRPr>
          </a:p>
          <a:p>
            <a:pPr marL="6350" algn="ctr">
              <a:lnSpc>
                <a:spcPct val="80000"/>
              </a:lnSpc>
              <a:defRPr/>
            </a:pPr>
            <a:r>
              <a:rPr lang="ru-RU" sz="2300" dirty="0" smtClean="0">
                <a:solidFill>
                  <a:srgbClr val="C00000"/>
                </a:solidFill>
                <a:latin typeface="GOST Type BU" pitchFamily="2" charset="2"/>
              </a:rPr>
              <a:t>5 </a:t>
            </a:r>
            <a:r>
              <a:rPr lang="ru-RU" sz="2300" dirty="0">
                <a:solidFill>
                  <a:srgbClr val="C00000"/>
                </a:solidFill>
                <a:latin typeface="GOST Type BU" pitchFamily="2" charset="2"/>
              </a:rPr>
              <a:t>-</a:t>
            </a:r>
            <a:r>
              <a:rPr lang="ru-RU" sz="2300" dirty="0">
                <a:solidFill>
                  <a:schemeClr val="tx2">
                    <a:lumMod val="75000"/>
                  </a:schemeClr>
                </a:solidFill>
                <a:latin typeface="GOST Type BU" pitchFamily="2" charset="2"/>
              </a:rPr>
              <a:t> приспособление (</a:t>
            </a:r>
            <a:r>
              <a:rPr lang="ru-RU" sz="2300" dirty="0" smtClean="0">
                <a:solidFill>
                  <a:schemeClr val="tx2">
                    <a:lumMod val="75000"/>
                  </a:schemeClr>
                </a:solidFill>
                <a:latin typeface="GOST Type BU" pitchFamily="2" charset="2"/>
              </a:rPr>
              <a:t>патрон</a:t>
            </a:r>
            <a:r>
              <a:rPr lang="en-US" sz="2300" dirty="0" smtClean="0">
                <a:solidFill>
                  <a:schemeClr val="tx2">
                    <a:lumMod val="75000"/>
                  </a:schemeClr>
                </a:solidFill>
                <a:latin typeface="GOST Type BU" pitchFamily="2" charset="2"/>
              </a:rPr>
              <a:t>)</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для </a:t>
            </a:r>
            <a:r>
              <a:rPr lang="ru-RU" sz="2300" dirty="0" smtClean="0">
                <a:solidFill>
                  <a:schemeClr val="tx2">
                    <a:lumMod val="75000"/>
                  </a:schemeClr>
                </a:solidFill>
                <a:latin typeface="GOST Type BU" pitchFamily="2" charset="2"/>
              </a:rPr>
              <a:t>сверла; </a:t>
            </a:r>
            <a:r>
              <a:rPr lang="ru-RU" sz="2300" dirty="0">
                <a:solidFill>
                  <a:srgbClr val="C00000"/>
                </a:solidFill>
                <a:latin typeface="GOST Type BU" pitchFamily="2" charset="2"/>
              </a:rPr>
              <a:t>6 -</a:t>
            </a:r>
            <a:r>
              <a:rPr lang="ru-RU" sz="2300" dirty="0">
                <a:solidFill>
                  <a:schemeClr val="tx2">
                    <a:lumMod val="75000"/>
                  </a:schemeClr>
                </a:solidFill>
                <a:latin typeface="GOST Type BU" pitchFamily="2" charset="2"/>
              </a:rPr>
              <a:t> шпиндель станка</a:t>
            </a:r>
          </a:p>
        </p:txBody>
      </p:sp>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88</a:t>
              </a:r>
              <a:endParaRPr lang="ru-RU" dirty="0">
                <a:solidFill>
                  <a:srgbClr val="C00000"/>
                </a:solidFill>
                <a:latin typeface="GOST type A" panose="020B0500000000000000" pitchFamily="34" charset="0"/>
              </a:endParaRPr>
            </a:p>
          </p:txBody>
        </p:sp>
      </p:gr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2022" t="-722" r="1" b="-546"/>
          <a:stretch/>
        </p:blipFill>
        <p:spPr>
          <a:xfrm>
            <a:off x="2875086" y="870438"/>
            <a:ext cx="3327886" cy="4932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981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ИНСТРУМЕНТАЛЬНЫЕ МАТЕРИАЛЫ</a:t>
            </a:r>
          </a:p>
        </p:txBody>
      </p:sp>
      <p:sp>
        <p:nvSpPr>
          <p:cNvPr id="10" name="Содержимое 2"/>
          <p:cNvSpPr txBox="1">
            <a:spLocks/>
          </p:cNvSpPr>
          <p:nvPr/>
        </p:nvSpPr>
        <p:spPr>
          <a:xfrm>
            <a:off x="0" y="852055"/>
            <a:ext cx="9144000" cy="6005943"/>
          </a:xfrm>
          <a:prstGeom prst="rect">
            <a:avLst/>
          </a:prstGeom>
        </p:spPr>
        <p:txBody>
          <a:bodyPr vert="horz" lIns="91440" tIns="45720" rIns="91440" bIns="45720" rtlCol="0">
            <a:noAutofit/>
          </a:bodyPr>
          <a:lstStyle/>
          <a:p>
            <a:pPr indent="361950" algn="just">
              <a:lnSpc>
                <a:spcPct val="80000"/>
              </a:lnSpc>
              <a:defRPr/>
            </a:pPr>
            <a:r>
              <a:rPr lang="ru-RU" sz="2800" dirty="0">
                <a:solidFill>
                  <a:srgbClr val="C00000"/>
                </a:solidFill>
                <a:latin typeface="GOST Type BU" pitchFamily="2" charset="2"/>
              </a:rPr>
              <a:t>Требования </a:t>
            </a:r>
            <a:r>
              <a:rPr lang="ru-RU" sz="2800" dirty="0" smtClean="0">
                <a:solidFill>
                  <a:srgbClr val="C00000"/>
                </a:solidFill>
                <a:latin typeface="GOST Type BU" pitchFamily="2" charset="2"/>
              </a:rPr>
              <a:t>:</a:t>
            </a:r>
          </a:p>
          <a:p>
            <a:pPr indent="361950" algn="just">
              <a:lnSpc>
                <a:spcPct val="80000"/>
              </a:lnSpc>
              <a:defRPr/>
            </a:pPr>
            <a:endParaRPr lang="ru-RU" sz="2800" dirty="0">
              <a:solidFill>
                <a:srgbClr val="C00000"/>
              </a:solidFill>
              <a:latin typeface="GOST Type BU" pitchFamily="2" charset="2"/>
            </a:endParaRPr>
          </a:p>
          <a:p>
            <a:pPr marL="342900" indent="633413" algn="just">
              <a:lnSpc>
                <a:spcPct val="80000"/>
              </a:lnSpc>
              <a:buBlip>
                <a:blip r:embed="rId3"/>
              </a:buBlip>
              <a:defRPr/>
            </a:pPr>
            <a:r>
              <a:rPr lang="ru-RU" sz="2800" dirty="0" smtClean="0">
                <a:solidFill>
                  <a:schemeClr val="tx2">
                    <a:lumMod val="75000"/>
                  </a:schemeClr>
                </a:solidFill>
                <a:latin typeface="GOST Type BU" pitchFamily="2" charset="2"/>
              </a:rPr>
              <a:t>высокая </a:t>
            </a:r>
            <a:r>
              <a:rPr lang="ru-RU" sz="2800" dirty="0">
                <a:solidFill>
                  <a:schemeClr val="tx2">
                    <a:lumMod val="75000"/>
                  </a:schemeClr>
                </a:solidFill>
                <a:latin typeface="GOST Type BU" pitchFamily="2" charset="2"/>
              </a:rPr>
              <a:t>твердость и прочность</a:t>
            </a:r>
            <a:r>
              <a:rPr lang="ru-RU" sz="2800" dirty="0" smtClean="0">
                <a:solidFill>
                  <a:schemeClr val="tx2">
                    <a:lumMod val="75000"/>
                  </a:schemeClr>
                </a:solidFill>
                <a:latin typeface="GOST Type BU" pitchFamily="2" charset="2"/>
              </a:rPr>
              <a:t>;</a:t>
            </a:r>
          </a:p>
          <a:p>
            <a:pPr marL="342900" indent="633413" algn="just">
              <a:lnSpc>
                <a:spcPct val="80000"/>
              </a:lnSpc>
              <a:buBlip>
                <a:blip r:embed="rId3"/>
              </a:buBlip>
              <a:defRPr/>
            </a:pPr>
            <a:endParaRPr lang="ru-RU" sz="2800" dirty="0">
              <a:solidFill>
                <a:schemeClr val="tx2">
                  <a:lumMod val="75000"/>
                </a:schemeClr>
              </a:solidFill>
              <a:latin typeface="GOST Type BU" pitchFamily="2" charset="2"/>
            </a:endParaRPr>
          </a:p>
          <a:p>
            <a:pPr marL="342900" indent="633413" algn="just">
              <a:lnSpc>
                <a:spcPct val="80000"/>
              </a:lnSpc>
              <a:buBlip>
                <a:blip r:embed="rId3"/>
              </a:buBlip>
              <a:defRPr/>
            </a:pPr>
            <a:r>
              <a:rPr lang="ru-RU" sz="2800" dirty="0" smtClean="0">
                <a:solidFill>
                  <a:schemeClr val="tx2">
                    <a:lumMod val="75000"/>
                  </a:schemeClr>
                </a:solidFill>
                <a:latin typeface="GOST Type BU" pitchFamily="2" charset="2"/>
              </a:rPr>
              <a:t>высокая </a:t>
            </a:r>
            <a:r>
              <a:rPr lang="ru-RU" sz="2800" dirty="0">
                <a:solidFill>
                  <a:schemeClr val="tx2">
                    <a:lumMod val="75000"/>
                  </a:schemeClr>
                </a:solidFill>
                <a:latin typeface="GOST Type BU" pitchFamily="2" charset="2"/>
              </a:rPr>
              <a:t>теплостойкость или красностойкость, характеризующейся наивысшей температурой, при которой инструментальный материал сохраняет свои режущие свойства</a:t>
            </a:r>
            <a:r>
              <a:rPr lang="ru-RU" sz="2800" dirty="0" smtClean="0">
                <a:solidFill>
                  <a:schemeClr val="tx2">
                    <a:lumMod val="75000"/>
                  </a:schemeClr>
                </a:solidFill>
                <a:latin typeface="GOST Type BU" pitchFamily="2" charset="2"/>
              </a:rPr>
              <a:t>;</a:t>
            </a:r>
          </a:p>
          <a:p>
            <a:pPr marL="342900" indent="633413" algn="just">
              <a:lnSpc>
                <a:spcPct val="80000"/>
              </a:lnSpc>
              <a:buBlip>
                <a:blip r:embed="rId3"/>
              </a:buBlip>
              <a:defRPr/>
            </a:pPr>
            <a:endParaRPr lang="ru-RU" sz="2800" dirty="0">
              <a:solidFill>
                <a:schemeClr val="tx2">
                  <a:lumMod val="75000"/>
                </a:schemeClr>
              </a:solidFill>
              <a:latin typeface="GOST Type BU" pitchFamily="2" charset="2"/>
            </a:endParaRPr>
          </a:p>
          <a:p>
            <a:pPr marL="342900" indent="633413" algn="just">
              <a:lnSpc>
                <a:spcPct val="80000"/>
              </a:lnSpc>
              <a:buBlip>
                <a:blip r:embed="rId3"/>
              </a:buBlip>
              <a:defRPr/>
            </a:pPr>
            <a:r>
              <a:rPr lang="ru-RU" sz="2800" dirty="0" smtClean="0">
                <a:solidFill>
                  <a:schemeClr val="tx2">
                    <a:lumMod val="75000"/>
                  </a:schemeClr>
                </a:solidFill>
                <a:latin typeface="GOST Type BU" pitchFamily="2" charset="2"/>
              </a:rPr>
              <a:t>высокая </a:t>
            </a:r>
            <a:r>
              <a:rPr lang="ru-RU" sz="2800" dirty="0">
                <a:solidFill>
                  <a:schemeClr val="tx2">
                    <a:lumMod val="75000"/>
                  </a:schemeClr>
                </a:solidFill>
                <a:latin typeface="GOST Type BU" pitchFamily="2" charset="2"/>
              </a:rPr>
              <a:t>износостойкость</a:t>
            </a:r>
            <a:r>
              <a:rPr lang="ru-RU" sz="2800" dirty="0" smtClean="0">
                <a:solidFill>
                  <a:schemeClr val="tx2">
                    <a:lumMod val="75000"/>
                  </a:schemeClr>
                </a:solidFill>
                <a:latin typeface="GOST Type BU" pitchFamily="2" charset="2"/>
              </a:rPr>
              <a:t>;</a:t>
            </a:r>
          </a:p>
          <a:p>
            <a:pPr marL="342900" indent="633413" algn="just">
              <a:lnSpc>
                <a:spcPct val="80000"/>
              </a:lnSpc>
              <a:buBlip>
                <a:blip r:embed="rId3"/>
              </a:buBlip>
              <a:defRPr/>
            </a:pPr>
            <a:endParaRPr lang="ru-RU" sz="2800" dirty="0">
              <a:solidFill>
                <a:schemeClr val="tx2">
                  <a:lumMod val="75000"/>
                </a:schemeClr>
              </a:solidFill>
              <a:latin typeface="GOST Type BU" pitchFamily="2" charset="2"/>
            </a:endParaRPr>
          </a:p>
          <a:p>
            <a:pPr marL="342900" indent="633413" algn="just">
              <a:lnSpc>
                <a:spcPct val="80000"/>
              </a:lnSpc>
              <a:buBlip>
                <a:blip r:embed="rId3"/>
              </a:buBlip>
              <a:defRPr/>
            </a:pPr>
            <a:r>
              <a:rPr lang="ru-RU" sz="2800" dirty="0" smtClean="0">
                <a:solidFill>
                  <a:schemeClr val="tx2">
                    <a:lumMod val="75000"/>
                  </a:schemeClr>
                </a:solidFill>
                <a:latin typeface="GOST Type BU" pitchFamily="2" charset="2"/>
              </a:rPr>
              <a:t>удовлетворительные </a:t>
            </a:r>
            <a:r>
              <a:rPr lang="ru-RU" sz="2800" dirty="0">
                <a:solidFill>
                  <a:schemeClr val="tx2">
                    <a:lumMod val="75000"/>
                  </a:schemeClr>
                </a:solidFill>
                <a:latin typeface="GOST Type BU" pitchFamily="2" charset="2"/>
              </a:rPr>
              <a:t>технологические качества (материалы должны хорошо поддаваться ковке, термообработке, шлифованию, заточке и т.д</a:t>
            </a:r>
            <a:r>
              <a:rPr lang="ru-RU" sz="2800" dirty="0" smtClean="0">
                <a:solidFill>
                  <a:schemeClr val="tx2">
                    <a:lumMod val="75000"/>
                  </a:schemeClr>
                </a:solidFill>
                <a:latin typeface="GOST Type BU" pitchFamily="2" charset="2"/>
              </a:rPr>
              <a:t>.);</a:t>
            </a:r>
          </a:p>
          <a:p>
            <a:pPr marL="342900" indent="633413" algn="just">
              <a:lnSpc>
                <a:spcPct val="80000"/>
              </a:lnSpc>
              <a:buBlip>
                <a:blip r:embed="rId3"/>
              </a:buBlip>
              <a:defRPr/>
            </a:pPr>
            <a:endParaRPr lang="ru-RU" sz="2800" dirty="0">
              <a:solidFill>
                <a:schemeClr val="tx2">
                  <a:lumMod val="75000"/>
                </a:schemeClr>
              </a:solidFill>
              <a:latin typeface="GOST Type BU" pitchFamily="2" charset="2"/>
            </a:endParaRPr>
          </a:p>
          <a:p>
            <a:pPr marL="342900" indent="633413" algn="just">
              <a:lnSpc>
                <a:spcPct val="80000"/>
              </a:lnSpc>
              <a:buBlip>
                <a:blip r:embed="rId3"/>
              </a:buBlip>
              <a:defRPr/>
            </a:pPr>
            <a:r>
              <a:rPr lang="ru-RU" sz="2800" dirty="0" smtClean="0">
                <a:solidFill>
                  <a:schemeClr val="tx2">
                    <a:lumMod val="75000"/>
                  </a:schemeClr>
                </a:solidFill>
                <a:latin typeface="GOST Type BU" pitchFamily="2" charset="2"/>
              </a:rPr>
              <a:t>сравнительная </a:t>
            </a:r>
            <a:r>
              <a:rPr lang="ru-RU" sz="2800" dirty="0">
                <a:solidFill>
                  <a:schemeClr val="tx2">
                    <a:lumMod val="75000"/>
                  </a:schemeClr>
                </a:solidFill>
                <a:latin typeface="GOST Type BU" pitchFamily="2" charset="2"/>
              </a:rPr>
              <a:t>дешевизна и отсутствие остродефицитных </a:t>
            </a:r>
            <a:r>
              <a:rPr lang="ru-RU" sz="2800" dirty="0" smtClean="0">
                <a:solidFill>
                  <a:schemeClr val="tx2">
                    <a:lumMod val="75000"/>
                  </a:schemeClr>
                </a:solidFill>
                <a:latin typeface="GOST Type BU" pitchFamily="2" charset="2"/>
              </a:rPr>
              <a:t>элементов</a:t>
            </a:r>
            <a:endParaRPr lang="ru-RU" sz="2800" dirty="0">
              <a:solidFill>
                <a:schemeClr val="tx2">
                  <a:lumMod val="75000"/>
                </a:schemeClr>
              </a:solidFill>
              <a:latin typeface="GOST Type BU" pitchFamily="2" charset="2"/>
            </a:endParaRPr>
          </a:p>
        </p:txBody>
      </p:sp>
      <p:grpSp>
        <p:nvGrpSpPr>
          <p:cNvPr id="4" name="Группа 3"/>
          <p:cNvGrpSpPr/>
          <p:nvPr/>
        </p:nvGrpSpPr>
        <p:grpSpPr>
          <a:xfrm>
            <a:off x="8466348" y="6450136"/>
            <a:ext cx="386645" cy="369332"/>
            <a:chOff x="8466348"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89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794980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98512"/>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Методические  указания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7" name="Содержимое 2"/>
          <p:cNvSpPr txBox="1">
            <a:spLocks/>
          </p:cNvSpPr>
          <p:nvPr/>
        </p:nvSpPr>
        <p:spPr>
          <a:xfrm>
            <a:off x="189186" y="1143876"/>
            <a:ext cx="8765628" cy="5675592"/>
          </a:xfrm>
          <a:prstGeom prst="rect">
            <a:avLst/>
          </a:prstGeom>
        </p:spPr>
        <p:txBody>
          <a:bodyPr vert="horz" lIns="91440" tIns="45720" rIns="91440" bIns="45720" rtlCol="0">
            <a:noAutofit/>
          </a:bodyPr>
          <a:lstStyle/>
          <a:p>
            <a:pPr marL="3175" indent="177800" algn="just">
              <a:lnSpc>
                <a:spcPct val="80000"/>
              </a:lnSpc>
              <a:buBlip>
                <a:blip r:embed="rId2"/>
              </a:buBlip>
            </a:pPr>
            <a:r>
              <a:rPr lang="ru-RU" dirty="0" smtClean="0">
                <a:latin typeface="GOST Type BU" pitchFamily="2" charset="2"/>
              </a:rPr>
              <a:t>Попок Н.Н. Иллюстративный материал к курсу лекций «Теория резания, тепловые процессы в технологических системах» для студентов специальности 1201 и 1202. Часть 1. Теория резания. Кинематика процесса, геометрические параметры инструмента и заготовки. – Новополоцк: НПИ, 1990. – 24 с.</a:t>
            </a:r>
          </a:p>
          <a:p>
            <a:pPr marL="3175" algn="just">
              <a:lnSpc>
                <a:spcPct val="80000"/>
              </a:lnSpc>
            </a:pPr>
            <a:endParaRPr lang="ru-RU" dirty="0" smtClean="0">
              <a:latin typeface="GOST Type BU" pitchFamily="2" charset="2"/>
            </a:endParaRPr>
          </a:p>
          <a:p>
            <a:pPr marL="3175" indent="177800" algn="just">
              <a:lnSpc>
                <a:spcPct val="80000"/>
              </a:lnSpc>
              <a:buBlip>
                <a:blip r:embed="rId2"/>
              </a:buBlip>
            </a:pPr>
            <a:r>
              <a:rPr lang="ru-RU" dirty="0" smtClean="0">
                <a:latin typeface="GOST Type BU" pitchFamily="2" charset="2"/>
              </a:rPr>
              <a:t>Попок Н.Н. Иллюстративный материал к курсу лекций «Теория резания, тепловые процессы в технологических системах» для студентов специальности 1201 и 1202. Часть 2. Инструментальные материалы. Пластическая деформация, трение и кинетика явления при резании. Динамика резания. – Новополоцк: НПИ, 1992. – 16 с.</a:t>
            </a:r>
          </a:p>
          <a:p>
            <a:pPr marL="3175" algn="just">
              <a:lnSpc>
                <a:spcPct val="80000"/>
              </a:lnSpc>
            </a:pPr>
            <a:endParaRPr lang="ru-RU" dirty="0" smtClean="0">
              <a:latin typeface="GOST Type BU" pitchFamily="2" charset="2"/>
            </a:endParaRPr>
          </a:p>
          <a:p>
            <a:pPr marL="3175" indent="177800" algn="just">
              <a:lnSpc>
                <a:spcPct val="80000"/>
              </a:lnSpc>
              <a:buBlip>
                <a:blip r:embed="rId2"/>
              </a:buBlip>
            </a:pPr>
            <a:r>
              <a:rPr lang="ru-RU" dirty="0" smtClean="0">
                <a:latin typeface="GOST Type BU" pitchFamily="2" charset="2"/>
              </a:rPr>
              <a:t>Попок Н.Н. Иллюстративный материал к курсу лекций «Теория резания, тепловые процессы в технологических системах» для студентов специальности 1201 и 1202. Часть 3. Тепловые процессы в технологических системах, теплофизика резания. Изнашивание, стойкость и прочность режущих инструментов. Качество обработанной поверхности детали. – Новополоцк: НПИ, 1993. – 16 с.</a:t>
            </a:r>
          </a:p>
          <a:p>
            <a:pPr marL="3175" algn="just">
              <a:lnSpc>
                <a:spcPct val="80000"/>
              </a:lnSpc>
            </a:pPr>
            <a:endParaRPr lang="ru-RU" dirty="0" smtClean="0">
              <a:latin typeface="GOST Type BU" pitchFamily="2" charset="2"/>
            </a:endParaRPr>
          </a:p>
          <a:p>
            <a:pPr marL="3175" indent="177800" algn="just">
              <a:lnSpc>
                <a:spcPct val="80000"/>
              </a:lnSpc>
              <a:buBlip>
                <a:blip r:embed="rId2"/>
              </a:buBlip>
            </a:pPr>
            <a:r>
              <a:rPr lang="ru-RU" dirty="0">
                <a:latin typeface="GOST Type BU" pitchFamily="2" charset="2"/>
              </a:rPr>
              <a:t>Попок Н.Н. Иллюстративный материал к курсу лекций «Теория резания, тепловые процессы в технологических системах» для студентов специальности 1201 и 1202. Часть 4. Обработка резанием как система. Функционирование системы резания. Комбинированные виды механической обработки. – Новополоцк: НПИ, 1993. – 8 с.</a:t>
            </a:r>
          </a:p>
          <a:p>
            <a:pPr marL="3175" algn="just">
              <a:lnSpc>
                <a:spcPct val="80000"/>
              </a:lnSpc>
            </a:pPr>
            <a:endParaRPr lang="ru-RU" dirty="0" smtClean="0">
              <a:latin typeface="GOST Type BU" pitchFamily="2" charset="2"/>
            </a:endParaRPr>
          </a:p>
        </p:txBody>
      </p:sp>
      <p:grpSp>
        <p:nvGrpSpPr>
          <p:cNvPr id="4" name="Группа 3"/>
          <p:cNvGrpSpPr/>
          <p:nvPr/>
        </p:nvGrpSpPr>
        <p:grpSpPr>
          <a:xfrm>
            <a:off x="8498722" y="6450136"/>
            <a:ext cx="328862" cy="369332"/>
            <a:chOff x="8498722" y="6450136"/>
            <a:chExt cx="328862"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534456" y="6450136"/>
              <a:ext cx="285656" cy="369332"/>
            </a:xfrm>
            <a:prstGeom prst="rect">
              <a:avLst/>
            </a:prstGeom>
            <a:noFill/>
          </p:spPr>
          <p:txBody>
            <a:bodyPr wrap="none" rtlCol="0">
              <a:spAutoFit/>
            </a:bodyPr>
            <a:lstStyle/>
            <a:p>
              <a:r>
                <a:rPr lang="en-US" dirty="0" smtClean="0">
                  <a:solidFill>
                    <a:srgbClr val="C00000"/>
                  </a:solidFill>
                  <a:latin typeface="GOST type A" panose="020B0500000000000000" pitchFamily="34" charset="0"/>
                </a:rPr>
                <a:t>9</a:t>
              </a:r>
              <a:endParaRPr lang="ru-RU" dirty="0">
                <a:solidFill>
                  <a:srgbClr val="C00000"/>
                </a:solidFill>
                <a:latin typeface="GOST type A" panose="020B0500000000000000" pitchFamily="34" charset="0"/>
              </a:endParaRPr>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ИНСТРУМЕНТАЛЬНЫЕ МАТЕРИАЛЫ</a:t>
            </a:r>
          </a:p>
        </p:txBody>
      </p:sp>
      <p:sp>
        <p:nvSpPr>
          <p:cNvPr id="10" name="Содержимое 2"/>
          <p:cNvSpPr txBox="1">
            <a:spLocks/>
          </p:cNvSpPr>
          <p:nvPr/>
        </p:nvSpPr>
        <p:spPr>
          <a:xfrm>
            <a:off x="0" y="1059873"/>
            <a:ext cx="9144000" cy="5798125"/>
          </a:xfrm>
          <a:prstGeom prst="rect">
            <a:avLst/>
          </a:prstGeom>
        </p:spPr>
        <p:txBody>
          <a:bodyPr vert="horz" lIns="91440" tIns="45720" rIns="91440" bIns="45720" rtlCol="0">
            <a:noAutofit/>
          </a:bodyPr>
          <a:lstStyle/>
          <a:p>
            <a:pPr marL="342900" algn="just">
              <a:lnSpc>
                <a:spcPct val="80000"/>
              </a:lnSpc>
              <a:defRPr/>
            </a:pPr>
            <a:r>
              <a:rPr lang="ru-RU" sz="3200" dirty="0">
                <a:solidFill>
                  <a:srgbClr val="C00000"/>
                </a:solidFill>
                <a:latin typeface="GOST Type BU" pitchFamily="2" charset="2"/>
              </a:rPr>
              <a:t>Разновидности: </a:t>
            </a:r>
            <a:endParaRPr lang="ru-RU" sz="3200" dirty="0" smtClean="0">
              <a:solidFill>
                <a:srgbClr val="C00000"/>
              </a:solidFill>
              <a:latin typeface="GOST Type BU" pitchFamily="2" charset="2"/>
            </a:endParaRPr>
          </a:p>
          <a:p>
            <a:pPr marL="342900" algn="just">
              <a:lnSpc>
                <a:spcPct val="80000"/>
              </a:lnSpc>
              <a:defRPr/>
            </a:pPr>
            <a:endParaRPr lang="ru-RU" sz="3200" dirty="0">
              <a:solidFill>
                <a:schemeClr val="tx2">
                  <a:lumMod val="75000"/>
                </a:schemeClr>
              </a:solidFill>
              <a:latin typeface="GOST Type BU" pitchFamily="2" charset="2"/>
            </a:endParaRPr>
          </a:p>
          <a:p>
            <a:pPr marL="357188" indent="719138" algn="just">
              <a:lnSpc>
                <a:spcPct val="80000"/>
              </a:lnSpc>
              <a:buBlip>
                <a:blip r:embed="rId3"/>
              </a:buBlip>
              <a:defRPr/>
            </a:pPr>
            <a:r>
              <a:rPr lang="ru-RU" sz="3200" dirty="0">
                <a:solidFill>
                  <a:schemeClr val="tx2">
                    <a:lumMod val="75000"/>
                  </a:schemeClr>
                </a:solidFill>
                <a:latin typeface="GOST Type BU" pitchFamily="2" charset="2"/>
              </a:rPr>
              <a:t>углеродистые инструментальные стали; </a:t>
            </a:r>
            <a:endParaRPr lang="ru-RU" sz="3200" dirty="0" smtClean="0">
              <a:solidFill>
                <a:schemeClr val="tx2">
                  <a:lumMod val="75000"/>
                </a:schemeClr>
              </a:solidFill>
              <a:latin typeface="GOST Type BU" pitchFamily="2" charset="2"/>
            </a:endParaRPr>
          </a:p>
          <a:p>
            <a:pPr marL="357188" indent="719138" algn="just">
              <a:lnSpc>
                <a:spcPct val="80000"/>
              </a:lnSpc>
              <a:buBlip>
                <a:blip r:embed="rId3"/>
              </a:buBlip>
              <a:defRPr/>
            </a:pPr>
            <a:endParaRPr lang="ru-RU" sz="3200" dirty="0">
              <a:solidFill>
                <a:schemeClr val="tx2">
                  <a:lumMod val="75000"/>
                </a:schemeClr>
              </a:solidFill>
              <a:latin typeface="GOST Type BU" pitchFamily="2" charset="2"/>
            </a:endParaRPr>
          </a:p>
          <a:p>
            <a:pPr marL="357188" indent="719138" algn="just">
              <a:lnSpc>
                <a:spcPct val="80000"/>
              </a:lnSpc>
              <a:buBlip>
                <a:blip r:embed="rId3"/>
              </a:buBlip>
              <a:defRPr/>
            </a:pPr>
            <a:r>
              <a:rPr lang="ru-RU" sz="3200" dirty="0">
                <a:solidFill>
                  <a:schemeClr val="tx2">
                    <a:lumMod val="75000"/>
                  </a:schemeClr>
                </a:solidFill>
                <a:latin typeface="GOST Type BU" pitchFamily="2" charset="2"/>
              </a:rPr>
              <a:t>легированные инструментальные стали</a:t>
            </a:r>
            <a:r>
              <a:rPr lang="ru-RU" sz="3200" dirty="0" smtClean="0">
                <a:solidFill>
                  <a:schemeClr val="tx2">
                    <a:lumMod val="75000"/>
                  </a:schemeClr>
                </a:solidFill>
                <a:latin typeface="GOST Type BU" pitchFamily="2" charset="2"/>
              </a:rPr>
              <a:t>;</a:t>
            </a:r>
          </a:p>
          <a:p>
            <a:pPr marL="357188" indent="719138" algn="just">
              <a:lnSpc>
                <a:spcPct val="80000"/>
              </a:lnSpc>
              <a:buBlip>
                <a:blip r:embed="rId3"/>
              </a:buBlip>
              <a:defRPr/>
            </a:pPr>
            <a:endParaRPr lang="ru-RU" sz="3200" dirty="0">
              <a:solidFill>
                <a:schemeClr val="tx2">
                  <a:lumMod val="75000"/>
                </a:schemeClr>
              </a:solidFill>
              <a:latin typeface="GOST Type BU" pitchFamily="2" charset="2"/>
            </a:endParaRPr>
          </a:p>
          <a:p>
            <a:pPr marL="357188" indent="719138" algn="just">
              <a:lnSpc>
                <a:spcPct val="80000"/>
              </a:lnSpc>
              <a:buBlip>
                <a:blip r:embed="rId3"/>
              </a:buBlip>
              <a:defRPr/>
            </a:pPr>
            <a:r>
              <a:rPr lang="ru-RU" sz="3200" dirty="0">
                <a:solidFill>
                  <a:schemeClr val="tx2">
                    <a:lumMod val="75000"/>
                  </a:schemeClr>
                </a:solidFill>
                <a:latin typeface="GOST Type BU" pitchFamily="2" charset="2"/>
              </a:rPr>
              <a:t>быстрорежущие стали и сплавы; </a:t>
            </a:r>
            <a:endParaRPr lang="ru-RU" sz="3200" dirty="0" smtClean="0">
              <a:solidFill>
                <a:schemeClr val="tx2">
                  <a:lumMod val="75000"/>
                </a:schemeClr>
              </a:solidFill>
              <a:latin typeface="GOST Type BU" pitchFamily="2" charset="2"/>
            </a:endParaRPr>
          </a:p>
          <a:p>
            <a:pPr marL="357188" indent="719138" algn="just">
              <a:lnSpc>
                <a:spcPct val="80000"/>
              </a:lnSpc>
              <a:buBlip>
                <a:blip r:embed="rId3"/>
              </a:buBlip>
              <a:defRPr/>
            </a:pPr>
            <a:endParaRPr lang="ru-RU" sz="3200" dirty="0">
              <a:solidFill>
                <a:schemeClr val="tx2">
                  <a:lumMod val="75000"/>
                </a:schemeClr>
              </a:solidFill>
              <a:latin typeface="GOST Type BU" pitchFamily="2" charset="2"/>
            </a:endParaRPr>
          </a:p>
          <a:p>
            <a:pPr marL="357188" indent="719138" algn="just">
              <a:lnSpc>
                <a:spcPct val="80000"/>
              </a:lnSpc>
              <a:buBlip>
                <a:blip r:embed="rId3"/>
              </a:buBlip>
              <a:defRPr/>
            </a:pPr>
            <a:r>
              <a:rPr lang="ru-RU" sz="3200" dirty="0" smtClean="0">
                <a:solidFill>
                  <a:schemeClr val="tx2">
                    <a:lumMod val="75000"/>
                  </a:schemeClr>
                </a:solidFill>
                <a:latin typeface="GOST Type BU" pitchFamily="2" charset="2"/>
              </a:rPr>
              <a:t>твердые </a:t>
            </a:r>
            <a:r>
              <a:rPr lang="ru-RU" sz="3200" dirty="0">
                <a:solidFill>
                  <a:schemeClr val="tx2">
                    <a:lumMod val="75000"/>
                  </a:schemeClr>
                </a:solidFill>
                <a:latin typeface="GOST Type BU" pitchFamily="2" charset="2"/>
              </a:rPr>
              <a:t>сплавы</a:t>
            </a:r>
            <a:r>
              <a:rPr lang="ru-RU" sz="3200" dirty="0" smtClean="0">
                <a:solidFill>
                  <a:schemeClr val="tx2">
                    <a:lumMod val="75000"/>
                  </a:schemeClr>
                </a:solidFill>
                <a:latin typeface="GOST Type BU" pitchFamily="2" charset="2"/>
              </a:rPr>
              <a:t>;</a:t>
            </a:r>
          </a:p>
          <a:p>
            <a:pPr marL="357188" indent="719138" algn="just">
              <a:lnSpc>
                <a:spcPct val="80000"/>
              </a:lnSpc>
              <a:buBlip>
                <a:blip r:embed="rId3"/>
              </a:buBlip>
              <a:defRPr/>
            </a:pPr>
            <a:endParaRPr lang="ru-RU" sz="3200" dirty="0">
              <a:solidFill>
                <a:schemeClr val="tx2">
                  <a:lumMod val="75000"/>
                </a:schemeClr>
              </a:solidFill>
              <a:latin typeface="GOST Type BU" pitchFamily="2" charset="2"/>
            </a:endParaRPr>
          </a:p>
          <a:p>
            <a:pPr marL="357188" indent="719138" algn="just">
              <a:lnSpc>
                <a:spcPct val="80000"/>
              </a:lnSpc>
              <a:buBlip>
                <a:blip r:embed="rId3"/>
              </a:buBlip>
              <a:defRPr/>
            </a:pPr>
            <a:r>
              <a:rPr lang="ru-RU" sz="3200" dirty="0" err="1" smtClean="0">
                <a:solidFill>
                  <a:schemeClr val="tx2">
                    <a:lumMod val="75000"/>
                  </a:schemeClr>
                </a:solidFill>
                <a:latin typeface="GOST Type BU" pitchFamily="2" charset="2"/>
              </a:rPr>
              <a:t>минералокерамика</a:t>
            </a:r>
            <a:r>
              <a:rPr lang="ru-RU" sz="3200" dirty="0">
                <a:solidFill>
                  <a:schemeClr val="tx2">
                    <a:lumMod val="75000"/>
                  </a:schemeClr>
                </a:solidFill>
                <a:latin typeface="GOST Type BU" pitchFamily="2" charset="2"/>
              </a:rPr>
              <a:t>; </a:t>
            </a:r>
            <a:endParaRPr lang="ru-RU" sz="3200" dirty="0" smtClean="0">
              <a:solidFill>
                <a:schemeClr val="tx2">
                  <a:lumMod val="75000"/>
                </a:schemeClr>
              </a:solidFill>
              <a:latin typeface="GOST Type BU" pitchFamily="2" charset="2"/>
            </a:endParaRPr>
          </a:p>
          <a:p>
            <a:pPr marL="357188" indent="719138" algn="just">
              <a:lnSpc>
                <a:spcPct val="80000"/>
              </a:lnSpc>
              <a:buBlip>
                <a:blip r:embed="rId3"/>
              </a:buBlip>
              <a:defRPr/>
            </a:pPr>
            <a:endParaRPr lang="ru-RU" sz="3200" dirty="0">
              <a:solidFill>
                <a:schemeClr val="tx2">
                  <a:lumMod val="75000"/>
                </a:schemeClr>
              </a:solidFill>
              <a:latin typeface="GOST Type BU" pitchFamily="2" charset="2"/>
            </a:endParaRPr>
          </a:p>
          <a:p>
            <a:pPr marL="357188" indent="719138" algn="just">
              <a:lnSpc>
                <a:spcPct val="80000"/>
              </a:lnSpc>
              <a:buBlip>
                <a:blip r:embed="rId3"/>
              </a:buBlip>
              <a:defRPr/>
            </a:pPr>
            <a:r>
              <a:rPr lang="ru-RU" sz="3200" dirty="0" smtClean="0">
                <a:solidFill>
                  <a:schemeClr val="tx2">
                    <a:lumMod val="75000"/>
                  </a:schemeClr>
                </a:solidFill>
                <a:latin typeface="GOST Type BU" pitchFamily="2" charset="2"/>
              </a:rPr>
              <a:t>сверхтвердые </a:t>
            </a:r>
            <a:r>
              <a:rPr lang="ru-RU" sz="3200" dirty="0">
                <a:solidFill>
                  <a:schemeClr val="tx2">
                    <a:lumMod val="75000"/>
                  </a:schemeClr>
                </a:solidFill>
                <a:latin typeface="GOST Type BU" pitchFamily="2" charset="2"/>
              </a:rPr>
              <a:t>материалы</a:t>
            </a:r>
          </a:p>
        </p:txBody>
      </p:sp>
      <p:grpSp>
        <p:nvGrpSpPr>
          <p:cNvPr id="4" name="Группа 3"/>
          <p:cNvGrpSpPr/>
          <p:nvPr/>
        </p:nvGrpSpPr>
        <p:grpSpPr>
          <a:xfrm>
            <a:off x="8466348" y="6450136"/>
            <a:ext cx="386645" cy="369332"/>
            <a:chOff x="8466348"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90</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4362210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110143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ПРИМЕНЕНИЕ ИНСТРУМЕНТАЛЬНЫХ МАТЕРИАЛОВ</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10" name="Содержимое 2"/>
          <p:cNvSpPr txBox="1">
            <a:spLocks/>
          </p:cNvSpPr>
          <p:nvPr/>
        </p:nvSpPr>
        <p:spPr>
          <a:xfrm>
            <a:off x="-2" y="5153890"/>
            <a:ext cx="9144001" cy="1704107"/>
          </a:xfrm>
          <a:prstGeom prst="rect">
            <a:avLst/>
          </a:prstGeom>
        </p:spPr>
        <p:txBody>
          <a:bodyPr vert="horz" lIns="91440" tIns="45720" rIns="91440" bIns="45720" rtlCol="0">
            <a:noAutofit/>
          </a:bodyPr>
          <a:lstStyle/>
          <a:p>
            <a:pPr marL="6350" algn="ctr">
              <a:lnSpc>
                <a:spcPct val="80000"/>
              </a:lnSpc>
              <a:defRPr/>
            </a:pPr>
            <a:r>
              <a:rPr lang="ru-RU" sz="2300" dirty="0">
                <a:solidFill>
                  <a:schemeClr val="tx2">
                    <a:lumMod val="75000"/>
                  </a:schemeClr>
                </a:solidFill>
                <a:latin typeface="GOST Type BU" pitchFamily="2" charset="2"/>
              </a:rPr>
              <a:t>В</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диапазоне допустимых скоростей резания и подач</a:t>
            </a:r>
            <a:r>
              <a:rPr lang="ru-RU" sz="2300" dirty="0">
                <a:solidFill>
                  <a:srgbClr val="C00000"/>
                </a:solidFill>
                <a:latin typeface="GOST Type BU" pitchFamily="2" charset="2"/>
              </a:rPr>
              <a:t> (а)</a:t>
            </a:r>
            <a:r>
              <a:rPr lang="ru-RU" sz="2300" dirty="0">
                <a:solidFill>
                  <a:schemeClr val="tx2">
                    <a:lumMod val="75000"/>
                  </a:schemeClr>
                </a:solidFill>
                <a:latin typeface="GOST Type BU" pitchFamily="2" charset="2"/>
              </a:rPr>
              <a:t>, по объемам выпуска и снимаемого материала </a:t>
            </a:r>
            <a:r>
              <a:rPr lang="ru-RU" sz="2300" dirty="0">
                <a:solidFill>
                  <a:srgbClr val="C00000"/>
                </a:solidFill>
                <a:latin typeface="GOST Type BU" pitchFamily="2" charset="2"/>
              </a:rPr>
              <a:t>(б)</a:t>
            </a:r>
            <a:r>
              <a:rPr lang="ru-RU" sz="2300" dirty="0">
                <a:solidFill>
                  <a:schemeClr val="tx2">
                    <a:lumMod val="75000"/>
                  </a:schemeClr>
                </a:solidFill>
                <a:latin typeface="GOST Type BU" pitchFamily="2" charset="2"/>
              </a:rPr>
              <a:t>: </a:t>
            </a:r>
          </a:p>
          <a:p>
            <a:pPr marL="6350" algn="ctr">
              <a:lnSpc>
                <a:spcPct val="80000"/>
              </a:lnSpc>
              <a:defRPr/>
            </a:pPr>
            <a:r>
              <a:rPr lang="ru-RU" sz="2300" dirty="0">
                <a:solidFill>
                  <a:srgbClr val="C00000"/>
                </a:solidFill>
                <a:latin typeface="GOST Type BU" pitchFamily="2" charset="2"/>
              </a:rPr>
              <a:t>1</a:t>
            </a:r>
            <a:r>
              <a:rPr lang="ru-RU" sz="2300" dirty="0">
                <a:solidFill>
                  <a:schemeClr val="tx2">
                    <a:lumMod val="75000"/>
                  </a:schemeClr>
                </a:solidFill>
                <a:latin typeface="GOST Type BU" pitchFamily="2" charset="2"/>
              </a:rPr>
              <a:t> – быстрорежущие стали; </a:t>
            </a:r>
            <a:r>
              <a:rPr lang="ru-RU" sz="2300" dirty="0">
                <a:solidFill>
                  <a:srgbClr val="C00000"/>
                </a:solidFill>
                <a:latin typeface="GOST Type BU" pitchFamily="2" charset="2"/>
              </a:rPr>
              <a:t>2</a:t>
            </a:r>
            <a:r>
              <a:rPr lang="ru-RU" sz="2300" dirty="0">
                <a:solidFill>
                  <a:schemeClr val="tx2">
                    <a:lumMod val="75000"/>
                  </a:schemeClr>
                </a:solidFill>
                <a:latin typeface="GOST Type BU" pitchFamily="2" charset="2"/>
              </a:rPr>
              <a:t> – твердые сплавы; </a:t>
            </a:r>
            <a:r>
              <a:rPr lang="ru-RU" sz="2300" dirty="0">
                <a:solidFill>
                  <a:srgbClr val="C00000"/>
                </a:solidFill>
                <a:latin typeface="GOST Type BU" pitchFamily="2" charset="2"/>
              </a:rPr>
              <a:t>3</a:t>
            </a:r>
            <a:r>
              <a:rPr lang="ru-RU" sz="2300" dirty="0">
                <a:solidFill>
                  <a:schemeClr val="tx2">
                    <a:lumMod val="75000"/>
                  </a:schemeClr>
                </a:solidFill>
                <a:latin typeface="GOST Type BU" pitchFamily="2" charset="2"/>
              </a:rPr>
              <a:t> – твердые сплавы с покрытиями</a:t>
            </a:r>
            <a:r>
              <a:rPr lang="ru-RU" sz="2300" dirty="0" smtClean="0">
                <a:solidFill>
                  <a:schemeClr val="tx2">
                    <a:lumMod val="75000"/>
                  </a:schemeClr>
                </a:solidFill>
                <a:latin typeface="GOST Type BU" pitchFamily="2" charset="2"/>
              </a:rPr>
              <a:t>; </a:t>
            </a:r>
            <a:r>
              <a:rPr lang="ru-RU" sz="2300" dirty="0" smtClean="0">
                <a:solidFill>
                  <a:srgbClr val="C00000"/>
                </a:solidFill>
                <a:latin typeface="GOST Type BU" pitchFamily="2" charset="2"/>
              </a:rPr>
              <a:t>4</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 керамика; </a:t>
            </a:r>
            <a:r>
              <a:rPr lang="ru-RU" sz="2300" dirty="0">
                <a:solidFill>
                  <a:srgbClr val="C00000"/>
                </a:solidFill>
                <a:latin typeface="GOST Type BU" pitchFamily="2" charset="2"/>
              </a:rPr>
              <a:t>5</a:t>
            </a:r>
            <a:r>
              <a:rPr lang="ru-RU" sz="2300" dirty="0">
                <a:solidFill>
                  <a:schemeClr val="tx2">
                    <a:lumMod val="75000"/>
                  </a:schemeClr>
                </a:solidFill>
                <a:latin typeface="GOST Type BU" pitchFamily="2" charset="2"/>
              </a:rPr>
              <a:t> – сверхтвердые материалы</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864" y="1432403"/>
            <a:ext cx="8832273" cy="3174563"/>
          </a:xfrm>
          <a:prstGeom prst="rect">
            <a:avLst/>
          </a:prstGeom>
        </p:spPr>
      </p:pic>
      <p:grpSp>
        <p:nvGrpSpPr>
          <p:cNvPr id="5" name="Группа 4"/>
          <p:cNvGrpSpPr/>
          <p:nvPr/>
        </p:nvGrpSpPr>
        <p:grpSpPr>
          <a:xfrm>
            <a:off x="8483179" y="6450136"/>
            <a:ext cx="352982" cy="369332"/>
            <a:chOff x="8483179" y="6450136"/>
            <a:chExt cx="352982" cy="36933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83179" y="6450136"/>
              <a:ext cx="352982"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91</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5930409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5"/>
            <a:ext cx="9144000" cy="1163779"/>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ПРИМЕНЕНИЕ ИНСТРУМЕНТАЛЬНЫХ МАТЕРИАЛОВ</a:t>
            </a:r>
          </a:p>
        </p:txBody>
      </p:sp>
      <p:sp>
        <p:nvSpPr>
          <p:cNvPr id="10" name="Содержимое 2"/>
          <p:cNvSpPr txBox="1">
            <a:spLocks/>
          </p:cNvSpPr>
          <p:nvPr/>
        </p:nvSpPr>
        <p:spPr>
          <a:xfrm>
            <a:off x="-2" y="5323609"/>
            <a:ext cx="9144001" cy="1039088"/>
          </a:xfrm>
          <a:prstGeom prst="rect">
            <a:avLst/>
          </a:prstGeom>
        </p:spPr>
        <p:txBody>
          <a:bodyPr vert="horz" lIns="91440" tIns="45720" rIns="91440" bIns="45720" rtlCol="0">
            <a:noAutofit/>
          </a:bodyPr>
          <a:lstStyle/>
          <a:p>
            <a:pPr marL="6350" algn="ctr">
              <a:lnSpc>
                <a:spcPct val="80000"/>
              </a:lnSpc>
              <a:defRPr/>
            </a:pPr>
            <a:r>
              <a:rPr lang="ru-RU" sz="2300" dirty="0" smtClean="0">
                <a:solidFill>
                  <a:schemeClr val="tx2">
                    <a:lumMod val="75000"/>
                  </a:schemeClr>
                </a:solidFill>
                <a:latin typeface="GOST Type BU" pitchFamily="2" charset="2"/>
              </a:rPr>
              <a:t>По </a:t>
            </a:r>
            <a:r>
              <a:rPr lang="ru-RU" sz="2300" dirty="0">
                <a:solidFill>
                  <a:schemeClr val="tx2">
                    <a:lumMod val="75000"/>
                  </a:schemeClr>
                </a:solidFill>
                <a:latin typeface="GOST Type BU" pitchFamily="2" charset="2"/>
              </a:rPr>
              <a:t>годам и скоростям резания:</a:t>
            </a:r>
          </a:p>
          <a:p>
            <a:pPr marL="6350" algn="ctr">
              <a:lnSpc>
                <a:spcPct val="80000"/>
              </a:lnSpc>
              <a:defRPr/>
            </a:pPr>
            <a:r>
              <a:rPr lang="ru-RU" sz="2300" dirty="0">
                <a:solidFill>
                  <a:srgbClr val="C00000"/>
                </a:solidFill>
                <a:latin typeface="GOST Type BU" pitchFamily="2" charset="2"/>
              </a:rPr>
              <a:t>1 </a:t>
            </a:r>
            <a:r>
              <a:rPr lang="ru-RU" sz="2300" dirty="0">
                <a:solidFill>
                  <a:schemeClr val="tx2">
                    <a:lumMod val="75000"/>
                  </a:schemeClr>
                </a:solidFill>
                <a:latin typeface="GOST Type BU" pitchFamily="2" charset="2"/>
              </a:rPr>
              <a:t>– инструментальные стали; </a:t>
            </a:r>
            <a:r>
              <a:rPr lang="ru-RU" sz="2300" dirty="0">
                <a:solidFill>
                  <a:srgbClr val="C00000"/>
                </a:solidFill>
                <a:latin typeface="GOST Type BU" pitchFamily="2" charset="2"/>
              </a:rPr>
              <a:t>2</a:t>
            </a:r>
            <a:r>
              <a:rPr lang="ru-RU" sz="2300" dirty="0">
                <a:solidFill>
                  <a:schemeClr val="tx2">
                    <a:lumMod val="75000"/>
                  </a:schemeClr>
                </a:solidFill>
                <a:latin typeface="GOST Type BU" pitchFamily="2" charset="2"/>
              </a:rPr>
              <a:t> – быстрорежущие стали; </a:t>
            </a:r>
            <a:r>
              <a:rPr lang="ru-RU" sz="2300" dirty="0">
                <a:solidFill>
                  <a:srgbClr val="C00000"/>
                </a:solidFill>
                <a:latin typeface="GOST Type BU" pitchFamily="2" charset="2"/>
              </a:rPr>
              <a:t>3</a:t>
            </a:r>
            <a:r>
              <a:rPr lang="ru-RU" sz="2300" dirty="0">
                <a:solidFill>
                  <a:schemeClr val="tx2">
                    <a:lumMod val="75000"/>
                  </a:schemeClr>
                </a:solidFill>
                <a:latin typeface="GOST Type BU" pitchFamily="2" charset="2"/>
              </a:rPr>
              <a:t>– литые твердые сплавы</a:t>
            </a:r>
            <a:r>
              <a:rPr lang="ru-RU" sz="2300" dirty="0" smtClean="0">
                <a:solidFill>
                  <a:schemeClr val="tx2">
                    <a:lumMod val="75000"/>
                  </a:schemeClr>
                </a:solidFill>
                <a:latin typeface="GOST Type BU" pitchFamily="2" charset="2"/>
              </a:rPr>
              <a:t>;</a:t>
            </a:r>
            <a:r>
              <a:rPr lang="en-US" sz="2300" dirty="0" smtClean="0">
                <a:solidFill>
                  <a:schemeClr val="tx2">
                    <a:lumMod val="75000"/>
                  </a:schemeClr>
                </a:solidFill>
                <a:latin typeface="GOST Type BU" pitchFamily="2" charset="2"/>
              </a:rPr>
              <a:t> </a:t>
            </a:r>
            <a:r>
              <a:rPr lang="ru-RU" sz="2300" dirty="0" smtClean="0">
                <a:solidFill>
                  <a:srgbClr val="C00000"/>
                </a:solidFill>
                <a:latin typeface="GOST Type BU" pitchFamily="2" charset="2"/>
              </a:rPr>
              <a:t>4</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 порошковые твердые сплавы; </a:t>
            </a:r>
            <a:r>
              <a:rPr lang="ru-RU" sz="2300" dirty="0">
                <a:solidFill>
                  <a:srgbClr val="C00000"/>
                </a:solidFill>
                <a:latin typeface="GOST Type BU" pitchFamily="2" charset="2"/>
              </a:rPr>
              <a:t>5</a:t>
            </a:r>
            <a:r>
              <a:rPr lang="ru-RU" sz="2300" dirty="0">
                <a:solidFill>
                  <a:schemeClr val="tx2">
                    <a:lumMod val="75000"/>
                  </a:schemeClr>
                </a:solidFill>
                <a:latin typeface="GOST Type BU" pitchFamily="2" charset="2"/>
              </a:rPr>
              <a:t> – керамика</a:t>
            </a:r>
          </a:p>
        </p:txBody>
      </p:sp>
      <p:pic>
        <p:nvPicPr>
          <p:cNvPr id="5" name="Picture 5" descr="F:\Amigo\Work\PSU\Презентация лекций ТР и ТП\~Pic\Рис. 5.2. Применение инструментальных материалов по годам и скоростям резания.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2781" y="1080655"/>
            <a:ext cx="5334845" cy="407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Группа 5"/>
          <p:cNvGrpSpPr/>
          <p:nvPr/>
        </p:nvGrpSpPr>
        <p:grpSpPr>
          <a:xfrm>
            <a:off x="8466348" y="6450136"/>
            <a:ext cx="386645" cy="369332"/>
            <a:chOff x="8466348" y="6450136"/>
            <a:chExt cx="386645" cy="369332"/>
          </a:xfrm>
        </p:grpSpPr>
        <p:sp>
          <p:nvSpPr>
            <p:cNvPr id="7" name="Овал 6"/>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8" name="TextBox 7"/>
            <p:cNvSpPr txBox="1"/>
            <p:nvPr/>
          </p:nvSpPr>
          <p:spPr>
            <a:xfrm>
              <a:off x="8466348"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92</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1858869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ИНСТРУМЕНТАЛЬНЫЕ МАТЕРИАЛЫ</a:t>
            </a:r>
          </a:p>
        </p:txBody>
      </p:sp>
      <p:sp>
        <p:nvSpPr>
          <p:cNvPr id="10" name="Содержимое 2"/>
          <p:cNvSpPr txBox="1">
            <a:spLocks/>
          </p:cNvSpPr>
          <p:nvPr/>
        </p:nvSpPr>
        <p:spPr>
          <a:xfrm>
            <a:off x="0" y="583045"/>
            <a:ext cx="9144000" cy="6109853"/>
          </a:xfrm>
          <a:prstGeom prst="rect">
            <a:avLst/>
          </a:prstGeom>
        </p:spPr>
        <p:txBody>
          <a:bodyPr vert="horz" lIns="91440" tIns="45720" rIns="91440" bIns="45720" rtlCol="0">
            <a:noAutofit/>
          </a:bodyPr>
          <a:lstStyle/>
          <a:p>
            <a:pPr marL="342900" algn="just">
              <a:lnSpc>
                <a:spcPct val="80000"/>
              </a:lnSpc>
              <a:defRPr/>
            </a:pPr>
            <a:r>
              <a:rPr lang="ru-RU" sz="3200" dirty="0">
                <a:solidFill>
                  <a:srgbClr val="C00000"/>
                </a:solidFill>
                <a:latin typeface="GOST Type BU" pitchFamily="2" charset="2"/>
              </a:rPr>
              <a:t>Характеристики</a:t>
            </a:r>
            <a:r>
              <a:rPr lang="ru-RU" sz="3200" dirty="0" smtClean="0">
                <a:solidFill>
                  <a:srgbClr val="C00000"/>
                </a:solidFill>
                <a:latin typeface="GOST Type BU" pitchFamily="2" charset="2"/>
              </a:rPr>
              <a:t>:</a:t>
            </a:r>
          </a:p>
          <a:p>
            <a:pPr marL="342900" algn="just">
              <a:lnSpc>
                <a:spcPct val="80000"/>
              </a:lnSpc>
              <a:defRPr/>
            </a:pPr>
            <a:endParaRPr lang="ru-RU" sz="3200" dirty="0">
              <a:solidFill>
                <a:schemeClr val="tx2">
                  <a:lumMod val="75000"/>
                </a:schemeClr>
              </a:solidFill>
              <a:latin typeface="GOST Type BU" pitchFamily="2" charset="2"/>
            </a:endParaRPr>
          </a:p>
          <a:p>
            <a:pPr marL="196850" indent="820738" algn="just">
              <a:lnSpc>
                <a:spcPct val="80000"/>
              </a:lnSpc>
              <a:buBlip>
                <a:blip r:embed="rId3"/>
              </a:buBlip>
              <a:defRPr/>
            </a:pPr>
            <a:r>
              <a:rPr lang="ru-RU" sz="3200" dirty="0">
                <a:solidFill>
                  <a:schemeClr val="tx2">
                    <a:lumMod val="75000"/>
                  </a:schemeClr>
                </a:solidFill>
                <a:latin typeface="GOST Type BU" pitchFamily="2" charset="2"/>
              </a:rPr>
              <a:t>Углеродистые инструментальные стали </a:t>
            </a:r>
            <a:r>
              <a:rPr lang="ru-RU" sz="3200" dirty="0">
                <a:solidFill>
                  <a:srgbClr val="C00000"/>
                </a:solidFill>
                <a:latin typeface="GOST Type BU" pitchFamily="2" charset="2"/>
              </a:rPr>
              <a:t>У10А, У11А, У12А, У13А </a:t>
            </a:r>
            <a:r>
              <a:rPr lang="ru-RU" sz="3200" dirty="0">
                <a:solidFill>
                  <a:schemeClr val="tx2">
                    <a:lumMod val="75000"/>
                  </a:schemeClr>
                </a:solidFill>
                <a:latin typeface="GOST Type BU" pitchFamily="2" charset="2"/>
              </a:rPr>
              <a:t>(</a:t>
            </a:r>
            <a:r>
              <a:rPr lang="ru-RU" sz="3200" dirty="0" smtClean="0">
                <a:solidFill>
                  <a:schemeClr val="tx2">
                    <a:lumMod val="75000"/>
                  </a:schemeClr>
                </a:solidFill>
                <a:latin typeface="GOST Type BU" pitchFamily="2" charset="2"/>
              </a:rPr>
              <a:t>0,9…1,3%С, 61…63</a:t>
            </a:r>
            <a:r>
              <a:rPr lang="en-US" sz="3200" dirty="0" smtClean="0">
                <a:solidFill>
                  <a:schemeClr val="tx2">
                    <a:lumMod val="75000"/>
                  </a:schemeClr>
                </a:solidFill>
                <a:latin typeface="GOST Type BU" pitchFamily="2" charset="2"/>
              </a:rPr>
              <a:t> </a:t>
            </a:r>
            <a:r>
              <a:rPr lang="ru-RU" sz="3200" dirty="0" smtClean="0">
                <a:solidFill>
                  <a:schemeClr val="tx2">
                    <a:lumMod val="75000"/>
                  </a:schemeClr>
                </a:solidFill>
                <a:latin typeface="GOST Type BU" pitchFamily="2" charset="2"/>
              </a:rPr>
              <a:t>HRC, </a:t>
            </a:r>
            <a:r>
              <a:rPr lang="ru-RU" sz="3200" dirty="0" err="1" smtClean="0">
                <a:solidFill>
                  <a:schemeClr val="tx2">
                    <a:lumMod val="75000"/>
                  </a:schemeClr>
                </a:solidFill>
                <a:latin typeface="GOST Type BU" pitchFamily="2" charset="2"/>
              </a:rPr>
              <a:t>σ</a:t>
            </a:r>
            <a:r>
              <a:rPr lang="ru-RU" sz="1600" dirty="0" err="1" smtClean="0">
                <a:solidFill>
                  <a:schemeClr val="tx2">
                    <a:lumMod val="75000"/>
                  </a:schemeClr>
                </a:solidFill>
                <a:latin typeface="GOST Type BU" pitchFamily="2" charset="2"/>
              </a:rPr>
              <a:t>в</a:t>
            </a:r>
            <a:r>
              <a:rPr lang="ru-RU" sz="3200" dirty="0" smtClean="0">
                <a:solidFill>
                  <a:schemeClr val="tx2">
                    <a:lumMod val="75000"/>
                  </a:schemeClr>
                </a:solidFill>
                <a:latin typeface="GOST Type BU" pitchFamily="2" charset="2"/>
              </a:rPr>
              <a:t> </a:t>
            </a:r>
            <a:r>
              <a:rPr lang="ru-RU" sz="3200" dirty="0">
                <a:solidFill>
                  <a:schemeClr val="tx2">
                    <a:lumMod val="75000"/>
                  </a:schemeClr>
                </a:solidFill>
                <a:latin typeface="GOST Type BU" pitchFamily="2" charset="2"/>
              </a:rPr>
              <a:t>= </a:t>
            </a:r>
            <a:r>
              <a:rPr lang="ru-RU" sz="3200" dirty="0" smtClean="0">
                <a:solidFill>
                  <a:schemeClr val="tx2">
                    <a:lumMod val="75000"/>
                  </a:schemeClr>
                </a:solidFill>
                <a:latin typeface="GOST Type BU" pitchFamily="2" charset="2"/>
              </a:rPr>
              <a:t>2000…2200 МПа, </a:t>
            </a:r>
            <a:r>
              <a:rPr lang="ru-RU" sz="3200" dirty="0">
                <a:solidFill>
                  <a:schemeClr val="tx2">
                    <a:lumMod val="75000"/>
                  </a:schemeClr>
                </a:solidFill>
                <a:latin typeface="GOST Type BU" pitchFamily="2" charset="2"/>
              </a:rPr>
              <a:t>ϴт = 200…250°С, </a:t>
            </a:r>
            <a:r>
              <a:rPr lang="el-GR" sz="3200" dirty="0" smtClean="0">
                <a:solidFill>
                  <a:schemeClr val="tx2">
                    <a:lumMod val="75000"/>
                  </a:schemeClr>
                </a:solidFill>
                <a:latin typeface="Times New Roman"/>
                <a:cs typeface="Times New Roman"/>
              </a:rPr>
              <a:t>υ</a:t>
            </a:r>
            <a:r>
              <a:rPr lang="ru-RU" sz="3200" dirty="0" smtClean="0">
                <a:solidFill>
                  <a:schemeClr val="tx2">
                    <a:lumMod val="75000"/>
                  </a:schemeClr>
                </a:solidFill>
                <a:latin typeface="GOST Type BU" pitchFamily="2" charset="2"/>
              </a:rPr>
              <a:t> </a:t>
            </a:r>
            <a:r>
              <a:rPr lang="ru-RU" sz="3200" dirty="0">
                <a:solidFill>
                  <a:schemeClr val="tx2">
                    <a:lumMod val="75000"/>
                  </a:schemeClr>
                </a:solidFill>
                <a:latin typeface="GOST Type BU" pitchFamily="2" charset="2"/>
              </a:rPr>
              <a:t>= 8…10 м/мин</a:t>
            </a:r>
            <a:r>
              <a:rPr lang="ru-RU" sz="3200" dirty="0" smtClean="0">
                <a:solidFill>
                  <a:schemeClr val="tx2">
                    <a:lumMod val="75000"/>
                  </a:schemeClr>
                </a:solidFill>
                <a:latin typeface="GOST Type BU" pitchFamily="2" charset="2"/>
              </a:rPr>
              <a:t>)</a:t>
            </a:r>
          </a:p>
          <a:p>
            <a:pPr marL="196850" indent="820738" algn="just">
              <a:lnSpc>
                <a:spcPct val="80000"/>
              </a:lnSpc>
              <a:buBlip>
                <a:blip r:embed="rId3"/>
              </a:buBlip>
              <a:defRPr/>
            </a:pPr>
            <a:endParaRPr lang="ru-RU" sz="3200" dirty="0">
              <a:solidFill>
                <a:schemeClr val="tx2">
                  <a:lumMod val="75000"/>
                </a:schemeClr>
              </a:solidFill>
              <a:latin typeface="GOST Type BU" pitchFamily="2" charset="2"/>
            </a:endParaRPr>
          </a:p>
          <a:p>
            <a:pPr marL="196850" indent="820738" algn="just">
              <a:lnSpc>
                <a:spcPct val="80000"/>
              </a:lnSpc>
              <a:buBlip>
                <a:blip r:embed="rId3"/>
              </a:buBlip>
              <a:defRPr/>
            </a:pPr>
            <a:r>
              <a:rPr lang="ru-RU" sz="3200" dirty="0">
                <a:solidFill>
                  <a:schemeClr val="tx2">
                    <a:lumMod val="75000"/>
                  </a:schemeClr>
                </a:solidFill>
                <a:latin typeface="GOST Type BU" pitchFamily="2" charset="2"/>
              </a:rPr>
              <a:t>Легированные инструментальные стали </a:t>
            </a:r>
            <a:r>
              <a:rPr lang="ru-RU" sz="3200" dirty="0">
                <a:solidFill>
                  <a:srgbClr val="C00000"/>
                </a:solidFill>
                <a:latin typeface="GOST Type BU" pitchFamily="2" charset="2"/>
              </a:rPr>
              <a:t>9ХС, ХВСГ, ХВГ</a:t>
            </a:r>
            <a:r>
              <a:rPr lang="ru-RU" sz="3200" dirty="0">
                <a:solidFill>
                  <a:schemeClr val="tx2">
                    <a:lumMod val="75000"/>
                  </a:schemeClr>
                </a:solidFill>
                <a:latin typeface="GOST Type BU" pitchFamily="2" charset="2"/>
              </a:rPr>
              <a:t> (≥1%С, 65…67 HRC, ϴт = 250…300°, </a:t>
            </a:r>
            <a:r>
              <a:rPr lang="ru-RU" sz="3200" dirty="0" smtClean="0">
                <a:solidFill>
                  <a:schemeClr val="tx2">
                    <a:lumMod val="75000"/>
                  </a:schemeClr>
                </a:solidFill>
                <a:latin typeface="GOST Type BU" pitchFamily="2" charset="2"/>
              </a:rPr>
              <a:t>  </a:t>
            </a:r>
            <a:r>
              <a:rPr lang="el-GR" sz="3200" dirty="0" smtClean="0">
                <a:solidFill>
                  <a:schemeClr val="tx2">
                    <a:lumMod val="75000"/>
                  </a:schemeClr>
                </a:solidFill>
                <a:latin typeface="Times New Roman"/>
                <a:cs typeface="Times New Roman"/>
              </a:rPr>
              <a:t>υ</a:t>
            </a:r>
            <a:r>
              <a:rPr lang="ru-RU" sz="3200" dirty="0" smtClean="0">
                <a:solidFill>
                  <a:schemeClr val="tx2">
                    <a:lumMod val="75000"/>
                  </a:schemeClr>
                </a:solidFill>
                <a:latin typeface="GOST Type BU" pitchFamily="2" charset="2"/>
              </a:rPr>
              <a:t> </a:t>
            </a:r>
            <a:r>
              <a:rPr lang="ru-RU" sz="3200" dirty="0">
                <a:solidFill>
                  <a:schemeClr val="tx2">
                    <a:lumMod val="75000"/>
                  </a:schemeClr>
                </a:solidFill>
                <a:latin typeface="GOST Type BU" pitchFamily="2" charset="2"/>
              </a:rPr>
              <a:t>= 10…15 м/мин</a:t>
            </a:r>
            <a:r>
              <a:rPr lang="ru-RU" sz="3200" dirty="0" smtClean="0">
                <a:solidFill>
                  <a:schemeClr val="tx2">
                    <a:lumMod val="75000"/>
                  </a:schemeClr>
                </a:solidFill>
                <a:latin typeface="GOST Type BU" pitchFamily="2" charset="2"/>
              </a:rPr>
              <a:t>)</a:t>
            </a:r>
          </a:p>
          <a:p>
            <a:pPr marL="196850" indent="820738" algn="just">
              <a:lnSpc>
                <a:spcPct val="80000"/>
              </a:lnSpc>
              <a:buBlip>
                <a:blip r:embed="rId3"/>
              </a:buBlip>
              <a:defRPr/>
            </a:pPr>
            <a:endParaRPr lang="ru-RU" sz="3200" dirty="0">
              <a:solidFill>
                <a:schemeClr val="tx2">
                  <a:lumMod val="75000"/>
                </a:schemeClr>
              </a:solidFill>
              <a:latin typeface="GOST Type BU" pitchFamily="2" charset="2"/>
            </a:endParaRPr>
          </a:p>
          <a:p>
            <a:pPr marL="196850" indent="820738" algn="just">
              <a:lnSpc>
                <a:spcPct val="80000"/>
              </a:lnSpc>
              <a:buBlip>
                <a:blip r:embed="rId3"/>
              </a:buBlip>
              <a:defRPr/>
            </a:pPr>
            <a:r>
              <a:rPr lang="ru-RU" sz="3200" dirty="0">
                <a:solidFill>
                  <a:schemeClr val="tx2">
                    <a:lumMod val="75000"/>
                  </a:schemeClr>
                </a:solidFill>
                <a:latin typeface="GOST Type BU" pitchFamily="2" charset="2"/>
              </a:rPr>
              <a:t>Быстрорежущие стали </a:t>
            </a:r>
            <a:r>
              <a:rPr lang="ru-RU" sz="3200" dirty="0">
                <a:solidFill>
                  <a:srgbClr val="C00000"/>
                </a:solidFill>
                <a:latin typeface="GOST Type BU" pitchFamily="2" charset="2"/>
              </a:rPr>
              <a:t>Р18</a:t>
            </a:r>
            <a:r>
              <a:rPr lang="ru-RU" sz="3200" dirty="0">
                <a:solidFill>
                  <a:schemeClr val="tx2">
                    <a:lumMod val="75000"/>
                  </a:schemeClr>
                </a:solidFill>
                <a:latin typeface="GOST Type BU" pitchFamily="2" charset="2"/>
              </a:rPr>
              <a:t> </a:t>
            </a:r>
            <a:r>
              <a:rPr lang="ru-RU" sz="3200" dirty="0" smtClean="0">
                <a:solidFill>
                  <a:schemeClr val="tx2">
                    <a:lumMod val="75000"/>
                  </a:schemeClr>
                </a:solidFill>
                <a:latin typeface="GOST Type BU" pitchFamily="2" charset="2"/>
              </a:rPr>
              <a:t>(0,75%С</a:t>
            </a:r>
            <a:r>
              <a:rPr lang="ru-RU" sz="3200" dirty="0">
                <a:solidFill>
                  <a:schemeClr val="tx2">
                    <a:lumMod val="75000"/>
                  </a:schemeClr>
                </a:solidFill>
                <a:latin typeface="GOST Type BU" pitchFamily="2" charset="2"/>
              </a:rPr>
              <a:t>; 0,4%Si, </a:t>
            </a:r>
            <a:r>
              <a:rPr lang="ru-RU" sz="3200" dirty="0" err="1">
                <a:solidFill>
                  <a:schemeClr val="tx2">
                    <a:lumMod val="75000"/>
                  </a:schemeClr>
                </a:solidFill>
                <a:latin typeface="GOST Type BU" pitchFamily="2" charset="2"/>
              </a:rPr>
              <a:t>Mn</a:t>
            </a:r>
            <a:r>
              <a:rPr lang="ru-RU" sz="3200" dirty="0">
                <a:solidFill>
                  <a:schemeClr val="tx2">
                    <a:lumMod val="75000"/>
                  </a:schemeClr>
                </a:solidFill>
                <a:latin typeface="GOST Type BU" pitchFamily="2" charset="2"/>
              </a:rPr>
              <a:t>; 0,3%P,S; 18% W; 4,1% Cr;1,2% V; 0,3% </a:t>
            </a:r>
            <a:r>
              <a:rPr lang="ru-RU" sz="3200" dirty="0" err="1">
                <a:solidFill>
                  <a:schemeClr val="tx2">
                    <a:lumMod val="75000"/>
                  </a:schemeClr>
                </a:solidFill>
                <a:latin typeface="GOST Type BU" pitchFamily="2" charset="2"/>
              </a:rPr>
              <a:t>Mo</a:t>
            </a:r>
            <a:r>
              <a:rPr lang="ru-RU" sz="3200" dirty="0">
                <a:solidFill>
                  <a:schemeClr val="tx2">
                    <a:lumMod val="75000"/>
                  </a:schemeClr>
                </a:solidFill>
                <a:latin typeface="GOST Type BU" pitchFamily="2" charset="2"/>
              </a:rPr>
              <a:t>; ϴт = </a:t>
            </a:r>
            <a:r>
              <a:rPr lang="ru-RU" sz="3200" dirty="0" smtClean="0">
                <a:solidFill>
                  <a:schemeClr val="tx2">
                    <a:lumMod val="75000"/>
                  </a:schemeClr>
                </a:solidFill>
                <a:latin typeface="GOST Type BU" pitchFamily="2" charset="2"/>
              </a:rPr>
              <a:t>600 – 720 °C</a:t>
            </a:r>
            <a:r>
              <a:rPr lang="ru-RU" sz="3200" dirty="0">
                <a:solidFill>
                  <a:schemeClr val="tx2">
                    <a:lumMod val="75000"/>
                  </a:schemeClr>
                </a:solidFill>
                <a:latin typeface="GOST Type BU" pitchFamily="2" charset="2"/>
              </a:rPr>
              <a:t>; </a:t>
            </a:r>
            <a:r>
              <a:rPr lang="el-GR" sz="3200" dirty="0" smtClean="0">
                <a:solidFill>
                  <a:schemeClr val="tx2">
                    <a:lumMod val="75000"/>
                  </a:schemeClr>
                </a:solidFill>
                <a:latin typeface="Times New Roman"/>
                <a:cs typeface="Times New Roman"/>
              </a:rPr>
              <a:t>υ</a:t>
            </a:r>
            <a:r>
              <a:rPr lang="ru-RU" sz="3200" dirty="0" smtClean="0">
                <a:solidFill>
                  <a:schemeClr val="tx2">
                    <a:lumMod val="75000"/>
                  </a:schemeClr>
                </a:solidFill>
                <a:latin typeface="GOST Type BU" pitchFamily="2" charset="2"/>
              </a:rPr>
              <a:t> </a:t>
            </a:r>
            <a:r>
              <a:rPr lang="ru-RU" sz="3200" dirty="0">
                <a:solidFill>
                  <a:schemeClr val="tx2">
                    <a:lumMod val="75000"/>
                  </a:schemeClr>
                </a:solidFill>
                <a:latin typeface="GOST Type BU" pitchFamily="2" charset="2"/>
              </a:rPr>
              <a:t>= 20…40 м/мин), </a:t>
            </a:r>
            <a:r>
              <a:rPr lang="ru-RU" sz="3200" dirty="0">
                <a:solidFill>
                  <a:srgbClr val="C00000"/>
                </a:solidFill>
                <a:latin typeface="GOST Type BU" pitchFamily="2" charset="2"/>
              </a:rPr>
              <a:t>Р6М5, Р18Ф, Р9К5</a:t>
            </a:r>
          </a:p>
        </p:txBody>
      </p:sp>
      <p:grpSp>
        <p:nvGrpSpPr>
          <p:cNvPr id="4" name="Группа 3"/>
          <p:cNvGrpSpPr/>
          <p:nvPr/>
        </p:nvGrpSpPr>
        <p:grpSpPr>
          <a:xfrm>
            <a:off x="8471958" y="6450136"/>
            <a:ext cx="375424" cy="369332"/>
            <a:chOff x="8471958" y="6450136"/>
            <a:chExt cx="375424"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71958" y="6450136"/>
              <a:ext cx="375424"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93</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17655373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566"/>
            <a:ext cx="9144000" cy="768926"/>
          </a:xfrm>
        </p:spPr>
        <p:txBody>
          <a:bodyPr>
            <a:noAutofit/>
          </a:bodyPr>
          <a:lstStyle/>
          <a:p>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ХАРАКТЕРИСТИКИ </a:t>
            </a:r>
            <a:b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br>
            <a:r>
              <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ИНСТРУМЕНТАЛЬНЫХ МЕТАЛЛОВ</a:t>
            </a:r>
          </a:p>
        </p:txBody>
      </p:sp>
      <p:sp>
        <p:nvSpPr>
          <p:cNvPr id="10" name="Содержимое 2"/>
          <p:cNvSpPr txBox="1">
            <a:spLocks/>
          </p:cNvSpPr>
          <p:nvPr/>
        </p:nvSpPr>
        <p:spPr>
          <a:xfrm>
            <a:off x="-1" y="1066800"/>
            <a:ext cx="9005456" cy="5992906"/>
          </a:xfrm>
          <a:prstGeom prst="rect">
            <a:avLst/>
          </a:prstGeom>
        </p:spPr>
        <p:txBody>
          <a:bodyPr vert="horz" lIns="91440" tIns="45720" rIns="91440" bIns="45720" rtlCol="0">
            <a:noAutofit/>
          </a:bodyPr>
          <a:lstStyle/>
          <a:p>
            <a:pPr marL="6350" indent="574675">
              <a:lnSpc>
                <a:spcPct val="80000"/>
              </a:lnSpc>
              <a:buBlip>
                <a:blip r:embed="rId3"/>
              </a:buBlip>
              <a:defRPr/>
            </a:pPr>
            <a:r>
              <a:rPr lang="ru-RU" sz="2300" dirty="0">
                <a:solidFill>
                  <a:schemeClr val="tx2">
                    <a:lumMod val="75000"/>
                  </a:schemeClr>
                </a:solidFill>
                <a:latin typeface="GOST Type BU" pitchFamily="2" charset="2"/>
              </a:rPr>
              <a:t>Твердые </a:t>
            </a:r>
            <a:r>
              <a:rPr lang="ru-RU" sz="2300" dirty="0" smtClean="0">
                <a:solidFill>
                  <a:schemeClr val="tx2">
                    <a:lumMod val="75000"/>
                  </a:schemeClr>
                </a:solidFill>
                <a:latin typeface="GOST Type BU" pitchFamily="2" charset="2"/>
              </a:rPr>
              <a:t>сплавы: </a:t>
            </a:r>
            <a:r>
              <a:rPr lang="ru-RU" sz="2300" dirty="0" err="1" smtClean="0">
                <a:solidFill>
                  <a:schemeClr val="tx2">
                    <a:lumMod val="75000"/>
                  </a:schemeClr>
                </a:solidFill>
                <a:latin typeface="GOST Type BU" pitchFamily="2" charset="2"/>
              </a:rPr>
              <a:t>однокарбидные</a:t>
            </a:r>
            <a:r>
              <a:rPr lang="ru-RU" sz="2300" dirty="0" smtClean="0">
                <a:solidFill>
                  <a:schemeClr val="tx2">
                    <a:lumMod val="75000"/>
                  </a:schemeClr>
                </a:solidFill>
                <a:latin typeface="GOST Type BU" pitchFamily="2" charset="2"/>
              </a:rPr>
              <a:t> (</a:t>
            </a:r>
            <a:r>
              <a:rPr lang="ru-RU" sz="2300" dirty="0" smtClean="0">
                <a:solidFill>
                  <a:srgbClr val="C00000"/>
                </a:solidFill>
                <a:latin typeface="GOST Type BU" pitchFamily="2" charset="2"/>
              </a:rPr>
              <a:t>ВК</a:t>
            </a:r>
            <a:r>
              <a:rPr lang="ru-RU" sz="2300" dirty="0" smtClean="0">
                <a:solidFill>
                  <a:schemeClr val="tx2">
                    <a:lumMod val="75000"/>
                  </a:schemeClr>
                </a:solidFill>
                <a:latin typeface="GOST Type BU" pitchFamily="2" charset="2"/>
              </a:rPr>
              <a:t>) - </a:t>
            </a:r>
            <a:r>
              <a:rPr lang="en-US" sz="2300" dirty="0" smtClean="0">
                <a:solidFill>
                  <a:srgbClr val="C00000"/>
                </a:solidFill>
                <a:latin typeface="GOST Type BU" pitchFamily="2" charset="2"/>
              </a:rPr>
              <a:t>BK2</a:t>
            </a:r>
            <a:r>
              <a:rPr lang="en-US" sz="2300" dirty="0" smtClean="0">
                <a:solidFill>
                  <a:schemeClr val="tx2">
                    <a:lumMod val="75000"/>
                  </a:schemeClr>
                </a:solidFill>
                <a:latin typeface="GOST Type BU" pitchFamily="2" charset="2"/>
              </a:rPr>
              <a:t> </a:t>
            </a:r>
            <a:r>
              <a:rPr lang="en-US" sz="2300" dirty="0">
                <a:solidFill>
                  <a:schemeClr val="tx2">
                    <a:lumMod val="75000"/>
                  </a:schemeClr>
                </a:solidFill>
                <a:latin typeface="GOST Type BU" pitchFamily="2" charset="2"/>
              </a:rPr>
              <a:t>(98% WC +2% CO); </a:t>
            </a:r>
            <a:r>
              <a:rPr lang="en-US" sz="2300" dirty="0">
                <a:solidFill>
                  <a:srgbClr val="C00000"/>
                </a:solidFill>
                <a:latin typeface="GOST Type BU" pitchFamily="2" charset="2"/>
              </a:rPr>
              <a:t>BK3, … BK8, BK60M </a:t>
            </a:r>
            <a:r>
              <a:rPr lang="en-US" sz="2300" dirty="0" smtClean="0">
                <a:solidFill>
                  <a:schemeClr val="tx2">
                    <a:lumMod val="75000"/>
                  </a:schemeClr>
                </a:solidFill>
                <a:latin typeface="GOST Type BU" pitchFamily="2" charset="2"/>
              </a:rPr>
              <a:t>…</a:t>
            </a:r>
            <a:r>
              <a:rPr lang="ru-RU" sz="2300" dirty="0" smtClean="0">
                <a:solidFill>
                  <a:schemeClr val="tx2">
                    <a:lumMod val="75000"/>
                  </a:schemeClr>
                </a:solidFill>
                <a:latin typeface="GOST Type BU" pitchFamily="2" charset="2"/>
              </a:rPr>
              <a:t>; </a:t>
            </a:r>
            <a:r>
              <a:rPr lang="ru-RU" sz="2300" dirty="0" err="1" smtClean="0">
                <a:solidFill>
                  <a:schemeClr val="tx2">
                    <a:lumMod val="75000"/>
                  </a:schemeClr>
                </a:solidFill>
                <a:latin typeface="GOST Type BU" pitchFamily="2" charset="2"/>
              </a:rPr>
              <a:t>двухкарбидные</a:t>
            </a:r>
            <a:r>
              <a:rPr lang="en-US" sz="2300" dirty="0" smtClean="0">
                <a:solidFill>
                  <a:schemeClr val="tx2">
                    <a:lumMod val="75000"/>
                  </a:schemeClr>
                </a:solidFill>
                <a:latin typeface="GOST Type BU" pitchFamily="2" charset="2"/>
              </a:rPr>
              <a:t> </a:t>
            </a:r>
            <a:r>
              <a:rPr lang="ru-RU" sz="2300" dirty="0" smtClean="0">
                <a:solidFill>
                  <a:schemeClr val="tx2">
                    <a:lumMod val="75000"/>
                  </a:schemeClr>
                </a:solidFill>
                <a:latin typeface="GOST Type BU" pitchFamily="2" charset="2"/>
              </a:rPr>
              <a:t>(</a:t>
            </a:r>
            <a:r>
              <a:rPr lang="en-US" sz="2300" dirty="0" smtClean="0">
                <a:solidFill>
                  <a:srgbClr val="C00000"/>
                </a:solidFill>
                <a:latin typeface="GOST Type BU" pitchFamily="2" charset="2"/>
              </a:rPr>
              <a:t>TK</a:t>
            </a:r>
            <a:r>
              <a:rPr lang="ru-RU" sz="2300" dirty="0" smtClean="0">
                <a:solidFill>
                  <a:schemeClr val="tx2">
                    <a:lumMod val="75000"/>
                  </a:schemeClr>
                </a:solidFill>
                <a:latin typeface="GOST Type BU" pitchFamily="2" charset="2"/>
              </a:rPr>
              <a:t>) - </a:t>
            </a:r>
            <a:r>
              <a:rPr lang="en-US" sz="2300" dirty="0">
                <a:solidFill>
                  <a:srgbClr val="C00000"/>
                </a:solidFill>
                <a:latin typeface="GOST Type BU" pitchFamily="2" charset="2"/>
              </a:rPr>
              <a:t>T5K10</a:t>
            </a:r>
            <a:r>
              <a:rPr lang="en-US" sz="2300" dirty="0">
                <a:solidFill>
                  <a:schemeClr val="tx2">
                    <a:lumMod val="75000"/>
                  </a:schemeClr>
                </a:solidFill>
                <a:latin typeface="GOST Type BU" pitchFamily="2" charset="2"/>
              </a:rPr>
              <a:t> (85% NC + 10% CP + 5 </a:t>
            </a:r>
            <a:r>
              <a:rPr lang="en-US" sz="2300" dirty="0" err="1">
                <a:solidFill>
                  <a:schemeClr val="tx2">
                    <a:lumMod val="75000"/>
                  </a:schemeClr>
                </a:solidFill>
                <a:latin typeface="GOST Type BU" pitchFamily="2" charset="2"/>
              </a:rPr>
              <a:t>TiC</a:t>
            </a:r>
            <a:r>
              <a:rPr lang="en-US" sz="2300" dirty="0" smtClean="0">
                <a:solidFill>
                  <a:schemeClr val="tx2">
                    <a:lumMod val="75000"/>
                  </a:schemeClr>
                </a:solidFill>
                <a:latin typeface="GOST Type BU" pitchFamily="2" charset="2"/>
              </a:rPr>
              <a:t>), </a:t>
            </a:r>
            <a:r>
              <a:rPr lang="en-US" sz="2300" dirty="0">
                <a:solidFill>
                  <a:srgbClr val="C00000"/>
                </a:solidFill>
                <a:latin typeface="GOST Type BU" pitchFamily="2" charset="2"/>
              </a:rPr>
              <a:t>T15K6</a:t>
            </a:r>
            <a:r>
              <a:rPr lang="en-US" sz="2300" dirty="0">
                <a:solidFill>
                  <a:schemeClr val="tx2">
                    <a:lumMod val="75000"/>
                  </a:schemeClr>
                </a:solidFill>
                <a:latin typeface="GOST Type BU" pitchFamily="2" charset="2"/>
              </a:rPr>
              <a:t> </a:t>
            </a:r>
            <a:r>
              <a:rPr lang="en-US" sz="2300" dirty="0" smtClean="0">
                <a:solidFill>
                  <a:schemeClr val="tx2">
                    <a:lumMod val="75000"/>
                  </a:schemeClr>
                </a:solidFill>
                <a:latin typeface="GOST Type BU" pitchFamily="2" charset="2"/>
              </a:rPr>
              <a:t>…</a:t>
            </a:r>
            <a:r>
              <a:rPr lang="ru-RU" sz="2300" dirty="0" smtClean="0">
                <a:solidFill>
                  <a:schemeClr val="tx2">
                    <a:lumMod val="75000"/>
                  </a:schemeClr>
                </a:solidFill>
                <a:latin typeface="GOST Type BU" pitchFamily="2" charset="2"/>
              </a:rPr>
              <a:t>; </a:t>
            </a:r>
            <a:r>
              <a:rPr lang="ru-RU" sz="2300" dirty="0" err="1" smtClean="0">
                <a:solidFill>
                  <a:schemeClr val="tx2">
                    <a:lumMod val="75000"/>
                  </a:schemeClr>
                </a:solidFill>
                <a:latin typeface="GOST Type BU" pitchFamily="2" charset="2"/>
              </a:rPr>
              <a:t>трехкарбидные</a:t>
            </a:r>
            <a:r>
              <a:rPr lang="ru-RU" sz="2300" dirty="0" smtClean="0">
                <a:solidFill>
                  <a:schemeClr val="tx2">
                    <a:lumMod val="75000"/>
                  </a:schemeClr>
                </a:solidFill>
                <a:latin typeface="GOST Type BU" pitchFamily="2" charset="2"/>
              </a:rPr>
              <a:t>  (</a:t>
            </a:r>
            <a:r>
              <a:rPr lang="en-US" sz="2300" dirty="0" smtClean="0">
                <a:solidFill>
                  <a:srgbClr val="C00000"/>
                </a:solidFill>
                <a:latin typeface="GOST Type BU" pitchFamily="2" charset="2"/>
              </a:rPr>
              <a:t>TTK</a:t>
            </a:r>
            <a:r>
              <a:rPr lang="ru-RU" sz="2300" dirty="0" smtClean="0">
                <a:solidFill>
                  <a:schemeClr val="tx2">
                    <a:lumMod val="75000"/>
                  </a:schemeClr>
                </a:solidFill>
                <a:latin typeface="GOST Type BU" pitchFamily="2" charset="2"/>
              </a:rPr>
              <a:t>) - </a:t>
            </a:r>
            <a:r>
              <a:rPr lang="en-US" sz="2300" dirty="0">
                <a:solidFill>
                  <a:srgbClr val="C00000"/>
                </a:solidFill>
                <a:latin typeface="GOST Type BU" pitchFamily="2" charset="2"/>
              </a:rPr>
              <a:t>TT10K8</a:t>
            </a:r>
            <a:r>
              <a:rPr lang="en-US" sz="2300" dirty="0">
                <a:solidFill>
                  <a:schemeClr val="tx2">
                    <a:lumMod val="75000"/>
                  </a:schemeClr>
                </a:solidFill>
                <a:latin typeface="GOST Type BU" pitchFamily="2" charset="2"/>
              </a:rPr>
              <a:t> (3% </a:t>
            </a:r>
            <a:r>
              <a:rPr lang="en-US" sz="2300" dirty="0" err="1">
                <a:solidFill>
                  <a:schemeClr val="tx2">
                    <a:lumMod val="75000"/>
                  </a:schemeClr>
                </a:solidFill>
                <a:latin typeface="GOST Type BU" pitchFamily="2" charset="2"/>
              </a:rPr>
              <a:t>TiC</a:t>
            </a:r>
            <a:r>
              <a:rPr lang="en-US" sz="2300" dirty="0">
                <a:solidFill>
                  <a:schemeClr val="tx2">
                    <a:lumMod val="75000"/>
                  </a:schemeClr>
                </a:solidFill>
                <a:latin typeface="GOST Type BU" pitchFamily="2" charset="2"/>
              </a:rPr>
              <a:t> + 7%(</a:t>
            </a:r>
            <a:r>
              <a:rPr lang="en-US" sz="2300" dirty="0" err="1">
                <a:solidFill>
                  <a:schemeClr val="tx2">
                    <a:lumMod val="75000"/>
                  </a:schemeClr>
                </a:solidFill>
                <a:latin typeface="GOST Type BU" pitchFamily="2" charset="2"/>
              </a:rPr>
              <a:t>TaC</a:t>
            </a:r>
            <a:r>
              <a:rPr lang="en-US" sz="2300" dirty="0">
                <a:solidFill>
                  <a:schemeClr val="tx2">
                    <a:lumMod val="75000"/>
                  </a:schemeClr>
                </a:solidFill>
                <a:latin typeface="GOST Type BU" pitchFamily="2" charset="2"/>
              </a:rPr>
              <a:t> + </a:t>
            </a:r>
            <a:r>
              <a:rPr lang="en-US" sz="2300" dirty="0" err="1">
                <a:solidFill>
                  <a:schemeClr val="tx2">
                    <a:lumMod val="75000"/>
                  </a:schemeClr>
                </a:solidFill>
                <a:latin typeface="GOST Type BU" pitchFamily="2" charset="2"/>
              </a:rPr>
              <a:t>NeC</a:t>
            </a:r>
            <a:r>
              <a:rPr lang="en-US" sz="2300" dirty="0">
                <a:solidFill>
                  <a:schemeClr val="tx2">
                    <a:lumMod val="75000"/>
                  </a:schemeClr>
                </a:solidFill>
                <a:latin typeface="GOST Type BU" pitchFamily="2" charset="2"/>
              </a:rPr>
              <a:t>) + 82% WC + 8% CO); </a:t>
            </a:r>
            <a:r>
              <a:rPr lang="ru-RU" sz="2300" dirty="0" err="1" smtClean="0">
                <a:solidFill>
                  <a:schemeClr val="tx2">
                    <a:lumMod val="75000"/>
                  </a:schemeClr>
                </a:solidFill>
                <a:latin typeface="GOST Type BU" pitchFamily="2" charset="2"/>
              </a:rPr>
              <a:t>безвольфрамовые</a:t>
            </a:r>
            <a:r>
              <a:rPr lang="ru-RU" sz="2300" dirty="0" smtClean="0">
                <a:solidFill>
                  <a:schemeClr val="tx2">
                    <a:lumMod val="75000"/>
                  </a:schemeClr>
                </a:solidFill>
                <a:latin typeface="GOST Type BU" pitchFamily="2" charset="2"/>
              </a:rPr>
              <a:t> - </a:t>
            </a:r>
            <a:r>
              <a:rPr lang="ru-RU" sz="2300" dirty="0" smtClean="0">
                <a:solidFill>
                  <a:srgbClr val="C00000"/>
                </a:solidFill>
                <a:latin typeface="GOST Type BU" pitchFamily="2" charset="2"/>
              </a:rPr>
              <a:t>ТН20</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a:t>
            </a:r>
            <a:r>
              <a:rPr lang="en-US" sz="2300" dirty="0" err="1">
                <a:solidFill>
                  <a:schemeClr val="tx2">
                    <a:lumMod val="75000"/>
                  </a:schemeClr>
                </a:solidFill>
                <a:latin typeface="GOST Type BU" pitchFamily="2" charset="2"/>
              </a:rPr>
              <a:t>TiC</a:t>
            </a:r>
            <a:r>
              <a:rPr lang="en-US" sz="2300" dirty="0">
                <a:solidFill>
                  <a:schemeClr val="tx2">
                    <a:lumMod val="75000"/>
                  </a:schemeClr>
                </a:solidFill>
                <a:latin typeface="GOST Type BU" pitchFamily="2" charset="2"/>
              </a:rPr>
              <a:t> 97%; Ni 15%; Mo 6</a:t>
            </a:r>
            <a:r>
              <a:rPr lang="en-US" sz="2300" dirty="0" smtClean="0">
                <a:solidFill>
                  <a:schemeClr val="tx2">
                    <a:lumMod val="75000"/>
                  </a:schemeClr>
                </a:solidFill>
                <a:latin typeface="GOST Type BU" pitchFamily="2" charset="2"/>
              </a:rPr>
              <a:t>%)</a:t>
            </a:r>
            <a:r>
              <a:rPr lang="ru-RU" sz="2300" dirty="0" smtClean="0">
                <a:solidFill>
                  <a:schemeClr val="tx2">
                    <a:lumMod val="75000"/>
                  </a:schemeClr>
                </a:solidFill>
                <a:latin typeface="GOST Type BU" pitchFamily="2" charset="2"/>
              </a:rPr>
              <a:t>, </a:t>
            </a:r>
            <a:r>
              <a:rPr lang="en-US" sz="2300" dirty="0" smtClean="0">
                <a:solidFill>
                  <a:schemeClr val="tx1">
                    <a:lumMod val="75000"/>
                  </a:schemeClr>
                </a:solidFill>
                <a:latin typeface="GOST Type BU" pitchFamily="2" charset="2"/>
              </a:rPr>
              <a:t>B</a:t>
            </a:r>
            <a:r>
              <a:rPr lang="en-US" sz="2300" dirty="0" smtClean="0">
                <a:solidFill>
                  <a:schemeClr val="tx2">
                    <a:lumMod val="75000"/>
                  </a:schemeClr>
                </a:solidFill>
                <a:latin typeface="GOST Type BU" pitchFamily="2" charset="2"/>
              </a:rPr>
              <a:t> </a:t>
            </a:r>
            <a:r>
              <a:rPr lang="en-US" sz="2300" dirty="0">
                <a:solidFill>
                  <a:schemeClr val="tx2">
                    <a:lumMod val="75000"/>
                  </a:schemeClr>
                </a:solidFill>
                <a:latin typeface="GOST Type BU" pitchFamily="2" charset="2"/>
              </a:rPr>
              <a:t>– 3 ... 5 </a:t>
            </a:r>
            <a:r>
              <a:rPr lang="ru-RU" sz="2300" dirty="0">
                <a:solidFill>
                  <a:schemeClr val="tx2">
                    <a:lumMod val="75000"/>
                  </a:schemeClr>
                </a:solidFill>
                <a:latin typeface="GOST Type BU" pitchFamily="2" charset="2"/>
              </a:rPr>
              <a:t>мкн, М – 0,5 …1,5 мкм, ОМ – 1 мкм</a:t>
            </a:r>
            <a:r>
              <a:rPr lang="ru-RU" sz="2300" dirty="0" smtClean="0">
                <a:solidFill>
                  <a:schemeClr val="tx2">
                    <a:lumMod val="75000"/>
                  </a:schemeClr>
                </a:solidFill>
                <a:latin typeface="GOST Type BU" pitchFamily="2" charset="2"/>
              </a:rPr>
              <a:t>; </a:t>
            </a:r>
            <a:r>
              <a:rPr lang="el-GR" sz="2300" dirty="0">
                <a:solidFill>
                  <a:schemeClr val="tx2">
                    <a:lumMod val="75000"/>
                  </a:schemeClr>
                </a:solidFill>
                <a:latin typeface="GOST Type BU" pitchFamily="2" charset="2"/>
              </a:rPr>
              <a:t>σ</a:t>
            </a:r>
            <a:r>
              <a:rPr lang="en-US" sz="2300" dirty="0">
                <a:solidFill>
                  <a:schemeClr val="tx2">
                    <a:lumMod val="75000"/>
                  </a:schemeClr>
                </a:solidFill>
                <a:latin typeface="GOST Type BU" pitchFamily="2" charset="2"/>
              </a:rPr>
              <a:t>u = 950…1800 </a:t>
            </a:r>
            <a:r>
              <a:rPr lang="ru-RU" sz="2300" dirty="0">
                <a:solidFill>
                  <a:schemeClr val="tx2">
                    <a:lumMod val="75000"/>
                  </a:schemeClr>
                </a:solidFill>
                <a:latin typeface="GOST Type BU" pitchFamily="2" charset="2"/>
              </a:rPr>
              <a:t>МПа, </a:t>
            </a:r>
            <a:r>
              <a:rPr lang="el-GR" sz="3200" dirty="0">
                <a:solidFill>
                  <a:schemeClr val="tx2">
                    <a:lumMod val="75000"/>
                  </a:schemeClr>
                </a:solidFill>
                <a:latin typeface="GOST Type BU" pitchFamily="2" charset="2"/>
              </a:rPr>
              <a:t>σ</a:t>
            </a:r>
            <a:r>
              <a:rPr lang="ru-RU" sz="1400" dirty="0">
                <a:solidFill>
                  <a:schemeClr val="tx2">
                    <a:lumMod val="75000"/>
                  </a:schemeClr>
                </a:solidFill>
                <a:latin typeface="GOST Type BU" pitchFamily="2" charset="2"/>
              </a:rPr>
              <a:t>в</a:t>
            </a:r>
            <a:r>
              <a:rPr lang="ru-RU" sz="2300" dirty="0">
                <a:solidFill>
                  <a:schemeClr val="tx2">
                    <a:lumMod val="75000"/>
                  </a:schemeClr>
                </a:solidFill>
                <a:latin typeface="GOST Type BU" pitchFamily="2" charset="2"/>
              </a:rPr>
              <a:t> = 4000…6000 </a:t>
            </a:r>
            <a:r>
              <a:rPr lang="ru-RU" sz="2300" dirty="0" smtClean="0">
                <a:solidFill>
                  <a:schemeClr val="tx2">
                    <a:lumMod val="75000"/>
                  </a:schemeClr>
                </a:solidFill>
                <a:latin typeface="GOST Type BU" pitchFamily="2" charset="2"/>
              </a:rPr>
              <a:t>МПа </a:t>
            </a:r>
          </a:p>
          <a:p>
            <a:pPr marL="6350" indent="574675">
              <a:lnSpc>
                <a:spcPct val="80000"/>
              </a:lnSpc>
              <a:buBlip>
                <a:blip r:embed="rId3"/>
              </a:buBlip>
              <a:defRPr/>
            </a:pPr>
            <a:endParaRPr lang="en-US" sz="2300" dirty="0">
              <a:solidFill>
                <a:schemeClr val="tx2">
                  <a:lumMod val="75000"/>
                </a:schemeClr>
              </a:solidFill>
              <a:latin typeface="GOST Type BU" pitchFamily="2" charset="2"/>
            </a:endParaRPr>
          </a:p>
          <a:p>
            <a:pPr marL="6350" indent="574675">
              <a:lnSpc>
                <a:spcPct val="80000"/>
              </a:lnSpc>
              <a:buBlip>
                <a:blip r:embed="rId3"/>
              </a:buBlip>
              <a:defRPr/>
            </a:pPr>
            <a:r>
              <a:rPr lang="ru-RU" sz="2300" dirty="0" err="1" smtClean="0">
                <a:solidFill>
                  <a:schemeClr val="tx2">
                    <a:lumMod val="75000"/>
                  </a:schemeClr>
                </a:solidFill>
                <a:latin typeface="GOST Type BU" pitchFamily="2" charset="2"/>
              </a:rPr>
              <a:t>Минералокерамика</a:t>
            </a:r>
            <a:r>
              <a:rPr lang="ru-RU" sz="2300" dirty="0" smtClean="0">
                <a:solidFill>
                  <a:schemeClr val="tx2">
                    <a:lumMod val="75000"/>
                  </a:schemeClr>
                </a:solidFill>
                <a:latin typeface="GOST Type BU" pitchFamily="2" charset="2"/>
              </a:rPr>
              <a:t>: оксидная - </a:t>
            </a:r>
            <a:r>
              <a:rPr lang="ru-RU" sz="2300" dirty="0" smtClean="0">
                <a:solidFill>
                  <a:srgbClr val="C00000"/>
                </a:solidFill>
                <a:latin typeface="GOST Type BU" pitchFamily="2" charset="2"/>
              </a:rPr>
              <a:t>ЦМ332</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a:t>
            </a:r>
            <a:r>
              <a:rPr lang="en-US" sz="2300" dirty="0">
                <a:solidFill>
                  <a:schemeClr val="tx2">
                    <a:lumMod val="75000"/>
                  </a:schemeClr>
                </a:solidFill>
                <a:latin typeface="GOST Type BU" pitchFamily="2" charset="2"/>
              </a:rPr>
              <a:t>Al</a:t>
            </a:r>
            <a:r>
              <a:rPr lang="en-US" sz="1200" dirty="0">
                <a:solidFill>
                  <a:schemeClr val="tx2">
                    <a:lumMod val="75000"/>
                  </a:schemeClr>
                </a:solidFill>
                <a:latin typeface="GOST Type BU" pitchFamily="2" charset="2"/>
              </a:rPr>
              <a:t>2</a:t>
            </a:r>
            <a:r>
              <a:rPr lang="en-US" sz="2300" dirty="0">
                <a:solidFill>
                  <a:schemeClr val="tx2">
                    <a:lumMod val="75000"/>
                  </a:schemeClr>
                </a:solidFill>
                <a:latin typeface="GOST Type BU" pitchFamily="2" charset="2"/>
              </a:rPr>
              <a:t>O</a:t>
            </a:r>
            <a:r>
              <a:rPr lang="en-US" sz="1200" dirty="0">
                <a:solidFill>
                  <a:schemeClr val="tx2">
                    <a:lumMod val="75000"/>
                  </a:schemeClr>
                </a:solidFill>
                <a:latin typeface="GOST Type BU" pitchFamily="2" charset="2"/>
              </a:rPr>
              <a:t>3</a:t>
            </a:r>
            <a:r>
              <a:rPr lang="en-US" sz="2300" dirty="0">
                <a:solidFill>
                  <a:schemeClr val="tx2">
                    <a:lumMod val="75000"/>
                  </a:schemeClr>
                </a:solidFill>
                <a:latin typeface="GOST Type BU" pitchFamily="2" charset="2"/>
              </a:rPr>
              <a:t>); </a:t>
            </a:r>
            <a:r>
              <a:rPr lang="ru-RU" sz="2300" dirty="0" err="1" smtClean="0">
                <a:solidFill>
                  <a:schemeClr val="tx2">
                    <a:lumMod val="75000"/>
                  </a:schemeClr>
                </a:solidFill>
                <a:latin typeface="GOST Type BU" pitchFamily="2" charset="2"/>
              </a:rPr>
              <a:t>керметы</a:t>
            </a:r>
            <a:r>
              <a:rPr lang="ru-RU" sz="2300" dirty="0" smtClean="0">
                <a:solidFill>
                  <a:schemeClr val="tx2">
                    <a:lumMod val="75000"/>
                  </a:schemeClr>
                </a:solidFill>
                <a:latin typeface="GOST Type BU" pitchFamily="2" charset="2"/>
              </a:rPr>
              <a:t> -  </a:t>
            </a:r>
            <a:r>
              <a:rPr lang="ru-RU" sz="2300" dirty="0">
                <a:solidFill>
                  <a:srgbClr val="C00000"/>
                </a:solidFill>
                <a:latin typeface="GOST Type BU" pitchFamily="2" charset="2"/>
              </a:rPr>
              <a:t>ВОК</a:t>
            </a:r>
            <a:r>
              <a:rPr lang="ru-RU" sz="2300" dirty="0">
                <a:solidFill>
                  <a:schemeClr val="tx2">
                    <a:lumMod val="75000"/>
                  </a:schemeClr>
                </a:solidFill>
                <a:latin typeface="GOST Type BU" pitchFamily="2" charset="2"/>
              </a:rPr>
              <a:t> – </a:t>
            </a:r>
            <a:r>
              <a:rPr lang="ru-RU" sz="2300" dirty="0">
                <a:solidFill>
                  <a:srgbClr val="C00000"/>
                </a:solidFill>
                <a:latin typeface="GOST Type BU" pitchFamily="2" charset="2"/>
              </a:rPr>
              <a:t>60</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ВОК</a:t>
            </a:r>
            <a:r>
              <a:rPr lang="ru-RU" sz="2300" dirty="0">
                <a:solidFill>
                  <a:schemeClr val="tx2">
                    <a:lumMod val="75000"/>
                  </a:schemeClr>
                </a:solidFill>
                <a:latin typeface="GOST Type BU" pitchFamily="2" charset="2"/>
              </a:rPr>
              <a:t> – </a:t>
            </a:r>
            <a:r>
              <a:rPr lang="ru-RU" sz="2300" dirty="0">
                <a:solidFill>
                  <a:srgbClr val="C00000"/>
                </a:solidFill>
                <a:latin typeface="GOST Type BU" pitchFamily="2" charset="2"/>
              </a:rPr>
              <a:t>63</a:t>
            </a:r>
            <a:r>
              <a:rPr lang="ru-RU" sz="2300" dirty="0">
                <a:solidFill>
                  <a:schemeClr val="tx2">
                    <a:lumMod val="75000"/>
                  </a:schemeClr>
                </a:solidFill>
                <a:latin typeface="GOST Type BU" pitchFamily="2" charset="2"/>
              </a:rPr>
              <a:t> (</a:t>
            </a:r>
            <a:r>
              <a:rPr lang="en-US" sz="2300" dirty="0">
                <a:solidFill>
                  <a:schemeClr val="tx2">
                    <a:lumMod val="75000"/>
                  </a:schemeClr>
                </a:solidFill>
                <a:latin typeface="GOST Type BU" pitchFamily="2" charset="2"/>
              </a:rPr>
              <a:t>Al2O3 + 10%Me</a:t>
            </a:r>
            <a:r>
              <a:rPr lang="en-US" sz="2300" dirty="0" smtClean="0">
                <a:solidFill>
                  <a:schemeClr val="tx2">
                    <a:lumMod val="75000"/>
                  </a:schemeClr>
                </a:solidFill>
                <a:latin typeface="GOST Type BU" pitchFamily="2" charset="2"/>
              </a:rPr>
              <a:t>)</a:t>
            </a:r>
            <a:r>
              <a:rPr lang="ru-RU" sz="2300" dirty="0" smtClean="0">
                <a:solidFill>
                  <a:schemeClr val="tx2">
                    <a:lumMod val="75000"/>
                  </a:schemeClr>
                </a:solidFill>
                <a:latin typeface="GOST Type BU" pitchFamily="2" charset="2"/>
              </a:rPr>
              <a:t>; </a:t>
            </a:r>
            <a:r>
              <a:rPr lang="en-US" sz="2300" dirty="0">
                <a:solidFill>
                  <a:schemeClr val="tx2">
                    <a:lumMod val="75000"/>
                  </a:schemeClr>
                </a:solidFill>
                <a:latin typeface="GOST Type BU" pitchFamily="2" charset="2"/>
              </a:rPr>
              <a:t>90…94 HRA, </a:t>
            </a:r>
            <a:r>
              <a:rPr lang="el-GR" sz="2300" dirty="0">
                <a:solidFill>
                  <a:schemeClr val="tx2">
                    <a:lumMod val="75000"/>
                  </a:schemeClr>
                </a:solidFill>
                <a:latin typeface="GOST Type BU" pitchFamily="2" charset="2"/>
              </a:rPr>
              <a:t>ϴ</a:t>
            </a:r>
            <a:r>
              <a:rPr lang="ru-RU" sz="2300" dirty="0">
                <a:solidFill>
                  <a:schemeClr val="tx2">
                    <a:lumMod val="75000"/>
                  </a:schemeClr>
                </a:solidFill>
                <a:latin typeface="GOST Type BU" pitchFamily="2" charset="2"/>
              </a:rPr>
              <a:t>т = 1200°</a:t>
            </a:r>
            <a:r>
              <a:rPr lang="en-US" sz="2300" dirty="0" smtClean="0">
                <a:solidFill>
                  <a:schemeClr val="tx2">
                    <a:lumMod val="75000"/>
                  </a:schemeClr>
                </a:solidFill>
                <a:latin typeface="GOST Type BU" pitchFamily="2" charset="2"/>
              </a:rPr>
              <a:t>C</a:t>
            </a:r>
            <a:r>
              <a:rPr lang="ru-RU" sz="2300" dirty="0" smtClean="0">
                <a:solidFill>
                  <a:schemeClr val="tx2">
                    <a:lumMod val="75000"/>
                  </a:schemeClr>
                </a:solidFill>
                <a:latin typeface="GOST Type BU" pitchFamily="2" charset="2"/>
              </a:rPr>
              <a:t>;</a:t>
            </a:r>
          </a:p>
          <a:p>
            <a:pPr marL="6350" indent="574675">
              <a:lnSpc>
                <a:spcPct val="80000"/>
              </a:lnSpc>
              <a:buBlip>
                <a:blip r:embed="rId3"/>
              </a:buBlip>
              <a:defRPr/>
            </a:pPr>
            <a:endParaRPr lang="en-US" sz="2300" dirty="0">
              <a:solidFill>
                <a:schemeClr val="tx2">
                  <a:lumMod val="75000"/>
                </a:schemeClr>
              </a:solidFill>
              <a:latin typeface="GOST Type BU" pitchFamily="2" charset="2"/>
            </a:endParaRPr>
          </a:p>
          <a:p>
            <a:pPr marL="6350" indent="574675">
              <a:lnSpc>
                <a:spcPct val="80000"/>
              </a:lnSpc>
              <a:buBlip>
                <a:blip r:embed="rId3"/>
              </a:buBlip>
              <a:defRPr/>
            </a:pPr>
            <a:r>
              <a:rPr lang="ru-RU" sz="2300" dirty="0">
                <a:solidFill>
                  <a:schemeClr val="tx2">
                    <a:lumMod val="75000"/>
                  </a:schemeClr>
                </a:solidFill>
                <a:latin typeface="GOST Type BU" pitchFamily="2" charset="2"/>
              </a:rPr>
              <a:t>Сверхтвердые </a:t>
            </a:r>
            <a:r>
              <a:rPr lang="ru-RU" sz="2300" dirty="0" smtClean="0">
                <a:solidFill>
                  <a:schemeClr val="tx2">
                    <a:lumMod val="75000"/>
                  </a:schemeClr>
                </a:solidFill>
                <a:latin typeface="GOST Type BU" pitchFamily="2" charset="2"/>
              </a:rPr>
              <a:t>материалы: алмаз </a:t>
            </a:r>
            <a:r>
              <a:rPr lang="ru-RU" sz="2300" dirty="0" smtClean="0">
                <a:solidFill>
                  <a:srgbClr val="C00000"/>
                </a:solidFill>
                <a:latin typeface="GOST Type BU" pitchFamily="2" charset="2"/>
              </a:rPr>
              <a:t>А</a:t>
            </a:r>
            <a:r>
              <a:rPr lang="ru-RU" sz="2300" dirty="0" smtClean="0">
                <a:solidFill>
                  <a:schemeClr val="tx2">
                    <a:lumMod val="75000"/>
                  </a:schemeClr>
                </a:solidFill>
                <a:latin typeface="GOST Type BU" pitchFamily="2" charset="2"/>
              </a:rPr>
              <a:t> </a:t>
            </a:r>
            <a:r>
              <a:rPr lang="ru-RU" sz="2300" dirty="0">
                <a:solidFill>
                  <a:schemeClr val="tx2">
                    <a:lumMod val="75000"/>
                  </a:schemeClr>
                </a:solidFill>
                <a:latin typeface="GOST Type BU" pitchFamily="2" charset="2"/>
              </a:rPr>
              <a:t>(</a:t>
            </a:r>
            <a:r>
              <a:rPr lang="el-GR" sz="2300" dirty="0">
                <a:solidFill>
                  <a:schemeClr val="tx2">
                    <a:lumMod val="75000"/>
                  </a:schemeClr>
                </a:solidFill>
                <a:latin typeface="GOST Type BU" pitchFamily="2" charset="2"/>
              </a:rPr>
              <a:t>σ</a:t>
            </a:r>
            <a:r>
              <a:rPr lang="en-US" sz="2300" dirty="0">
                <a:solidFill>
                  <a:schemeClr val="tx2">
                    <a:lumMod val="75000"/>
                  </a:schemeClr>
                </a:solidFill>
                <a:latin typeface="GOST Type BU" pitchFamily="2" charset="2"/>
              </a:rPr>
              <a:t>u = 3000 </a:t>
            </a:r>
            <a:r>
              <a:rPr lang="ru-RU" sz="2300" dirty="0" smtClean="0">
                <a:solidFill>
                  <a:schemeClr val="tx2">
                    <a:lumMod val="75000"/>
                  </a:schemeClr>
                </a:solidFill>
                <a:latin typeface="GOST Type BU" pitchFamily="2" charset="2"/>
              </a:rPr>
              <a:t>МПа</a:t>
            </a:r>
            <a:r>
              <a:rPr lang="ru-RU" sz="2300" dirty="0">
                <a:solidFill>
                  <a:schemeClr val="tx2">
                    <a:lumMod val="75000"/>
                  </a:schemeClr>
                </a:solidFill>
                <a:latin typeface="GOST Type BU" pitchFamily="2" charset="2"/>
              </a:rPr>
              <a:t>, </a:t>
            </a:r>
            <a:r>
              <a:rPr lang="el-GR" sz="2300" dirty="0" smtClean="0">
                <a:solidFill>
                  <a:schemeClr val="tx2">
                    <a:lumMod val="75000"/>
                  </a:schemeClr>
                </a:solidFill>
                <a:latin typeface="GOST Type BU" pitchFamily="2" charset="2"/>
              </a:rPr>
              <a:t>σ</a:t>
            </a:r>
            <a:r>
              <a:rPr lang="ru-RU" sz="1400" dirty="0" smtClean="0">
                <a:solidFill>
                  <a:schemeClr val="tx2">
                    <a:lumMod val="75000"/>
                  </a:schemeClr>
                </a:solidFill>
                <a:latin typeface="GOST Type BU" pitchFamily="2" charset="2"/>
              </a:rPr>
              <a:t>в</a:t>
            </a:r>
            <a:r>
              <a:rPr lang="en-US" sz="2300" dirty="0" smtClean="0">
                <a:solidFill>
                  <a:schemeClr val="tx2">
                    <a:lumMod val="75000"/>
                  </a:schemeClr>
                </a:solidFill>
                <a:latin typeface="GOST Type BU" pitchFamily="2" charset="2"/>
              </a:rPr>
              <a:t> </a:t>
            </a:r>
            <a:r>
              <a:rPr lang="en-US" sz="2300" dirty="0">
                <a:solidFill>
                  <a:schemeClr val="tx2">
                    <a:lumMod val="75000"/>
                  </a:schemeClr>
                </a:solidFill>
                <a:latin typeface="GOST Type BU" pitchFamily="2" charset="2"/>
              </a:rPr>
              <a:t>= 2000 </a:t>
            </a:r>
            <a:r>
              <a:rPr lang="ru-RU" sz="2300" dirty="0" smtClean="0">
                <a:solidFill>
                  <a:schemeClr val="tx2">
                    <a:lumMod val="75000"/>
                  </a:schemeClr>
                </a:solidFill>
                <a:latin typeface="GOST Type BU" pitchFamily="2" charset="2"/>
              </a:rPr>
              <a:t>МПа); синтетический алмаз </a:t>
            </a:r>
            <a:r>
              <a:rPr lang="ru-RU" sz="2300" dirty="0" smtClean="0">
                <a:solidFill>
                  <a:srgbClr val="C00000"/>
                </a:solidFill>
                <a:latin typeface="GOST Type BU" pitchFamily="2" charset="2"/>
              </a:rPr>
              <a:t>СА</a:t>
            </a:r>
            <a:r>
              <a:rPr lang="ru-RU" sz="2300" dirty="0" smtClean="0">
                <a:solidFill>
                  <a:schemeClr val="tx2">
                    <a:lumMod val="75000"/>
                  </a:schemeClr>
                </a:solidFill>
                <a:latin typeface="GOST Type BU" pitchFamily="2" charset="2"/>
              </a:rPr>
              <a:t>; кубический нитрид бора </a:t>
            </a:r>
            <a:r>
              <a:rPr lang="ru-RU" sz="2300" dirty="0" smtClean="0">
                <a:solidFill>
                  <a:srgbClr val="C00000"/>
                </a:solidFill>
                <a:latin typeface="GOST Type BU" pitchFamily="2" charset="2"/>
              </a:rPr>
              <a:t>КНБ</a:t>
            </a:r>
            <a:r>
              <a:rPr lang="ru-RU" sz="2300" dirty="0" smtClean="0">
                <a:solidFill>
                  <a:schemeClr val="tx2">
                    <a:lumMod val="75000"/>
                  </a:schemeClr>
                </a:solidFill>
                <a:latin typeface="GOST Type BU" pitchFamily="2" charset="2"/>
              </a:rPr>
              <a:t> - </a:t>
            </a:r>
            <a:r>
              <a:rPr lang="ru-RU" sz="2300" dirty="0" err="1">
                <a:solidFill>
                  <a:srgbClr val="C00000"/>
                </a:solidFill>
                <a:latin typeface="GOST Type BU" pitchFamily="2" charset="2"/>
              </a:rPr>
              <a:t>эльбор</a:t>
            </a:r>
            <a:r>
              <a:rPr lang="ru-RU" sz="2300" dirty="0">
                <a:solidFill>
                  <a:schemeClr val="tx2">
                    <a:lumMod val="75000"/>
                  </a:schemeClr>
                </a:solidFill>
                <a:latin typeface="GOST Type BU" pitchFamily="2" charset="2"/>
              </a:rPr>
              <a:t> </a:t>
            </a:r>
            <a:r>
              <a:rPr lang="en-US" sz="2300" dirty="0">
                <a:solidFill>
                  <a:srgbClr val="C00000"/>
                </a:solidFill>
                <a:latin typeface="GOST Type BU" pitchFamily="2" charset="2"/>
              </a:rPr>
              <a:t>P</a:t>
            </a:r>
            <a:r>
              <a:rPr lang="en-US" sz="2300" dirty="0">
                <a:solidFill>
                  <a:schemeClr val="tx2">
                    <a:lumMod val="75000"/>
                  </a:schemeClr>
                </a:solidFill>
                <a:latin typeface="GOST Type BU" pitchFamily="2" charset="2"/>
              </a:rPr>
              <a:t>, </a:t>
            </a:r>
            <a:r>
              <a:rPr lang="ru-RU" sz="2300" dirty="0" err="1">
                <a:solidFill>
                  <a:srgbClr val="C00000"/>
                </a:solidFill>
                <a:latin typeface="GOST Type BU" pitchFamily="2" charset="2"/>
              </a:rPr>
              <a:t>белбор</a:t>
            </a:r>
            <a:r>
              <a:rPr lang="ru-RU" sz="2300" dirty="0">
                <a:solidFill>
                  <a:schemeClr val="tx2">
                    <a:lumMod val="75000"/>
                  </a:schemeClr>
                </a:solidFill>
                <a:latin typeface="GOST Type BU" pitchFamily="2" charset="2"/>
              </a:rPr>
              <a:t>, </a:t>
            </a:r>
            <a:r>
              <a:rPr lang="ru-RU" sz="2300" dirty="0" err="1">
                <a:solidFill>
                  <a:srgbClr val="C00000"/>
                </a:solidFill>
                <a:latin typeface="GOST Type BU" pitchFamily="2" charset="2"/>
              </a:rPr>
              <a:t>исмит</a:t>
            </a:r>
            <a:r>
              <a:rPr lang="ru-RU" sz="2300" dirty="0">
                <a:solidFill>
                  <a:schemeClr val="tx2">
                    <a:lumMod val="75000"/>
                  </a:schemeClr>
                </a:solidFill>
                <a:latin typeface="GOST Type BU" pitchFamily="2" charset="2"/>
              </a:rPr>
              <a:t>, </a:t>
            </a:r>
            <a:r>
              <a:rPr lang="ru-RU" sz="2300" dirty="0">
                <a:solidFill>
                  <a:srgbClr val="C00000"/>
                </a:solidFill>
                <a:latin typeface="GOST Type BU" pitchFamily="2" charset="2"/>
              </a:rPr>
              <a:t>ПТНБ</a:t>
            </a:r>
            <a:r>
              <a:rPr lang="ru-RU" sz="2300" dirty="0">
                <a:solidFill>
                  <a:schemeClr val="tx2">
                    <a:lumMod val="75000"/>
                  </a:schemeClr>
                </a:solidFill>
                <a:latin typeface="GOST Type BU" pitchFamily="2" charset="2"/>
              </a:rPr>
              <a:t>, </a:t>
            </a:r>
            <a:r>
              <a:rPr lang="ru-RU" sz="2300" dirty="0" err="1">
                <a:solidFill>
                  <a:srgbClr val="C00000"/>
                </a:solidFill>
                <a:latin typeface="GOST Type BU" pitchFamily="2" charset="2"/>
              </a:rPr>
              <a:t>силинит</a:t>
            </a:r>
            <a:r>
              <a:rPr lang="ru-RU" sz="2300" dirty="0">
                <a:solidFill>
                  <a:srgbClr val="C00000"/>
                </a:solidFill>
                <a:latin typeface="GOST Type BU" pitchFamily="2" charset="2"/>
              </a:rPr>
              <a:t> </a:t>
            </a:r>
            <a:r>
              <a:rPr lang="ru-RU" sz="2300" dirty="0" smtClean="0">
                <a:solidFill>
                  <a:srgbClr val="C00000"/>
                </a:solidFill>
                <a:latin typeface="GOST Type BU" pitchFamily="2" charset="2"/>
              </a:rPr>
              <a:t>Р</a:t>
            </a:r>
            <a:r>
              <a:rPr lang="ru-RU" sz="2300" dirty="0" smtClean="0">
                <a:solidFill>
                  <a:schemeClr val="tx2">
                    <a:lumMod val="75000"/>
                  </a:schemeClr>
                </a:solidFill>
                <a:latin typeface="GOST Type BU" pitchFamily="2" charset="2"/>
              </a:rPr>
              <a:t>, </a:t>
            </a:r>
            <a:r>
              <a:rPr lang="ru-RU" sz="2300" dirty="0">
                <a:solidFill>
                  <a:srgbClr val="C00000"/>
                </a:solidFill>
                <a:latin typeface="GOST Type BU" pitchFamily="2" charset="2"/>
              </a:rPr>
              <a:t>сапфир</a:t>
            </a:r>
            <a:r>
              <a:rPr lang="ru-RU" sz="2300" dirty="0">
                <a:solidFill>
                  <a:schemeClr val="tx2">
                    <a:lumMod val="75000"/>
                  </a:schemeClr>
                </a:solidFill>
                <a:latin typeface="GOST Type BU" pitchFamily="2" charset="2"/>
              </a:rPr>
              <a:t>, </a:t>
            </a:r>
            <a:r>
              <a:rPr lang="ru-RU" sz="2300" dirty="0" smtClean="0">
                <a:solidFill>
                  <a:srgbClr val="C00000"/>
                </a:solidFill>
                <a:latin typeface="GOST Type BU" pitchFamily="2" charset="2"/>
              </a:rPr>
              <a:t>рубин</a:t>
            </a:r>
            <a:r>
              <a:rPr lang="ru-RU" sz="2300" dirty="0" smtClean="0">
                <a:solidFill>
                  <a:schemeClr val="tx2">
                    <a:lumMod val="75000"/>
                  </a:schemeClr>
                </a:solidFill>
                <a:latin typeface="GOST Type BU" pitchFamily="2" charset="2"/>
              </a:rPr>
              <a:t>;</a:t>
            </a:r>
          </a:p>
          <a:p>
            <a:pPr marL="6350" indent="574675">
              <a:lnSpc>
                <a:spcPct val="80000"/>
              </a:lnSpc>
              <a:buBlip>
                <a:blip r:embed="rId3"/>
              </a:buBlip>
              <a:defRPr/>
            </a:pPr>
            <a:endParaRPr lang="ru-RU" sz="2300" dirty="0">
              <a:solidFill>
                <a:schemeClr val="tx2">
                  <a:lumMod val="75000"/>
                </a:schemeClr>
              </a:solidFill>
              <a:latin typeface="GOST Type BU" pitchFamily="2" charset="2"/>
            </a:endParaRPr>
          </a:p>
          <a:p>
            <a:pPr marL="6350" indent="574675">
              <a:lnSpc>
                <a:spcPct val="80000"/>
              </a:lnSpc>
              <a:buBlip>
                <a:blip r:embed="rId3"/>
              </a:buBlip>
              <a:defRPr/>
            </a:pPr>
            <a:r>
              <a:rPr lang="ru-RU" sz="2300" dirty="0">
                <a:solidFill>
                  <a:schemeClr val="tx2">
                    <a:lumMod val="75000"/>
                  </a:schemeClr>
                </a:solidFill>
                <a:latin typeface="GOST Type BU" pitchFamily="2" charset="2"/>
              </a:rPr>
              <a:t>Абразивные </a:t>
            </a:r>
            <a:r>
              <a:rPr lang="ru-RU" sz="2300" dirty="0" smtClean="0">
                <a:solidFill>
                  <a:schemeClr val="tx2">
                    <a:lumMod val="75000"/>
                  </a:schemeClr>
                </a:solidFill>
                <a:latin typeface="GOST Type BU" pitchFamily="2" charset="2"/>
              </a:rPr>
              <a:t>материалы - белый </a:t>
            </a:r>
            <a:r>
              <a:rPr lang="ru-RU" sz="2300" dirty="0" err="1" smtClean="0">
                <a:solidFill>
                  <a:schemeClr val="tx2">
                    <a:lumMod val="75000"/>
                  </a:schemeClr>
                </a:solidFill>
                <a:latin typeface="GOST Type BU" pitchFamily="2" charset="2"/>
              </a:rPr>
              <a:t>электрокрунд</a:t>
            </a:r>
            <a:r>
              <a:rPr lang="ru-RU" sz="2300" dirty="0" smtClean="0">
                <a:solidFill>
                  <a:schemeClr val="tx2">
                    <a:lumMod val="75000"/>
                  </a:schemeClr>
                </a:solidFill>
                <a:latin typeface="GOST Type BU" pitchFamily="2" charset="2"/>
              </a:rPr>
              <a:t> (25А</a:t>
            </a:r>
            <a:r>
              <a:rPr lang="ru-RU" sz="2300" dirty="0">
                <a:solidFill>
                  <a:schemeClr val="tx2">
                    <a:lumMod val="75000"/>
                  </a:schemeClr>
                </a:solidFill>
                <a:latin typeface="GOST Type BU" pitchFamily="2" charset="2"/>
              </a:rPr>
              <a:t>, 24А, 23А, </a:t>
            </a:r>
            <a:r>
              <a:rPr lang="ru-RU" sz="2300" dirty="0" smtClean="0">
                <a:solidFill>
                  <a:schemeClr val="tx2">
                    <a:lumMod val="75000"/>
                  </a:schemeClr>
                </a:solidFill>
                <a:latin typeface="GOST Type BU" pitchFamily="2" charset="2"/>
              </a:rPr>
              <a:t>22А); </a:t>
            </a:r>
            <a:r>
              <a:rPr lang="ru-RU" sz="2300" dirty="0">
                <a:solidFill>
                  <a:schemeClr val="tx2">
                    <a:lumMod val="75000"/>
                  </a:schemeClr>
                </a:solidFill>
                <a:latin typeface="GOST Type BU" pitchFamily="2" charset="2"/>
              </a:rPr>
              <a:t>карбид кремния черный </a:t>
            </a:r>
            <a:r>
              <a:rPr lang="ru-RU" sz="2300" dirty="0" smtClean="0">
                <a:solidFill>
                  <a:schemeClr val="tx2">
                    <a:lumMod val="75000"/>
                  </a:schemeClr>
                </a:solidFill>
                <a:latin typeface="GOST Type BU" pitchFamily="2" charset="2"/>
              </a:rPr>
              <a:t>(55С</a:t>
            </a:r>
            <a:r>
              <a:rPr lang="ru-RU" sz="2300" dirty="0">
                <a:solidFill>
                  <a:schemeClr val="tx2">
                    <a:lumMod val="75000"/>
                  </a:schemeClr>
                </a:solidFill>
                <a:latin typeface="GOST Type BU" pitchFamily="2" charset="2"/>
              </a:rPr>
              <a:t>, 54С, </a:t>
            </a:r>
            <a:r>
              <a:rPr lang="ru-RU" sz="2300" dirty="0" smtClean="0">
                <a:solidFill>
                  <a:schemeClr val="tx2">
                    <a:lumMod val="75000"/>
                  </a:schemeClr>
                </a:solidFill>
                <a:latin typeface="GOST Type BU" pitchFamily="2" charset="2"/>
              </a:rPr>
              <a:t>53С); карбид </a:t>
            </a:r>
            <a:r>
              <a:rPr lang="ru-RU" sz="2300" dirty="0">
                <a:solidFill>
                  <a:schemeClr val="tx2">
                    <a:lumMod val="75000"/>
                  </a:schemeClr>
                </a:solidFill>
                <a:latin typeface="GOST Type BU" pitchFamily="2" charset="2"/>
              </a:rPr>
              <a:t>кремния зеленый </a:t>
            </a:r>
            <a:r>
              <a:rPr lang="ru-RU" sz="2300" dirty="0" smtClean="0">
                <a:solidFill>
                  <a:schemeClr val="tx2">
                    <a:lumMod val="75000"/>
                  </a:schemeClr>
                </a:solidFill>
                <a:latin typeface="GOST Type BU" pitchFamily="2" charset="2"/>
              </a:rPr>
              <a:t>(64С</a:t>
            </a:r>
            <a:r>
              <a:rPr lang="ru-RU" sz="2300" dirty="0">
                <a:solidFill>
                  <a:schemeClr val="tx2">
                    <a:lumMod val="75000"/>
                  </a:schemeClr>
                </a:solidFill>
                <a:latin typeface="GOST Type BU" pitchFamily="2" charset="2"/>
              </a:rPr>
              <a:t>, 63С, </a:t>
            </a:r>
            <a:r>
              <a:rPr lang="ru-RU" sz="2300" dirty="0" smtClean="0">
                <a:solidFill>
                  <a:schemeClr val="tx2">
                    <a:lumMod val="75000"/>
                  </a:schemeClr>
                </a:solidFill>
                <a:latin typeface="GOST Type BU" pitchFamily="2" charset="2"/>
              </a:rPr>
              <a:t>62С); зернистость </a:t>
            </a:r>
            <a:r>
              <a:rPr lang="ru-RU" sz="2300" dirty="0">
                <a:solidFill>
                  <a:schemeClr val="tx2">
                    <a:lumMod val="75000"/>
                  </a:schemeClr>
                </a:solidFill>
                <a:latin typeface="GOST Type BU" pitchFamily="2" charset="2"/>
              </a:rPr>
              <a:t>– 125, 80, 50, 40 ….; связки – К (керамическая), Б (бакелитовая), В (</a:t>
            </a:r>
            <a:r>
              <a:rPr lang="ru-RU" sz="2300" dirty="0" err="1">
                <a:solidFill>
                  <a:schemeClr val="tx2">
                    <a:lumMod val="75000"/>
                  </a:schemeClr>
                </a:solidFill>
                <a:latin typeface="GOST Type BU" pitchFamily="2" charset="2"/>
              </a:rPr>
              <a:t>вулканитовая</a:t>
            </a:r>
            <a:r>
              <a:rPr lang="ru-RU" sz="2300" dirty="0">
                <a:solidFill>
                  <a:schemeClr val="tx2">
                    <a:lumMod val="75000"/>
                  </a:schemeClr>
                </a:solidFill>
                <a:latin typeface="GOST Type BU" pitchFamily="2" charset="2"/>
              </a:rPr>
              <a:t>); твердость – М, СМ, С, СТ; структуры – 4, 5, 6, 7, </a:t>
            </a:r>
            <a:r>
              <a:rPr lang="ru-RU" sz="2300" dirty="0" smtClean="0">
                <a:solidFill>
                  <a:schemeClr val="tx2">
                    <a:lumMod val="75000"/>
                  </a:schemeClr>
                </a:solidFill>
                <a:latin typeface="GOST Type BU" pitchFamily="2" charset="2"/>
              </a:rPr>
              <a:t>8; шлифовальный </a:t>
            </a:r>
            <a:r>
              <a:rPr lang="ru-RU" sz="2300" dirty="0">
                <a:solidFill>
                  <a:schemeClr val="tx2">
                    <a:lumMod val="75000"/>
                  </a:schemeClr>
                </a:solidFill>
                <a:latin typeface="GOST Type BU" pitchFamily="2" charset="2"/>
              </a:rPr>
              <a:t>круг </a:t>
            </a:r>
            <a:r>
              <a:rPr lang="ru-RU" sz="2300" dirty="0" smtClean="0">
                <a:solidFill>
                  <a:schemeClr val="tx2">
                    <a:lumMod val="75000"/>
                  </a:schemeClr>
                </a:solidFill>
                <a:latin typeface="GOST Type BU" pitchFamily="2" charset="2"/>
              </a:rPr>
              <a:t>ЧА3 250х16х75</a:t>
            </a:r>
            <a:r>
              <a:rPr lang="ru-RU" sz="2300" dirty="0">
                <a:solidFill>
                  <a:schemeClr val="tx2">
                    <a:lumMod val="75000"/>
                  </a:schemeClr>
                </a:solidFill>
                <a:latin typeface="GOST Type BU" pitchFamily="2" charset="2"/>
              </a:rPr>
              <a:t>, 25А, 40, С25, К5, </a:t>
            </a:r>
            <a:r>
              <a:rPr lang="ru-RU" sz="2300" dirty="0" smtClean="0">
                <a:solidFill>
                  <a:schemeClr val="tx2">
                    <a:lumMod val="75000"/>
                  </a:schemeClr>
                </a:solidFill>
                <a:latin typeface="GOST Type BU" pitchFamily="2" charset="2"/>
              </a:rPr>
              <a:t>35</a:t>
            </a:r>
            <a:r>
              <a:rPr lang="ru-RU" sz="2300" dirty="0">
                <a:solidFill>
                  <a:schemeClr val="tx2">
                    <a:lumMod val="75000"/>
                  </a:schemeClr>
                </a:solidFill>
                <a:latin typeface="GOST Type BU" pitchFamily="2" charset="2"/>
              </a:rPr>
              <a:t> </a:t>
            </a:r>
            <a:r>
              <a:rPr lang="ru-RU" sz="2300" dirty="0" smtClean="0">
                <a:solidFill>
                  <a:schemeClr val="tx2">
                    <a:lumMod val="75000"/>
                  </a:schemeClr>
                </a:solidFill>
                <a:latin typeface="GOST Type BU" pitchFamily="2" charset="2"/>
              </a:rPr>
              <a:t>м/с, А 1кл, ГОСТ 2424</a:t>
            </a:r>
            <a:endParaRPr lang="ru-RU" sz="2300" dirty="0">
              <a:solidFill>
                <a:schemeClr val="tx2">
                  <a:lumMod val="75000"/>
                </a:schemeClr>
              </a:solidFill>
              <a:latin typeface="GOST Type BU" pitchFamily="2" charset="2"/>
            </a:endParaRPr>
          </a:p>
        </p:txBody>
      </p:sp>
      <p:grpSp>
        <p:nvGrpSpPr>
          <p:cNvPr id="4" name="Группа 3"/>
          <p:cNvGrpSpPr/>
          <p:nvPr/>
        </p:nvGrpSpPr>
        <p:grpSpPr>
          <a:xfrm>
            <a:off x="8466347" y="6450136"/>
            <a:ext cx="386645" cy="369332"/>
            <a:chOff x="8466347"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94</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7528444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200" dirty="0"/>
              <a:t>Соответствие обозначений марок </a:t>
            </a:r>
            <a:r>
              <a:rPr lang="ru-RU" sz="4200" dirty="0" smtClean="0"/>
              <a:t>инструментальных материалов</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350192045"/>
              </p:ext>
            </p:extLst>
          </p:nvPr>
        </p:nvGraphicFramePr>
        <p:xfrm>
          <a:off x="423333" y="2073327"/>
          <a:ext cx="8229599" cy="4145280"/>
        </p:xfrm>
        <a:graphic>
          <a:graphicData uri="http://schemas.openxmlformats.org/drawingml/2006/table">
            <a:tbl>
              <a:tblPr>
                <a:tableStyleId>{5C22544A-7EE6-4342-B048-85BDC9FD1C3A}</a:tableStyleId>
              </a:tblPr>
              <a:tblGrid>
                <a:gridCol w="1396019"/>
                <a:gridCol w="1453638"/>
                <a:gridCol w="656853"/>
                <a:gridCol w="1070062"/>
                <a:gridCol w="1745024"/>
                <a:gridCol w="987750"/>
                <a:gridCol w="920253"/>
              </a:tblGrid>
              <a:tr h="219710">
                <a:tc>
                  <a:txBody>
                    <a:bodyPr/>
                    <a:lstStyle/>
                    <a:p>
                      <a:pPr algn="ctr">
                        <a:spcAft>
                          <a:spcPts val="0"/>
                        </a:spcAft>
                      </a:pPr>
                      <a:r>
                        <a:rPr lang="ru-RU" sz="1600" dirty="0">
                          <a:effectLst/>
                        </a:rPr>
                        <a:t>Россия</a:t>
                      </a:r>
                      <a:endParaRPr lang="ru-RU" sz="1600" dirty="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Германия</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Шве­ция</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Велико­британия</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Италия</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Япония</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США</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410">
                <a:tc>
                  <a:txBody>
                    <a:bodyPr/>
                    <a:lstStyle/>
                    <a:p>
                      <a:pPr algn="ctr">
                        <a:spcAft>
                          <a:spcPts val="0"/>
                        </a:spcAft>
                      </a:pPr>
                      <a:r>
                        <a:rPr lang="ru-RU" sz="1600">
                          <a:effectLst/>
                        </a:rPr>
                        <a:t>ГОСТ</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DIN</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SS</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BS</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UNL</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JIS</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ANSI</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dirty="0">
                          <a:effectLst/>
                        </a:rPr>
                        <a:t>У8А</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C80W1</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BW18</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C80KU</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W.</a:t>
                      </a:r>
                      <a:r>
                        <a:rPr lang="ru-RU" sz="1600">
                          <a:effectLst/>
                        </a:rPr>
                        <a:t>108</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410">
                <a:tc>
                  <a:txBody>
                    <a:bodyPr/>
                    <a:lstStyle/>
                    <a:p>
                      <a:pPr algn="ctr">
                        <a:spcAft>
                          <a:spcPts val="0"/>
                        </a:spcAft>
                      </a:pPr>
                      <a:r>
                        <a:rPr lang="ru-RU" sz="1600">
                          <a:effectLst/>
                        </a:rPr>
                        <a:t>У10А</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C105W1</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1180</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C100KU</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SK3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W.</a:t>
                      </a:r>
                      <a:r>
                        <a:rPr lang="ru-RU" sz="1600">
                          <a:effectLst/>
                        </a:rPr>
                        <a:t>100</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en-US" sz="1600">
                          <a:effectLst/>
                        </a:rPr>
                        <a:t>X</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100Сг6</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a:effectLst/>
                        </a:rPr>
                        <a:t> </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BL3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SUJ3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L3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ХВГ</a:t>
                      </a:r>
                      <a:endParaRPr lang="ru-RU" sz="1600">
                        <a:effectLst/>
                        <a:latin typeface="Times New Roman"/>
                        <a:ea typeface="Times New Roman"/>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105WCr6</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2140</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a:effectLst/>
                        </a:rPr>
                        <a:t> </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10WCr6</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SKS31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Х12</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X210Crl2</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BD3</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X210Crl3KU</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SKD1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D3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Х12М</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X13CrMoV12</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2310</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X165CrMoW12KU</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D2</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410">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X155CrVMol2</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X150CrMol2KU</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ЗХ2В8Ф</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X30WCrV93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BH21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X</a:t>
                      </a:r>
                      <a:r>
                        <a:rPr lang="ru-RU" sz="1600" dirty="0">
                          <a:effectLst/>
                        </a:rPr>
                        <a:t>30</a:t>
                      </a:r>
                      <a:r>
                        <a:rPr lang="en-US" sz="1600" dirty="0">
                          <a:effectLst/>
                        </a:rPr>
                        <a:t>WCrV3KU</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SKD5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H21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ЗХЗМЗФ</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X32CrMoV33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a:effectLst/>
                        </a:rPr>
                        <a:t> </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H10</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4Х5МФС</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X38CrMoV5.1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BH11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X37CrMoV51KU</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SKD8</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H</a:t>
                      </a:r>
                      <a:r>
                        <a:rPr lang="ru-RU" sz="1600">
                          <a:effectLst/>
                        </a:rPr>
                        <a:t>11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5ХНМ</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55NiCrMoV6</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BH224/5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SKT4</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L6</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55">
                <a:tc>
                  <a:txBody>
                    <a:bodyPr/>
                    <a:lstStyle/>
                    <a:p>
                      <a:pPr algn="ctr">
                        <a:spcAft>
                          <a:spcPts val="0"/>
                        </a:spcAft>
                      </a:pPr>
                      <a:r>
                        <a:rPr lang="ru-RU" sz="1600">
                          <a:effectLst/>
                        </a:rPr>
                        <a:t>Р6М5К5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S6-5-2-5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2723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BM35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HS6-5-2-5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SKH55</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F.5613</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410">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a:effectLst/>
                        </a:rPr>
                        <a:t> </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6-5-2-5</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745">
                <a:tc>
                  <a:txBody>
                    <a:bodyPr/>
                    <a:lstStyle/>
                    <a:p>
                      <a:pPr algn="ctr">
                        <a:spcAft>
                          <a:spcPts val="0"/>
                        </a:spcAft>
                      </a:pPr>
                      <a:r>
                        <a:rPr lang="ru-RU" sz="1600">
                          <a:effectLst/>
                        </a:rPr>
                        <a:t>Р18</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a:t>
                      </a:r>
                      <a:r>
                        <a:rPr lang="ru-RU" sz="1600">
                          <a:effectLst/>
                        </a:rPr>
                        <a:t>18-0-1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a:effectLst/>
                        </a:rPr>
                        <a:t> </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BT1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HS</a:t>
                      </a:r>
                      <a:r>
                        <a:rPr lang="ru-RU" sz="1600">
                          <a:effectLst/>
                        </a:rPr>
                        <a:t>18-0-1</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SKH2</a:t>
                      </a:r>
                      <a:endParaRPr lang="ru-RU" sz="160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T</a:t>
                      </a:r>
                      <a:r>
                        <a:rPr lang="ru-RU" sz="1600" dirty="0">
                          <a:effectLst/>
                        </a:rPr>
                        <a:t>1</a:t>
                      </a:r>
                      <a:endParaRPr lang="ru-RU" sz="1600" dirty="0">
                        <a:effectLst/>
                        <a:latin typeface="Times New Roman"/>
                        <a:ea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5" name="Группа 4"/>
          <p:cNvGrpSpPr/>
          <p:nvPr/>
        </p:nvGrpSpPr>
        <p:grpSpPr>
          <a:xfrm>
            <a:off x="8379175" y="6439330"/>
            <a:ext cx="632706" cy="328862"/>
            <a:chOff x="8346800" y="6464968"/>
            <a:chExt cx="632706" cy="328862"/>
          </a:xfrm>
        </p:grpSpPr>
        <p:sp>
          <p:nvSpPr>
            <p:cNvPr id="6" name="Овал 5"/>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346800" y="6475510"/>
              <a:ext cx="632706" cy="307777"/>
            </a:xfrm>
            <a:prstGeom prst="rect">
              <a:avLst/>
            </a:prstGeom>
            <a:noFill/>
          </p:spPr>
          <p:txBody>
            <a:bodyPr wrap="square" rtlCol="0">
              <a:spAutoFit/>
            </a:bodyPr>
            <a:lstStyle/>
            <a:p>
              <a:pPr algn="ctr"/>
              <a:r>
                <a:rPr lang="ru-RU" sz="1400" dirty="0" smtClean="0">
                  <a:solidFill>
                    <a:srgbClr val="C00000"/>
                  </a:solidFill>
                  <a:latin typeface="GOST type A" panose="020B0500000000000000" pitchFamily="34" charset="0"/>
                </a:rPr>
                <a:t>9</a:t>
              </a:r>
              <a:r>
                <a:rPr lang="en-US" sz="1400" dirty="0" smtClean="0">
                  <a:solidFill>
                    <a:srgbClr val="C00000"/>
                  </a:solidFill>
                  <a:latin typeface="GOST type A" panose="020B0500000000000000" pitchFamily="34" charset="0"/>
                </a:rPr>
                <a:t>5</a:t>
              </a:r>
              <a:endParaRPr lang="ru-RU" sz="1400"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35979184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6246"/>
            <a:ext cx="9144000" cy="3745507"/>
          </a:xfrm>
          <a:prstGeom prst="rect">
            <a:avLst/>
          </a:prstGeom>
        </p:spPr>
      </p:pic>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66347" y="6450136"/>
            <a:ext cx="386645" cy="369332"/>
            <a:chOff x="8466347"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7" y="6450136"/>
              <a:ext cx="386645" cy="369332"/>
            </a:xfrm>
            <a:prstGeom prst="rect">
              <a:avLst/>
            </a:prstGeom>
            <a:noFill/>
          </p:spPr>
          <p:txBody>
            <a:bodyPr wrap="none" rtlCol="0">
              <a:spAutoFit/>
            </a:bodyPr>
            <a:lstStyle/>
            <a:p>
              <a:pPr algn="ctr"/>
              <a:r>
                <a:rPr lang="ru-RU" dirty="0" smtClean="0">
                  <a:solidFill>
                    <a:srgbClr val="C00000"/>
                  </a:solidFill>
                  <a:latin typeface="GOST type A" panose="020B0500000000000000" pitchFamily="34" charset="0"/>
                </a:rPr>
                <a:t>9</a:t>
              </a:r>
              <a:r>
                <a:rPr lang="en-US" dirty="0" smtClean="0">
                  <a:solidFill>
                    <a:srgbClr val="C00000"/>
                  </a:solidFill>
                  <a:latin typeface="GOST type A" panose="020B0500000000000000" pitchFamily="34" charset="0"/>
                </a:rPr>
                <a:t>6</a:t>
              </a:r>
              <a:endParaRPr lang="ru-RU" dirty="0">
                <a:solidFill>
                  <a:srgbClr val="C00000"/>
                </a:solidFill>
                <a:latin typeface="GOST type A" panose="020B0500000000000000" pitchFamily="34" charset="0"/>
              </a:endParaRPr>
            </a:p>
          </p:txBody>
        </p:sp>
      </p:grpSp>
      <p:grpSp>
        <p:nvGrpSpPr>
          <p:cNvPr id="17" name="Группа 16"/>
          <p:cNvGrpSpPr/>
          <p:nvPr/>
        </p:nvGrpSpPr>
        <p:grpSpPr>
          <a:xfrm>
            <a:off x="82489" y="1879231"/>
            <a:ext cx="8739878" cy="3303309"/>
            <a:chOff x="82489" y="1879231"/>
            <a:chExt cx="8739878" cy="3303309"/>
          </a:xfrm>
        </p:grpSpPr>
        <p:cxnSp>
          <p:nvCxnSpPr>
            <p:cNvPr id="25" name="Прямая со стрелкой 24"/>
            <p:cNvCxnSpPr/>
            <p:nvPr/>
          </p:nvCxnSpPr>
          <p:spPr>
            <a:xfrm>
              <a:off x="6472460" y="4835399"/>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741" y="3183867"/>
              <a:ext cx="1711719" cy="70127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9" y="3183867"/>
              <a:ext cx="1726100" cy="701277"/>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726" y="3191105"/>
              <a:ext cx="1711719" cy="686799"/>
            </a:xfrm>
            <a:prstGeom prst="rect">
              <a:avLst/>
            </a:prstGeom>
          </p:spPr>
        </p:pic>
        <p:cxnSp>
          <p:nvCxnSpPr>
            <p:cNvPr id="12" name="Прямая со стрелкой 11"/>
            <p:cNvCxnSpPr/>
            <p:nvPr/>
          </p:nvCxnSpPr>
          <p:spPr>
            <a:xfrm>
              <a:off x="4132606" y="3534506"/>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Прямая со стрелкой 15"/>
            <p:cNvCxnSpPr/>
            <p:nvPr/>
          </p:nvCxnSpPr>
          <p:spPr>
            <a:xfrm>
              <a:off x="1808590" y="3534505"/>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3" name="Прямая со стрелкой 22"/>
            <p:cNvCxnSpPr/>
            <p:nvPr/>
          </p:nvCxnSpPr>
          <p:spPr>
            <a:xfrm>
              <a:off x="5633071" y="3877904"/>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4" name="Рисунок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0741" y="4495741"/>
              <a:ext cx="1712351" cy="686799"/>
            </a:xfrm>
            <a:prstGeom prst="rect">
              <a:avLst/>
            </a:prstGeom>
          </p:spPr>
        </p:pic>
        <p:cxnSp>
          <p:nvCxnSpPr>
            <p:cNvPr id="18" name="Прямая со стрелкой 17"/>
            <p:cNvCxnSpPr/>
            <p:nvPr/>
          </p:nvCxnSpPr>
          <p:spPr>
            <a:xfrm>
              <a:off x="5633071" y="256603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7212" y="1879231"/>
              <a:ext cx="1711717" cy="701143"/>
            </a:xfrm>
            <a:prstGeom prst="rect">
              <a:avLst/>
            </a:prstGeom>
          </p:spPr>
        </p:pic>
        <p:pic>
          <p:nvPicPr>
            <p:cNvPr id="5" name="Рисунок 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266" y="4488840"/>
              <a:ext cx="1726101" cy="693118"/>
            </a:xfrm>
            <a:prstGeom prst="rect">
              <a:avLst/>
            </a:prstGeom>
          </p:spPr>
        </p:pic>
        <p:cxnSp>
          <p:nvCxnSpPr>
            <p:cNvPr id="19" name="Прямая со стрелкой 18"/>
            <p:cNvCxnSpPr/>
            <p:nvPr/>
          </p:nvCxnSpPr>
          <p:spPr>
            <a:xfrm>
              <a:off x="7959316" y="3866290"/>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 name="Прямая со стрелкой 19"/>
            <p:cNvCxnSpPr/>
            <p:nvPr/>
          </p:nvCxnSpPr>
          <p:spPr>
            <a:xfrm>
              <a:off x="6468131" y="3534504"/>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22" name="Рисунок 2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756" y="3191105"/>
              <a:ext cx="1711717" cy="687165"/>
            </a:xfrm>
            <a:prstGeom prst="rect">
              <a:avLst/>
            </a:prstGeom>
          </p:spPr>
        </p:pic>
      </p:grpSp>
      <p:cxnSp>
        <p:nvCxnSpPr>
          <p:cNvPr id="26" name="Прямая со стрелкой 25"/>
          <p:cNvCxnSpPr/>
          <p:nvPr/>
        </p:nvCxnSpPr>
        <p:spPr>
          <a:xfrm>
            <a:off x="7980114" y="2561588"/>
            <a:ext cx="0" cy="6178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7" name="Прямая со стрелкой 26"/>
          <p:cNvCxnSpPr/>
          <p:nvPr/>
        </p:nvCxnSpPr>
        <p:spPr>
          <a:xfrm>
            <a:off x="6488929" y="2229802"/>
            <a:ext cx="628135"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482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6" presetClass="emph" presetSubtype="0" fill="hold" nodeType="afterEffect">
                                  <p:stCondLst>
                                    <p:cond delay="500"/>
                                  </p:stCondLst>
                                  <p:childTnLst>
                                    <p:animScale>
                                      <p:cBhvr>
                                        <p:cTn id="12" dur="2000" fill="hold"/>
                                        <p:tgtEl>
                                          <p:spTgt spid="11"/>
                                        </p:tgtEl>
                                      </p:cBhvr>
                                      <p:by x="19000" y="19000"/>
                                    </p:animScale>
                                  </p:childTnLst>
                                </p:cTn>
                              </p:par>
                              <p:par>
                                <p:cTn id="13" presetID="42" presetClass="path" presetSubtype="0" accel="50000" decel="50000" fill="hold" nodeType="withEffect">
                                  <p:stCondLst>
                                    <p:cond delay="500"/>
                                  </p:stCondLst>
                                  <p:childTnLst>
                                    <p:animMotion origin="layout" path="M 0 0 L 0.37274 -0.17477 " pathEditMode="relative" rAng="0" ptsTypes="AA">
                                      <p:cBhvr>
                                        <p:cTn id="14" dur="2000" fill="hold"/>
                                        <p:tgtEl>
                                          <p:spTgt spid="11"/>
                                        </p:tgtEl>
                                        <p:attrNameLst>
                                          <p:attrName>ppt_x</p:attrName>
                                          <p:attrName>ppt_y</p:attrName>
                                        </p:attrNameLst>
                                      </p:cBhvr>
                                      <p:rCtr x="18628" y="-8750"/>
                                    </p:animMotion>
                                  </p:childTnLst>
                                </p:cTn>
                              </p:par>
                            </p:childTnLst>
                          </p:cTn>
                        </p:par>
                        <p:par>
                          <p:cTn id="15" fill="hold">
                            <p:stCondLst>
                              <p:cond delay="3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350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0" y="-15584"/>
            <a:ext cx="9144000" cy="644234"/>
          </a:xfrm>
        </p:spPr>
        <p:txBody>
          <a:bodyPr>
            <a:noAutofit/>
          </a:bodyPr>
          <a:lstStyle/>
          <a:p>
            <a:r>
              <a:rPr lang="ru-RU" sz="36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СИСТЕМА РЕЗАНИЯ</a:t>
            </a:r>
            <a:endParaRPr lang="ru-RU" sz="36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grpSp>
        <p:nvGrpSpPr>
          <p:cNvPr id="13" name="Группа 12"/>
          <p:cNvGrpSpPr/>
          <p:nvPr/>
        </p:nvGrpSpPr>
        <p:grpSpPr>
          <a:xfrm>
            <a:off x="8466348" y="6450136"/>
            <a:ext cx="386645" cy="369332"/>
            <a:chOff x="8466348" y="6450136"/>
            <a:chExt cx="386645" cy="369332"/>
          </a:xfrm>
        </p:grpSpPr>
        <p:sp>
          <p:nvSpPr>
            <p:cNvPr id="14" name="Овал 13"/>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TextBox 14"/>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97</a:t>
              </a:r>
              <a:endParaRPr lang="ru-RU" dirty="0">
                <a:solidFill>
                  <a:srgbClr val="C00000"/>
                </a:solidFill>
                <a:latin typeface="GOST type A" panose="020B0500000000000000" pitchFamily="34" charset="0"/>
              </a:endParaRPr>
            </a:p>
          </p:txBody>
        </p:sp>
      </p:grpSp>
      <p:grpSp>
        <p:nvGrpSpPr>
          <p:cNvPr id="26" name="Группа 25"/>
          <p:cNvGrpSpPr/>
          <p:nvPr/>
        </p:nvGrpSpPr>
        <p:grpSpPr>
          <a:xfrm>
            <a:off x="4297401" y="554943"/>
            <a:ext cx="755400" cy="636791"/>
            <a:chOff x="1565031" y="1543783"/>
            <a:chExt cx="755400" cy="636791"/>
          </a:xfrm>
        </p:grpSpPr>
        <p:sp>
          <p:nvSpPr>
            <p:cNvPr id="29" name="TextBox 28"/>
            <p:cNvSpPr txBox="1"/>
            <p:nvPr/>
          </p:nvSpPr>
          <p:spPr>
            <a:xfrm>
              <a:off x="1932183" y="1811242"/>
              <a:ext cx="335348" cy="369332"/>
            </a:xfrm>
            <a:prstGeom prst="rect">
              <a:avLst/>
            </a:prstGeom>
            <a:noFill/>
          </p:spPr>
          <p:txBody>
            <a:bodyPr wrap="none" rtlCol="0">
              <a:spAutoFit/>
            </a:bodyPr>
            <a:lstStyle/>
            <a:p>
              <a:r>
                <a:rPr lang="en-US" dirty="0" smtClean="0">
                  <a:latin typeface="GOST type A" panose="020B0500000000000000" pitchFamily="34" charset="0"/>
                </a:rPr>
                <a:t>C</a:t>
              </a:r>
              <a:r>
                <a:rPr lang="ru-RU" baseline="-25000" dirty="0">
                  <a:latin typeface="GOST type A" panose="020B0500000000000000" pitchFamily="34" charset="0"/>
                </a:rPr>
                <a:t>п</a:t>
              </a:r>
            </a:p>
          </p:txBody>
        </p:sp>
        <p:sp>
          <p:nvSpPr>
            <p:cNvPr id="28" name="TextBox 27"/>
            <p:cNvSpPr txBox="1"/>
            <p:nvPr/>
          </p:nvSpPr>
          <p:spPr>
            <a:xfrm>
              <a:off x="1626577" y="1811242"/>
              <a:ext cx="335348" cy="369332"/>
            </a:xfrm>
            <a:prstGeom prst="rect">
              <a:avLst/>
            </a:prstGeom>
            <a:noFill/>
          </p:spPr>
          <p:txBody>
            <a:bodyPr wrap="none" rtlCol="0">
              <a:spAutoFit/>
            </a:bodyPr>
            <a:lstStyle/>
            <a:p>
              <a:r>
                <a:rPr lang="en-US" dirty="0" smtClean="0">
                  <a:latin typeface="GOST type A" panose="020B0500000000000000" pitchFamily="34" charset="0"/>
                </a:rPr>
                <a:t>C</a:t>
              </a:r>
              <a:r>
                <a:rPr lang="en-US" baseline="-25000" dirty="0" smtClean="0">
                  <a:latin typeface="GOST type A" panose="020B0500000000000000" pitchFamily="34" charset="0"/>
                </a:rPr>
                <a:t>c</a:t>
              </a:r>
              <a:endParaRPr lang="ru-RU" baseline="-25000" dirty="0">
                <a:latin typeface="GOST type A" panose="020B0500000000000000" pitchFamily="34" charset="0"/>
              </a:endParaRPr>
            </a:p>
          </p:txBody>
        </p:sp>
        <p:sp>
          <p:nvSpPr>
            <p:cNvPr id="27" name="TextBox 26"/>
            <p:cNvSpPr txBox="1"/>
            <p:nvPr/>
          </p:nvSpPr>
          <p:spPr>
            <a:xfrm>
              <a:off x="1622181" y="1543783"/>
              <a:ext cx="633507" cy="369332"/>
            </a:xfrm>
            <a:prstGeom prst="rect">
              <a:avLst/>
            </a:prstGeom>
            <a:noFill/>
          </p:spPr>
          <p:txBody>
            <a:bodyPr wrap="none" rtlCol="0">
              <a:spAutoFit/>
            </a:bodyPr>
            <a:lstStyle/>
            <a:p>
              <a:r>
                <a:rPr lang="ru-RU" dirty="0" smtClean="0">
                  <a:latin typeface="GOST type A" panose="020B0500000000000000" pitchFamily="34" charset="0"/>
                </a:rPr>
                <a:t>Среда</a:t>
              </a:r>
              <a:endParaRPr lang="ru-RU" dirty="0">
                <a:latin typeface="GOST type A" panose="020B0500000000000000" pitchFamily="34" charset="0"/>
              </a:endParaRPr>
            </a:p>
          </p:txBody>
        </p:sp>
        <p:sp>
          <p:nvSpPr>
            <p:cNvPr id="30" name="Прямоугольник 29"/>
            <p:cNvSpPr/>
            <p:nvPr/>
          </p:nvSpPr>
          <p:spPr>
            <a:xfrm>
              <a:off x="1565031" y="1591408"/>
              <a:ext cx="755400" cy="5891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1" name="Прямая соединительная линия 30"/>
            <p:cNvCxnSpPr>
              <a:stCxn id="30" idx="1"/>
              <a:endCxn id="30" idx="3"/>
            </p:cNvCxnSpPr>
            <p:nvPr/>
          </p:nvCxnSpPr>
          <p:spPr>
            <a:xfrm>
              <a:off x="1565031" y="1885991"/>
              <a:ext cx="75540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Группа 31"/>
          <p:cNvGrpSpPr/>
          <p:nvPr/>
        </p:nvGrpSpPr>
        <p:grpSpPr>
          <a:xfrm>
            <a:off x="1840841" y="897151"/>
            <a:ext cx="1279389" cy="369332"/>
            <a:chOff x="1565031" y="1591408"/>
            <a:chExt cx="1279389" cy="369332"/>
          </a:xfrm>
        </p:grpSpPr>
        <p:sp>
          <p:nvSpPr>
            <p:cNvPr id="33" name="TextBox 32"/>
            <p:cNvSpPr txBox="1"/>
            <p:nvPr/>
          </p:nvSpPr>
          <p:spPr>
            <a:xfrm>
              <a:off x="1565031" y="1591408"/>
              <a:ext cx="1279389" cy="369332"/>
            </a:xfrm>
            <a:prstGeom prst="rect">
              <a:avLst/>
            </a:prstGeom>
            <a:noFill/>
          </p:spPr>
          <p:txBody>
            <a:bodyPr wrap="none" rtlCol="0">
              <a:spAutoFit/>
            </a:bodyPr>
            <a:lstStyle/>
            <a:p>
              <a:r>
                <a:rPr lang="ru-RU" dirty="0" smtClean="0">
                  <a:latin typeface="GOST type A" panose="020B0500000000000000" pitchFamily="34" charset="0"/>
                </a:rPr>
                <a:t>Состав среды</a:t>
              </a:r>
              <a:endParaRPr lang="ru-RU" dirty="0">
                <a:latin typeface="GOST type A" panose="020B0500000000000000" pitchFamily="34" charset="0"/>
              </a:endParaRPr>
            </a:p>
          </p:txBody>
        </p:sp>
        <p:sp>
          <p:nvSpPr>
            <p:cNvPr id="34" name="Прямоугольник 33"/>
            <p:cNvSpPr/>
            <p:nvPr/>
          </p:nvSpPr>
          <p:spPr>
            <a:xfrm>
              <a:off x="1565032" y="1591408"/>
              <a:ext cx="1278152" cy="3693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5" name="Группа 34"/>
          <p:cNvGrpSpPr/>
          <p:nvPr/>
        </p:nvGrpSpPr>
        <p:grpSpPr>
          <a:xfrm>
            <a:off x="145430" y="4419581"/>
            <a:ext cx="2588844" cy="848581"/>
            <a:chOff x="4097179" y="1468397"/>
            <a:chExt cx="2588844" cy="848581"/>
          </a:xfrm>
        </p:grpSpPr>
        <p:sp>
          <p:nvSpPr>
            <p:cNvPr id="36" name="TextBox 35"/>
            <p:cNvSpPr txBox="1"/>
            <p:nvPr/>
          </p:nvSpPr>
          <p:spPr>
            <a:xfrm>
              <a:off x="4097180" y="1468397"/>
              <a:ext cx="1744388" cy="369332"/>
            </a:xfrm>
            <a:prstGeom prst="rect">
              <a:avLst/>
            </a:prstGeom>
            <a:noFill/>
          </p:spPr>
          <p:txBody>
            <a:bodyPr wrap="none" rtlCol="0">
              <a:spAutoFit/>
            </a:bodyPr>
            <a:lstStyle/>
            <a:p>
              <a:r>
                <a:rPr lang="ru-RU" dirty="0" smtClean="0">
                  <a:latin typeface="GOST type A" panose="020B0500000000000000" pitchFamily="34" charset="0"/>
                </a:rPr>
                <a:t>Минеральные масла</a:t>
              </a:r>
              <a:endParaRPr lang="ru-RU" dirty="0">
                <a:latin typeface="GOST type A" panose="020B0500000000000000" pitchFamily="34" charset="0"/>
              </a:endParaRPr>
            </a:p>
          </p:txBody>
        </p:sp>
        <p:sp>
          <p:nvSpPr>
            <p:cNvPr id="39" name="TextBox 38"/>
            <p:cNvSpPr txBox="1"/>
            <p:nvPr/>
          </p:nvSpPr>
          <p:spPr>
            <a:xfrm>
              <a:off x="4107023" y="1732302"/>
              <a:ext cx="1744388" cy="369332"/>
            </a:xfrm>
            <a:prstGeom prst="rect">
              <a:avLst/>
            </a:prstGeom>
            <a:noFill/>
          </p:spPr>
          <p:txBody>
            <a:bodyPr wrap="none" rtlCol="0">
              <a:spAutoFit/>
            </a:bodyPr>
            <a:lstStyle/>
            <a:p>
              <a:r>
                <a:rPr lang="ru-RU" dirty="0" smtClean="0">
                  <a:latin typeface="GOST type A" panose="020B0500000000000000" pitchFamily="34" charset="0"/>
                </a:rPr>
                <a:t>Масляные эмульсии</a:t>
              </a:r>
              <a:endParaRPr lang="ru-RU" dirty="0">
                <a:latin typeface="GOST type A" panose="020B0500000000000000" pitchFamily="34" charset="0"/>
              </a:endParaRPr>
            </a:p>
          </p:txBody>
        </p:sp>
        <p:sp>
          <p:nvSpPr>
            <p:cNvPr id="40" name="TextBox 39"/>
            <p:cNvSpPr txBox="1"/>
            <p:nvPr/>
          </p:nvSpPr>
          <p:spPr>
            <a:xfrm>
              <a:off x="4107023" y="1947646"/>
              <a:ext cx="2244332" cy="369332"/>
            </a:xfrm>
            <a:prstGeom prst="rect">
              <a:avLst/>
            </a:prstGeom>
            <a:noFill/>
          </p:spPr>
          <p:txBody>
            <a:bodyPr wrap="none" rtlCol="0">
              <a:spAutoFit/>
            </a:bodyPr>
            <a:lstStyle/>
            <a:p>
              <a:r>
                <a:rPr lang="ru-RU" dirty="0" smtClean="0">
                  <a:latin typeface="GOST type A" panose="020B0500000000000000" pitchFamily="34" charset="0"/>
                </a:rPr>
                <a:t>Синтетические жидкости</a:t>
              </a:r>
              <a:endParaRPr lang="ru-RU" dirty="0">
                <a:latin typeface="GOST type A" panose="020B0500000000000000" pitchFamily="34" charset="0"/>
              </a:endParaRPr>
            </a:p>
          </p:txBody>
        </p:sp>
        <p:sp>
          <p:nvSpPr>
            <p:cNvPr id="37" name="Прямоугольник 36"/>
            <p:cNvSpPr/>
            <p:nvPr/>
          </p:nvSpPr>
          <p:spPr>
            <a:xfrm>
              <a:off x="4097179" y="1468397"/>
              <a:ext cx="2588844" cy="7824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единительная линия 37"/>
            <p:cNvCxnSpPr/>
            <p:nvPr/>
          </p:nvCxnSpPr>
          <p:spPr>
            <a:xfrm>
              <a:off x="4097179" y="1788177"/>
              <a:ext cx="25888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4097179" y="2042970"/>
              <a:ext cx="25888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 name="Группа 41"/>
          <p:cNvGrpSpPr/>
          <p:nvPr/>
        </p:nvGrpSpPr>
        <p:grpSpPr>
          <a:xfrm>
            <a:off x="4659166" y="4334979"/>
            <a:ext cx="1546356" cy="1113275"/>
            <a:chOff x="5496170" y="2834190"/>
            <a:chExt cx="1546356" cy="1113275"/>
          </a:xfrm>
        </p:grpSpPr>
        <p:sp>
          <p:nvSpPr>
            <p:cNvPr id="43" name="TextBox 42"/>
            <p:cNvSpPr txBox="1"/>
            <p:nvPr/>
          </p:nvSpPr>
          <p:spPr>
            <a:xfrm>
              <a:off x="5496172" y="2834190"/>
              <a:ext cx="729687" cy="369332"/>
            </a:xfrm>
            <a:prstGeom prst="rect">
              <a:avLst/>
            </a:prstGeom>
            <a:noFill/>
          </p:spPr>
          <p:txBody>
            <a:bodyPr wrap="none" rtlCol="0">
              <a:spAutoFit/>
            </a:bodyPr>
            <a:lstStyle/>
            <a:p>
              <a:r>
                <a:rPr lang="ru-RU" dirty="0" smtClean="0">
                  <a:latin typeface="GOST type A" panose="020B0500000000000000" pitchFamily="34" charset="0"/>
                </a:rPr>
                <a:t>Воздух</a:t>
              </a:r>
              <a:endParaRPr lang="ru-RU" dirty="0">
                <a:latin typeface="GOST type A" panose="020B0500000000000000" pitchFamily="34" charset="0"/>
              </a:endParaRPr>
            </a:p>
          </p:txBody>
        </p:sp>
        <p:sp>
          <p:nvSpPr>
            <p:cNvPr id="45" name="TextBox 44"/>
            <p:cNvSpPr txBox="1"/>
            <p:nvPr/>
          </p:nvSpPr>
          <p:spPr>
            <a:xfrm>
              <a:off x="5506015" y="3098095"/>
              <a:ext cx="908390" cy="369332"/>
            </a:xfrm>
            <a:prstGeom prst="rect">
              <a:avLst/>
            </a:prstGeom>
            <a:noFill/>
          </p:spPr>
          <p:txBody>
            <a:bodyPr wrap="none" rtlCol="0">
              <a:spAutoFit/>
            </a:bodyPr>
            <a:lstStyle/>
            <a:p>
              <a:r>
                <a:rPr lang="ru-RU" dirty="0" smtClean="0">
                  <a:latin typeface="GOST type A" panose="020B0500000000000000" pitchFamily="34" charset="0"/>
                </a:rPr>
                <a:t>Кислород</a:t>
              </a:r>
              <a:endParaRPr lang="ru-RU" dirty="0">
                <a:latin typeface="GOST type A" panose="020B0500000000000000" pitchFamily="34" charset="0"/>
              </a:endParaRPr>
            </a:p>
          </p:txBody>
        </p:sp>
        <p:sp>
          <p:nvSpPr>
            <p:cNvPr id="46" name="TextBox 45"/>
            <p:cNvSpPr txBox="1"/>
            <p:nvPr/>
          </p:nvSpPr>
          <p:spPr>
            <a:xfrm>
              <a:off x="5506015" y="3325344"/>
              <a:ext cx="1211357" cy="369332"/>
            </a:xfrm>
            <a:prstGeom prst="rect">
              <a:avLst/>
            </a:prstGeom>
            <a:noFill/>
          </p:spPr>
          <p:txBody>
            <a:bodyPr wrap="none" rtlCol="0">
              <a:spAutoFit/>
            </a:bodyPr>
            <a:lstStyle/>
            <a:p>
              <a:r>
                <a:rPr lang="ru-RU" dirty="0" smtClean="0">
                  <a:latin typeface="GOST type A" panose="020B0500000000000000" pitchFamily="34" charset="0"/>
                </a:rPr>
                <a:t>Углекислота</a:t>
              </a:r>
              <a:endParaRPr lang="ru-RU" dirty="0">
                <a:latin typeface="GOST type A" panose="020B0500000000000000" pitchFamily="34" charset="0"/>
              </a:endParaRPr>
            </a:p>
          </p:txBody>
        </p:sp>
        <p:sp>
          <p:nvSpPr>
            <p:cNvPr id="47" name="TextBox 46"/>
            <p:cNvSpPr txBox="1"/>
            <p:nvPr/>
          </p:nvSpPr>
          <p:spPr>
            <a:xfrm>
              <a:off x="5496170" y="3578133"/>
              <a:ext cx="590098" cy="369332"/>
            </a:xfrm>
            <a:prstGeom prst="rect">
              <a:avLst/>
            </a:prstGeom>
            <a:noFill/>
          </p:spPr>
          <p:txBody>
            <a:bodyPr wrap="none" rtlCol="0">
              <a:spAutoFit/>
            </a:bodyPr>
            <a:lstStyle/>
            <a:p>
              <a:r>
                <a:rPr lang="ru-RU" dirty="0" smtClean="0">
                  <a:latin typeface="GOST type A" panose="020B0500000000000000" pitchFamily="34" charset="0"/>
                </a:rPr>
                <a:t>Азот</a:t>
              </a:r>
              <a:endParaRPr lang="ru-RU" dirty="0">
                <a:latin typeface="GOST type A" panose="020B0500000000000000" pitchFamily="34" charset="0"/>
              </a:endParaRPr>
            </a:p>
          </p:txBody>
        </p:sp>
        <p:sp>
          <p:nvSpPr>
            <p:cNvPr id="44" name="Прямоугольник 43"/>
            <p:cNvSpPr/>
            <p:nvPr/>
          </p:nvSpPr>
          <p:spPr>
            <a:xfrm>
              <a:off x="5496171" y="2834190"/>
              <a:ext cx="1546355" cy="10535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8" name="Прямая соединительная линия 47"/>
            <p:cNvCxnSpPr/>
            <p:nvPr/>
          </p:nvCxnSpPr>
          <p:spPr>
            <a:xfrm>
              <a:off x="5496171" y="3153970"/>
              <a:ext cx="154635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5496171" y="3408763"/>
              <a:ext cx="154635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5496170" y="3670866"/>
              <a:ext cx="154635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1" name="Группа 50"/>
          <p:cNvGrpSpPr/>
          <p:nvPr/>
        </p:nvGrpSpPr>
        <p:grpSpPr>
          <a:xfrm rot="5400000">
            <a:off x="1629556" y="1885014"/>
            <a:ext cx="1623355" cy="913575"/>
            <a:chOff x="4057068" y="1445240"/>
            <a:chExt cx="1623355" cy="913575"/>
          </a:xfrm>
        </p:grpSpPr>
        <p:sp>
          <p:nvSpPr>
            <p:cNvPr id="55" name="TextBox 54"/>
            <p:cNvSpPr txBox="1"/>
            <p:nvPr/>
          </p:nvSpPr>
          <p:spPr>
            <a:xfrm rot="16200000">
              <a:off x="4667421" y="1090561"/>
              <a:ext cx="404341" cy="1621662"/>
            </a:xfrm>
            <a:prstGeom prst="rect">
              <a:avLst/>
            </a:prstGeom>
            <a:noFill/>
          </p:spPr>
          <p:txBody>
            <a:bodyPr vert="wordArtVert" wrap="none" rtlCol="0">
              <a:spAutoFit/>
            </a:bodyPr>
            <a:lstStyle/>
            <a:p>
              <a:r>
                <a:rPr lang="ru-RU" sz="1400" dirty="0" smtClean="0">
                  <a:latin typeface="GOST type A" panose="020B0500000000000000" pitchFamily="34" charset="0"/>
                </a:rPr>
                <a:t>Твердые</a:t>
              </a:r>
              <a:endParaRPr lang="ru-RU" sz="1400" dirty="0">
                <a:latin typeface="GOST type A" panose="020B0500000000000000" pitchFamily="34" charset="0"/>
              </a:endParaRPr>
            </a:p>
          </p:txBody>
        </p:sp>
        <p:sp>
          <p:nvSpPr>
            <p:cNvPr id="56" name="TextBox 55"/>
            <p:cNvSpPr txBox="1"/>
            <p:nvPr/>
          </p:nvSpPr>
          <p:spPr>
            <a:xfrm rot="16200000">
              <a:off x="4555732" y="1455812"/>
              <a:ext cx="404341" cy="1401666"/>
            </a:xfrm>
            <a:prstGeom prst="rect">
              <a:avLst/>
            </a:prstGeom>
            <a:noFill/>
          </p:spPr>
          <p:txBody>
            <a:bodyPr vert="wordArtVert" wrap="none" rtlCol="0">
              <a:spAutoFit/>
            </a:bodyPr>
            <a:lstStyle/>
            <a:p>
              <a:r>
                <a:rPr lang="ru-RU" sz="1400" dirty="0" smtClean="0">
                  <a:latin typeface="GOST type A" panose="020B0500000000000000" pitchFamily="34" charset="0"/>
                </a:rPr>
                <a:t>Жидкие</a:t>
              </a:r>
              <a:endParaRPr lang="ru-RU" sz="1400" dirty="0">
                <a:latin typeface="GOST type A" panose="020B0500000000000000" pitchFamily="34" charset="0"/>
              </a:endParaRPr>
            </a:p>
          </p:txBody>
        </p:sp>
        <p:sp>
          <p:nvSpPr>
            <p:cNvPr id="52" name="TextBox 51"/>
            <p:cNvSpPr txBox="1"/>
            <p:nvPr/>
          </p:nvSpPr>
          <p:spPr>
            <a:xfrm rot="16200000">
              <a:off x="4661497" y="840811"/>
              <a:ext cx="404341" cy="1613199"/>
            </a:xfrm>
            <a:prstGeom prst="rect">
              <a:avLst/>
            </a:prstGeom>
            <a:noFill/>
          </p:spPr>
          <p:txBody>
            <a:bodyPr vert="wordArtVert" wrap="none" rtlCol="0">
              <a:spAutoFit/>
            </a:bodyPr>
            <a:lstStyle/>
            <a:p>
              <a:r>
                <a:rPr lang="ru-RU" sz="1400" dirty="0" smtClean="0">
                  <a:latin typeface="GOST type A" panose="020B0500000000000000" pitchFamily="34" charset="0"/>
                </a:rPr>
                <a:t>Газовые</a:t>
              </a:r>
              <a:endParaRPr lang="ru-RU" sz="1400" dirty="0">
                <a:latin typeface="GOST type A" panose="020B0500000000000000" pitchFamily="34" charset="0"/>
              </a:endParaRPr>
            </a:p>
          </p:txBody>
        </p:sp>
        <p:sp>
          <p:nvSpPr>
            <p:cNvPr id="53" name="Прямоугольник 52"/>
            <p:cNvSpPr/>
            <p:nvPr/>
          </p:nvSpPr>
          <p:spPr>
            <a:xfrm>
              <a:off x="4097181" y="1468398"/>
              <a:ext cx="1509381" cy="7824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4" name="Прямая соединительная линия 53"/>
            <p:cNvCxnSpPr/>
            <p:nvPr/>
          </p:nvCxnSpPr>
          <p:spPr>
            <a:xfrm rot="16200000">
              <a:off x="4851872" y="1033484"/>
              <a:ext cx="0" cy="15093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rot="16200000">
              <a:off x="4851872" y="1288277"/>
              <a:ext cx="0" cy="15093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8" name="Группа 57"/>
          <p:cNvGrpSpPr/>
          <p:nvPr/>
        </p:nvGrpSpPr>
        <p:grpSpPr>
          <a:xfrm>
            <a:off x="2906611" y="5495159"/>
            <a:ext cx="1546356" cy="1113275"/>
            <a:chOff x="5496170" y="2834190"/>
            <a:chExt cx="1546356" cy="1113275"/>
          </a:xfrm>
        </p:grpSpPr>
        <p:sp>
          <p:nvSpPr>
            <p:cNvPr id="59" name="TextBox 58"/>
            <p:cNvSpPr txBox="1"/>
            <p:nvPr/>
          </p:nvSpPr>
          <p:spPr>
            <a:xfrm>
              <a:off x="5496172" y="2834190"/>
              <a:ext cx="947695" cy="369332"/>
            </a:xfrm>
            <a:prstGeom prst="rect">
              <a:avLst/>
            </a:prstGeom>
            <a:noFill/>
          </p:spPr>
          <p:txBody>
            <a:bodyPr wrap="none" rtlCol="0">
              <a:spAutoFit/>
            </a:bodyPr>
            <a:lstStyle/>
            <a:p>
              <a:r>
                <a:rPr lang="ru-RU" dirty="0" smtClean="0">
                  <a:latin typeface="GOST type A" panose="020B0500000000000000" pitchFamily="34" charset="0"/>
                </a:rPr>
                <a:t>Слоистые</a:t>
              </a:r>
              <a:endParaRPr lang="ru-RU" dirty="0">
                <a:latin typeface="GOST type A" panose="020B0500000000000000" pitchFamily="34" charset="0"/>
              </a:endParaRPr>
            </a:p>
          </p:txBody>
        </p:sp>
        <p:sp>
          <p:nvSpPr>
            <p:cNvPr id="61" name="TextBox 60"/>
            <p:cNvSpPr txBox="1"/>
            <p:nvPr/>
          </p:nvSpPr>
          <p:spPr>
            <a:xfrm>
              <a:off x="5506015" y="3098095"/>
              <a:ext cx="1267463" cy="369332"/>
            </a:xfrm>
            <a:prstGeom prst="rect">
              <a:avLst/>
            </a:prstGeom>
            <a:noFill/>
          </p:spPr>
          <p:txBody>
            <a:bodyPr wrap="none" rtlCol="0">
              <a:spAutoFit/>
            </a:bodyPr>
            <a:lstStyle/>
            <a:p>
              <a:r>
                <a:rPr lang="ru-RU" dirty="0" smtClean="0">
                  <a:latin typeface="GOST type A" panose="020B0500000000000000" pitchFamily="34" charset="0"/>
                </a:rPr>
                <a:t>Органические</a:t>
              </a:r>
              <a:endParaRPr lang="ru-RU" dirty="0">
                <a:latin typeface="GOST type A" panose="020B0500000000000000" pitchFamily="34" charset="0"/>
              </a:endParaRPr>
            </a:p>
          </p:txBody>
        </p:sp>
        <p:sp>
          <p:nvSpPr>
            <p:cNvPr id="62" name="TextBox 61"/>
            <p:cNvSpPr txBox="1"/>
            <p:nvPr/>
          </p:nvSpPr>
          <p:spPr>
            <a:xfrm>
              <a:off x="5506015" y="3325344"/>
              <a:ext cx="891591" cy="369332"/>
            </a:xfrm>
            <a:prstGeom prst="rect">
              <a:avLst/>
            </a:prstGeom>
            <a:noFill/>
          </p:spPr>
          <p:txBody>
            <a:bodyPr wrap="none" rtlCol="0">
              <a:spAutoFit/>
            </a:bodyPr>
            <a:lstStyle/>
            <a:p>
              <a:r>
                <a:rPr lang="ru-RU" dirty="0" smtClean="0">
                  <a:latin typeface="GOST type A" panose="020B0500000000000000" pitchFamily="34" charset="0"/>
                </a:rPr>
                <a:t>Металлы</a:t>
              </a:r>
              <a:endParaRPr lang="ru-RU" dirty="0">
                <a:latin typeface="GOST type A" panose="020B0500000000000000" pitchFamily="34" charset="0"/>
              </a:endParaRPr>
            </a:p>
          </p:txBody>
        </p:sp>
        <p:sp>
          <p:nvSpPr>
            <p:cNvPr id="63" name="TextBox 62"/>
            <p:cNvSpPr txBox="1"/>
            <p:nvPr/>
          </p:nvSpPr>
          <p:spPr>
            <a:xfrm>
              <a:off x="5496170" y="3578133"/>
              <a:ext cx="936475" cy="369332"/>
            </a:xfrm>
            <a:prstGeom prst="rect">
              <a:avLst/>
            </a:prstGeom>
            <a:noFill/>
          </p:spPr>
          <p:txBody>
            <a:bodyPr wrap="none" rtlCol="0">
              <a:spAutoFit/>
            </a:bodyPr>
            <a:lstStyle/>
            <a:p>
              <a:r>
                <a:rPr lang="ru-RU" dirty="0" smtClean="0">
                  <a:latin typeface="GOST type A" panose="020B0500000000000000" pitchFamily="34" charset="0"/>
                </a:rPr>
                <a:t>Полимеры</a:t>
              </a:r>
              <a:endParaRPr lang="ru-RU" dirty="0">
                <a:latin typeface="GOST type A" panose="020B0500000000000000" pitchFamily="34" charset="0"/>
              </a:endParaRPr>
            </a:p>
          </p:txBody>
        </p:sp>
        <p:sp>
          <p:nvSpPr>
            <p:cNvPr id="60" name="Прямоугольник 59"/>
            <p:cNvSpPr/>
            <p:nvPr/>
          </p:nvSpPr>
          <p:spPr>
            <a:xfrm>
              <a:off x="5496171" y="2834190"/>
              <a:ext cx="1546355" cy="10535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4" name="Прямая соединительная линия 63"/>
            <p:cNvCxnSpPr/>
            <p:nvPr/>
          </p:nvCxnSpPr>
          <p:spPr>
            <a:xfrm>
              <a:off x="5496171" y="3153970"/>
              <a:ext cx="154635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5496171" y="3408763"/>
              <a:ext cx="154635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a:off x="5496170" y="3670866"/>
              <a:ext cx="154635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7" name="Группа 66"/>
          <p:cNvGrpSpPr/>
          <p:nvPr/>
        </p:nvGrpSpPr>
        <p:grpSpPr>
          <a:xfrm>
            <a:off x="5369619" y="2007024"/>
            <a:ext cx="2901887" cy="1113275"/>
            <a:chOff x="5496170" y="2834190"/>
            <a:chExt cx="2901887" cy="1113275"/>
          </a:xfrm>
        </p:grpSpPr>
        <p:sp>
          <p:nvSpPr>
            <p:cNvPr id="68" name="TextBox 67"/>
            <p:cNvSpPr txBox="1"/>
            <p:nvPr/>
          </p:nvSpPr>
          <p:spPr>
            <a:xfrm>
              <a:off x="5496172" y="2834190"/>
              <a:ext cx="2368212" cy="369332"/>
            </a:xfrm>
            <a:prstGeom prst="rect">
              <a:avLst/>
            </a:prstGeom>
            <a:noFill/>
          </p:spPr>
          <p:txBody>
            <a:bodyPr wrap="none" rtlCol="0">
              <a:spAutoFit/>
            </a:bodyPr>
            <a:lstStyle/>
            <a:p>
              <a:r>
                <a:rPr lang="ru-RU" dirty="0" smtClean="0">
                  <a:latin typeface="GOST type A" panose="020B0500000000000000" pitchFamily="34" charset="0"/>
                </a:rPr>
                <a:t>Свободно падающей струей</a:t>
              </a:r>
              <a:endParaRPr lang="ru-RU" dirty="0">
                <a:latin typeface="GOST type A" panose="020B0500000000000000" pitchFamily="34" charset="0"/>
              </a:endParaRPr>
            </a:p>
          </p:txBody>
        </p:sp>
        <p:sp>
          <p:nvSpPr>
            <p:cNvPr id="70" name="TextBox 69"/>
            <p:cNvSpPr txBox="1"/>
            <p:nvPr/>
          </p:nvSpPr>
          <p:spPr>
            <a:xfrm>
              <a:off x="5506015" y="3098095"/>
              <a:ext cx="1553630" cy="369332"/>
            </a:xfrm>
            <a:prstGeom prst="rect">
              <a:avLst/>
            </a:prstGeom>
            <a:noFill/>
          </p:spPr>
          <p:txBody>
            <a:bodyPr wrap="none" rtlCol="0">
              <a:spAutoFit/>
            </a:bodyPr>
            <a:lstStyle/>
            <a:p>
              <a:r>
                <a:rPr lang="ru-RU" dirty="0" smtClean="0">
                  <a:latin typeface="GOST type A" panose="020B0500000000000000" pitchFamily="34" charset="0"/>
                </a:rPr>
                <a:t>Напорной струей</a:t>
              </a:r>
              <a:endParaRPr lang="ru-RU" dirty="0">
                <a:latin typeface="GOST type A" panose="020B0500000000000000" pitchFamily="34" charset="0"/>
              </a:endParaRPr>
            </a:p>
          </p:txBody>
        </p:sp>
        <p:sp>
          <p:nvSpPr>
            <p:cNvPr id="71" name="TextBox 70"/>
            <p:cNvSpPr txBox="1"/>
            <p:nvPr/>
          </p:nvSpPr>
          <p:spPr>
            <a:xfrm>
              <a:off x="5506015" y="3325344"/>
              <a:ext cx="2271776" cy="369332"/>
            </a:xfrm>
            <a:prstGeom prst="rect">
              <a:avLst/>
            </a:prstGeom>
            <a:noFill/>
          </p:spPr>
          <p:txBody>
            <a:bodyPr wrap="none" rtlCol="0">
              <a:spAutoFit/>
            </a:bodyPr>
            <a:lstStyle/>
            <a:p>
              <a:r>
                <a:rPr lang="ru-RU" dirty="0" smtClean="0">
                  <a:latin typeface="GOST type A" panose="020B0500000000000000" pitchFamily="34" charset="0"/>
                </a:rPr>
                <a:t>В распыленном состоянии</a:t>
              </a:r>
              <a:endParaRPr lang="ru-RU" dirty="0">
                <a:latin typeface="GOST type A" panose="020B0500000000000000" pitchFamily="34" charset="0"/>
              </a:endParaRPr>
            </a:p>
          </p:txBody>
        </p:sp>
        <p:sp>
          <p:nvSpPr>
            <p:cNvPr id="72" name="TextBox 71"/>
            <p:cNvSpPr txBox="1"/>
            <p:nvPr/>
          </p:nvSpPr>
          <p:spPr>
            <a:xfrm>
              <a:off x="5496170" y="3578133"/>
              <a:ext cx="1251433" cy="369332"/>
            </a:xfrm>
            <a:prstGeom prst="rect">
              <a:avLst/>
            </a:prstGeom>
            <a:noFill/>
          </p:spPr>
          <p:txBody>
            <a:bodyPr wrap="none" rtlCol="0">
              <a:spAutoFit/>
            </a:bodyPr>
            <a:lstStyle/>
            <a:p>
              <a:r>
                <a:rPr lang="ru-RU" dirty="0" smtClean="0">
                  <a:latin typeface="GOST type A" panose="020B0500000000000000" pitchFamily="34" charset="0"/>
                </a:rPr>
                <a:t>Через каналы</a:t>
              </a:r>
              <a:endParaRPr lang="ru-RU" dirty="0">
                <a:latin typeface="GOST type A" panose="020B0500000000000000" pitchFamily="34" charset="0"/>
              </a:endParaRPr>
            </a:p>
          </p:txBody>
        </p:sp>
        <p:sp>
          <p:nvSpPr>
            <p:cNvPr id="69" name="Прямоугольник 68"/>
            <p:cNvSpPr/>
            <p:nvPr/>
          </p:nvSpPr>
          <p:spPr>
            <a:xfrm>
              <a:off x="5496171" y="2834190"/>
              <a:ext cx="2901886" cy="10535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3" name="Прямая соединительная линия 72"/>
            <p:cNvCxnSpPr/>
            <p:nvPr/>
          </p:nvCxnSpPr>
          <p:spPr>
            <a:xfrm>
              <a:off x="5496171" y="3153970"/>
              <a:ext cx="29018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5496171" y="3408763"/>
              <a:ext cx="29018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5496170" y="3670866"/>
              <a:ext cx="290188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 name="Группа 75"/>
          <p:cNvGrpSpPr/>
          <p:nvPr/>
        </p:nvGrpSpPr>
        <p:grpSpPr>
          <a:xfrm>
            <a:off x="6100747" y="916670"/>
            <a:ext cx="1430200" cy="396372"/>
            <a:chOff x="952744" y="4683818"/>
            <a:chExt cx="1430200" cy="396372"/>
          </a:xfrm>
        </p:grpSpPr>
        <p:sp>
          <p:nvSpPr>
            <p:cNvPr id="77" name="TextBox 76"/>
            <p:cNvSpPr txBox="1"/>
            <p:nvPr/>
          </p:nvSpPr>
          <p:spPr>
            <a:xfrm>
              <a:off x="952744" y="4710858"/>
              <a:ext cx="1430200" cy="369332"/>
            </a:xfrm>
            <a:prstGeom prst="rect">
              <a:avLst/>
            </a:prstGeom>
            <a:noFill/>
          </p:spPr>
          <p:txBody>
            <a:bodyPr wrap="none" rtlCol="0">
              <a:spAutoFit/>
            </a:bodyPr>
            <a:lstStyle/>
            <a:p>
              <a:r>
                <a:rPr lang="ru-RU" dirty="0" smtClean="0">
                  <a:latin typeface="GOST type A" panose="020B0500000000000000" pitchFamily="34" charset="0"/>
                </a:rPr>
                <a:t>Способы подачи</a:t>
              </a:r>
              <a:endParaRPr lang="ru-RU" dirty="0">
                <a:latin typeface="GOST type A" panose="020B0500000000000000" pitchFamily="34" charset="0"/>
              </a:endParaRPr>
            </a:p>
          </p:txBody>
        </p:sp>
        <p:sp>
          <p:nvSpPr>
            <p:cNvPr id="78" name="Прямоугольник 77"/>
            <p:cNvSpPr/>
            <p:nvPr/>
          </p:nvSpPr>
          <p:spPr>
            <a:xfrm>
              <a:off x="961819" y="4683818"/>
              <a:ext cx="1291104" cy="3693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9" name="Группа 78"/>
          <p:cNvGrpSpPr/>
          <p:nvPr/>
        </p:nvGrpSpPr>
        <p:grpSpPr>
          <a:xfrm>
            <a:off x="7282188" y="4423601"/>
            <a:ext cx="1868588" cy="396372"/>
            <a:chOff x="952744" y="4683818"/>
            <a:chExt cx="1868588" cy="396372"/>
          </a:xfrm>
        </p:grpSpPr>
        <p:sp>
          <p:nvSpPr>
            <p:cNvPr id="80" name="TextBox 79"/>
            <p:cNvSpPr txBox="1"/>
            <p:nvPr/>
          </p:nvSpPr>
          <p:spPr>
            <a:xfrm>
              <a:off x="952744" y="4710858"/>
              <a:ext cx="1868588" cy="369332"/>
            </a:xfrm>
            <a:prstGeom prst="rect">
              <a:avLst/>
            </a:prstGeom>
            <a:noFill/>
          </p:spPr>
          <p:txBody>
            <a:bodyPr wrap="none" rtlCol="0">
              <a:spAutoFit/>
            </a:bodyPr>
            <a:lstStyle/>
            <a:p>
              <a:r>
                <a:rPr lang="ru-RU" dirty="0" smtClean="0">
                  <a:latin typeface="GOST type A" panose="020B0500000000000000" pitchFamily="34" charset="0"/>
                </a:rPr>
                <a:t>Двухфазная система</a:t>
              </a:r>
              <a:endParaRPr lang="ru-RU" dirty="0">
                <a:latin typeface="GOST type A" panose="020B0500000000000000" pitchFamily="34" charset="0"/>
              </a:endParaRPr>
            </a:p>
          </p:txBody>
        </p:sp>
        <p:sp>
          <p:nvSpPr>
            <p:cNvPr id="81" name="Прямоугольник 80"/>
            <p:cNvSpPr/>
            <p:nvPr/>
          </p:nvSpPr>
          <p:spPr>
            <a:xfrm>
              <a:off x="1018969" y="4683818"/>
              <a:ext cx="1727536" cy="3693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82" name="Прямая со стрелкой 81"/>
          <p:cNvCxnSpPr>
            <a:endCxn id="37" idx="0"/>
          </p:cNvCxnSpPr>
          <p:nvPr/>
        </p:nvCxnSpPr>
        <p:spPr>
          <a:xfrm flipH="1">
            <a:off x="1439852" y="3079619"/>
            <a:ext cx="761133" cy="133996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33" idx="2"/>
            <a:endCxn id="53" idx="1"/>
          </p:cNvCxnSpPr>
          <p:nvPr/>
        </p:nvCxnSpPr>
        <p:spPr>
          <a:xfrm>
            <a:off x="2480536" y="1266483"/>
            <a:ext cx="3111" cy="30375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83"/>
          <p:cNvCxnSpPr>
            <a:stCxn id="53" idx="3"/>
            <a:endCxn id="60" idx="0"/>
          </p:cNvCxnSpPr>
          <p:nvPr/>
        </p:nvCxnSpPr>
        <p:spPr>
          <a:xfrm>
            <a:off x="2483647" y="3079619"/>
            <a:ext cx="1196143" cy="241554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endCxn id="33" idx="3"/>
          </p:cNvCxnSpPr>
          <p:nvPr/>
        </p:nvCxnSpPr>
        <p:spPr>
          <a:xfrm flipH="1">
            <a:off x="3120230" y="1007068"/>
            <a:ext cx="1177172" cy="7474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Прямая со стрелкой 85"/>
          <p:cNvCxnSpPr>
            <a:endCxn id="44" idx="0"/>
          </p:cNvCxnSpPr>
          <p:nvPr/>
        </p:nvCxnSpPr>
        <p:spPr>
          <a:xfrm>
            <a:off x="2783159" y="3079619"/>
            <a:ext cx="2649186" cy="125536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Прямая со стрелкой 87"/>
          <p:cNvCxnSpPr>
            <a:endCxn id="78" idx="1"/>
          </p:cNvCxnSpPr>
          <p:nvPr/>
        </p:nvCxnSpPr>
        <p:spPr>
          <a:xfrm>
            <a:off x="5052801" y="1015142"/>
            <a:ext cx="1057021" cy="861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Прямая со стрелкой 100"/>
          <p:cNvCxnSpPr>
            <a:stCxn id="77" idx="2"/>
            <a:endCxn id="69" idx="0"/>
          </p:cNvCxnSpPr>
          <p:nvPr/>
        </p:nvCxnSpPr>
        <p:spPr>
          <a:xfrm>
            <a:off x="6815847" y="1313042"/>
            <a:ext cx="4716" cy="69398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4659166" y="890513"/>
            <a:ext cx="0" cy="30122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Соединительная линия уступом 19"/>
          <p:cNvCxnSpPr/>
          <p:nvPr/>
        </p:nvCxnSpPr>
        <p:spPr>
          <a:xfrm rot="16200000" flipH="1">
            <a:off x="7729303" y="3473995"/>
            <a:ext cx="1491808" cy="407402"/>
          </a:xfrm>
          <a:prstGeom prst="bentConnector3">
            <a:avLst>
              <a:gd name="adj1" fmla="val 837"/>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1280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1082384"/>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РЕЗАНИЕ С ПРИМЕНЕНИЕМ СМАЗОЧНО-ОХЛАЖДАЮЩИХ СРЕДСТВ</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085850"/>
            <a:ext cx="9144000" cy="5715000"/>
          </a:xfrm>
          <a:prstGeom prst="rect">
            <a:avLst/>
          </a:prstGeom>
        </p:spPr>
        <p:txBody>
          <a:bodyPr vert="horz" lIns="91440" tIns="45720" rIns="91440" bIns="45720" rtlCol="0">
            <a:noAutofit/>
          </a:bodyPr>
          <a:lstStyle/>
          <a:p>
            <a:pPr marL="180975" indent="531813" algn="just">
              <a:lnSpc>
                <a:spcPct val="80000"/>
              </a:lnSpc>
              <a:buBlip>
                <a:blip r:embed="rId3"/>
              </a:buBlip>
              <a:defRPr/>
            </a:pPr>
            <a:r>
              <a:rPr lang="ru-RU" sz="2000" dirty="0" smtClean="0">
                <a:solidFill>
                  <a:srgbClr val="C00000"/>
                </a:solidFill>
                <a:latin typeface="GOST Type BU" pitchFamily="2" charset="2"/>
              </a:rPr>
              <a:t>смазочно-охладительные средства (СОС) </a:t>
            </a:r>
            <a:r>
              <a:rPr lang="ru-RU" sz="2000" dirty="0" smtClean="0">
                <a:solidFill>
                  <a:schemeClr val="tx2">
                    <a:lumMod val="75000"/>
                  </a:schemeClr>
                </a:solidFill>
                <a:latin typeface="GOST Type BU" pitchFamily="2" charset="2"/>
              </a:rPr>
              <a:t>– это вещества (жидкие и твердые), газы и устройства для их подготовки и транспортирования к зоне резания;</a:t>
            </a:r>
          </a:p>
          <a:p>
            <a:pPr marL="180975" indent="531813" algn="just">
              <a:lnSpc>
                <a:spcPct val="80000"/>
              </a:lnSpc>
              <a:buBlip>
                <a:blip r:embed="rId3"/>
              </a:buBlip>
              <a:defRPr/>
            </a:pPr>
            <a:endParaRPr lang="ru-RU" sz="2000" dirty="0" smtClean="0">
              <a:solidFill>
                <a:schemeClr val="tx2">
                  <a:lumMod val="75000"/>
                </a:schemeClr>
              </a:solidFill>
              <a:latin typeface="GOST Type BU" pitchFamily="2" charset="2"/>
            </a:endParaRPr>
          </a:p>
          <a:p>
            <a:pPr marL="180975" indent="531813" algn="just">
              <a:lnSpc>
                <a:spcPct val="80000"/>
              </a:lnSpc>
              <a:buBlip>
                <a:blip r:embed="rId3"/>
              </a:buBlip>
              <a:defRPr/>
            </a:pPr>
            <a:r>
              <a:rPr lang="ru-RU" sz="2000" dirty="0" smtClean="0">
                <a:solidFill>
                  <a:srgbClr val="C00000"/>
                </a:solidFill>
                <a:latin typeface="GOST Type BU" pitchFamily="2" charset="2"/>
              </a:rPr>
              <a:t>газовые </a:t>
            </a:r>
            <a:r>
              <a:rPr lang="ru-RU" sz="2000" dirty="0">
                <a:solidFill>
                  <a:srgbClr val="C00000"/>
                </a:solidFill>
                <a:latin typeface="GOST Type BU" pitchFamily="2" charset="2"/>
              </a:rPr>
              <a:t>средства</a:t>
            </a:r>
            <a:r>
              <a:rPr lang="ru-RU" sz="2000" dirty="0">
                <a:solidFill>
                  <a:schemeClr val="tx2">
                    <a:lumMod val="75000"/>
                  </a:schemeClr>
                </a:solidFill>
                <a:latin typeface="GOST Type BU" pitchFamily="2" charset="2"/>
              </a:rPr>
              <a:t> применяются в виде чистых газов, смесей газов или смеси газа с небольшим количеством смазочно-охлаждающих жидкостей (газово-жидкостная среда), или с частицами твердых СОС. В качестве охлаждающих газовых средств используются воздух, кислород, углекислота, азот. Наибольшее распространение получили газовые среды в виде атмосферного воздуха или воздушно-эмульсионной </a:t>
            </a:r>
            <a:r>
              <a:rPr lang="ru-RU" sz="2000" dirty="0" smtClean="0">
                <a:solidFill>
                  <a:schemeClr val="tx2">
                    <a:lumMod val="75000"/>
                  </a:schemeClr>
                </a:solidFill>
                <a:latin typeface="GOST Type BU" pitchFamily="2" charset="2"/>
              </a:rPr>
              <a:t>смеси;</a:t>
            </a:r>
          </a:p>
          <a:p>
            <a:pPr marL="180975" indent="531813" algn="just">
              <a:lnSpc>
                <a:spcPct val="80000"/>
              </a:lnSpc>
              <a:buBlip>
                <a:blip r:embed="rId3"/>
              </a:buBlip>
              <a:defRPr/>
            </a:pPr>
            <a:endParaRPr lang="ru-RU" sz="2000" dirty="0">
              <a:solidFill>
                <a:schemeClr val="tx2">
                  <a:lumMod val="75000"/>
                </a:schemeClr>
              </a:solidFill>
              <a:latin typeface="GOST Type BU" pitchFamily="2" charset="2"/>
            </a:endParaRPr>
          </a:p>
          <a:p>
            <a:pPr marL="180975" indent="531813" algn="just">
              <a:lnSpc>
                <a:spcPct val="80000"/>
              </a:lnSpc>
              <a:buBlip>
                <a:blip r:embed="rId3"/>
              </a:buBlip>
              <a:defRPr/>
            </a:pPr>
            <a:r>
              <a:rPr lang="ru-RU" sz="2000" dirty="0" smtClean="0">
                <a:solidFill>
                  <a:srgbClr val="C00000"/>
                </a:solidFill>
                <a:latin typeface="GOST Type BU" pitchFamily="2" charset="2"/>
              </a:rPr>
              <a:t>твердые вещества </a:t>
            </a:r>
            <a:r>
              <a:rPr lang="ru-RU" sz="2000" dirty="0" smtClean="0">
                <a:solidFill>
                  <a:schemeClr val="tx2">
                    <a:lumMod val="75000"/>
                  </a:schemeClr>
                </a:solidFill>
                <a:latin typeface="GOST Type BU" pitchFamily="2" charset="2"/>
              </a:rPr>
              <a:t>применяются </a:t>
            </a:r>
            <a:r>
              <a:rPr lang="ru-RU" sz="2000" dirty="0">
                <a:solidFill>
                  <a:schemeClr val="tx2">
                    <a:lumMod val="75000"/>
                  </a:schemeClr>
                </a:solidFill>
                <a:latin typeface="GOST Type BU" pitchFamily="2" charset="2"/>
              </a:rPr>
              <a:t>в виде твердых пленок, наносимых на поверхность инструмента, теплопроводящих вставок, прилегающих к нагревающимся поверхностям и отводящих теплоту, мелких частиц, добавляемых к жидким или газовым средам (частицы графита, дисульфида молибдена и др</a:t>
            </a:r>
            <a:r>
              <a:rPr lang="ru-RU" sz="2000" dirty="0" smtClean="0">
                <a:solidFill>
                  <a:schemeClr val="tx2">
                    <a:lumMod val="75000"/>
                  </a:schemeClr>
                </a:solidFill>
                <a:latin typeface="GOST Type BU" pitchFamily="2" charset="2"/>
              </a:rPr>
              <a:t>.) </a:t>
            </a:r>
            <a:endParaRPr lang="en-US" sz="2000" dirty="0" smtClean="0">
              <a:solidFill>
                <a:schemeClr val="tx2">
                  <a:lumMod val="75000"/>
                </a:schemeClr>
              </a:solidFill>
              <a:latin typeface="GOST Type BU" pitchFamily="2" charset="2"/>
            </a:endParaRPr>
          </a:p>
          <a:p>
            <a:pPr indent="361950" algn="just">
              <a:lnSpc>
                <a:spcPct val="80000"/>
              </a:lnSpc>
              <a:defRPr/>
            </a:pPr>
            <a:endParaRPr lang="ru-RU" sz="2000" dirty="0">
              <a:solidFill>
                <a:schemeClr val="tx2">
                  <a:lumMod val="75000"/>
                </a:schemeClr>
              </a:solidFill>
              <a:latin typeface="GOST Type BU" pitchFamily="2" charset="2"/>
            </a:endParaRPr>
          </a:p>
          <a:p>
            <a:pPr indent="361950" algn="just">
              <a:lnSpc>
                <a:spcPct val="80000"/>
              </a:lnSpc>
              <a:defRPr/>
            </a:pPr>
            <a:r>
              <a:rPr lang="ru-RU" sz="2000" dirty="0">
                <a:solidFill>
                  <a:srgbClr val="C00000"/>
                </a:solidFill>
                <a:latin typeface="GOST Type BU" pitchFamily="2" charset="2"/>
              </a:rPr>
              <a:t>К твердым смазкам относятся:</a:t>
            </a:r>
          </a:p>
          <a:p>
            <a:pPr indent="457200" algn="just">
              <a:lnSpc>
                <a:spcPct val="80000"/>
              </a:lnSpc>
              <a:buBlip>
                <a:blip r:embed="rId3"/>
              </a:buBlip>
              <a:defRPr/>
            </a:pPr>
            <a:r>
              <a:rPr lang="ru-RU" sz="2000" dirty="0">
                <a:solidFill>
                  <a:schemeClr val="tx2">
                    <a:lumMod val="75000"/>
                  </a:schemeClr>
                </a:solidFill>
                <a:latin typeface="GOST Type BU" pitchFamily="2" charset="2"/>
              </a:rPr>
              <a:t>слоистые твердые смазочные материалы – дисульфид молибдена, нитрид бора, графит, слюда, тальк и др.;</a:t>
            </a:r>
          </a:p>
          <a:p>
            <a:pPr indent="457200" algn="just">
              <a:lnSpc>
                <a:spcPct val="80000"/>
              </a:lnSpc>
              <a:buBlip>
                <a:blip r:embed="rId3"/>
              </a:buBlip>
              <a:defRPr/>
            </a:pPr>
            <a:r>
              <a:rPr lang="ru-RU" sz="2000" dirty="0">
                <a:solidFill>
                  <a:schemeClr val="tx2">
                    <a:lumMod val="75000"/>
                  </a:schemeClr>
                </a:solidFill>
                <a:latin typeface="GOST Type BU" pitchFamily="2" charset="2"/>
              </a:rPr>
              <a:t>органические соединения – мыла, воски, твердые жиры;</a:t>
            </a:r>
          </a:p>
          <a:p>
            <a:pPr indent="457200" algn="just">
              <a:lnSpc>
                <a:spcPct val="80000"/>
              </a:lnSpc>
              <a:buBlip>
                <a:blip r:embed="rId3"/>
              </a:buBlip>
              <a:defRPr/>
            </a:pPr>
            <a:r>
              <a:rPr lang="ru-RU" sz="2000" dirty="0">
                <a:solidFill>
                  <a:schemeClr val="tx2">
                    <a:lumMod val="75000"/>
                  </a:schemeClr>
                </a:solidFill>
                <a:latin typeface="GOST Type BU" pitchFamily="2" charset="2"/>
              </a:rPr>
              <a:t>мягкие металлы – индий, свинец, олово, цинк, медь, барий;</a:t>
            </a:r>
          </a:p>
          <a:p>
            <a:pPr indent="457200" algn="just">
              <a:lnSpc>
                <a:spcPct val="80000"/>
              </a:lnSpc>
              <a:buBlip>
                <a:blip r:embed="rId3"/>
              </a:buBlip>
              <a:defRPr/>
            </a:pPr>
            <a:r>
              <a:rPr lang="ru-RU" sz="2000" dirty="0">
                <a:solidFill>
                  <a:schemeClr val="tx2">
                    <a:lumMod val="75000"/>
                  </a:schemeClr>
                </a:solidFill>
                <a:latin typeface="GOST Type BU" pitchFamily="2" charset="2"/>
              </a:rPr>
              <a:t>полимерные </a:t>
            </a:r>
            <a:r>
              <a:rPr lang="ru-RU" sz="2000" dirty="0" smtClean="0">
                <a:solidFill>
                  <a:schemeClr val="tx2">
                    <a:lumMod val="75000"/>
                  </a:schemeClr>
                </a:solidFill>
                <a:latin typeface="GOST Type BU" pitchFamily="2" charset="2"/>
              </a:rPr>
              <a:t>пленки</a:t>
            </a:r>
            <a:endParaRPr lang="ru-RU" sz="2400" dirty="0">
              <a:solidFill>
                <a:srgbClr val="C00000"/>
              </a:solidFill>
              <a:latin typeface="GOST Type BU" pitchFamily="2" charset="2"/>
            </a:endParaRPr>
          </a:p>
        </p:txBody>
      </p:sp>
      <p:grpSp>
        <p:nvGrpSpPr>
          <p:cNvPr id="4" name="Группа 3"/>
          <p:cNvGrpSpPr/>
          <p:nvPr/>
        </p:nvGrpSpPr>
        <p:grpSpPr>
          <a:xfrm>
            <a:off x="8466348" y="6450136"/>
            <a:ext cx="386645" cy="369332"/>
            <a:chOff x="8466348"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98</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9470269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84"/>
            <a:ext cx="9144000" cy="822408"/>
          </a:xfrm>
        </p:spPr>
        <p:txBody>
          <a:bodyPr>
            <a:noAutofit/>
          </a:bodyPr>
          <a:lstStyle/>
          <a:p>
            <a:r>
              <a:rPr lang="ru-RU" sz="3200" b="1" dirty="0" smtClean="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rPr>
              <a:t>СМАЗОЧНО-ОХЛАЖДАЮЩИЕ ЖИДКОСТИ</a:t>
            </a:r>
            <a:endParaRPr lang="ru-RU" sz="3200" b="1" dirty="0">
              <a:ln w="17780" cmpd="sng">
                <a:solidFill>
                  <a:schemeClr val="accent1">
                    <a:tint val="3000"/>
                  </a:schemeClr>
                </a:solidFill>
                <a:prstDash val="solid"/>
                <a:miter lim="800000"/>
              </a:ln>
              <a:solidFill>
                <a:srgbClr val="245590"/>
              </a:solidFill>
              <a:effectLst>
                <a:outerShdw blurRad="55000" dist="50800" dir="5400000" algn="tl">
                  <a:srgbClr val="000000">
                    <a:alpha val="33000"/>
                  </a:srgbClr>
                </a:outerShdw>
              </a:effectLst>
            </a:endParaRPr>
          </a:p>
        </p:txBody>
      </p:sp>
      <p:sp>
        <p:nvSpPr>
          <p:cNvPr id="6" name="Содержимое 2"/>
          <p:cNvSpPr txBox="1">
            <a:spLocks/>
          </p:cNvSpPr>
          <p:nvPr/>
        </p:nvSpPr>
        <p:spPr>
          <a:xfrm>
            <a:off x="-1" y="1085850"/>
            <a:ext cx="9144000" cy="5715000"/>
          </a:xfrm>
          <a:prstGeom prst="rect">
            <a:avLst/>
          </a:prstGeom>
        </p:spPr>
        <p:txBody>
          <a:bodyPr vert="horz" lIns="91440" tIns="45720" rIns="91440" bIns="45720" rtlCol="0">
            <a:noAutofit/>
          </a:bodyPr>
          <a:lstStyle/>
          <a:p>
            <a:pPr indent="361950" algn="just">
              <a:lnSpc>
                <a:spcPct val="80000"/>
              </a:lnSpc>
              <a:defRPr/>
            </a:pPr>
            <a:r>
              <a:rPr lang="ru-RU" sz="2400" dirty="0">
                <a:solidFill>
                  <a:schemeClr val="tx2">
                    <a:lumMod val="75000"/>
                  </a:schemeClr>
                </a:solidFill>
                <a:latin typeface="GOST Type BU" pitchFamily="2" charset="2"/>
              </a:rPr>
              <a:t>Смазочно-охлаждающие жидкости (СОЖ) подразделяют </a:t>
            </a:r>
            <a:r>
              <a:rPr lang="ru-RU" sz="2400" dirty="0" smtClean="0">
                <a:solidFill>
                  <a:schemeClr val="tx2">
                    <a:lumMod val="75000"/>
                  </a:schemeClr>
                </a:solidFill>
                <a:latin typeface="GOST Type BU" pitchFamily="2" charset="2"/>
              </a:rPr>
              <a:t>на:</a:t>
            </a:r>
            <a:endParaRPr lang="en-US" sz="2400" dirty="0" smtClean="0">
              <a:solidFill>
                <a:schemeClr val="tx2">
                  <a:lumMod val="75000"/>
                </a:schemeClr>
              </a:solidFill>
              <a:latin typeface="GOST Type BU" pitchFamily="2" charset="2"/>
            </a:endParaRPr>
          </a:p>
          <a:p>
            <a:pPr indent="361950" algn="just">
              <a:lnSpc>
                <a:spcPct val="80000"/>
              </a:lnSpc>
              <a:defRPr/>
            </a:pPr>
            <a:endParaRPr lang="ru-RU" sz="2000" dirty="0">
              <a:solidFill>
                <a:schemeClr val="tx2">
                  <a:lumMod val="75000"/>
                </a:schemeClr>
              </a:solidFill>
              <a:latin typeface="GOST Type BU" pitchFamily="2" charset="2"/>
            </a:endParaRPr>
          </a:p>
          <a:p>
            <a:pPr marL="95250" indent="533400" algn="just">
              <a:lnSpc>
                <a:spcPct val="80000"/>
              </a:lnSpc>
              <a:buBlip>
                <a:blip r:embed="rId3"/>
              </a:buBlip>
              <a:defRPr/>
            </a:pPr>
            <a:r>
              <a:rPr lang="ru-RU" sz="2400" dirty="0">
                <a:solidFill>
                  <a:srgbClr val="C00000"/>
                </a:solidFill>
                <a:latin typeface="GOST Type BU" pitchFamily="2" charset="2"/>
              </a:rPr>
              <a:t>минеральные масла </a:t>
            </a:r>
            <a:r>
              <a:rPr lang="ru-RU" sz="2400" dirty="0">
                <a:solidFill>
                  <a:schemeClr val="tx2">
                    <a:lumMod val="75000"/>
                  </a:schemeClr>
                </a:solidFill>
                <a:latin typeface="GOST Type BU" pitchFamily="2" charset="2"/>
              </a:rPr>
              <a:t>различной вязкости с добавлением присадок – антифрикционных, противозадирных, смазывающих, антипенных, антикоррозийных, бактерицидных</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9525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95250" indent="533400" algn="just">
              <a:lnSpc>
                <a:spcPct val="80000"/>
              </a:lnSpc>
              <a:buBlip>
                <a:blip r:embed="rId3"/>
              </a:buBlip>
              <a:defRPr/>
            </a:pPr>
            <a:r>
              <a:rPr lang="ru-RU" sz="2400" dirty="0">
                <a:solidFill>
                  <a:srgbClr val="C00000"/>
                </a:solidFill>
                <a:latin typeface="GOST Type BU" pitchFamily="2" charset="2"/>
              </a:rPr>
              <a:t>масляные эмульсии. </a:t>
            </a:r>
            <a:r>
              <a:rPr lang="ru-RU" sz="2400" dirty="0">
                <a:solidFill>
                  <a:schemeClr val="tx2">
                    <a:lumMod val="75000"/>
                  </a:schemeClr>
                </a:solidFill>
                <a:latin typeface="GOST Type BU" pitchFamily="2" charset="2"/>
              </a:rPr>
              <a:t>Эмульсиями называют дисперсные системы из двух жидкостей, нерастворимых или малорастворимых друг в друге, получаемые растворением </a:t>
            </a:r>
            <a:r>
              <a:rPr lang="ru-RU" sz="2400" dirty="0" err="1">
                <a:solidFill>
                  <a:schemeClr val="tx2">
                    <a:lumMod val="75000"/>
                  </a:schemeClr>
                </a:solidFill>
                <a:latin typeface="GOST Type BU" pitchFamily="2" charset="2"/>
              </a:rPr>
              <a:t>эмульсола</a:t>
            </a:r>
            <a:r>
              <a:rPr lang="ru-RU" sz="2400" dirty="0">
                <a:solidFill>
                  <a:schemeClr val="tx2">
                    <a:lumMod val="75000"/>
                  </a:schemeClr>
                </a:solidFill>
                <a:latin typeface="GOST Type BU" pitchFamily="2" charset="2"/>
              </a:rPr>
              <a:t> в воде. </a:t>
            </a:r>
            <a:r>
              <a:rPr lang="ru-RU" sz="2400" dirty="0" err="1">
                <a:solidFill>
                  <a:schemeClr val="tx2">
                    <a:lumMod val="75000"/>
                  </a:schemeClr>
                </a:solidFill>
                <a:latin typeface="GOST Type BU" pitchFamily="2" charset="2"/>
              </a:rPr>
              <a:t>Эмульсолы</a:t>
            </a:r>
            <a:r>
              <a:rPr lang="ru-RU" sz="2400" dirty="0">
                <a:solidFill>
                  <a:schemeClr val="tx2">
                    <a:lumMod val="75000"/>
                  </a:schemeClr>
                </a:solidFill>
                <a:latin typeface="GOST Type BU" pitchFamily="2" charset="2"/>
              </a:rPr>
              <a:t> включают в себя базовое масло, эмульгатор или стабилизатор (обычно это соли жирных кислот, например, мыло), антифрикционные и другие присадки, перечисленные выше</a:t>
            </a:r>
            <a:r>
              <a:rPr lang="ru-RU" sz="2400" dirty="0" smtClean="0">
                <a:solidFill>
                  <a:schemeClr val="tx2">
                    <a:lumMod val="75000"/>
                  </a:schemeClr>
                </a:solidFill>
                <a:latin typeface="GOST Type BU" pitchFamily="2" charset="2"/>
              </a:rPr>
              <a:t>;</a:t>
            </a:r>
            <a:endParaRPr lang="en-US" sz="2400" dirty="0" smtClean="0">
              <a:solidFill>
                <a:schemeClr val="tx2">
                  <a:lumMod val="75000"/>
                </a:schemeClr>
              </a:solidFill>
              <a:latin typeface="GOST Type BU" pitchFamily="2" charset="2"/>
            </a:endParaRPr>
          </a:p>
          <a:p>
            <a:pPr marL="95250" indent="533400" algn="just">
              <a:lnSpc>
                <a:spcPct val="80000"/>
              </a:lnSpc>
              <a:buBlip>
                <a:blip r:embed="rId3"/>
              </a:buBlip>
              <a:defRPr/>
            </a:pPr>
            <a:endParaRPr lang="ru-RU" sz="2000" dirty="0">
              <a:solidFill>
                <a:schemeClr val="tx2">
                  <a:lumMod val="75000"/>
                </a:schemeClr>
              </a:solidFill>
              <a:latin typeface="GOST Type BU" pitchFamily="2" charset="2"/>
            </a:endParaRPr>
          </a:p>
          <a:p>
            <a:pPr marL="95250" indent="533400" algn="just">
              <a:lnSpc>
                <a:spcPct val="80000"/>
              </a:lnSpc>
              <a:buBlip>
                <a:blip r:embed="rId3"/>
              </a:buBlip>
              <a:defRPr/>
            </a:pPr>
            <a:r>
              <a:rPr lang="ru-RU" sz="2400" dirty="0">
                <a:solidFill>
                  <a:srgbClr val="C00000"/>
                </a:solidFill>
                <a:latin typeface="GOST Type BU" pitchFamily="2" charset="2"/>
              </a:rPr>
              <a:t>синтетические</a:t>
            </a:r>
            <a:r>
              <a:rPr lang="ru-RU" sz="2400" dirty="0">
                <a:solidFill>
                  <a:schemeClr val="tx2">
                    <a:lumMod val="75000"/>
                  </a:schemeClr>
                </a:solidFill>
                <a:latin typeface="GOST Type BU" pitchFamily="2" charset="2"/>
              </a:rPr>
              <a:t> или химические жидкости на водной основе, не содержащие масла. К ним относятся растворы электролитов, многокомпонентные коллоидные растворы органических и неорганических веществ, к которым добавляются вещества, </a:t>
            </a:r>
            <a:r>
              <a:rPr lang="ru-RU" sz="2400" dirty="0" err="1">
                <a:solidFill>
                  <a:schemeClr val="tx2">
                    <a:lumMod val="75000"/>
                  </a:schemeClr>
                </a:solidFill>
                <a:latin typeface="GOST Type BU" pitchFamily="2" charset="2"/>
              </a:rPr>
              <a:t>пассивирующие</a:t>
            </a:r>
            <a:r>
              <a:rPr lang="ru-RU" sz="2400" dirty="0">
                <a:solidFill>
                  <a:schemeClr val="tx2">
                    <a:lumMod val="75000"/>
                  </a:schemeClr>
                </a:solidFill>
                <a:latin typeface="GOST Type BU" pitchFamily="2" charset="2"/>
              </a:rPr>
              <a:t> поверхности обрабатываемого изделия, а также различные </a:t>
            </a:r>
            <a:r>
              <a:rPr lang="ru-RU" sz="2400" dirty="0" smtClean="0">
                <a:solidFill>
                  <a:schemeClr val="tx2">
                    <a:lumMod val="75000"/>
                  </a:schemeClr>
                </a:solidFill>
                <a:latin typeface="GOST Type BU" pitchFamily="2" charset="2"/>
              </a:rPr>
              <a:t>присадки</a:t>
            </a:r>
            <a:endParaRPr lang="ru-RU" sz="2400" dirty="0">
              <a:solidFill>
                <a:schemeClr val="tx2">
                  <a:lumMod val="75000"/>
                </a:schemeClr>
              </a:solidFill>
              <a:latin typeface="GOST Type BU" pitchFamily="2" charset="2"/>
            </a:endParaRPr>
          </a:p>
        </p:txBody>
      </p:sp>
      <p:grpSp>
        <p:nvGrpSpPr>
          <p:cNvPr id="4" name="Группа 3"/>
          <p:cNvGrpSpPr/>
          <p:nvPr/>
        </p:nvGrpSpPr>
        <p:grpSpPr>
          <a:xfrm>
            <a:off x="8466348" y="6450136"/>
            <a:ext cx="386645" cy="369332"/>
            <a:chOff x="8466348" y="6450136"/>
            <a:chExt cx="386645" cy="369332"/>
          </a:xfrm>
        </p:grpSpPr>
        <p:sp>
          <p:nvSpPr>
            <p:cNvPr id="5" name="Овал 4"/>
            <p:cNvSpPr/>
            <p:nvPr/>
          </p:nvSpPr>
          <p:spPr>
            <a:xfrm>
              <a:off x="8498722" y="6464968"/>
              <a:ext cx="328862" cy="328862"/>
            </a:xfrm>
            <a:prstGeom prst="ellipse">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TextBox 6"/>
            <p:cNvSpPr txBox="1"/>
            <p:nvPr/>
          </p:nvSpPr>
          <p:spPr>
            <a:xfrm>
              <a:off x="8466348" y="6450136"/>
              <a:ext cx="386645" cy="369332"/>
            </a:xfrm>
            <a:prstGeom prst="rect">
              <a:avLst/>
            </a:prstGeom>
            <a:noFill/>
          </p:spPr>
          <p:txBody>
            <a:bodyPr wrap="none" rtlCol="0">
              <a:spAutoFit/>
            </a:bodyPr>
            <a:lstStyle/>
            <a:p>
              <a:pPr algn="ctr"/>
              <a:r>
                <a:rPr lang="en-US" dirty="0" smtClean="0">
                  <a:solidFill>
                    <a:srgbClr val="C00000"/>
                  </a:solidFill>
                  <a:latin typeface="GOST type A" panose="020B0500000000000000" pitchFamily="34" charset="0"/>
                </a:rPr>
                <a:t>99</a:t>
              </a:r>
              <a:endParaRPr lang="ru-RU" dirty="0">
                <a:solidFill>
                  <a:srgbClr val="C00000"/>
                </a:solidFill>
                <a:latin typeface="GOST type A" panose="020B0500000000000000" pitchFamily="34" charset="0"/>
              </a:endParaRPr>
            </a:p>
          </p:txBody>
        </p:sp>
      </p:grpSp>
    </p:spTree>
    <p:extLst>
      <p:ext uri="{BB962C8B-B14F-4D97-AF65-F5344CB8AC3E}">
        <p14:creationId xmlns:p14="http://schemas.microsoft.com/office/powerpoint/2010/main" val="2098293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Презентация лекций ТР и ТП 2009 New Style">
  <a:themeElements>
    <a:clrScheme name="ПГУ">
      <a:dk1>
        <a:srgbClr val="1F497D"/>
      </a:dk1>
      <a:lt1>
        <a:sysClr val="window" lastClr="FFFFFF"/>
      </a:lt1>
      <a:dk2>
        <a:srgbClr val="2C67B1"/>
      </a:dk2>
      <a:lt2>
        <a:srgbClr val="EEECE1"/>
      </a:lt2>
      <a:accent1>
        <a:srgbClr val="548DD4"/>
      </a:accent1>
      <a:accent2>
        <a:srgbClr val="C0504D"/>
      </a:accent2>
      <a:accent3>
        <a:srgbClr val="9BBB59"/>
      </a:accent3>
      <a:accent4>
        <a:srgbClr val="8064A2"/>
      </a:accent4>
      <a:accent5>
        <a:srgbClr val="17365D"/>
      </a:accent5>
      <a:accent6>
        <a:srgbClr val="F79646"/>
      </a:accent6>
      <a:hlink>
        <a:srgbClr val="0000FF"/>
      </a:hlink>
      <a:folHlink>
        <a:srgbClr val="800080"/>
      </a:folHlink>
    </a:clrScheme>
    <a:fontScheme name="ПГУ">
      <a:majorFont>
        <a:latin typeface="Arial"/>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лекций ТР и ТП 2009 New Style</Template>
  <TotalTime>6078</TotalTime>
  <Words>17447</Words>
  <Application>Microsoft Office PowerPoint</Application>
  <PresentationFormat>Экран (4:3)</PresentationFormat>
  <Paragraphs>2417</Paragraphs>
  <Slides>284</Slides>
  <Notes>224</Notes>
  <HiddenSlides>0</HiddenSlides>
  <MMClips>0</MMClips>
  <ScaleCrop>false</ScaleCrop>
  <HeadingPairs>
    <vt:vector size="4" baseType="variant">
      <vt:variant>
        <vt:lpstr>Тема</vt:lpstr>
      </vt:variant>
      <vt:variant>
        <vt:i4>1</vt:i4>
      </vt:variant>
      <vt:variant>
        <vt:lpstr>Заголовки слайдов</vt:lpstr>
      </vt:variant>
      <vt:variant>
        <vt:i4>284</vt:i4>
      </vt:variant>
    </vt:vector>
  </HeadingPairs>
  <TitlesOfParts>
    <vt:vector size="285" baseType="lpstr">
      <vt:lpstr>Презентация лекций ТР и ТП 2009 New Style</vt:lpstr>
      <vt:lpstr>Кафедра  “Технология и оборудование машиностроительного производства”</vt:lpstr>
      <vt:lpstr>РОЛЬ ДИСЦИПЛИНЫ</vt:lpstr>
      <vt:lpstr>ОБРАЗОВАТЕЛЬНЫЙ АСПЕКТ</vt:lpstr>
      <vt:lpstr>МЕТОДИКА ОБУЧЕНИЯ И КОНТРОЛЯ УРОВНЯ ЗНАНИЙ, УМЕНИЙ И НАВЫКОВ </vt:lpstr>
      <vt:lpstr>К РЕЙТИНГУ ЗНАНИЙ</vt:lpstr>
      <vt:lpstr>Рейтинговая система</vt:lpstr>
      <vt:lpstr>Основные литературные источники</vt:lpstr>
      <vt:lpstr>Дополнительные литературные источники</vt:lpstr>
      <vt:lpstr>Методические  указания</vt:lpstr>
      <vt:lpstr>Методические  указания</vt:lpstr>
      <vt:lpstr>Методические  указания</vt:lpstr>
      <vt:lpstr>Методические  указания</vt:lpstr>
      <vt:lpstr>Введение</vt:lpstr>
      <vt:lpstr>ПОТЕРИ МЕТАЛЛА ПРИ РАЗЛИЧНЫХ ВИДАХ ОБРАБОТКИ МАТЕРИАЛОВ</vt:lpstr>
      <vt:lpstr>ПРОИЗВОДИТЕЛЬНОСТЬ РАЗЛИЧНЫХ ВИДОВ ОБРАБОТКИ МАТЕРИАЛОВ</vt:lpstr>
      <vt:lpstr>ЭНЕРГОЗАТРАТЫ РАЗЛИЧНЫХ ВИДОВ ОБРАБОТКИ МАТЕРИАЛОВ</vt:lpstr>
      <vt:lpstr>Презентация PowerPoint</vt:lpstr>
      <vt:lpstr>ТЕОРИЯ РЕЗАНИЯ КАК НАУКА.  ЦЕЛИ И ЗАДАЧИ ТЕОРИИ РЕЗАНИЯ</vt:lpstr>
      <vt:lpstr>КРАТКИЙ ИСТОРИЧЕСКИЙ ОБЗОР РАЗВИТИЯ ТЕОРИИ И ПРАКТИКИ РЕЗАНИЯ</vt:lpstr>
      <vt:lpstr>КРАТКИЙ ИСТОРИЧЕСКИЙ ОБЗОР РАЗВИТИЯ ТЕОРИИ И ПРАКТИКИ РЕЗАНИЯ</vt:lpstr>
      <vt:lpstr>КРАТКИЙ ИСТОРИЧЕСКИЙ ОБЗОР РАЗВИТИЯ ТЕОРИИ И ПРАКТИКИ РЕЗАНИЯ</vt:lpstr>
      <vt:lpstr>КРАТКИЙ ИСТОРИЧЕСКИЙ ОБЗОР РАЗВИТИЯ ТЕОРИИ И ПРАКТИКИ РЕЗАНИЯ</vt:lpstr>
      <vt:lpstr>КРАТКИЙ ИСТОРИЧЕСКИЙ ОБЗОР РАЗВИТИЯ ТЕОРИИ И ПРАКТИКИ РЕЗАНИЯ</vt:lpstr>
      <vt:lpstr>ОСНОВНЫЕ НАУЧНЫЕ ШКОЛЫ</vt:lpstr>
      <vt:lpstr>ПЕРСПЕКТИВЫ РАЗВИТИЯ РЕЗАНИЯ</vt:lpstr>
      <vt:lpstr>РЕЗАНИЕ, ОБЩАЯ СХЕМА И СИСТЕМА РЕЗАНИЯ</vt:lpstr>
      <vt:lpstr>СИСТЕМА РЕЗАНИЯ</vt:lpstr>
      <vt:lpstr>КИНЕМАТИКА РЕЗАНИЯ, ДВИЖЕНИЕ РЕЗАНИЯ И ЕГО ЭЛЕМЕНТЫ</vt:lpstr>
      <vt:lpstr>КОЛИЧЕСТВЕННЫЕ ХАРАКТЕРИСТИКИ ДВИЖЕНИЯ РЕЗАНИЯ</vt:lpstr>
      <vt:lpstr>ВИДЫ ОБРАБОТКИ РЕЗАНИЕМ</vt:lpstr>
      <vt:lpstr>СХЕМЫ ВИДОВ ЛЕЗВИЙНОЙ ОБРАБОТКИ</vt:lpstr>
      <vt:lpstr>СХЕМЫ ВИДОВ ЛЕЗВИЙНОЙ ОБРАБОТКИ</vt:lpstr>
      <vt:lpstr>СХЕМЫ ВИДОВ ЛЕЗВИЙНОЙ ОБРАБОТКИ</vt:lpstr>
      <vt:lpstr>СХЕМЫ ЗУБОНАРЕЗАНИЯ</vt:lpstr>
      <vt:lpstr>СХЕМЫ АБРАЗИВНОЙ ОБРАБОТКИ</vt:lpstr>
      <vt:lpstr>ПРИМЕРЫ ИЗ БЫТА</vt:lpstr>
      <vt:lpstr>ПРИМЕРЫ ИЗ БЫТА</vt:lpstr>
      <vt:lpstr>ПРИМЕРЫ ИЗ БЫТА</vt:lpstr>
      <vt:lpstr>ПРИМЕРЫ ИЗ БЫТА</vt:lpstr>
      <vt:lpstr>ПРИМЕРЫ ИЗ БЫТА</vt:lpstr>
      <vt:lpstr>ПРИМЕРЫ ИЗ БЫТА</vt:lpstr>
      <vt:lpstr>ПРИМЕРЫ ИЗ БЫТА</vt:lpstr>
      <vt:lpstr>ПРИМЕРЫ КАСАТЕЛЬНОГО ДВИЖЕНИЯ</vt:lpstr>
      <vt:lpstr>ОСНОВНЫЕ СЛУЧАИ РАБОТЫ РЕЖУЩЕГО ЛЕЗВИЯ ИНСТРУМЕНТА</vt:lpstr>
      <vt:lpstr>СИСТЕМА РЕЗАНИЯ</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СХЕМЫ ПРОФЕССОРА Г. И.ГРАНОВСКОГО</vt:lpstr>
      <vt:lpstr>КИНЕМАТИЧЕСКИЕ СХЕМЫ РЕЗАНИЯ</vt:lpstr>
      <vt:lpstr>КИНЕМАТИЧЕСКИЕ СХЕМЫ РЕЗАНИЯ</vt:lpstr>
      <vt:lpstr>ТРАЕКТОРИИ РЕЗАНИЯ</vt:lpstr>
      <vt:lpstr>СИСТЕМА РЕЗАНИЯ</vt:lpstr>
      <vt:lpstr>ПОВЕРХНОСТЬ РЕЗАНИЯ И КООРДИНАТНЫЕ СИСТЕМЫ</vt:lpstr>
      <vt:lpstr>Поверхность резания</vt:lpstr>
      <vt:lpstr>СИСТЕМЫ КООРДИНАТ ПРИ ФАСОННОМ ТОЧЕНИИ</vt:lpstr>
      <vt:lpstr>СИСТЕМЫ КООРДИНАТ ПРИ РОТАЦИОННОМ ТОЧЕНИИ</vt:lpstr>
      <vt:lpstr>ПОВЕРХНОСТИ И ГЕОМЕТРИЧЕСКИЕ ЭЛЕМЕНТЫ ЗАГОТОВКИ</vt:lpstr>
      <vt:lpstr>ПАРАМЕТРЫ СРЕЗАЕМОГО СЛОЯ</vt:lpstr>
      <vt:lpstr>ГЕОМЕТРИЧЕСКИЕ ЭЛЕМЕНТЫ И ПАРАМЕТРЫ ЗАГОТОВКИ</vt:lpstr>
      <vt:lpstr>НОМИНАЛЬНОЕ (abcd) И ДЕЙСТВИТЕЛЬНОЕ (abed) СЕЧЕНИЯ СРЕЗАЕМОГО СЛОЯ</vt:lpstr>
      <vt:lpstr>СИСТЕМА РЕЗАНИЯ</vt:lpstr>
      <vt:lpstr>К ФИЛОЛОГИИ ИНСТРУМЕНТА</vt:lpstr>
      <vt:lpstr>ЭЛЕМЕНТЫ И ГЕОМЕТРИЧЕСКИЕ ПАРАМЕТРЫ РЕЖУЩИХ ИНСТРУМЕНТОВ</vt:lpstr>
      <vt:lpstr>ГЕОМЕТРИЧЕСКИЕ ПАРАМЕТРЫ ЛЕЗВИЯ ТОКАРНОГО РЕЗЦА</vt:lpstr>
      <vt:lpstr>ОСНОВНЫЕ СЛУЧАИ ИЗМЕНЕНИЯ  УГЛОВ ЛЕЗВИЯ</vt:lpstr>
      <vt:lpstr>ИЗМЕНЕНИЕ УГЛОВ НА ДОЛБЯКЕ ПРИ ИЗМЕНЕНИИ КРИВИЗНЫ  РЕЖУЩЕЙ КРОМКИ</vt:lpstr>
      <vt:lpstr>РАСЧЕТ ГЕОМЕТРИЧЕСКИХ ПАРАМЕТРОВ ЛЕЗВИЯ ИНСТРУМЕНТА</vt:lpstr>
      <vt:lpstr>ПЕРЕРАСЧЕТ УГЛОВ ЛЕЗВИЯ РЕЗЦА ИЗ ГЛАВНОЙ СЕКУЩЕЙ ПЛОСКОСТИ В НОРМАЛЬНУЮ ПЛОСКОСТЬ</vt:lpstr>
      <vt:lpstr>СИСТЕМА РЕЗАНИЯ</vt:lpstr>
      <vt:lpstr>СТАНОК ПОПЕРЕЧНО-СТРОГАЛЬНЫЙ</vt:lpstr>
      <vt:lpstr>СТАНОК ТОКАРНО-ВИНТОРЕЗНЫЙ</vt:lpstr>
      <vt:lpstr>СТАНОК ТОКАРНО-РЕВОЛЬВЕРНЫЙ</vt:lpstr>
      <vt:lpstr>СТАНОК ВЕРТИКАЛЬНО-СВЕРЛИЛЬНЫЙ</vt:lpstr>
      <vt:lpstr>СТАНОК ГОРИЗОНТАЛЬНО-ФРЕЗЕРНЫЙ</vt:lpstr>
      <vt:lpstr>СТАНОК ВЕРТИКАЛЬНО-ФРЕЗЕРНЫЙ</vt:lpstr>
      <vt:lpstr>СТАНОК КРУГЛОШЛИФОВАЛЬНЫЙ</vt:lpstr>
      <vt:lpstr>СТАНОК ПЛОСКОШЛИФОВАЛЬНЫЙ</vt:lpstr>
      <vt:lpstr>СИСТЕМА РЕЗАНИЯ</vt:lpstr>
      <vt:lpstr>ПРИМЕР ПРИСПОСОБЛЕНИЯ ДЛЯ СВЕРЛЕНИЯ</vt:lpstr>
      <vt:lpstr>ИНСТРУМЕНТАЛЬНЫЕ МАТЕРИАЛЫ</vt:lpstr>
      <vt:lpstr>ИНСТРУМЕНТАЛЬНЫЕ МАТЕРИАЛЫ</vt:lpstr>
      <vt:lpstr>ПРИМЕНЕНИЕ ИНСТРУМЕНТАЛЬНЫХ МАТЕРИАЛОВ</vt:lpstr>
      <vt:lpstr>ПРИМЕНЕНИЕ ИНСТРУМЕНТАЛЬНЫХ МАТЕРИАЛОВ</vt:lpstr>
      <vt:lpstr>ИНСТРУМЕНТАЛЬНЫЕ МАТЕРИАЛЫ</vt:lpstr>
      <vt:lpstr>ХАРАКТЕРИСТИКИ  ИНСТРУМЕНТАЛЬНЫХ МЕТАЛЛОВ</vt:lpstr>
      <vt:lpstr>Соответствие обозначений марок инструментальных материалов</vt:lpstr>
      <vt:lpstr>СИСТЕМА РЕЗАНИЯ</vt:lpstr>
      <vt:lpstr>СИСТЕМА РЕЗАНИЯ</vt:lpstr>
      <vt:lpstr>РЕЗАНИЕ С ПРИМЕНЕНИЕМ СМАЗОЧНО-ОХЛАЖДАЮЩИХ СРЕДСТВ</vt:lpstr>
      <vt:lpstr>СМАЗОЧНО-ОХЛАЖДАЮЩИЕ ЖИДКОСТИ</vt:lpstr>
      <vt:lpstr>СПОСОБЫ ПОДАЧИ СОЖ В ЗОНУ РЕЗАНИЯ</vt:lpstr>
      <vt:lpstr>СИСТЕМА РЕЗАНИЯ</vt:lpstr>
      <vt:lpstr>ОПРЕДЕЛЕНИЕ РАЦИОНАЛЬНОГО РЕЖИМА РЕЗАНИЯ </vt:lpstr>
      <vt:lpstr>ОПРЕДЕЛЕНИЕ ДОПУСКАЕМОЙ ПОДАЧИ</vt:lpstr>
      <vt:lpstr>ОПРЕДЕЛЕНИЕ ДОПУСКАЕМОЙ ПОДАЧИ</vt:lpstr>
      <vt:lpstr>ОПРЕДЕЛЕНИЕ ДОПУСКАЕМОЙ ПОДАЧИ</vt:lpstr>
      <vt:lpstr>ОПРЕДЕЛЕНИЕ ДОПУСКАЕМОЙ ПОДАЧИ</vt:lpstr>
      <vt:lpstr>ОПРЕДЕЛЕНИЕ ДОПУСКАЕМОЙ ПОДАЧИ</vt:lpstr>
      <vt:lpstr>ОПРЕДЕЛЕНИЕ ДОПУСКАЕМОЙ ПОДАЧИ</vt:lpstr>
      <vt:lpstr>ОПРЕДЕЛЕНИЕ СКОРОСТИ РЕЗАНИЯ</vt:lpstr>
      <vt:lpstr>Особенности расчета режима резания  при многоинструментальной обработке</vt:lpstr>
      <vt:lpstr>ОБРАБОТКА НА АГРЕГАТНЫХ СТАНКАХ И АВТОМАТИЧЕСКИХ ЛИНИЯХ</vt:lpstr>
      <vt:lpstr>ОПТИМИЗАЦИЯ РЕЖИМА РЕЗАНИЯ МЕТОДОМ ЛИНЕЙНОГО   ПРОГРАММИРОВАНИЯ</vt:lpstr>
      <vt:lpstr>ОПТИМИЗАЦИЯ РЕЖИМА РЕЗАНИЯ МЕТОДОМ НЕЛИНЕЙНОГО ПРОГРАММИРОВАНИЯ</vt:lpstr>
      <vt:lpstr>СИСТЕМА РЕЗАНИЯ</vt:lpstr>
      <vt:lpstr>ПЛАСТИЧЕСКОЕ ДЕФОРМИРОВАНИЕ И СТРУЖКООБРАЗОВАНИЕ ПРИ РЕЗАНИИ</vt:lpstr>
      <vt:lpstr>МЕТОДЫ ИЗУЧЕНИЯ ДЕФОРМИРОВАНИЯ И СТРУЖКООБРАЗОВАНИЯ</vt:lpstr>
      <vt:lpstr>МЕТОДЫ ИЗУЧЕНИЯ ДЕФОРМИРОВАНИЯ И СТРУЖКООБРАЗОВАНИЯ</vt:lpstr>
      <vt:lpstr>ВИДЫ СТРУЖКИ </vt:lpstr>
      <vt:lpstr>МЕХАНИЗМ ОБРАЗОВАНИЯ  СЛИВНОЙ СТРУЖКИ </vt:lpstr>
      <vt:lpstr>ЗОНА СТРУЖКООБРАЗОВАНИЯ</vt:lpstr>
      <vt:lpstr>НАРОСТООБРАЗОВАНИЕ  ПРИ РЕЗАНИИ</vt:lpstr>
      <vt:lpstr>ВЛИЯНИЕ НА РАЗМЕРЫ НАРОСТА СКОРОСТИ РЕЗАНИЯ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УСАДКА СТРУЖКИ</vt:lpstr>
      <vt:lpstr>КОЭФФИЦИЕНТ УТОЛЩЕНИЯ СТРУЖКИ</vt:lpstr>
      <vt:lpstr>СВЯЗЬ КОЭФФИЦИЕНТА УТОЛЩЕНИЯ С УГЛОМ СДВИГА</vt:lpstr>
      <vt:lpstr>ЗАВИСИМОСТЬ КОЭФФИЦИЕНТА УТОЛЩЕНИЯ СТРУЖКИ  И ВЫСОТЫ НАРОСТА ОТ СКОРОСТИ РЕЗАНИЯ</vt:lpstr>
      <vt:lpstr>ЗАВИСИМОСТЬ КОЭФФИЦИЕНТА УТОЛЩЕНИЯ СТРУЖКИ  ОТ ТОЛЩИНЫ СРЕЗАЕМОГО СЛОЯ</vt:lpstr>
      <vt:lpstr>ДЕФОРМАЦИЯ СДВИГА</vt:lpstr>
      <vt:lpstr>ОТНОСИТЕЛЬНЫЙ СДВИГ</vt:lpstr>
      <vt:lpstr>ОТНОСИТЕЛЬНЫЙ СДВИГ</vt:lpstr>
      <vt:lpstr>СКОРОСТИ СДВИГА И ТРЕНИЯ</vt:lpstr>
      <vt:lpstr>СКОРОСТИ СДВИГА, ДЕФОРМАЦИИ И СТРУЖКИ</vt:lpstr>
      <vt:lpstr>РАСЧЕТ УГЛА СХОДА СТРУЖКИ  ПРИ ТОЧЕНИИ</vt:lpstr>
      <vt:lpstr>РАСЧЕТ УГЛА СХОДА СТРУЖКИ  ПРИ ТОЧЕНИИ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СИСТЕМА РЕЗАНИЯ</vt:lpstr>
      <vt:lpstr>КОНТАКТНЫЕ ПРОЦЕССЫ  ПРИ РЕЗАНИИ</vt:lpstr>
      <vt:lpstr>КОНТАКТНЫЕ ПРОЦЕССЫ  ПРИ РЕЗАНИИ</vt:lpstr>
      <vt:lpstr>ДЛИНА ПЛАСТИЧЕСКОГО КОНТАКТА И КОЭФФИЦИЕНТ ТРЕНИЯ</vt:lpstr>
      <vt:lpstr>СИСТЕМА РЕЗАНИЯ</vt:lpstr>
      <vt:lpstr>ДИНАМИКА РЕЗАНИЯ</vt:lpstr>
      <vt:lpstr>РАБОТА И МОЩНОСТЬ РЕЗАНИЯ</vt:lpstr>
      <vt:lpstr>АППАРАТУРА ДЛЯ ИЗМЕРЕНИЯ СОСТАВЛЯЮЩИХ СИЛЫ РЕЗАНИЯ</vt:lpstr>
      <vt:lpstr>ДИНАМОМЕТРИЧЕСКАЯ УСТАНОВКА</vt:lpstr>
      <vt:lpstr>ДИНАМОМЕТР-ДАТЧИК</vt:lpstr>
      <vt:lpstr>АНАЛИТИЧЕСКОЕ ОПРЕДЕЛЕНИЕ СИЛЫ РЕЗАНИЯ</vt:lpstr>
      <vt:lpstr>Расчет силы резания из условия  равновесия инструмента </vt:lpstr>
      <vt:lpstr>РАСЧЕТ СИЛЫ РЕЗАНИЯ НА БАЗЕ ТЕОРИИ ПЛАСТИЧЕСКОГО СЖАТИЯ</vt:lpstr>
      <vt:lpstr>РАСЧЕТ СИЛЫ РЕЗАНИЯ НА БАЗЕ ТЕОРИИ ПЛАСТИЧЕСКОГО СЖАТИЯ</vt:lpstr>
      <vt:lpstr>РАСЧЕТ СИЛЫ РЕЗАНИЯ ЧЕРЕЗ УДЕЛЬНУЮ СИЛУ</vt:lpstr>
      <vt:lpstr>ВЛИЯНИЕ УСЛОВИЙ ОБРАБОТКИ НА СОСТАВЛЯЮЩИЕ СИЛЫ РЕЗАНИЯ</vt:lpstr>
      <vt:lpstr>КОЛЕБАНИЯ И ВИБРАЦИИ В ПРОЦЕССЕ РЕЗАНИЯ</vt:lpstr>
      <vt:lpstr>КОЛЕБАНИЯ И ВИБРАЦИИ  В ПРОЦЕССЕ РЕЗАНИЯ</vt:lpstr>
      <vt:lpstr>СИСТЕМА РЕЗАНИЯ</vt:lpstr>
      <vt:lpstr>ТЕПЛОВЫЕ ПРОЦЕССЫ  В ТЕХНОЛОГИЧЕСКИХ СИСТЕМАХ</vt:lpstr>
      <vt:lpstr>СИСТЕМЫ РЕЗАНИЯ, ТЕХНОЛОГИЧЕСКАЯ И ПРОИЗВОДСТВЕННАЯ СИСТЕМЫ</vt:lpstr>
      <vt:lpstr>СХЕМА ТЕПЛООБМЕНА В ЗОНЕ РЕЗАНИЯ</vt:lpstr>
      <vt:lpstr>РАЗВИТИЕ УЧЕНИЯ О ТЕПЛООБМЕНЕ</vt:lpstr>
      <vt:lpstr>ТЕМПЕРАТУРНОЕ ПОЛЕ, ИЗОТЕРМЫ И ГРАДИЕНТ ТЕМПЕРАТУР</vt:lpstr>
      <vt:lpstr>ИЗОТЕРМЫ И ГРАДИЕНТ ТЕМПЕРАТУР</vt:lpstr>
      <vt:lpstr>ЗАКОН Ж.-Б. ФУРЬЕ</vt:lpstr>
      <vt:lpstr>ДИФФЕРЕНЦИАЛЬНОЕ УРАВНЕНИЕ ТЕПЛОПРОВОДНОСТИ </vt:lpstr>
      <vt:lpstr>ВЫВОД ДИФФЕРЕНЦИАЛЬНОГО УРАВНЕНИЯ ТЕПЛОПРОВОДНОСТИ</vt:lpstr>
      <vt:lpstr>ВЫВОД ДИФФЕРЕНЦИАЛЬНОГО УРАВНЕНИЯ ТЕПЛОПРОВОДНОСТИ</vt:lpstr>
      <vt:lpstr>ВЫВОД ДИФФЕРЕНЦИАЛЬНОГО УРАВНЕНИЯ ТЕПЛОПРОВОДНОСТИ</vt:lpstr>
      <vt:lpstr>СХЕМАТИЗАЦИЯ ЭЛЕМЕНТОВ ТЕХНОЛОГИЧЕСКОЙ СИСТЕМЫ</vt:lpstr>
      <vt:lpstr>СХЕМАТИЗАЦИЯ ФОРМЫ ТЕЛ</vt:lpstr>
      <vt:lpstr>СХЕМАТИЗАЦИЯ ИСТОЧНИКОВ  ТЕПЛОТЫ ПО ФОРМЕ</vt:lpstr>
      <vt:lpstr>СХЕМАТИЗАЦИЯ ТЕПЛОФИЗИЧЕСКИХ ХАРАКТЕРИСТИК МАТЕРИАЛA</vt:lpstr>
      <vt:lpstr>МЕТОДЫ РЕШЕНИЯ УРАВНЕНИЯ ТЕПЛОПРОВОДНОСТИ</vt:lpstr>
      <vt:lpstr>МЕТОДЫ РЕШЕНИЯ УРАВНЕНИЯ ТЕПЛОПРОВОДНОСТИ</vt:lpstr>
      <vt:lpstr>МЕТОДЫ РЕШЕНИЯ УРАВНЕНИЯ ТЕПЛОПРОВОДНОСТИ</vt:lpstr>
      <vt:lpstr>ФОРМУЛЫ ДЛЯ РАСЧЕТА ТЕМПЕРАТУРЫ</vt:lpstr>
      <vt:lpstr>СХЕМА УСТРОЙСТВА ДЛЯ МОДЕЛИРОВАНИЯ ТЕПЛОВЫХ ЯВЛЕНИЙ  НА ЭЛЕКТРОПРОВОДНОЙ БУМАГЕ</vt:lpstr>
      <vt:lpstr>СХЕМА УСТРОЙСТВА ДЛЯ МОДЕЛИРОВАНИЯ ТЕПЛОВЫХ ЯВЛЕНИЙ  НА ЭЛЕКТРИЧЕСКОЙ СЕТКЕ</vt:lpstr>
      <vt:lpstr>ТЕПЛОТА ПРИ РЕЗАНИИ</vt:lpstr>
      <vt:lpstr>ТЕПЛОТА И ТЕПЛОВОЙ БАЛАНС ПРИ РЕЗАНИИ</vt:lpstr>
      <vt:lpstr>ТЕПЛОВЫЕ ПОТОКИ В ЗОНЕ РЕЗАНИЯ</vt:lpstr>
      <vt:lpstr>УПРАВЛЕНИЕ ТЕПЛОВЫМИ  ПРОЦЕССАМИ ПРИ РЕЗАНИИ</vt:lpstr>
      <vt:lpstr>ВЛИЯНИЕ РЕЖИМА РЕЗАНИЯ И ГЕОМЕТРИИ ИНСТРУМЕНТА  НА ТЕМПЕРАТУРУ РЕЗАНИЯ</vt:lpstr>
      <vt:lpstr>УПРАВЛЕНИЕ ТЕПЛОВЫМИ ПРОЦЕССАМИ  ПРИ РЕЗАНИИ</vt:lpstr>
      <vt:lpstr>МЕТОДЫ ЭКСПЕРИМЕНТАЛЬНОГО ОПРЕДЕЛЕНИЯ ТЕПЛОТЫ И ТЕМПЕРАТУРЫ В ЭЛЕМЕНТАХ ТЕХНОЛОГИЧЕСКОЙ СИСТЕМЫ</vt:lpstr>
      <vt:lpstr>КОНТАКТНЫЕ МЕТОДЫ</vt:lpstr>
      <vt:lpstr>ПРИМЕР ИСПОЛЬЗОВАНИЯ ИСКУССТВЕННОЙ ТЕРМОПАРЫ</vt:lpstr>
      <vt:lpstr>ПРИМЕР ИСПОЛЬЗОВАНИЯ ЕСТЕСТВЕННОЙ ТЕРМОПАРЫ ПРИ ОБТАЧИВАНИИ</vt:lpstr>
      <vt:lpstr>ПРИМЕРЫ ИСПОЛЬЗОВАНИЯ ЕСТЕСТВЕННОЙ ТЕРМОПАРЫ</vt:lpstr>
      <vt:lpstr>БЕСКОНТАКТНЫЕ МЕТОДЫ</vt:lpstr>
      <vt:lpstr>ТЕМПЕРАТУРНЫЕ ДЕФОРМАЦИИ ЭЛЕМЕНТОВ ТЕХНОЛОГИЧЕСКОЙ СИСТЕМЫ</vt:lpstr>
      <vt:lpstr>ТЕМПЕРАТУРНЫЕ ДЕФОРМАЦИИ ЭЛЕМЕНТОВ ТЕХНОЛОГИЧЕСКОЙ СИСТЕМЫ</vt:lpstr>
      <vt:lpstr>ИЗНАШИВАНИЕ И ИЗНОС РЕЖУЩЕГО ИНСТРУМЕНТА</vt:lpstr>
      <vt:lpstr>АБРАЗИВНО-МЕХАНИЧЕСКОЕ И АДГЕЗИОННО-ДИФФУЗИОННОЕ ИЗНАШИВАНИЕ</vt:lpstr>
      <vt:lpstr>Зависимость  износа лезвия инструмента от времени обработки</vt:lpstr>
      <vt:lpstr>ХАРАКТЕР ИЗНОСА РАЗЛИЧНЫХ ИНСТРУМЕНТОВ</vt:lpstr>
      <vt:lpstr>Презентация PowerPoint</vt:lpstr>
      <vt:lpstr>КОМБИНИРОВАННАЯ ОБРАБОТКА РЕЗАНИЕМ</vt:lpstr>
      <vt:lpstr>СХЕМЫ КОМБИНИРОВАННЫХ ВИДОВ МЕХАНИЧЕСКОЙ ОБРАБОТКИ</vt:lpstr>
      <vt:lpstr>ОСОБЕННОСТИ АБРАЗИВНОЙ ОБРАБОТКИ</vt:lpstr>
      <vt:lpstr>ГЕОМЕТРИЧЕСКИЕ ПАРАМЕТРЫ СРЕЗАЕМОГО СЛОЯ</vt:lpstr>
      <vt:lpstr>ИЗНАШИВАНИЕ И СТОЙКОСТЬ ШЛИФОВАЛЬНЫХ КРУГОВ</vt:lpstr>
      <vt:lpstr>СИЛЫ И МОЩНОСТЬ ПРИ ШЛИФОВАНИИ</vt:lpstr>
      <vt:lpstr>ТЕПЛОВЫЕ ЯВЛЕНИЯ ПРИ ШЛИФОВАНИИ</vt:lpstr>
      <vt:lpstr>ВЫБОР РЕЖИМА ШЛИФОВАНИЯ</vt:lpstr>
      <vt:lpstr>ОСНОВНЫЕ НАПРАВЛЕНИЯ СОВЕРШЕНСТВОВАНИЯ ПРОЦЕССА ШЛИФОВАНИЯ</vt:lpstr>
      <vt:lpstr>ОСОБЕННОСТИ РЕЗАНИЯ ЖАРОПРОЧНЫХ И НЕРЖАВЕЮЩИХ СТАЛЕЙ И СПЛАВОВ</vt:lpstr>
      <vt:lpstr>ОСОБЕННОСТИ ОБРАБОТКИ ТИТАНОВЫХ СПЛАВОВ</vt:lpstr>
      <vt:lpstr>ОБРАБАТЫВАЕМОСТЬ ЧУГУНОВ</vt:lpstr>
      <vt:lpstr>ОБРАБАТЫВАЕМОСТЬ АЛЮМИНИЕВЫХ СПЛАВОВ</vt:lpstr>
      <vt:lpstr>ОСОБЕННОСТИ ОБРАБОТКИ  МЕДНЫХ СПЛАВОВ</vt:lpstr>
      <vt:lpstr>ОСОБЕННОСТИ ОБРАБОТКИ ПОРОШКОВЫХ МАТЕРИАЛОВ И ПОКРЫТИЙ</vt:lpstr>
      <vt:lpstr>ОСОБЕННОСТИ ОБРАБОТКИ КОМПОЗИЦИОННЫХ ПОЛИМЕРНЫХ МАТЕРИАЛОВ И ПЛАСТМАСС</vt:lpstr>
      <vt:lpstr>ОСОБЕННОСТИ ОБРАБОТКИ  УГЛЕГРАФИТОВЫХ МАТЕРИАЛОВ </vt:lpstr>
      <vt:lpstr>СИСТЕМА РЕЗАНИЯ</vt:lpstr>
      <vt:lpstr>РАБОТОСПОСОБНОЕ СОСТОЯНИЕ РЕЖУЩЕГО ИНСТРУМЕНТА</vt:lpstr>
      <vt:lpstr>КРИТЕРИИ ОТКАЗА</vt:lpstr>
      <vt:lpstr>ФОРМУЛЫ ДЛЯ РАСЧЕТА СТОЙКОСТИ ИНСТРУМЕНТА</vt:lpstr>
      <vt:lpstr>ВЛИЯНИЕ НА СТОЙКОСТЬ ИНСТРУМЕНТА РЕЖИМА РЕЗАНИЯ</vt:lpstr>
      <vt:lpstr>ВЛИЯНИЕ НА СТОЙКОСТЬ ИНСТРУМЕНТА РЕЖИМА РЕЗАНИЯ И ГЕОМЕТРИИ ИНСТРУМЕНТА</vt:lpstr>
      <vt:lpstr>ХРУПКОЕ РАЗРУШЕНИЕ РЕЖУЩЕГО ИНСТРУМЕНТА</vt:lpstr>
      <vt:lpstr>ПУТИ ПОВЫШЕНИЯ ИЗНОСОСТОЙКОСТИ РЕЖУЩЕГО ИНСТРУМЕНТА</vt:lpstr>
      <vt:lpstr>СИСТЕМА РЕЗАНИЯ</vt:lpstr>
      <vt:lpstr>ТОЧНОСТЬ ОБРАБОТКИ</vt:lpstr>
      <vt:lpstr>ОТКЛОНЕНИЕ ФОРМЫ И РАСПОЛОЖЕНИЯ ПОВЕРХНОСТЕЙ </vt:lpstr>
      <vt:lpstr>ОТКЛОНЕНИЯ РАСПОЛОЖЕНИЯ</vt:lpstr>
      <vt:lpstr>ФАКТОРЫ, ОПРЕДЕЛЯЮЩИЕ ТОЧНОСТЬ ОБРАБОТКИ</vt:lpstr>
      <vt:lpstr>СИСТЕМА РЕЗАНИЯ</vt:lpstr>
      <vt:lpstr>КАЧЕСТВО ОБРАБОТАННОЙ  ПОВЕРХНОСТИ ДЕТАЛИ</vt:lpstr>
      <vt:lpstr>КАЧЕСТВО ОБРАБОТАННОЙ  ПОВЕРХНОСТИ ДЕТАЛИ</vt:lpstr>
      <vt:lpstr>ОПРЕДЕЛЕНИЕ ВЫСОТЫ НЕРОВНОСТЕЙ</vt:lpstr>
      <vt:lpstr>ФОРМУЛЫ ДЛЯ РАСЧЕТА ВЫСОТЫ НЕРОВНОСТЕЙ</vt:lpstr>
      <vt:lpstr>ВЛИЯНИЕ РЕЖИМА РЕЗАНИЯ НА ШЕРОХОВАТОСТЬ ПОВЕРХНОСТИ</vt:lpstr>
      <vt:lpstr>ВЛИЯНИЕ РЕЖИМА РЕЗАНИЯ НА ФИЗИКО-МЕХАНИЧЕСКИЕ СВОЙСТВА ПОВЕРХНОСТНОГО СЛОЯ ДЕТАЛИ</vt:lpstr>
      <vt:lpstr>СИСТЕМА РЕЗАНИЯ</vt:lpstr>
      <vt:lpstr>ПРОИЗВОДИТЕЛЬНОСТЬ ОБРАБОТКИ РЕЗАНИЕМ</vt:lpstr>
      <vt:lpstr>Презентация PowerPoint</vt:lpstr>
      <vt:lpstr>СИСТЕМА РЕЗАНИЯ</vt:lpstr>
      <vt:lpstr>ЭКОНОМИЧЕСКИЙ АСПЕКТ</vt:lpstr>
      <vt:lpstr>СТРУКТУРА СЕБЕСТОИМОСТИ  ОБРАБОТКИ ДЕТАЛИ </vt:lpstr>
      <vt:lpstr>ВЗАИМОСВЯЗЬ ЯВЛЕНИЙ ПРИ ОБРАБОТКЕ РЕЗАНИЕМ </vt:lpstr>
      <vt:lpstr>ВЗАИМОСВЯЗЬ ЯВЛЕНИЙ ПРИ ОБРАБОТКЕ РЕЗАНИЕМ </vt:lpstr>
      <vt:lpstr>ВЗАИМОСВЯЗЬ ЯВЛЕНИЙ ПРИ ОБРАБОТКЕ РЕЗАНИЕМ </vt:lpstr>
      <vt:lpstr>ВЗАИМОСВЯЗЬ ЯВЛЕНИЙ ПРИ ОБРАБОТКЕ РЕЗАНИЕМ</vt:lpstr>
      <vt:lpstr>ВЗАИМОСВЯЗЬ ЯВЛЕНИЙ ПРИ ОБРАБОТКЕ РЕЗАНИЕМ </vt:lpstr>
      <vt:lpstr>ВЗАИМОСВЯЗЬ ЯВЛЕНИЙ ПРИ ОБРАБОТКЕ РЕЗАНИЕМ </vt:lpstr>
      <vt:lpstr>ВЗАИМОСВЯЗЬ ЯВЛЕНИЙ ПРИ ОБРАБОТКЕ РЕЗАНИЕМ </vt:lpstr>
      <vt:lpstr>ВЗАИМОСВЯЗЬ ЯВЛЕНИЙ ПРИ ОБРАБОТКЕ РЕЗАНИЕМ </vt:lpstr>
      <vt:lpstr>ВЗАИМОСВЯЗЬ ЯВЛЕНИЙ ПРИ ОБРАБОТКЕ РЕЗАНИЕМ </vt:lpstr>
      <vt:lpstr>ОПТИМИЗАЦИЯ ФУНКЦИОНИРОВАНИЯ СИСТЕМЫ РЕЗАНИЯ</vt:lpstr>
      <vt:lpstr>ОПТИМИЗАЦИЯ ФУНКЦИОНИРОВАНИЯ СИСТЕМЫ РЕЗАНИЯ</vt:lpstr>
      <vt:lpstr>ОПТИМИЗАЦИЯ ФУНКЦИОНИРОВАНИЯ СИСТЕМЫ РЕЗАНИЯ</vt:lpstr>
      <vt:lpstr>ОПТИМИЗАЦИЯ РЕЗАНИЯ ПО КРИТЕРИЮ ОБРАБАТЫВАЕМОСТИ</vt:lpstr>
      <vt:lpstr>ПОСТАНОВКА ЭКСПЕРЕМЕНТА ПРИ РЕЗАНИИ МАТЕРИАЛОВ</vt:lpstr>
      <vt:lpstr>ПОСТАНОВКА ЭКСПЕРЕМЕНТА ПРИ РЕЗАНИИ МАТЕРИАЛОВ</vt:lpstr>
      <vt:lpstr>ПОСТАНОВКА ЭКСПЕРЕМЕНТА ПРИ РЕЗАНИИ МАТЕРИАЛОВ</vt:lpstr>
      <vt:lpstr>ПОСТАНОВКА ЭКСПЕРЕМЕНТА ПРИ РЕЗАНИИ МАТЕРИАЛОВ</vt:lpstr>
      <vt:lpstr>СТРУКТУРНАЯ СХЕМА АВТОМАТИЧЕСКОГО РЕГУЛИРОВАНИЯ СИСТЕМЫ РЕЗАНИЯ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“Технология и оборудование машиностроительного производства”</dc:title>
  <dc:creator>Amigo</dc:creator>
  <cp:lastModifiedBy>Николай</cp:lastModifiedBy>
  <cp:revision>458</cp:revision>
  <cp:lastPrinted>2013-12-02T08:01:04Z</cp:lastPrinted>
  <dcterms:created xsi:type="dcterms:W3CDTF">2009-09-10T17:43:32Z</dcterms:created>
  <dcterms:modified xsi:type="dcterms:W3CDTF">2015-01-27T09:56:43Z</dcterms:modified>
</cp:coreProperties>
</file>